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36" r:id="rId1"/>
  </p:sldMasterIdLst>
  <p:sldIdLst>
    <p:sldId id="256" r:id="rId2"/>
    <p:sldId id="268" r:id="rId3"/>
    <p:sldId id="258" r:id="rId4"/>
    <p:sldId id="257"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B2C60F6-B815-422E-AC05-8B4BBED2B6B6}" type="datetimeFigureOut">
              <a:rPr lang="en-IN" smtClean="0"/>
              <a:t>01-09-2022</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B8EEF733-042C-405A-A898-8A396866E2EC}" type="slidenum">
              <a:rPr lang="en-IN" smtClean="0"/>
              <a:t>‹#›</a:t>
            </a:fld>
            <a:endParaRPr lang="en-IN"/>
          </a:p>
        </p:txBody>
      </p:sp>
    </p:spTree>
    <p:extLst>
      <p:ext uri="{BB962C8B-B14F-4D97-AF65-F5344CB8AC3E}">
        <p14:creationId xmlns:p14="http://schemas.microsoft.com/office/powerpoint/2010/main" val="1744874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2C60F6-B815-422E-AC05-8B4BBED2B6B6}" type="datetimeFigureOut">
              <a:rPr lang="en-IN" smtClean="0"/>
              <a:t>01-09-2022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EEF733-042C-405A-A898-8A396866E2EC}" type="slidenum">
              <a:rPr lang="en-IN" smtClean="0"/>
              <a:t>‹#›</a:t>
            </a:fld>
            <a:endParaRPr lang="en-IN"/>
          </a:p>
        </p:txBody>
      </p:sp>
    </p:spTree>
    <p:extLst>
      <p:ext uri="{BB962C8B-B14F-4D97-AF65-F5344CB8AC3E}">
        <p14:creationId xmlns:p14="http://schemas.microsoft.com/office/powerpoint/2010/main" val="1890478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2C60F6-B815-422E-AC05-8B4BBED2B6B6}" type="datetimeFigureOut">
              <a:rPr lang="en-IN" smtClean="0"/>
              <a:t>01-09-2022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EEF733-042C-405A-A898-8A396866E2EC}" type="slidenum">
              <a:rPr lang="en-IN" smtClean="0"/>
              <a:t>‹#›</a:t>
            </a:fld>
            <a:endParaRPr lang="en-IN"/>
          </a:p>
        </p:txBody>
      </p:sp>
    </p:spTree>
    <p:extLst>
      <p:ext uri="{BB962C8B-B14F-4D97-AF65-F5344CB8AC3E}">
        <p14:creationId xmlns:p14="http://schemas.microsoft.com/office/powerpoint/2010/main" val="38165770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2C60F6-B815-422E-AC05-8B4BBED2B6B6}" type="datetimeFigureOut">
              <a:rPr lang="en-IN" smtClean="0"/>
              <a:t>01-09-2022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EEF733-042C-405A-A898-8A396866E2EC}"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614297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2C60F6-B815-422E-AC05-8B4BBED2B6B6}" type="datetimeFigureOut">
              <a:rPr lang="en-IN" smtClean="0"/>
              <a:t>01-09-2022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EEF733-042C-405A-A898-8A396866E2EC}" type="slidenum">
              <a:rPr lang="en-IN" smtClean="0"/>
              <a:t>‹#›</a:t>
            </a:fld>
            <a:endParaRPr lang="en-IN"/>
          </a:p>
        </p:txBody>
      </p:sp>
    </p:spTree>
    <p:extLst>
      <p:ext uri="{BB962C8B-B14F-4D97-AF65-F5344CB8AC3E}">
        <p14:creationId xmlns:p14="http://schemas.microsoft.com/office/powerpoint/2010/main" val="5809157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B2C60F6-B815-422E-AC05-8B4BBED2B6B6}" type="datetimeFigureOut">
              <a:rPr lang="en-IN" smtClean="0"/>
              <a:t>01-09-2022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8EEF733-042C-405A-A898-8A396866E2EC}" type="slidenum">
              <a:rPr lang="en-IN" smtClean="0"/>
              <a:t>‹#›</a:t>
            </a:fld>
            <a:endParaRPr lang="en-IN"/>
          </a:p>
        </p:txBody>
      </p:sp>
    </p:spTree>
    <p:extLst>
      <p:ext uri="{BB962C8B-B14F-4D97-AF65-F5344CB8AC3E}">
        <p14:creationId xmlns:p14="http://schemas.microsoft.com/office/powerpoint/2010/main" val="23593487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B2C60F6-B815-422E-AC05-8B4BBED2B6B6}" type="datetimeFigureOut">
              <a:rPr lang="en-IN" smtClean="0"/>
              <a:t>01-09-2022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8EEF733-042C-405A-A898-8A396866E2EC}" type="slidenum">
              <a:rPr lang="en-IN" smtClean="0"/>
              <a:t>‹#›</a:t>
            </a:fld>
            <a:endParaRPr lang="en-IN"/>
          </a:p>
        </p:txBody>
      </p:sp>
    </p:spTree>
    <p:extLst>
      <p:ext uri="{BB962C8B-B14F-4D97-AF65-F5344CB8AC3E}">
        <p14:creationId xmlns:p14="http://schemas.microsoft.com/office/powerpoint/2010/main" val="37270467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2C60F6-B815-422E-AC05-8B4BBED2B6B6}" type="datetimeFigureOut">
              <a:rPr lang="en-IN" smtClean="0"/>
              <a:t>01-09-2022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EEF733-042C-405A-A898-8A396866E2EC}" type="slidenum">
              <a:rPr lang="en-IN" smtClean="0"/>
              <a:t>‹#›</a:t>
            </a:fld>
            <a:endParaRPr lang="en-IN"/>
          </a:p>
        </p:txBody>
      </p:sp>
    </p:spTree>
    <p:extLst>
      <p:ext uri="{BB962C8B-B14F-4D97-AF65-F5344CB8AC3E}">
        <p14:creationId xmlns:p14="http://schemas.microsoft.com/office/powerpoint/2010/main" val="30053725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2C60F6-B815-422E-AC05-8B4BBED2B6B6}" type="datetimeFigureOut">
              <a:rPr lang="en-IN" smtClean="0"/>
              <a:t>01-09-2022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EEF733-042C-405A-A898-8A396866E2EC}" type="slidenum">
              <a:rPr lang="en-IN" smtClean="0"/>
              <a:t>‹#›</a:t>
            </a:fld>
            <a:endParaRPr lang="en-IN"/>
          </a:p>
        </p:txBody>
      </p:sp>
    </p:spTree>
    <p:extLst>
      <p:ext uri="{BB962C8B-B14F-4D97-AF65-F5344CB8AC3E}">
        <p14:creationId xmlns:p14="http://schemas.microsoft.com/office/powerpoint/2010/main" val="609208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2C60F6-B815-422E-AC05-8B4BBED2B6B6}" type="datetimeFigureOut">
              <a:rPr lang="en-IN" smtClean="0"/>
              <a:t>01-09-2022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EEF733-042C-405A-A898-8A396866E2EC}" type="slidenum">
              <a:rPr lang="en-IN" smtClean="0"/>
              <a:t>‹#›</a:t>
            </a:fld>
            <a:endParaRPr lang="en-IN"/>
          </a:p>
        </p:txBody>
      </p:sp>
    </p:spTree>
    <p:extLst>
      <p:ext uri="{BB962C8B-B14F-4D97-AF65-F5344CB8AC3E}">
        <p14:creationId xmlns:p14="http://schemas.microsoft.com/office/powerpoint/2010/main" val="1943238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2C60F6-B815-422E-AC05-8B4BBED2B6B6}" type="datetimeFigureOut">
              <a:rPr lang="en-IN" smtClean="0"/>
              <a:t>01-09-2022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EEF733-042C-405A-A898-8A396866E2EC}" type="slidenum">
              <a:rPr lang="en-IN" smtClean="0"/>
              <a:t>‹#›</a:t>
            </a:fld>
            <a:endParaRPr lang="en-IN"/>
          </a:p>
        </p:txBody>
      </p:sp>
    </p:spTree>
    <p:extLst>
      <p:ext uri="{BB962C8B-B14F-4D97-AF65-F5344CB8AC3E}">
        <p14:creationId xmlns:p14="http://schemas.microsoft.com/office/powerpoint/2010/main" val="1551228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2C60F6-B815-422E-AC05-8B4BBED2B6B6}" type="datetimeFigureOut">
              <a:rPr lang="en-IN" smtClean="0"/>
              <a:t>01-09-2022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EEF733-042C-405A-A898-8A396866E2EC}" type="slidenum">
              <a:rPr lang="en-IN" smtClean="0"/>
              <a:t>‹#›</a:t>
            </a:fld>
            <a:endParaRPr lang="en-IN"/>
          </a:p>
        </p:txBody>
      </p:sp>
    </p:spTree>
    <p:extLst>
      <p:ext uri="{BB962C8B-B14F-4D97-AF65-F5344CB8AC3E}">
        <p14:creationId xmlns:p14="http://schemas.microsoft.com/office/powerpoint/2010/main" val="679320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2C60F6-B815-422E-AC05-8B4BBED2B6B6}" type="datetimeFigureOut">
              <a:rPr lang="en-IN" smtClean="0"/>
              <a:t>01-09-2022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8EEF733-042C-405A-A898-8A396866E2EC}" type="slidenum">
              <a:rPr lang="en-IN" smtClean="0"/>
              <a:t>‹#›</a:t>
            </a:fld>
            <a:endParaRPr lang="en-IN"/>
          </a:p>
        </p:txBody>
      </p:sp>
    </p:spTree>
    <p:extLst>
      <p:ext uri="{BB962C8B-B14F-4D97-AF65-F5344CB8AC3E}">
        <p14:creationId xmlns:p14="http://schemas.microsoft.com/office/powerpoint/2010/main" val="496400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2C60F6-B815-422E-AC05-8B4BBED2B6B6}" type="datetimeFigureOut">
              <a:rPr lang="en-IN" smtClean="0"/>
              <a:t>01-09-2022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8EEF733-042C-405A-A898-8A396866E2EC}" type="slidenum">
              <a:rPr lang="en-IN" smtClean="0"/>
              <a:t>‹#›</a:t>
            </a:fld>
            <a:endParaRPr lang="en-IN"/>
          </a:p>
        </p:txBody>
      </p:sp>
    </p:spTree>
    <p:extLst>
      <p:ext uri="{BB962C8B-B14F-4D97-AF65-F5344CB8AC3E}">
        <p14:creationId xmlns:p14="http://schemas.microsoft.com/office/powerpoint/2010/main" val="3350684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2C60F6-B815-422E-AC05-8B4BBED2B6B6}" type="datetimeFigureOut">
              <a:rPr lang="en-IN" smtClean="0"/>
              <a:t>01-09-2022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8EEF733-042C-405A-A898-8A396866E2EC}" type="slidenum">
              <a:rPr lang="en-IN" smtClean="0"/>
              <a:t>‹#›</a:t>
            </a:fld>
            <a:endParaRPr lang="en-IN"/>
          </a:p>
        </p:txBody>
      </p:sp>
    </p:spTree>
    <p:extLst>
      <p:ext uri="{BB962C8B-B14F-4D97-AF65-F5344CB8AC3E}">
        <p14:creationId xmlns:p14="http://schemas.microsoft.com/office/powerpoint/2010/main" val="1461087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2C60F6-B815-422E-AC05-8B4BBED2B6B6}" type="datetimeFigureOut">
              <a:rPr lang="en-IN" smtClean="0"/>
              <a:t>01-09-2022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EEF733-042C-405A-A898-8A396866E2EC}" type="slidenum">
              <a:rPr lang="en-IN" smtClean="0"/>
              <a:t>‹#›</a:t>
            </a:fld>
            <a:endParaRPr lang="en-IN"/>
          </a:p>
        </p:txBody>
      </p:sp>
    </p:spTree>
    <p:extLst>
      <p:ext uri="{BB962C8B-B14F-4D97-AF65-F5344CB8AC3E}">
        <p14:creationId xmlns:p14="http://schemas.microsoft.com/office/powerpoint/2010/main" val="3196211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2C60F6-B815-422E-AC05-8B4BBED2B6B6}" type="datetimeFigureOut">
              <a:rPr lang="en-IN" smtClean="0"/>
              <a:t>01-09-2022</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EEF733-042C-405A-A898-8A396866E2EC}" type="slidenum">
              <a:rPr lang="en-IN" smtClean="0"/>
              <a:t>‹#›</a:t>
            </a:fld>
            <a:endParaRPr lang="en-IN"/>
          </a:p>
        </p:txBody>
      </p:sp>
    </p:spTree>
    <p:extLst>
      <p:ext uri="{BB962C8B-B14F-4D97-AF65-F5344CB8AC3E}">
        <p14:creationId xmlns:p14="http://schemas.microsoft.com/office/powerpoint/2010/main" val="3065819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B2C60F6-B815-422E-AC05-8B4BBED2B6B6}" type="datetimeFigureOut">
              <a:rPr lang="en-IN" smtClean="0"/>
              <a:t>01-09-2022</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8EEF733-042C-405A-A898-8A396866E2EC}" type="slidenum">
              <a:rPr lang="en-IN" smtClean="0"/>
              <a:t>‹#›</a:t>
            </a:fld>
            <a:endParaRPr lang="en-IN"/>
          </a:p>
        </p:txBody>
      </p:sp>
    </p:spTree>
    <p:extLst>
      <p:ext uri="{BB962C8B-B14F-4D97-AF65-F5344CB8AC3E}">
        <p14:creationId xmlns:p14="http://schemas.microsoft.com/office/powerpoint/2010/main" val="686683433"/>
      </p:ext>
    </p:extLst>
  </p:cSld>
  <p:clrMap bg1="dk1" tx1="lt1" bg2="dk2" tx2="lt2" accent1="accent1" accent2="accent2" accent3="accent3" accent4="accent4" accent5="accent5" accent6="accent6" hlink="hlink" folHlink="folHlink"/>
  <p:sldLayoutIdLst>
    <p:sldLayoutId id="2147484237" r:id="rId1"/>
    <p:sldLayoutId id="2147484238" r:id="rId2"/>
    <p:sldLayoutId id="2147484239" r:id="rId3"/>
    <p:sldLayoutId id="2147484240" r:id="rId4"/>
    <p:sldLayoutId id="2147484241" r:id="rId5"/>
    <p:sldLayoutId id="2147484242" r:id="rId6"/>
    <p:sldLayoutId id="2147484243" r:id="rId7"/>
    <p:sldLayoutId id="2147484244" r:id="rId8"/>
    <p:sldLayoutId id="2147484245" r:id="rId9"/>
    <p:sldLayoutId id="2147484246" r:id="rId10"/>
    <p:sldLayoutId id="2147484247" r:id="rId11"/>
    <p:sldLayoutId id="2147484248" r:id="rId12"/>
    <p:sldLayoutId id="2147484249" r:id="rId13"/>
    <p:sldLayoutId id="2147484250" r:id="rId14"/>
    <p:sldLayoutId id="2147484251" r:id="rId15"/>
    <p:sldLayoutId id="2147484252" r:id="rId16"/>
    <p:sldLayoutId id="214748425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20F3-ED01-85F2-F276-AC174376B873}"/>
              </a:ext>
            </a:extLst>
          </p:cNvPr>
          <p:cNvSpPr>
            <a:spLocks noGrp="1"/>
          </p:cNvSpPr>
          <p:nvPr>
            <p:ph type="title"/>
          </p:nvPr>
        </p:nvSpPr>
        <p:spPr>
          <a:xfrm>
            <a:off x="1141413" y="618518"/>
            <a:ext cx="9905998" cy="5763621"/>
          </a:xfrm>
        </p:spPr>
        <p:txBody>
          <a:bodyPr>
            <a:normAutofit/>
          </a:bodyPr>
          <a:lstStyle/>
          <a:p>
            <a:r>
              <a:rPr lang="en-US" sz="5400" dirty="0">
                <a:latin typeface="Baskerville Old Face" panose="02020602080505020303" pitchFamily="18" charset="0"/>
              </a:rPr>
              <a:t>A SMART HELMET FOR IMPROVING SAFETY IN MINING INDUSTRY</a:t>
            </a:r>
            <a:endParaRPr lang="en-IN" sz="5400" dirty="0">
              <a:latin typeface="Baskerville Old Face" panose="02020602080505020303" pitchFamily="18" charset="0"/>
            </a:endParaRPr>
          </a:p>
        </p:txBody>
      </p:sp>
    </p:spTree>
    <p:extLst>
      <p:ext uri="{BB962C8B-B14F-4D97-AF65-F5344CB8AC3E}">
        <p14:creationId xmlns:p14="http://schemas.microsoft.com/office/powerpoint/2010/main" val="34901850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5D40A-435A-CC16-085E-8237119A401A}"/>
              </a:ext>
            </a:extLst>
          </p:cNvPr>
          <p:cNvSpPr>
            <a:spLocks noGrp="1"/>
          </p:cNvSpPr>
          <p:nvPr>
            <p:ph type="title"/>
          </p:nvPr>
        </p:nvSpPr>
        <p:spPr/>
        <p:txBody>
          <a:bodyPr/>
          <a:lstStyle/>
          <a:p>
            <a:pPr algn="ctr"/>
            <a:r>
              <a:rPr lang="en-IN" dirty="0">
                <a:solidFill>
                  <a:schemeClr val="accent1">
                    <a:lumMod val="60000"/>
                    <a:lumOff val="40000"/>
                  </a:schemeClr>
                </a:solidFill>
              </a:rPr>
              <a:t>SOFTWARE IMPLEMENTATION</a:t>
            </a:r>
          </a:p>
        </p:txBody>
      </p:sp>
      <p:sp>
        <p:nvSpPr>
          <p:cNvPr id="3" name="Content Placeholder 2">
            <a:extLst>
              <a:ext uri="{FF2B5EF4-FFF2-40B4-BE49-F238E27FC236}">
                <a16:creationId xmlns:a16="http://schemas.microsoft.com/office/drawing/2014/main" id="{10A69D68-5D11-6FE4-2899-88A6F1039A69}"/>
              </a:ext>
            </a:extLst>
          </p:cNvPr>
          <p:cNvSpPr>
            <a:spLocks noGrp="1"/>
          </p:cNvSpPr>
          <p:nvPr>
            <p:ph idx="1"/>
          </p:nvPr>
        </p:nvSpPr>
        <p:spPr>
          <a:xfrm>
            <a:off x="1141412" y="2249486"/>
            <a:ext cx="9905999" cy="3989995"/>
          </a:xfrm>
        </p:spPr>
        <p:txBody>
          <a:bodyPr/>
          <a:lstStyle/>
          <a:p>
            <a:pPr>
              <a:buFont typeface="Wingdings" panose="05000000000000000000" pitchFamily="2" charset="2"/>
              <a:buChar char="v"/>
            </a:pPr>
            <a:r>
              <a:rPr lang="en-IN" dirty="0">
                <a:solidFill>
                  <a:schemeClr val="accent2">
                    <a:lumMod val="60000"/>
                    <a:lumOff val="40000"/>
                  </a:schemeClr>
                </a:solidFill>
              </a:rPr>
              <a:t>Embedded C Programming:</a:t>
            </a:r>
          </a:p>
          <a:p>
            <a:pPr marL="0" indent="0">
              <a:buNone/>
            </a:pPr>
            <a:r>
              <a:rPr lang="en-IN" dirty="0"/>
              <a:t>                      </a:t>
            </a:r>
            <a:r>
              <a:rPr lang="en-US" dirty="0"/>
              <a:t>Embedded c is a set of language extension for the C Programming language by the C Standards committee to address commonality issues that exist between C extensions for different embedded systems. Historically embedded C programming requires nonstandard extensions to the C language in order to support exotic features such as fixed- point arithmetic, multiple distinct memory banks, and basic I/O operations.</a:t>
            </a:r>
            <a:endParaRPr lang="en-IN" dirty="0"/>
          </a:p>
        </p:txBody>
      </p:sp>
    </p:spTree>
    <p:extLst>
      <p:ext uri="{BB962C8B-B14F-4D97-AF65-F5344CB8AC3E}">
        <p14:creationId xmlns:p14="http://schemas.microsoft.com/office/powerpoint/2010/main" val="2290944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210E231-8168-00A3-CC2B-E3A3B3C0310B}"/>
              </a:ext>
            </a:extLst>
          </p:cNvPr>
          <p:cNvSpPr>
            <a:spLocks noGrp="1"/>
          </p:cNvSpPr>
          <p:nvPr>
            <p:ph type="title"/>
          </p:nvPr>
        </p:nvSpPr>
        <p:spPr/>
        <p:txBody>
          <a:bodyPr/>
          <a:lstStyle/>
          <a:p>
            <a:pPr algn="ctr"/>
            <a:r>
              <a:rPr lang="en-IN" dirty="0">
                <a:solidFill>
                  <a:schemeClr val="accent1">
                    <a:lumMod val="60000"/>
                    <a:lumOff val="40000"/>
                  </a:schemeClr>
                </a:solidFill>
              </a:rPr>
              <a:t>EXPIREMENTAL RESULTS</a:t>
            </a:r>
          </a:p>
        </p:txBody>
      </p:sp>
      <p:sp>
        <p:nvSpPr>
          <p:cNvPr id="5" name="Text Placeholder 4">
            <a:extLst>
              <a:ext uri="{FF2B5EF4-FFF2-40B4-BE49-F238E27FC236}">
                <a16:creationId xmlns:a16="http://schemas.microsoft.com/office/drawing/2014/main" id="{D3202CBD-55A2-9A78-C46D-E1FFF1686DDD}"/>
              </a:ext>
            </a:extLst>
          </p:cNvPr>
          <p:cNvSpPr>
            <a:spLocks noGrp="1"/>
          </p:cNvSpPr>
          <p:nvPr>
            <p:ph type="body" idx="1"/>
          </p:nvPr>
        </p:nvSpPr>
        <p:spPr/>
        <p:txBody>
          <a:bodyPr/>
          <a:lstStyle/>
          <a:p>
            <a:pPr algn="ctr"/>
            <a:r>
              <a:rPr lang="en-IN" dirty="0">
                <a:solidFill>
                  <a:schemeClr val="accent2">
                    <a:lumMod val="60000"/>
                    <a:lumOff val="40000"/>
                  </a:schemeClr>
                </a:solidFill>
              </a:rPr>
              <a:t>TRANSMITTER SECTION</a:t>
            </a:r>
          </a:p>
        </p:txBody>
      </p:sp>
      <p:pic>
        <p:nvPicPr>
          <p:cNvPr id="10" name="Content Placeholder 9">
            <a:extLst>
              <a:ext uri="{FF2B5EF4-FFF2-40B4-BE49-F238E27FC236}">
                <a16:creationId xmlns:a16="http://schemas.microsoft.com/office/drawing/2014/main" id="{2E4651E1-4578-6D90-A70F-EFA0E70F9C7F}"/>
              </a:ext>
            </a:extLst>
          </p:cNvPr>
          <p:cNvPicPr>
            <a:picLocks noGrp="1" noChangeAspect="1"/>
          </p:cNvPicPr>
          <p:nvPr>
            <p:ph sz="half" idx="2"/>
          </p:nvPr>
        </p:nvPicPr>
        <p:blipFill>
          <a:blip r:embed="rId2"/>
          <a:stretch>
            <a:fillRect/>
          </a:stretch>
        </p:blipFill>
        <p:spPr>
          <a:xfrm>
            <a:off x="1868783" y="3557979"/>
            <a:ext cx="3803131" cy="2680895"/>
          </a:xfrm>
        </p:spPr>
      </p:pic>
      <p:sp>
        <p:nvSpPr>
          <p:cNvPr id="7" name="Text Placeholder 6">
            <a:extLst>
              <a:ext uri="{FF2B5EF4-FFF2-40B4-BE49-F238E27FC236}">
                <a16:creationId xmlns:a16="http://schemas.microsoft.com/office/drawing/2014/main" id="{4840BA78-14AE-C844-F4E8-8DB13CE2C904}"/>
              </a:ext>
            </a:extLst>
          </p:cNvPr>
          <p:cNvSpPr>
            <a:spLocks noGrp="1"/>
          </p:cNvSpPr>
          <p:nvPr>
            <p:ph type="body" sz="quarter" idx="3"/>
          </p:nvPr>
        </p:nvSpPr>
        <p:spPr/>
        <p:txBody>
          <a:bodyPr/>
          <a:lstStyle/>
          <a:p>
            <a:pPr algn="ctr"/>
            <a:r>
              <a:rPr lang="en-IN" dirty="0">
                <a:solidFill>
                  <a:schemeClr val="accent2">
                    <a:lumMod val="60000"/>
                    <a:lumOff val="40000"/>
                  </a:schemeClr>
                </a:solidFill>
              </a:rPr>
              <a:t>RECEIVER SECTION</a:t>
            </a:r>
          </a:p>
        </p:txBody>
      </p:sp>
      <p:pic>
        <p:nvPicPr>
          <p:cNvPr id="12" name="Content Placeholder 11">
            <a:extLst>
              <a:ext uri="{FF2B5EF4-FFF2-40B4-BE49-F238E27FC236}">
                <a16:creationId xmlns:a16="http://schemas.microsoft.com/office/drawing/2014/main" id="{96337DB1-DE58-FFB4-03CB-F8A9944B30AF}"/>
              </a:ext>
            </a:extLst>
          </p:cNvPr>
          <p:cNvPicPr>
            <a:picLocks noGrp="1" noChangeAspect="1"/>
          </p:cNvPicPr>
          <p:nvPr>
            <p:ph sz="quarter" idx="4"/>
          </p:nvPr>
        </p:nvPicPr>
        <p:blipFill>
          <a:blip r:embed="rId3"/>
          <a:stretch>
            <a:fillRect/>
          </a:stretch>
        </p:blipFill>
        <p:spPr>
          <a:xfrm>
            <a:off x="7070527" y="3565119"/>
            <a:ext cx="3803130" cy="2646122"/>
          </a:xfrm>
        </p:spPr>
      </p:pic>
    </p:spTree>
    <p:extLst>
      <p:ext uri="{BB962C8B-B14F-4D97-AF65-F5344CB8AC3E}">
        <p14:creationId xmlns:p14="http://schemas.microsoft.com/office/powerpoint/2010/main" val="1717842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DDCA7C-0429-B983-6506-3402DB39037E}"/>
              </a:ext>
            </a:extLst>
          </p:cNvPr>
          <p:cNvSpPr>
            <a:spLocks noGrp="1"/>
          </p:cNvSpPr>
          <p:nvPr>
            <p:ph type="title"/>
          </p:nvPr>
        </p:nvSpPr>
        <p:spPr/>
        <p:txBody>
          <a:bodyPr/>
          <a:lstStyle/>
          <a:p>
            <a:pPr algn="ctr"/>
            <a:r>
              <a:rPr lang="en-IN" dirty="0">
                <a:solidFill>
                  <a:schemeClr val="accent1">
                    <a:lumMod val="60000"/>
                    <a:lumOff val="40000"/>
                  </a:schemeClr>
                </a:solidFill>
              </a:rPr>
              <a:t>RESULTs</a:t>
            </a:r>
          </a:p>
        </p:txBody>
      </p:sp>
      <p:sp>
        <p:nvSpPr>
          <p:cNvPr id="8" name="Content Placeholder 7">
            <a:extLst>
              <a:ext uri="{FF2B5EF4-FFF2-40B4-BE49-F238E27FC236}">
                <a16:creationId xmlns:a16="http://schemas.microsoft.com/office/drawing/2014/main" id="{871BA4B1-A795-411A-2714-46410273593D}"/>
              </a:ext>
            </a:extLst>
          </p:cNvPr>
          <p:cNvSpPr>
            <a:spLocks noGrp="1"/>
          </p:cNvSpPr>
          <p:nvPr>
            <p:ph idx="1"/>
          </p:nvPr>
        </p:nvSpPr>
        <p:spPr>
          <a:xfrm>
            <a:off x="1141412" y="2249487"/>
            <a:ext cx="9905999" cy="4197966"/>
          </a:xfrm>
        </p:spPr>
        <p:txBody>
          <a:bodyPr>
            <a:normAutofit/>
          </a:bodyPr>
          <a:lstStyle/>
          <a:p>
            <a:r>
              <a:rPr lang="en-US" dirty="0"/>
              <a:t>The proposed system is thus developed successfully as shown in the above figures and it helps in alerting the central console in case of critical conditions. GPS helps to track the miners location during abnormalities in the sensor information.</a:t>
            </a:r>
          </a:p>
          <a:p>
            <a:r>
              <a:rPr lang="en-US" dirty="0"/>
              <a:t>The helmet unit which collects the temperature, pressure, force and hazardous gas data has been designed to alert the control room in case of abnormal condition. The voice transmission system has been implemented to have direct contact with miners in case of emergency situations. </a:t>
            </a:r>
            <a:endParaRPr lang="en-IN" dirty="0"/>
          </a:p>
        </p:txBody>
      </p:sp>
    </p:spTree>
    <p:extLst>
      <p:ext uri="{BB962C8B-B14F-4D97-AF65-F5344CB8AC3E}">
        <p14:creationId xmlns:p14="http://schemas.microsoft.com/office/powerpoint/2010/main" val="3267110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81160-9360-08E2-F624-A253FA83FBC6}"/>
              </a:ext>
            </a:extLst>
          </p:cNvPr>
          <p:cNvSpPr>
            <a:spLocks noGrp="1"/>
          </p:cNvSpPr>
          <p:nvPr>
            <p:ph type="title"/>
          </p:nvPr>
        </p:nvSpPr>
        <p:spPr/>
        <p:txBody>
          <a:bodyPr/>
          <a:lstStyle/>
          <a:p>
            <a:pPr algn="ctr"/>
            <a:r>
              <a:rPr lang="en-IN" dirty="0">
                <a:solidFill>
                  <a:schemeClr val="accent1">
                    <a:lumMod val="60000"/>
                    <a:lumOff val="40000"/>
                  </a:schemeClr>
                </a:solidFill>
              </a:rPr>
              <a:t>CONCLUSION AND FUTURE SCOPE</a:t>
            </a:r>
          </a:p>
        </p:txBody>
      </p:sp>
      <p:sp>
        <p:nvSpPr>
          <p:cNvPr id="3" name="Content Placeholder 2">
            <a:extLst>
              <a:ext uri="{FF2B5EF4-FFF2-40B4-BE49-F238E27FC236}">
                <a16:creationId xmlns:a16="http://schemas.microsoft.com/office/drawing/2014/main" id="{87E1EEDA-54B6-D2EA-913C-4D4B354BC380}"/>
              </a:ext>
            </a:extLst>
          </p:cNvPr>
          <p:cNvSpPr>
            <a:spLocks noGrp="1"/>
          </p:cNvSpPr>
          <p:nvPr>
            <p:ph idx="1"/>
          </p:nvPr>
        </p:nvSpPr>
        <p:spPr>
          <a:xfrm>
            <a:off x="1141412" y="2249486"/>
            <a:ext cx="9905999" cy="4067337"/>
          </a:xfrm>
        </p:spPr>
        <p:txBody>
          <a:bodyPr/>
          <a:lstStyle/>
          <a:p>
            <a:r>
              <a:rPr lang="en-US" dirty="0"/>
              <a:t>Thus a smart helmet for hazardous event detection, monitoring the surrounding environmental conditions and updating information like GPS location and sensor data to the central console for easy tracking and providing oxygen supplements to avoid the inhalation of poisonous gases is designed. </a:t>
            </a:r>
          </a:p>
          <a:p>
            <a:r>
              <a:rPr lang="en-US" dirty="0"/>
              <a:t>The system can also be further developed with the implementation of Internet Of Things (IOT).The database can be created that monitors the sensor modules continuously</a:t>
            </a:r>
            <a:endParaRPr lang="en-IN" dirty="0"/>
          </a:p>
        </p:txBody>
      </p:sp>
    </p:spTree>
    <p:extLst>
      <p:ext uri="{BB962C8B-B14F-4D97-AF65-F5344CB8AC3E}">
        <p14:creationId xmlns:p14="http://schemas.microsoft.com/office/powerpoint/2010/main" val="329121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41A3055-F1AF-BC92-2E97-63BD67BC69A2}"/>
              </a:ext>
            </a:extLst>
          </p:cNvPr>
          <p:cNvSpPr>
            <a:spLocks noGrp="1"/>
          </p:cNvSpPr>
          <p:nvPr>
            <p:ph type="title"/>
          </p:nvPr>
        </p:nvSpPr>
        <p:spPr/>
        <p:txBody>
          <a:bodyPr/>
          <a:lstStyle/>
          <a:p>
            <a:pPr algn="ctr"/>
            <a:r>
              <a:rPr lang="en-IN" dirty="0">
                <a:solidFill>
                  <a:schemeClr val="accent1">
                    <a:lumMod val="60000"/>
                    <a:lumOff val="40000"/>
                  </a:schemeClr>
                </a:solidFill>
              </a:rPr>
              <a:t>INTRODUCTION TO TEAM MEMBERS</a:t>
            </a:r>
          </a:p>
        </p:txBody>
      </p:sp>
      <p:sp>
        <p:nvSpPr>
          <p:cNvPr id="4" name="Content Placeholder 3">
            <a:extLst>
              <a:ext uri="{FF2B5EF4-FFF2-40B4-BE49-F238E27FC236}">
                <a16:creationId xmlns:a16="http://schemas.microsoft.com/office/drawing/2014/main" id="{7C6B83C0-290B-6C4C-7B6C-64687001A160}"/>
              </a:ext>
            </a:extLst>
          </p:cNvPr>
          <p:cNvSpPr>
            <a:spLocks noGrp="1"/>
          </p:cNvSpPr>
          <p:nvPr>
            <p:ph idx="1"/>
          </p:nvPr>
        </p:nvSpPr>
        <p:spPr/>
        <p:txBody>
          <a:bodyPr/>
          <a:lstStyle/>
          <a:p>
            <a:pPr>
              <a:lnSpc>
                <a:spcPct val="200000"/>
              </a:lnSpc>
              <a:buSzPct val="100000"/>
              <a:buFont typeface="Wingdings" panose="05000000000000000000" pitchFamily="2" charset="2"/>
              <a:buChar char="v"/>
            </a:pPr>
            <a:r>
              <a:rPr lang="en-IN" dirty="0"/>
              <a:t> VISHNU S</a:t>
            </a:r>
          </a:p>
          <a:p>
            <a:pPr>
              <a:lnSpc>
                <a:spcPct val="200000"/>
              </a:lnSpc>
              <a:buSzPct val="100000"/>
              <a:buFont typeface="Wingdings" panose="05000000000000000000" pitchFamily="2" charset="2"/>
              <a:buChar char="v"/>
            </a:pPr>
            <a:r>
              <a:rPr lang="en-IN" dirty="0"/>
              <a:t> YUVARAJ N</a:t>
            </a:r>
          </a:p>
          <a:p>
            <a:pPr>
              <a:lnSpc>
                <a:spcPct val="200000"/>
              </a:lnSpc>
              <a:buSzPct val="100000"/>
              <a:buFont typeface="Wingdings" panose="05000000000000000000" pitchFamily="2" charset="2"/>
              <a:buChar char="v"/>
            </a:pPr>
            <a:r>
              <a:rPr lang="en-IN" dirty="0"/>
              <a:t> ARJUN R</a:t>
            </a:r>
          </a:p>
          <a:p>
            <a:pPr>
              <a:lnSpc>
                <a:spcPct val="200000"/>
              </a:lnSpc>
              <a:buSzPct val="100000"/>
              <a:buFont typeface="Wingdings" panose="05000000000000000000" pitchFamily="2" charset="2"/>
              <a:buChar char="v"/>
            </a:pPr>
            <a:r>
              <a:rPr lang="en-IN" dirty="0"/>
              <a:t> VISHNU PRASATH S P</a:t>
            </a:r>
          </a:p>
        </p:txBody>
      </p:sp>
    </p:spTree>
    <p:extLst>
      <p:ext uri="{BB962C8B-B14F-4D97-AF65-F5344CB8AC3E}">
        <p14:creationId xmlns:p14="http://schemas.microsoft.com/office/powerpoint/2010/main" val="1117972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69E0185-CD07-D3F6-A8BF-1AB15A3E1EB6}"/>
              </a:ext>
            </a:extLst>
          </p:cNvPr>
          <p:cNvSpPr>
            <a:spLocks noGrp="1"/>
          </p:cNvSpPr>
          <p:nvPr>
            <p:ph type="title"/>
          </p:nvPr>
        </p:nvSpPr>
        <p:spPr/>
        <p:txBody>
          <a:bodyPr/>
          <a:lstStyle/>
          <a:p>
            <a:pPr algn="ctr"/>
            <a:r>
              <a:rPr lang="en-IN" dirty="0">
                <a:solidFill>
                  <a:schemeClr val="accent1">
                    <a:lumMod val="60000"/>
                    <a:lumOff val="40000"/>
                  </a:schemeClr>
                </a:solidFill>
              </a:rPr>
              <a:t>INTRODUCTION</a:t>
            </a:r>
          </a:p>
        </p:txBody>
      </p:sp>
      <p:sp>
        <p:nvSpPr>
          <p:cNvPr id="4" name="Content Placeholder 3">
            <a:extLst>
              <a:ext uri="{FF2B5EF4-FFF2-40B4-BE49-F238E27FC236}">
                <a16:creationId xmlns:a16="http://schemas.microsoft.com/office/drawing/2014/main" id="{F1378482-079B-3D49-3208-1A2FBBEA73B8}"/>
              </a:ext>
            </a:extLst>
          </p:cNvPr>
          <p:cNvSpPr>
            <a:spLocks noGrp="1"/>
          </p:cNvSpPr>
          <p:nvPr>
            <p:ph idx="1"/>
          </p:nvPr>
        </p:nvSpPr>
        <p:spPr/>
        <p:txBody>
          <a:bodyPr/>
          <a:lstStyle/>
          <a:p>
            <a:pPr>
              <a:buFont typeface="Wingdings" panose="05000000000000000000" pitchFamily="2" charset="2"/>
              <a:buChar char="q"/>
            </a:pPr>
            <a:r>
              <a:rPr lang="en-US" dirty="0"/>
              <a:t>A smart helmet has been developed which includes various features such as the two way communication, detection of the hazardous gases, providing notification in the case of helmet removal, collision (miners are struck by an object), panic switch for emergency situations, continuous monitoring of the environmental conditions such as temperature and pressure in the mining industry and GPS is provided to track the location of the miner.</a:t>
            </a:r>
            <a:endParaRPr lang="en-IN" dirty="0"/>
          </a:p>
        </p:txBody>
      </p:sp>
    </p:spTree>
    <p:extLst>
      <p:ext uri="{BB962C8B-B14F-4D97-AF65-F5344CB8AC3E}">
        <p14:creationId xmlns:p14="http://schemas.microsoft.com/office/powerpoint/2010/main" val="130309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D3284-7579-A575-1F94-8E630390F47C}"/>
              </a:ext>
            </a:extLst>
          </p:cNvPr>
          <p:cNvSpPr>
            <a:spLocks noGrp="1"/>
          </p:cNvSpPr>
          <p:nvPr>
            <p:ph type="title"/>
          </p:nvPr>
        </p:nvSpPr>
        <p:spPr/>
        <p:txBody>
          <a:bodyPr/>
          <a:lstStyle/>
          <a:p>
            <a:pPr algn="ctr"/>
            <a:r>
              <a:rPr lang="en-IN" dirty="0">
                <a:solidFill>
                  <a:schemeClr val="accent1">
                    <a:lumMod val="60000"/>
                    <a:lumOff val="40000"/>
                  </a:schemeClr>
                </a:solidFill>
              </a:rPr>
              <a:t>abstract</a:t>
            </a:r>
          </a:p>
        </p:txBody>
      </p:sp>
      <p:sp>
        <p:nvSpPr>
          <p:cNvPr id="3" name="Content Placeholder 2">
            <a:extLst>
              <a:ext uri="{FF2B5EF4-FFF2-40B4-BE49-F238E27FC236}">
                <a16:creationId xmlns:a16="http://schemas.microsoft.com/office/drawing/2014/main" id="{45D165E1-D9B1-B995-88F4-CE57C2F1D10A}"/>
              </a:ext>
            </a:extLst>
          </p:cNvPr>
          <p:cNvSpPr>
            <a:spLocks noGrp="1"/>
          </p:cNvSpPr>
          <p:nvPr>
            <p:ph idx="1"/>
          </p:nvPr>
        </p:nvSpPr>
        <p:spPr>
          <a:xfrm>
            <a:off x="1141412" y="1922106"/>
            <a:ext cx="9905999" cy="4450702"/>
          </a:xfrm>
        </p:spPr>
        <p:txBody>
          <a:bodyPr>
            <a:normAutofit/>
          </a:bodyPr>
          <a:lstStyle/>
          <a:p>
            <a:r>
              <a:rPr lang="en-US" dirty="0"/>
              <a:t>Once the poisonous gas is detected the helmet opening gets closed and the oxygen supply is provided within the helmet for the miners by the opening of solenoid valve of the oxygen cylinder. Panic switch is provided for the safety of the miners and it is used to provide alert signal to the control room during any emergency situations .</a:t>
            </a:r>
          </a:p>
          <a:p>
            <a:r>
              <a:rPr lang="en-US" dirty="0"/>
              <a:t>Temperature and Pressure sensors are used for the continuous monitoring of environmental conditions .The information are sent to the control room through wireless network. This paper presents the undertaken design detailing solutions to issues raised in previous research. </a:t>
            </a:r>
            <a:endParaRPr lang="en-IN" dirty="0"/>
          </a:p>
        </p:txBody>
      </p:sp>
    </p:spTree>
    <p:extLst>
      <p:ext uri="{BB962C8B-B14F-4D97-AF65-F5344CB8AC3E}">
        <p14:creationId xmlns:p14="http://schemas.microsoft.com/office/powerpoint/2010/main" val="748447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6B0A3-5D82-74D9-54FD-A27DF3ADEBEF}"/>
              </a:ext>
            </a:extLst>
          </p:cNvPr>
          <p:cNvSpPr>
            <a:spLocks noGrp="1"/>
          </p:cNvSpPr>
          <p:nvPr>
            <p:ph type="title"/>
          </p:nvPr>
        </p:nvSpPr>
        <p:spPr/>
        <p:txBody>
          <a:bodyPr/>
          <a:lstStyle/>
          <a:p>
            <a:pPr algn="ctr"/>
            <a:r>
              <a:rPr lang="en-IN" dirty="0">
                <a:solidFill>
                  <a:schemeClr val="accent1">
                    <a:lumMod val="60000"/>
                    <a:lumOff val="40000"/>
                  </a:schemeClr>
                </a:solidFill>
              </a:rPr>
              <a:t>SYSTEM OVERVIEW</a:t>
            </a:r>
          </a:p>
        </p:txBody>
      </p:sp>
      <p:sp>
        <p:nvSpPr>
          <p:cNvPr id="3" name="Content Placeholder 2">
            <a:extLst>
              <a:ext uri="{FF2B5EF4-FFF2-40B4-BE49-F238E27FC236}">
                <a16:creationId xmlns:a16="http://schemas.microsoft.com/office/drawing/2014/main" id="{DB18F676-BB38-975F-755E-20EDECCC7B72}"/>
              </a:ext>
            </a:extLst>
          </p:cNvPr>
          <p:cNvSpPr>
            <a:spLocks noGrp="1"/>
          </p:cNvSpPr>
          <p:nvPr>
            <p:ph idx="1"/>
          </p:nvPr>
        </p:nvSpPr>
        <p:spPr>
          <a:xfrm>
            <a:off x="1141412" y="2249487"/>
            <a:ext cx="9905999" cy="4076668"/>
          </a:xfrm>
        </p:spPr>
        <p:txBody>
          <a:bodyPr>
            <a:normAutofit fontScale="85000" lnSpcReduction="10000"/>
          </a:bodyPr>
          <a:lstStyle/>
          <a:p>
            <a:r>
              <a:rPr lang="en-US" dirty="0"/>
              <a:t>The system includes various sensors such as the temperature, pressure, force, IR sensor and gas sensor. Temperature and pressure sensor is used to monitor the surrounding environment. Whenever the miners collide with the heavy objects Force sensor is used. An IR sensor intimates central console whenever the miner remove their helmet off their head. </a:t>
            </a:r>
          </a:p>
          <a:p>
            <a:r>
              <a:rPr lang="en-US" dirty="0"/>
              <a:t>Gas sensor is used to detect the presence of poisonous gases in the atmosphere. GPS is used to track the position of miners in case of any abnormalities. </a:t>
            </a:r>
          </a:p>
          <a:p>
            <a:r>
              <a:rPr lang="en-US" dirty="0"/>
              <a:t>Panic switch is manually operated by the miner to seek help from the central console in highly emergency conditions. Oxygen supplement is provided within the helmet to avoid the inhalation of poisonous gases by the opening of solenoid valve. These </a:t>
            </a:r>
            <a:r>
              <a:rPr lang="en-US" dirty="0" err="1"/>
              <a:t>informations</a:t>
            </a:r>
            <a:r>
              <a:rPr lang="en-US" dirty="0"/>
              <a:t> are sent to the central console through wireless transmission in critical situations.</a:t>
            </a:r>
            <a:endParaRPr lang="en-IN" dirty="0"/>
          </a:p>
        </p:txBody>
      </p:sp>
    </p:spTree>
    <p:extLst>
      <p:ext uri="{BB962C8B-B14F-4D97-AF65-F5344CB8AC3E}">
        <p14:creationId xmlns:p14="http://schemas.microsoft.com/office/powerpoint/2010/main" val="3790077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FBAF5-935C-E629-F5C1-C9AC194A4695}"/>
              </a:ext>
            </a:extLst>
          </p:cNvPr>
          <p:cNvSpPr>
            <a:spLocks noGrp="1"/>
          </p:cNvSpPr>
          <p:nvPr>
            <p:ph type="title"/>
          </p:nvPr>
        </p:nvSpPr>
        <p:spPr/>
        <p:txBody>
          <a:bodyPr/>
          <a:lstStyle/>
          <a:p>
            <a:pPr algn="ctr"/>
            <a:r>
              <a:rPr lang="en-IN" dirty="0">
                <a:solidFill>
                  <a:schemeClr val="accent1">
                    <a:lumMod val="60000"/>
                    <a:lumOff val="40000"/>
                  </a:schemeClr>
                </a:solidFill>
              </a:rPr>
              <a:t>EXISISTING SYSTEM</a:t>
            </a:r>
          </a:p>
        </p:txBody>
      </p:sp>
      <p:sp>
        <p:nvSpPr>
          <p:cNvPr id="3" name="Content Placeholder 2">
            <a:extLst>
              <a:ext uri="{FF2B5EF4-FFF2-40B4-BE49-F238E27FC236}">
                <a16:creationId xmlns:a16="http://schemas.microsoft.com/office/drawing/2014/main" id="{C5A381CB-15DD-4014-823E-BB86E6506C11}"/>
              </a:ext>
            </a:extLst>
          </p:cNvPr>
          <p:cNvSpPr>
            <a:spLocks noGrp="1"/>
          </p:cNvSpPr>
          <p:nvPr>
            <p:ph idx="1"/>
          </p:nvPr>
        </p:nvSpPr>
        <p:spPr>
          <a:xfrm>
            <a:off x="1141412" y="2249487"/>
            <a:ext cx="9905999" cy="4253950"/>
          </a:xfrm>
        </p:spPr>
        <p:txBody>
          <a:bodyPr>
            <a:normAutofit lnSpcReduction="10000"/>
          </a:bodyPr>
          <a:lstStyle/>
          <a:p>
            <a:r>
              <a:rPr lang="en-US" dirty="0"/>
              <a:t>In the existing system mining helmet ensures to protect the miners head from several injuries. Being aware of the environmental condition becomes a challenging part of the existing system. Since the helmet is too heavy, uncomfortable to work with the miners tend to remove the helmet off their head. In case of its removal miners are prone to unsafe conditions.</a:t>
            </a:r>
          </a:p>
          <a:p>
            <a:r>
              <a:rPr lang="en-US" dirty="0"/>
              <a:t>There is no existing smart helmet that can study the environment and make decisions to sustain worker protection. Oxygen supply is not provided for the miners in case of poisonous gas leakage. Establishing a hurdle free communication environment is the biggest challenge the mining organizations face.</a:t>
            </a:r>
            <a:endParaRPr lang="en-IN" dirty="0"/>
          </a:p>
        </p:txBody>
      </p:sp>
    </p:spTree>
    <p:extLst>
      <p:ext uri="{BB962C8B-B14F-4D97-AF65-F5344CB8AC3E}">
        <p14:creationId xmlns:p14="http://schemas.microsoft.com/office/powerpoint/2010/main" val="2637841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141A9-A7CA-0371-C5CB-F528F005F6CB}"/>
              </a:ext>
            </a:extLst>
          </p:cNvPr>
          <p:cNvSpPr>
            <a:spLocks noGrp="1"/>
          </p:cNvSpPr>
          <p:nvPr>
            <p:ph type="title"/>
          </p:nvPr>
        </p:nvSpPr>
        <p:spPr/>
        <p:txBody>
          <a:bodyPr/>
          <a:lstStyle/>
          <a:p>
            <a:pPr algn="ctr"/>
            <a:r>
              <a:rPr lang="en-IN" dirty="0">
                <a:solidFill>
                  <a:schemeClr val="accent1">
                    <a:lumMod val="60000"/>
                    <a:lumOff val="40000"/>
                  </a:schemeClr>
                </a:solidFill>
              </a:rPr>
              <a:t>PROPOSED SYSTEM</a:t>
            </a:r>
          </a:p>
        </p:txBody>
      </p:sp>
      <p:sp>
        <p:nvSpPr>
          <p:cNvPr id="3" name="Content Placeholder 2">
            <a:extLst>
              <a:ext uri="{FF2B5EF4-FFF2-40B4-BE49-F238E27FC236}">
                <a16:creationId xmlns:a16="http://schemas.microsoft.com/office/drawing/2014/main" id="{3DC9050D-2171-9EAF-B9BA-4D1CA7AD2187}"/>
              </a:ext>
            </a:extLst>
          </p:cNvPr>
          <p:cNvSpPr>
            <a:spLocks noGrp="1"/>
          </p:cNvSpPr>
          <p:nvPr>
            <p:ph idx="1"/>
          </p:nvPr>
        </p:nvSpPr>
        <p:spPr>
          <a:xfrm>
            <a:off x="1141412" y="2249486"/>
            <a:ext cx="9905999" cy="4403241"/>
          </a:xfrm>
        </p:spPr>
        <p:txBody>
          <a:bodyPr>
            <a:normAutofit lnSpcReduction="10000"/>
          </a:bodyPr>
          <a:lstStyle/>
          <a:p>
            <a:r>
              <a:rPr lang="en-US" dirty="0"/>
              <a:t>We have implemented an ultimate protective helmet that comes with many sensors for various detection and analysis. Firstly, the hazardous gases are detected using gas sensors.</a:t>
            </a:r>
          </a:p>
          <a:p>
            <a:r>
              <a:rPr lang="en-US" dirty="0"/>
              <a:t>Whenever the poisonous gas is detected the solenoid valve gets opened for providing oxygen supplements. The second hazardous event was classified as a miner removing the mining helmet off their head. An IR sensor was developed successfully to determine when the helmet is off the miner’s head. The third hazardous event is defined as an event where miners are struck by an object against the head with a force exceeding a certain level by using force sensor which is used for detection.</a:t>
            </a:r>
            <a:endParaRPr lang="en-IN" dirty="0"/>
          </a:p>
        </p:txBody>
      </p:sp>
    </p:spTree>
    <p:extLst>
      <p:ext uri="{BB962C8B-B14F-4D97-AF65-F5344CB8AC3E}">
        <p14:creationId xmlns:p14="http://schemas.microsoft.com/office/powerpoint/2010/main" val="4165263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4D1AD6-5A43-3D4B-6C43-6485DB5ED5BD}"/>
              </a:ext>
            </a:extLst>
          </p:cNvPr>
          <p:cNvSpPr>
            <a:spLocks noGrp="1"/>
          </p:cNvSpPr>
          <p:nvPr>
            <p:ph type="title"/>
          </p:nvPr>
        </p:nvSpPr>
        <p:spPr>
          <a:xfrm>
            <a:off x="1141411" y="619127"/>
            <a:ext cx="9906000" cy="1125698"/>
          </a:xfrm>
        </p:spPr>
        <p:txBody>
          <a:bodyPr>
            <a:normAutofit/>
          </a:bodyPr>
          <a:lstStyle/>
          <a:p>
            <a:pPr algn="ctr"/>
            <a:r>
              <a:rPr lang="en-IN" sz="4000" dirty="0">
                <a:solidFill>
                  <a:schemeClr val="accent1">
                    <a:lumMod val="60000"/>
                    <a:lumOff val="40000"/>
                  </a:schemeClr>
                </a:solidFill>
              </a:rPr>
              <a:t>WORKING</a:t>
            </a:r>
          </a:p>
        </p:txBody>
      </p:sp>
      <p:sp>
        <p:nvSpPr>
          <p:cNvPr id="5" name="Text Placeholder 4">
            <a:extLst>
              <a:ext uri="{FF2B5EF4-FFF2-40B4-BE49-F238E27FC236}">
                <a16:creationId xmlns:a16="http://schemas.microsoft.com/office/drawing/2014/main" id="{5E6C0AFC-9941-B666-3D21-D6C4C79591BF}"/>
              </a:ext>
            </a:extLst>
          </p:cNvPr>
          <p:cNvSpPr>
            <a:spLocks noGrp="1"/>
          </p:cNvSpPr>
          <p:nvPr>
            <p:ph type="body" idx="1"/>
          </p:nvPr>
        </p:nvSpPr>
        <p:spPr/>
        <p:txBody>
          <a:bodyPr/>
          <a:lstStyle/>
          <a:p>
            <a:pPr algn="ctr"/>
            <a:r>
              <a:rPr lang="en-IN" dirty="0">
                <a:solidFill>
                  <a:schemeClr val="accent2">
                    <a:lumMod val="60000"/>
                    <a:lumOff val="40000"/>
                  </a:schemeClr>
                </a:solidFill>
              </a:rPr>
              <a:t>TRANSMITTER SECTION</a:t>
            </a:r>
          </a:p>
        </p:txBody>
      </p:sp>
      <p:pic>
        <p:nvPicPr>
          <p:cNvPr id="10" name="Content Placeholder 9">
            <a:extLst>
              <a:ext uri="{FF2B5EF4-FFF2-40B4-BE49-F238E27FC236}">
                <a16:creationId xmlns:a16="http://schemas.microsoft.com/office/drawing/2014/main" id="{4BFA5BFC-81FB-5199-C2A9-53017CC4DBBB}"/>
              </a:ext>
            </a:extLst>
          </p:cNvPr>
          <p:cNvPicPr>
            <a:picLocks noGrp="1" noChangeAspect="1"/>
          </p:cNvPicPr>
          <p:nvPr>
            <p:ph sz="half" idx="2"/>
          </p:nvPr>
        </p:nvPicPr>
        <p:blipFill>
          <a:blip r:embed="rId2"/>
          <a:stretch>
            <a:fillRect/>
          </a:stretch>
        </p:blipFill>
        <p:spPr>
          <a:xfrm>
            <a:off x="1141413" y="3111361"/>
            <a:ext cx="4878387" cy="3578688"/>
          </a:xfrm>
        </p:spPr>
      </p:pic>
      <p:sp>
        <p:nvSpPr>
          <p:cNvPr id="7" name="Text Placeholder 6">
            <a:extLst>
              <a:ext uri="{FF2B5EF4-FFF2-40B4-BE49-F238E27FC236}">
                <a16:creationId xmlns:a16="http://schemas.microsoft.com/office/drawing/2014/main" id="{DA5311D3-6A4A-7874-CA05-DD2EFDB00E72}"/>
              </a:ext>
            </a:extLst>
          </p:cNvPr>
          <p:cNvSpPr>
            <a:spLocks noGrp="1"/>
          </p:cNvSpPr>
          <p:nvPr>
            <p:ph type="body" sz="quarter" idx="3"/>
          </p:nvPr>
        </p:nvSpPr>
        <p:spPr/>
        <p:txBody>
          <a:bodyPr/>
          <a:lstStyle/>
          <a:p>
            <a:pPr algn="ctr"/>
            <a:r>
              <a:rPr lang="en-IN" dirty="0">
                <a:solidFill>
                  <a:schemeClr val="accent2">
                    <a:lumMod val="60000"/>
                    <a:lumOff val="40000"/>
                  </a:schemeClr>
                </a:solidFill>
              </a:rPr>
              <a:t>RECEIVER SECTION</a:t>
            </a:r>
          </a:p>
        </p:txBody>
      </p:sp>
      <p:pic>
        <p:nvPicPr>
          <p:cNvPr id="12" name="Content Placeholder 11">
            <a:extLst>
              <a:ext uri="{FF2B5EF4-FFF2-40B4-BE49-F238E27FC236}">
                <a16:creationId xmlns:a16="http://schemas.microsoft.com/office/drawing/2014/main" id="{31F689CB-35C2-6F27-FD6C-E0AD41C956DA}"/>
              </a:ext>
            </a:extLst>
          </p:cNvPr>
          <p:cNvPicPr>
            <a:picLocks noGrp="1" noChangeAspect="1"/>
          </p:cNvPicPr>
          <p:nvPr>
            <p:ph sz="quarter" idx="4"/>
          </p:nvPr>
        </p:nvPicPr>
        <p:blipFill>
          <a:blip r:embed="rId3"/>
          <a:stretch>
            <a:fillRect/>
          </a:stretch>
        </p:blipFill>
        <p:spPr>
          <a:xfrm>
            <a:off x="6606072" y="3111360"/>
            <a:ext cx="4441338" cy="3578688"/>
          </a:xfrm>
        </p:spPr>
      </p:pic>
    </p:spTree>
    <p:extLst>
      <p:ext uri="{BB962C8B-B14F-4D97-AF65-F5344CB8AC3E}">
        <p14:creationId xmlns:p14="http://schemas.microsoft.com/office/powerpoint/2010/main" val="2719828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9A3A39D-26F7-7CC2-43D2-0A877C35500D}"/>
              </a:ext>
            </a:extLst>
          </p:cNvPr>
          <p:cNvSpPr>
            <a:spLocks noGrp="1"/>
          </p:cNvSpPr>
          <p:nvPr>
            <p:ph type="title"/>
          </p:nvPr>
        </p:nvSpPr>
        <p:spPr/>
        <p:txBody>
          <a:bodyPr>
            <a:normAutofit/>
          </a:bodyPr>
          <a:lstStyle/>
          <a:p>
            <a:pPr algn="ctr"/>
            <a:r>
              <a:rPr lang="en-IN" sz="4400" dirty="0">
                <a:solidFill>
                  <a:schemeClr val="accent1">
                    <a:lumMod val="60000"/>
                    <a:lumOff val="40000"/>
                  </a:schemeClr>
                </a:solidFill>
              </a:rPr>
              <a:t>FLOW CHART</a:t>
            </a:r>
          </a:p>
        </p:txBody>
      </p:sp>
      <p:pic>
        <p:nvPicPr>
          <p:cNvPr id="10" name="Content Placeholder 9">
            <a:extLst>
              <a:ext uri="{FF2B5EF4-FFF2-40B4-BE49-F238E27FC236}">
                <a16:creationId xmlns:a16="http://schemas.microsoft.com/office/drawing/2014/main" id="{E3A8E265-F981-B9B6-CA9F-B501921C8802}"/>
              </a:ext>
            </a:extLst>
          </p:cNvPr>
          <p:cNvPicPr>
            <a:picLocks noGrp="1" noChangeAspect="1"/>
          </p:cNvPicPr>
          <p:nvPr>
            <p:ph idx="1"/>
          </p:nvPr>
        </p:nvPicPr>
        <p:blipFill>
          <a:blip r:embed="rId2"/>
          <a:stretch>
            <a:fillRect/>
          </a:stretch>
        </p:blipFill>
        <p:spPr>
          <a:xfrm>
            <a:off x="1727686" y="1837014"/>
            <a:ext cx="8733452" cy="4750398"/>
          </a:xfrm>
        </p:spPr>
      </p:pic>
    </p:spTree>
    <p:extLst>
      <p:ext uri="{BB962C8B-B14F-4D97-AF65-F5344CB8AC3E}">
        <p14:creationId xmlns:p14="http://schemas.microsoft.com/office/powerpoint/2010/main" val="36518268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58</TotalTime>
  <Words>840</Words>
  <Application>Microsoft Office PowerPoint</Application>
  <PresentationFormat>Widescreen</PresentationFormat>
  <Paragraphs>37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Baskerville Old Face</vt:lpstr>
      <vt:lpstr>Tw Cen MT</vt:lpstr>
      <vt:lpstr>Wingdings</vt:lpstr>
      <vt:lpstr>Circuit</vt:lpstr>
      <vt:lpstr>A SMART HELMET FOR IMPROVING SAFETY IN MINING INDUSTRY</vt:lpstr>
      <vt:lpstr>INTRODUCTION TO TEAM MEMBERS</vt:lpstr>
      <vt:lpstr>INTRODUCTION</vt:lpstr>
      <vt:lpstr>abstract</vt:lpstr>
      <vt:lpstr>SYSTEM OVERVIEW</vt:lpstr>
      <vt:lpstr>EXISISTING SYSTEM</vt:lpstr>
      <vt:lpstr>PROPOSED SYSTEM</vt:lpstr>
      <vt:lpstr>WORKING</vt:lpstr>
      <vt:lpstr>FLOW CHART</vt:lpstr>
      <vt:lpstr>SOFTWARE IMPLEMENTATION</vt:lpstr>
      <vt:lpstr>EXPIREMENTAL RESULTS</vt:lpstr>
      <vt:lpstr>RESULTs</vt:lpstr>
      <vt:lpstr>CONCLUSION AND FUTURE SCOPE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SMART HELMET FOR IMPROVING SAFETY IN MINING INDUSTRY</dc:title>
  <dc:creator>YUVARAJ NITHIYA</dc:creator>
  <cp:lastModifiedBy>YUVARAJ NITHIYA</cp:lastModifiedBy>
  <cp:revision>1</cp:revision>
  <dcterms:created xsi:type="dcterms:W3CDTF">2022-09-01T14:54:06Z</dcterms:created>
  <dcterms:modified xsi:type="dcterms:W3CDTF">2022-09-01T15:52:12Z</dcterms:modified>
</cp:coreProperties>
</file>