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97" d="100"/>
          <a:sy n="97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5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2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3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3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8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4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1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4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9CF6211-7362-264F-8F00-73056E89BB8B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92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posit.co/r/getstarted/shiny-basics/lesson1/index.html" TargetMode="External"/><Relationship Id="rId2" Type="http://schemas.openxmlformats.org/officeDocument/2006/relationships/hyperlink" Target="https://bookdown.org/yihui/rmarkdown/interactive-docu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statistics.com/2017/03/shinyheatmaply-a-shiny-app-for-creating-interactive-cluster-heatmaps/" TargetMode="External"/><Relationship Id="rId5" Type="http://schemas.openxmlformats.org/officeDocument/2006/relationships/hyperlink" Target="https://r-graph-gallery.com/interactive-charts.html" TargetMode="External"/><Relationship Id="rId4" Type="http://schemas.openxmlformats.org/officeDocument/2006/relationships/hyperlink" Target="https://programminghistorian.org/en/lessons/shiny-leaflet-newspaper-map-tutoria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vpagowski/Lab_mtg_examples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0272-62A9-4420-7AA8-3E58E4004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Interactive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6A9B-FB7E-10F1-387D-F5D104DD4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i="1" dirty="0"/>
              <a:t>Github</a:t>
            </a:r>
            <a:r>
              <a:rPr lang="en-US" dirty="0"/>
              <a:t> and </a:t>
            </a:r>
            <a:r>
              <a:rPr lang="en-US" i="1" dirty="0"/>
              <a:t>Shiny</a:t>
            </a:r>
          </a:p>
        </p:txBody>
      </p:sp>
    </p:spTree>
    <p:extLst>
      <p:ext uri="{BB962C8B-B14F-4D97-AF65-F5344CB8AC3E}">
        <p14:creationId xmlns:p14="http://schemas.microsoft.com/office/powerpoint/2010/main" val="203117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4B17-111C-F925-0781-1124FC0B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126361"/>
            <a:ext cx="10515600" cy="1325563"/>
          </a:xfrm>
        </p:spPr>
        <p:txBody>
          <a:bodyPr/>
          <a:lstStyle/>
          <a:p>
            <a:r>
              <a:rPr lang="en-US" i="1" dirty="0"/>
              <a:t>Shiny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843B-CE5E-664C-5FDC-7D601C00A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08" y="1262374"/>
            <a:ext cx="5948967" cy="48522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Starting is super easy: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Make a new R project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Save to new or existing directory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Create a new .Rmd file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Make this a shiny document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Save your .Rmd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Run and Publish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457200" lvl="1" indent="0">
              <a:buNone/>
            </a:pPr>
            <a:r>
              <a:rPr lang="en-US" sz="1800" dirty="0"/>
              <a:t>You already have an interactive plot!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6" name="Picture 5" descr="A screenshot of a project wizard&#10;&#10;Description automatically generated">
            <a:extLst>
              <a:ext uri="{FF2B5EF4-FFF2-40B4-BE49-F238E27FC236}">
                <a16:creationId xmlns:a16="http://schemas.microsoft.com/office/drawing/2014/main" id="{0A037409-904D-2308-D967-394C0E7ED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025" y="1991672"/>
            <a:ext cx="2740150" cy="2099534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2CCFE50-0FA7-2773-A87D-835A434AF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025" y="126361"/>
            <a:ext cx="3528249" cy="1695643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651C6A-41DE-EF5C-67B5-0D4D7D408404}"/>
              </a:ext>
            </a:extLst>
          </p:cNvPr>
          <p:cNvSpPr txBox="1"/>
          <p:nvPr/>
        </p:nvSpPr>
        <p:spPr>
          <a:xfrm>
            <a:off x="4686998" y="743349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1</a:t>
            </a:r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F4609D-B47A-9221-4845-07923534819D}"/>
              </a:ext>
            </a:extLst>
          </p:cNvPr>
          <p:cNvSpPr txBox="1"/>
          <p:nvPr/>
        </p:nvSpPr>
        <p:spPr>
          <a:xfrm>
            <a:off x="4686997" y="2810606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2</a:t>
            </a:r>
            <a:endParaRPr lang="en-US" sz="2400" b="1" dirty="0"/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25E0FCE2-0FDE-379A-0240-5D3753E86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025" y="4260873"/>
            <a:ext cx="2634770" cy="2432885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AE29036-AA11-27EB-934E-6C6DDCD75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8228" y="126361"/>
            <a:ext cx="2523645" cy="2372140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77ECA17A-8D5B-268B-1EAB-938223D10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2321" y="2850280"/>
            <a:ext cx="3009552" cy="1678282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E0A77FC5-20F7-EE4D-1DE9-A56EDD5754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7184" y="5822479"/>
            <a:ext cx="1978929" cy="659643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25" name="Picture 24" descr="A close-up of a document&#10;&#10;Description automatically generated">
            <a:extLst>
              <a:ext uri="{FF2B5EF4-FFF2-40B4-BE49-F238E27FC236}">
                <a16:creationId xmlns:a16="http://schemas.microsoft.com/office/drawing/2014/main" id="{29C1700A-0307-8AE4-D586-EEF70A6BF7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7184" y="5041293"/>
            <a:ext cx="2031285" cy="659644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5AB3A7-A08E-9E96-F195-2C854797847B}"/>
              </a:ext>
            </a:extLst>
          </p:cNvPr>
          <p:cNvSpPr txBox="1"/>
          <p:nvPr/>
        </p:nvSpPr>
        <p:spPr>
          <a:xfrm>
            <a:off x="4686996" y="5201053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3</a:t>
            </a:r>
            <a:endParaRPr 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9C0751-7D8E-0896-7A49-CD553D6C2D41}"/>
              </a:ext>
            </a:extLst>
          </p:cNvPr>
          <p:cNvSpPr txBox="1"/>
          <p:nvPr/>
        </p:nvSpPr>
        <p:spPr>
          <a:xfrm>
            <a:off x="9122202" y="743348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4</a:t>
            </a:r>
            <a:endParaRPr 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D5E6A-8C59-5052-75C2-87F0B7F1BC73}"/>
              </a:ext>
            </a:extLst>
          </p:cNvPr>
          <p:cNvSpPr txBox="1"/>
          <p:nvPr/>
        </p:nvSpPr>
        <p:spPr>
          <a:xfrm>
            <a:off x="8636295" y="3428404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5</a:t>
            </a:r>
            <a:endParaRPr 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FA83B5-70EA-ECFB-5B9D-C20A20829653}"/>
              </a:ext>
            </a:extLst>
          </p:cNvPr>
          <p:cNvSpPr txBox="1"/>
          <p:nvPr/>
        </p:nvSpPr>
        <p:spPr>
          <a:xfrm>
            <a:off x="8636294" y="5431885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6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9575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9E6CC1F2-E857-B9D9-0495-E6289582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126361"/>
            <a:ext cx="10515600" cy="1325563"/>
          </a:xfrm>
        </p:spPr>
        <p:txBody>
          <a:bodyPr/>
          <a:lstStyle/>
          <a:p>
            <a:r>
              <a:rPr lang="en-US" i="1" dirty="0"/>
              <a:t>Anatomy of your script</a:t>
            </a:r>
          </a:p>
        </p:txBody>
      </p:sp>
      <p:pic>
        <p:nvPicPr>
          <p:cNvPr id="28" name="Picture 27" descr="A computer code with green text&#10;&#10;Description automatically generated">
            <a:extLst>
              <a:ext uri="{FF2B5EF4-FFF2-40B4-BE49-F238E27FC236}">
                <a16:creationId xmlns:a16="http://schemas.microsoft.com/office/drawing/2014/main" id="{6C6010D3-965B-5BA6-586A-A227E49E3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08" y="1265144"/>
            <a:ext cx="3390900" cy="1625600"/>
          </a:xfrm>
          <a:prstGeom prst="rect">
            <a:avLst/>
          </a:prstGeom>
        </p:spPr>
      </p:pic>
      <p:sp>
        <p:nvSpPr>
          <p:cNvPr id="30" name="Right Brace 29">
            <a:extLst>
              <a:ext uri="{FF2B5EF4-FFF2-40B4-BE49-F238E27FC236}">
                <a16:creationId xmlns:a16="http://schemas.microsoft.com/office/drawing/2014/main" id="{D3A600BE-A16F-6B3C-9A67-8B2193CC2053}"/>
              </a:ext>
            </a:extLst>
          </p:cNvPr>
          <p:cNvSpPr/>
          <p:nvPr/>
        </p:nvSpPr>
        <p:spPr>
          <a:xfrm>
            <a:off x="3825025" y="1265144"/>
            <a:ext cx="425003" cy="1625600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2E5193-A3CA-97E1-0DD4-F261D62B9FEF}"/>
              </a:ext>
            </a:extLst>
          </p:cNvPr>
          <p:cNvSpPr txBox="1"/>
          <p:nvPr/>
        </p:nvSpPr>
        <p:spPr>
          <a:xfrm>
            <a:off x="4250028" y="1754778"/>
            <a:ext cx="220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header and formatting info</a:t>
            </a:r>
          </a:p>
        </p:txBody>
      </p:sp>
      <p:pic>
        <p:nvPicPr>
          <p:cNvPr id="33" name="Picture 32" descr="A close-up of a sign&#10;&#10;Description automatically generated">
            <a:extLst>
              <a:ext uri="{FF2B5EF4-FFF2-40B4-BE49-F238E27FC236}">
                <a16:creationId xmlns:a16="http://schemas.microsoft.com/office/drawing/2014/main" id="{29C71D02-2408-BFE1-A0D8-37E7BF08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08" y="3193598"/>
            <a:ext cx="4343400" cy="749300"/>
          </a:xfrm>
          <a:prstGeom prst="rect">
            <a:avLst/>
          </a:prstGeom>
        </p:spPr>
      </p:pic>
      <p:sp>
        <p:nvSpPr>
          <p:cNvPr id="34" name="Right Brace 33">
            <a:extLst>
              <a:ext uri="{FF2B5EF4-FFF2-40B4-BE49-F238E27FC236}">
                <a16:creationId xmlns:a16="http://schemas.microsoft.com/office/drawing/2014/main" id="{64F5B0DC-8C89-B52D-2FDD-62518D71631A}"/>
              </a:ext>
            </a:extLst>
          </p:cNvPr>
          <p:cNvSpPr/>
          <p:nvPr/>
        </p:nvSpPr>
        <p:spPr>
          <a:xfrm>
            <a:off x="4788794" y="3193598"/>
            <a:ext cx="425003" cy="749300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852656-FCB0-4F64-4156-040CE01031B8}"/>
              </a:ext>
            </a:extLst>
          </p:cNvPr>
          <p:cNvSpPr txBox="1"/>
          <p:nvPr/>
        </p:nvSpPr>
        <p:spPr>
          <a:xfrm>
            <a:off x="5213797" y="3383582"/>
            <a:ext cx="28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Rmd formatting options</a:t>
            </a:r>
          </a:p>
        </p:txBody>
      </p:sp>
      <p:pic>
        <p:nvPicPr>
          <p:cNvPr id="37" name="Picture 36" descr="A white background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4765D305-5A9D-1C7A-0CFF-F8032E17D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808" y="4752287"/>
            <a:ext cx="1257300" cy="3175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E52DD15-CC94-A28E-B228-04726777D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958" y="4946737"/>
            <a:ext cx="1651000" cy="228600"/>
          </a:xfrm>
          <a:prstGeom prst="rect">
            <a:avLst/>
          </a:prstGeom>
        </p:spPr>
      </p:pic>
      <p:pic>
        <p:nvPicPr>
          <p:cNvPr id="41" name="Picture 4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D465B05-D3C1-E21D-34BC-6C3A27E875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4451"/>
          <a:stretch/>
        </p:blipFill>
        <p:spPr>
          <a:xfrm>
            <a:off x="284408" y="4195037"/>
            <a:ext cx="6334106" cy="2032000"/>
          </a:xfrm>
          <a:prstGeom prst="rect">
            <a:avLst/>
          </a:prstGeom>
        </p:spPr>
      </p:pic>
      <p:pic>
        <p:nvPicPr>
          <p:cNvPr id="43" name="Picture 42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3330E629-54A4-8995-D822-CD2716C82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6006" y="1171551"/>
            <a:ext cx="2324100" cy="431800"/>
          </a:xfrm>
          <a:prstGeom prst="rect">
            <a:avLst/>
          </a:prstGeom>
        </p:spPr>
      </p:pic>
      <p:sp>
        <p:nvSpPr>
          <p:cNvPr id="44" name="Right Brace 43">
            <a:extLst>
              <a:ext uri="{FF2B5EF4-FFF2-40B4-BE49-F238E27FC236}">
                <a16:creationId xmlns:a16="http://schemas.microsoft.com/office/drawing/2014/main" id="{50D2803C-6A5D-765C-0190-DDC2829E99CC}"/>
              </a:ext>
            </a:extLst>
          </p:cNvPr>
          <p:cNvSpPr/>
          <p:nvPr/>
        </p:nvSpPr>
        <p:spPr>
          <a:xfrm>
            <a:off x="6876006" y="4195037"/>
            <a:ext cx="425003" cy="2032000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EA3CF4-482B-ED75-E8BB-5FD30829E3A0}"/>
              </a:ext>
            </a:extLst>
          </p:cNvPr>
          <p:cNvSpPr txBox="1"/>
          <p:nvPr/>
        </p:nvSpPr>
        <p:spPr>
          <a:xfrm>
            <a:off x="7301009" y="4990671"/>
            <a:ext cx="28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code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E5E4FD-A7C9-928A-702E-D61AD275E93D}"/>
              </a:ext>
            </a:extLst>
          </p:cNvPr>
          <p:cNvSpPr txBox="1"/>
          <p:nvPr/>
        </p:nvSpPr>
        <p:spPr>
          <a:xfrm>
            <a:off x="1906745" y="6358278"/>
            <a:ext cx="465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R code with Rmd format options</a:t>
            </a:r>
          </a:p>
        </p:txBody>
      </p:sp>
      <p:pic>
        <p:nvPicPr>
          <p:cNvPr id="48" name="Picture 47" descr="A white background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6FF8F825-44E3-0F87-E08D-DD18616C27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92" b="22331"/>
          <a:stretch/>
        </p:blipFill>
        <p:spPr>
          <a:xfrm>
            <a:off x="283066" y="6412978"/>
            <a:ext cx="1305004" cy="205888"/>
          </a:xfrm>
          <a:prstGeom prst="rect">
            <a:avLst/>
          </a:prstGeom>
        </p:spPr>
      </p:pic>
      <p:sp>
        <p:nvSpPr>
          <p:cNvPr id="49" name="Right Brace 48">
            <a:extLst>
              <a:ext uri="{FF2B5EF4-FFF2-40B4-BE49-F238E27FC236}">
                <a16:creationId xmlns:a16="http://schemas.microsoft.com/office/drawing/2014/main" id="{3079B7B0-7F50-3BDC-9031-6EACFF5D2D81}"/>
              </a:ext>
            </a:extLst>
          </p:cNvPr>
          <p:cNvSpPr/>
          <p:nvPr/>
        </p:nvSpPr>
        <p:spPr>
          <a:xfrm>
            <a:off x="1632473" y="6422084"/>
            <a:ext cx="245436" cy="205888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7378CE75-0541-7589-6C86-8DAFE85D2B24}"/>
              </a:ext>
            </a:extLst>
          </p:cNvPr>
          <p:cNvSpPr/>
          <p:nvPr/>
        </p:nvSpPr>
        <p:spPr>
          <a:xfrm>
            <a:off x="9518055" y="1158936"/>
            <a:ext cx="425003" cy="431800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E73DCF-46D4-BAD4-F37C-6314BA58F700}"/>
              </a:ext>
            </a:extLst>
          </p:cNvPr>
          <p:cNvSpPr txBox="1"/>
          <p:nvPr/>
        </p:nvSpPr>
        <p:spPr>
          <a:xfrm>
            <a:off x="9979816" y="1190170"/>
            <a:ext cx="28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22007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46DAC2-B9ED-F4E8-B844-880DCA35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126361"/>
            <a:ext cx="10515600" cy="1325563"/>
          </a:xfrm>
        </p:spPr>
        <p:txBody>
          <a:bodyPr/>
          <a:lstStyle/>
          <a:p>
            <a:r>
              <a:rPr lang="en-US" i="1" dirty="0"/>
              <a:t>Helpful Websites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FC8FDD-5513-6BC0-C33E-63E43A82A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08" y="1262375"/>
            <a:ext cx="11623184" cy="1699216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>
                <a:hlinkClick r:id="rId2"/>
              </a:rPr>
              <a:t>https://bookdown.org/yihui/rmarkdown/interactive-documents.html</a:t>
            </a:r>
            <a:endParaRPr lang="en-US" sz="3000" dirty="0"/>
          </a:p>
          <a:p>
            <a:r>
              <a:rPr lang="en-US" sz="3000" dirty="0">
                <a:hlinkClick r:id="rId3"/>
              </a:rPr>
              <a:t>https://shiny.posit.co/r/getstarted/shiny-basics/lesson1/index.html</a:t>
            </a:r>
            <a:endParaRPr lang="en-US" sz="3000" dirty="0"/>
          </a:p>
          <a:p>
            <a:r>
              <a:rPr lang="en-US" sz="3000" dirty="0">
                <a:hlinkClick r:id="rId4"/>
              </a:rPr>
              <a:t>https://programminghistorian.org/en/lessons/shiny-leaflet-newspaper-map-tutorial</a:t>
            </a:r>
            <a:r>
              <a:rPr lang="en-US" sz="3000" dirty="0"/>
              <a:t>  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E155E9-C493-F189-28CC-89497C0C680D}"/>
              </a:ext>
            </a:extLst>
          </p:cNvPr>
          <p:cNvSpPr txBox="1">
            <a:spLocks/>
          </p:cNvSpPr>
          <p:nvPr/>
        </p:nvSpPr>
        <p:spPr>
          <a:xfrm>
            <a:off x="284408" y="29615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Examples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F860EF-FADF-A257-0AE4-E1913DFF6260}"/>
              </a:ext>
            </a:extLst>
          </p:cNvPr>
          <p:cNvSpPr txBox="1">
            <a:spLocks/>
          </p:cNvSpPr>
          <p:nvPr/>
        </p:nvSpPr>
        <p:spPr>
          <a:xfrm>
            <a:off x="-133918" y="4100248"/>
            <a:ext cx="11623184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>
                <a:hlinkClick r:id="rId5"/>
              </a:rPr>
              <a:t>https://r-graph-gallery.com/interactive-charts.html</a:t>
            </a:r>
            <a:r>
              <a:rPr lang="en-US" sz="2800" dirty="0"/>
              <a:t> </a:t>
            </a:r>
          </a:p>
          <a:p>
            <a:pPr lvl="1"/>
            <a:r>
              <a:rPr lang="en-US" sz="2800" dirty="0">
                <a:hlinkClick r:id="rId6"/>
              </a:rPr>
              <a:t>https://www.r-statistics.com/2017/03/shinyheatmaply-a-shiny-app-for-creating-interactive-cluster-heatmaps/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162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9E6CC1F2-E857-B9D9-0495-E6289582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126361"/>
            <a:ext cx="10515600" cy="1325563"/>
          </a:xfrm>
        </p:spPr>
        <p:txBody>
          <a:bodyPr/>
          <a:lstStyle/>
          <a:p>
            <a:r>
              <a:rPr lang="en-US" i="1" dirty="0"/>
              <a:t>Track with GitHub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CEBB50C-71D5-01B8-C215-4E589295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921056" y="3654724"/>
            <a:ext cx="7120280" cy="288506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68E01DE-4170-F44F-6BCE-F2830E49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144" y="221923"/>
            <a:ext cx="3119191" cy="2981354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8862CC7-03F1-FEA4-7614-8A3A988D4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055" y="221923"/>
            <a:ext cx="3328565" cy="29796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D750CB-8ADF-8FCA-A9AD-520AA960395F}"/>
              </a:ext>
            </a:extLst>
          </p:cNvPr>
          <p:cNvSpPr txBox="1"/>
          <p:nvPr/>
        </p:nvSpPr>
        <p:spPr>
          <a:xfrm>
            <a:off x="4525029" y="1441706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1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659C7-F466-C6B0-CC1F-FE5DBBEEC9B5}"/>
              </a:ext>
            </a:extLst>
          </p:cNvPr>
          <p:cNvSpPr txBox="1"/>
          <p:nvPr/>
        </p:nvSpPr>
        <p:spPr>
          <a:xfrm>
            <a:off x="8549268" y="1308411"/>
            <a:ext cx="768901" cy="473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2</a:t>
            </a:r>
            <a:endParaRPr 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EADCF7-525C-CD8C-96C1-0E792B1A3540}"/>
              </a:ext>
            </a:extLst>
          </p:cNvPr>
          <p:cNvSpPr txBox="1"/>
          <p:nvPr/>
        </p:nvSpPr>
        <p:spPr>
          <a:xfrm>
            <a:off x="4525029" y="4843614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3</a:t>
            </a:r>
            <a:endParaRPr lang="en-US" sz="2400" b="1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4FED8D7-7FE6-B1BD-794F-513A5A34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08" y="1262374"/>
            <a:ext cx="3568097" cy="48522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already have </a:t>
            </a:r>
            <a:r>
              <a:rPr lang="en-US" dirty="0" err="1"/>
              <a:t>github</a:t>
            </a:r>
            <a:r>
              <a:rPr lang="en-US" dirty="0"/>
              <a:t> installed:</a:t>
            </a:r>
          </a:p>
          <a:p>
            <a:pPr marL="0" indent="0">
              <a:buNone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Edit project setup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Make this project a git tracked project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Push, pull, and commit changes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323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9E6CC1F2-E857-B9D9-0495-E6289582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126361"/>
            <a:ext cx="10515600" cy="1325563"/>
          </a:xfrm>
        </p:spPr>
        <p:txBody>
          <a:bodyPr/>
          <a:lstStyle/>
          <a:p>
            <a:r>
              <a:rPr lang="en-US" i="1" dirty="0"/>
              <a:t>Track with GitHub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D750CB-8ADF-8FCA-A9AD-520AA960395F}"/>
              </a:ext>
            </a:extLst>
          </p:cNvPr>
          <p:cNvSpPr txBox="1"/>
          <p:nvPr/>
        </p:nvSpPr>
        <p:spPr>
          <a:xfrm>
            <a:off x="6845107" y="1697777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1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659C7-F466-C6B0-CC1F-FE5DBBEEC9B5}"/>
              </a:ext>
            </a:extLst>
          </p:cNvPr>
          <p:cNvSpPr txBox="1"/>
          <p:nvPr/>
        </p:nvSpPr>
        <p:spPr>
          <a:xfrm>
            <a:off x="6845107" y="4923499"/>
            <a:ext cx="768901" cy="473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2</a:t>
            </a:r>
            <a:endParaRPr lang="en-US" sz="2400" b="1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4FED8D7-7FE6-B1BD-794F-513A5A34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08" y="1262374"/>
            <a:ext cx="4653657" cy="48522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Match up repositories:</a:t>
            </a:r>
          </a:p>
          <a:p>
            <a:pPr marL="0" indent="0">
              <a:buNone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2200" dirty="0"/>
              <a:t>In your Github editor add your repository to your </a:t>
            </a:r>
            <a:r>
              <a:rPr lang="en-US" sz="2200" dirty="0" err="1"/>
              <a:t>github</a:t>
            </a:r>
            <a:r>
              <a:rPr lang="en-US" sz="2200" dirty="0"/>
              <a:t> account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/>
              <a:t>Publish to the web (publicly or privately)</a:t>
            </a:r>
          </a:p>
          <a:p>
            <a:pPr marL="800100" lvl="1" indent="-342900">
              <a:buFont typeface="+mj-lt"/>
              <a:buAutoNum type="arabicPeriod"/>
            </a:pPr>
            <a:endParaRPr lang="en-US" sz="22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B62423E-53D9-8F9C-42CA-8F26858B2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133" y="3674853"/>
            <a:ext cx="4653657" cy="306995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DF85878-6ACF-FEB0-2BAC-12085F26F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133" y="223558"/>
            <a:ext cx="4666459" cy="320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3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9E6CC1F2-E857-B9D9-0495-E6289582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126361"/>
            <a:ext cx="10515600" cy="1325563"/>
          </a:xfrm>
        </p:spPr>
        <p:txBody>
          <a:bodyPr/>
          <a:lstStyle/>
          <a:p>
            <a:r>
              <a:rPr lang="en-US" i="1" dirty="0"/>
              <a:t>Make an interactive chord diagram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4FED8D7-7FE6-B1BD-794F-513A5A34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08" y="1262374"/>
            <a:ext cx="10920212" cy="19315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2200" dirty="0"/>
              <a:t>Download stuff from GitHub: git clone </a:t>
            </a:r>
            <a:r>
              <a:rPr lang="en-US" sz="2200" dirty="0">
                <a:hlinkClick r:id="rId2"/>
              </a:rPr>
              <a:t>https://github.com/vpagowski/Lab_mtg_examples.git</a:t>
            </a:r>
            <a:r>
              <a:rPr lang="en-US" sz="2200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/>
              <a:t>Edit code in the .</a:t>
            </a:r>
            <a:r>
              <a:rPr lang="en-US" sz="2200" dirty="0" err="1"/>
              <a:t>Rmd</a:t>
            </a:r>
            <a:r>
              <a:rPr lang="en-US" sz="2200" dirty="0"/>
              <a:t> file and run your document to make plots!</a:t>
            </a:r>
          </a:p>
          <a:p>
            <a:pPr marL="800100" lvl="1" indent="-342900">
              <a:buFont typeface="+mj-lt"/>
              <a:buAutoNum type="arabicPeriod"/>
            </a:pP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You should see the same thing as on: https://</a:t>
            </a:r>
            <a:r>
              <a:rPr lang="en-US" sz="2200" dirty="0" err="1"/>
              <a:t>vxnzru</a:t>
            </a:r>
            <a:r>
              <a:rPr lang="en-US" sz="2200" dirty="0"/>
              <a:t>-veronica-</a:t>
            </a:r>
            <a:r>
              <a:rPr lang="en-US" sz="2200" dirty="0" err="1"/>
              <a:t>pagowski.shinyapps.io</a:t>
            </a:r>
            <a:r>
              <a:rPr lang="en-US" sz="2200" dirty="0"/>
              <a:t>/</a:t>
            </a:r>
            <a:r>
              <a:rPr lang="en-US" sz="2200" dirty="0" err="1"/>
              <a:t>Lab_mtg_example_plots</a:t>
            </a:r>
            <a:r>
              <a:rPr lang="en-US" sz="2200" dirty="0"/>
              <a:t>/</a:t>
            </a:r>
          </a:p>
          <a:p>
            <a:pPr marL="800100" lvl="1" indent="-342900">
              <a:buFont typeface="+mj-lt"/>
              <a:buAutoNum type="arabicPeriod"/>
            </a:pPr>
            <a:endParaRPr lang="en-US" sz="22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5E02205-B7E2-0E15-9D58-A5FE6CA06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54" y="3555489"/>
            <a:ext cx="6387920" cy="286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1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9E6CC1F2-E857-B9D9-0495-E6289582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126361"/>
            <a:ext cx="10515600" cy="1325563"/>
          </a:xfrm>
        </p:spPr>
        <p:txBody>
          <a:bodyPr/>
          <a:lstStyle/>
          <a:p>
            <a:r>
              <a:rPr lang="en-US" i="1" dirty="0"/>
              <a:t>Formatting 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4FED8D7-7FE6-B1BD-794F-513A5A34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08" y="1262374"/>
            <a:ext cx="4653657" cy="7338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*the most annoying part</a:t>
            </a:r>
          </a:p>
          <a:p>
            <a:pPr marL="0" indent="0">
              <a:buNone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sz="22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5E23F32-D879-47D0-4588-9345B0BC8BF8}"/>
              </a:ext>
            </a:extLst>
          </p:cNvPr>
          <p:cNvSpPr/>
          <p:nvPr/>
        </p:nvSpPr>
        <p:spPr>
          <a:xfrm>
            <a:off x="3825025" y="1996225"/>
            <a:ext cx="425003" cy="981068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F665F-53C0-36CE-66A9-5C5F3B145101}"/>
              </a:ext>
            </a:extLst>
          </p:cNvPr>
          <p:cNvSpPr txBox="1"/>
          <p:nvPr/>
        </p:nvSpPr>
        <p:spPr>
          <a:xfrm>
            <a:off x="4353059" y="2302093"/>
            <a:ext cx="32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Style the whole code 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2A9FD8-E29B-619F-27F3-F93C87481D3E}"/>
              </a:ext>
            </a:extLst>
          </p:cNvPr>
          <p:cNvSpPr txBox="1"/>
          <p:nvPr/>
        </p:nvSpPr>
        <p:spPr>
          <a:xfrm>
            <a:off x="199712" y="6322051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https://www.w3schools.com/html/</a:t>
            </a:r>
            <a:r>
              <a:rPr lang="en-US" dirty="0" err="1"/>
              <a:t>html_css.asp</a:t>
            </a:r>
            <a:endParaRPr lang="en-US" dirty="0"/>
          </a:p>
        </p:txBody>
      </p:sp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52B0B65-CCA0-EF5B-87AD-4BBAF27C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50" y="2583593"/>
            <a:ext cx="2857500" cy="393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6CE4CD-881F-5C48-17B1-048291129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50" y="2105974"/>
            <a:ext cx="3086100" cy="317500"/>
          </a:xfrm>
          <a:prstGeom prst="rect">
            <a:avLst/>
          </a:prstGeom>
        </p:spPr>
      </p:pic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C2553BC-1615-DC69-39BA-53EADE434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36" y="3429000"/>
            <a:ext cx="4521200" cy="1866900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3A088F31-2869-81B3-08EA-471E23E57621}"/>
              </a:ext>
            </a:extLst>
          </p:cNvPr>
          <p:cNvSpPr/>
          <p:nvPr/>
        </p:nvSpPr>
        <p:spPr>
          <a:xfrm>
            <a:off x="5182273" y="3880708"/>
            <a:ext cx="425003" cy="981068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3F0BD-7B6F-974E-0371-B204B293B231}"/>
              </a:ext>
            </a:extLst>
          </p:cNvPr>
          <p:cNvSpPr txBox="1"/>
          <p:nvPr/>
        </p:nvSpPr>
        <p:spPr>
          <a:xfrm>
            <a:off x="5710307" y="4186576"/>
            <a:ext cx="335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layout for specific plots 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84A99BAB-7808-C51E-3B90-07BD8D7F3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758" y="5083913"/>
            <a:ext cx="2882900" cy="1016000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B5F0A8A7-E66F-98E0-E430-AF1702378859}"/>
              </a:ext>
            </a:extLst>
          </p:cNvPr>
          <p:cNvSpPr/>
          <p:nvPr/>
        </p:nvSpPr>
        <p:spPr>
          <a:xfrm>
            <a:off x="7176351" y="5100209"/>
            <a:ext cx="425003" cy="981068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E740A8-FFD6-ED11-6942-00DF0E0686D6}"/>
              </a:ext>
            </a:extLst>
          </p:cNvPr>
          <p:cNvSpPr txBox="1"/>
          <p:nvPr/>
        </p:nvSpPr>
        <p:spPr>
          <a:xfrm>
            <a:off x="7704385" y="5406077"/>
            <a:ext cx="335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layout</a:t>
            </a:r>
          </a:p>
        </p:txBody>
      </p:sp>
    </p:spTree>
    <p:extLst>
      <p:ext uri="{BB962C8B-B14F-4D97-AF65-F5344CB8AC3E}">
        <p14:creationId xmlns:p14="http://schemas.microsoft.com/office/powerpoint/2010/main" val="347451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C0B5-A730-1C2E-4E8B-C8DEE1B2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18" y="274973"/>
            <a:ext cx="10515600" cy="1325563"/>
          </a:xfrm>
        </p:spPr>
        <p:txBody>
          <a:bodyPr/>
          <a:lstStyle/>
          <a:p>
            <a:r>
              <a:rPr lang="en-US" dirty="0"/>
              <a:t>Other useful data visualization tools?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B800D-26A8-875E-CC9A-9D7F205B9242}"/>
              </a:ext>
            </a:extLst>
          </p:cNvPr>
          <p:cNvSpPr txBox="1"/>
          <p:nvPr/>
        </p:nvSpPr>
        <p:spPr>
          <a:xfrm>
            <a:off x="400318" y="470603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docs.google.com</a:t>
            </a:r>
            <a:r>
              <a:rPr lang="en-US" dirty="0"/>
              <a:t>/document/d/1cli9PaDoTQa9lryh5hKTTQz5-FxO5y0Z6cvhD_1goKc/edit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FC42791-B670-F83C-0208-73291F3DD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73" y="1381595"/>
            <a:ext cx="5110045" cy="307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6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328</Words>
  <Application>Microsoft Macintosh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Making Interactive Graphics</vt:lpstr>
      <vt:lpstr>Shiny</vt:lpstr>
      <vt:lpstr>Anatomy of your script</vt:lpstr>
      <vt:lpstr>Helpful Websites</vt:lpstr>
      <vt:lpstr>Track with GitHub</vt:lpstr>
      <vt:lpstr>Track with GitHub</vt:lpstr>
      <vt:lpstr>Make an interactive chord diagram</vt:lpstr>
      <vt:lpstr>Formatting </vt:lpstr>
      <vt:lpstr>Other useful data visualization tools?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Veronica Pagowski</dc:creator>
  <cp:lastModifiedBy>Veronica Pagowski</cp:lastModifiedBy>
  <cp:revision>8</cp:revision>
  <dcterms:created xsi:type="dcterms:W3CDTF">2024-06-11T21:31:09Z</dcterms:created>
  <dcterms:modified xsi:type="dcterms:W3CDTF">2024-06-12T15:52:38Z</dcterms:modified>
</cp:coreProperties>
</file>