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3885B6-E9A6-4607-92FC-2906439DE3B7}">
  <a:tblStyle styleId="{ED3885B6-E9A6-4607-92FC-2906439DE3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4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b7bc0b9a8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b7bc0b9a8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9b7bc0b9a8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9b7bc0b9a8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1959a7e1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61959a7e1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b7bc0b9a8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b7bc0b9a8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b7bc0b9a8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b7bc0b9a8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b7bc0b9a8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b7bc0b9a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b7bc0b9a8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b7bc0b9a8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b7bc0b9a8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b7bc0b9a8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ba82c753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ba82c753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e355427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8e35542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b7bc0b9a8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b7bc0b9a8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e355427d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e355427d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adheshyamkollipara/bank-customer-chur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marR="0" lvl="0" indent="0" algn="l" rtl="0">
              <a:lnSpc>
                <a:spcPct val="107916"/>
              </a:lnSpc>
              <a:spcBef>
                <a:spcPts val="0"/>
              </a:spcBef>
              <a:spcAft>
                <a:spcPts val="800"/>
              </a:spcAft>
              <a:buNone/>
            </a:pPr>
            <a:r>
              <a:rPr lang="en-GB"/>
              <a:t>Predicting Customer Churn in Bank</a:t>
            </a:r>
            <a:endParaRPr/>
          </a:p>
        </p:txBody>
      </p:sp>
      <p:sp>
        <p:nvSpPr>
          <p:cNvPr id="60" name="Google Shape;60;p13"/>
          <p:cNvSpPr txBox="1">
            <a:spLocks noGrp="1"/>
          </p:cNvSpPr>
          <p:nvPr>
            <p:ph type="subTitle" idx="1"/>
          </p:nvPr>
        </p:nvSpPr>
        <p:spPr>
          <a:xfrm>
            <a:off x="671250" y="3286388"/>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Vaishnavi Paineni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Training</a:t>
            </a:r>
            <a:endParaRPr/>
          </a:p>
        </p:txBody>
      </p:sp>
      <p:sp>
        <p:nvSpPr>
          <p:cNvPr id="124" name="Google Shape;124;p22"/>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Process of teaching a machine learning algorithm to recognize patterns in data.</a:t>
            </a:r>
            <a:endParaRPr/>
          </a:p>
          <a:p>
            <a:pPr marL="0" lvl="0" indent="0" algn="l" rtl="0">
              <a:spcBef>
                <a:spcPts val="1200"/>
              </a:spcBef>
              <a:spcAft>
                <a:spcPts val="0"/>
              </a:spcAft>
              <a:buNone/>
            </a:pPr>
            <a:r>
              <a:rPr lang="en-GB" b="1">
                <a:solidFill>
                  <a:schemeClr val="lt2"/>
                </a:solidFill>
              </a:rPr>
              <a:t>RunModel()</a:t>
            </a:r>
            <a:endParaRPr b="1">
              <a:solidFill>
                <a:schemeClr val="lt2"/>
              </a:solidFill>
            </a:endParaRPr>
          </a:p>
          <a:p>
            <a:pPr marL="457200" lvl="0" indent="-342900" algn="l" rtl="0">
              <a:spcBef>
                <a:spcPts val="1200"/>
              </a:spcBef>
              <a:spcAft>
                <a:spcPts val="0"/>
              </a:spcAft>
              <a:buSzPts val="1800"/>
              <a:buChar char="●"/>
            </a:pPr>
            <a:r>
              <a:rPr lang="en-GB"/>
              <a:t>Training a machine learning classifier</a:t>
            </a:r>
            <a:endParaRPr/>
          </a:p>
          <a:p>
            <a:pPr marL="457200" lvl="0" indent="-342900" algn="l" rtl="0">
              <a:spcBef>
                <a:spcPts val="0"/>
              </a:spcBef>
              <a:spcAft>
                <a:spcPts val="0"/>
              </a:spcAft>
              <a:buSzPts val="1800"/>
              <a:buChar char="●"/>
            </a:pPr>
            <a:r>
              <a:rPr lang="en-GB"/>
              <a:t>Making predictions</a:t>
            </a:r>
            <a:endParaRPr/>
          </a:p>
          <a:p>
            <a:pPr marL="457200" lvl="0" indent="-342900" algn="l" rtl="0">
              <a:spcBef>
                <a:spcPts val="0"/>
              </a:spcBef>
              <a:spcAft>
                <a:spcPts val="0"/>
              </a:spcAft>
              <a:buSzPts val="1800"/>
              <a:buChar char="●"/>
            </a:pPr>
            <a:r>
              <a:rPr lang="en-GB"/>
              <a:t>Evaluating performance using cross-validation</a:t>
            </a:r>
            <a:endParaRPr/>
          </a:p>
          <a:p>
            <a:pPr marL="0" lvl="0" indent="0" algn="l" rtl="0">
              <a:spcBef>
                <a:spcPts val="1200"/>
              </a:spcBef>
              <a:spcAft>
                <a:spcPts val="0"/>
              </a:spcAft>
              <a:buNone/>
            </a:pPr>
            <a:r>
              <a:rPr lang="en-GB"/>
              <a:t>Facilitates the training of various classifiers, including </a:t>
            </a:r>
            <a:endParaRPr/>
          </a:p>
          <a:p>
            <a:pPr marL="457200" lvl="0" indent="-342900" algn="l" rtl="0">
              <a:spcBef>
                <a:spcPts val="1200"/>
              </a:spcBef>
              <a:spcAft>
                <a:spcPts val="0"/>
              </a:spcAft>
              <a:buSzPts val="1800"/>
              <a:buChar char="●"/>
            </a:pPr>
            <a:r>
              <a:rPr lang="en-GB"/>
              <a:t>Logistic Regression</a:t>
            </a:r>
            <a:endParaRPr/>
          </a:p>
          <a:p>
            <a:pPr marL="457200" lvl="0" indent="-342900" algn="l" rtl="0">
              <a:spcBef>
                <a:spcPts val="0"/>
              </a:spcBef>
              <a:spcAft>
                <a:spcPts val="0"/>
              </a:spcAft>
              <a:buSzPts val="1800"/>
              <a:buChar char="●"/>
            </a:pPr>
            <a:r>
              <a:rPr lang="en-GB"/>
              <a:t>Random Forest</a:t>
            </a:r>
            <a:endParaRPr/>
          </a:p>
          <a:p>
            <a:pPr marL="457200" lvl="0" indent="-342900" algn="l" rtl="0">
              <a:spcBef>
                <a:spcPts val="0"/>
              </a:spcBef>
              <a:spcAft>
                <a:spcPts val="0"/>
              </a:spcAft>
              <a:buSzPts val="1800"/>
              <a:buChar char="●"/>
            </a:pPr>
            <a:r>
              <a:rPr lang="en-GB"/>
              <a:t>K-Nearest Neighbors</a:t>
            </a:r>
            <a:endParaRPr/>
          </a:p>
          <a:p>
            <a:pPr marL="457200" lvl="0" indent="-342900" algn="l" rtl="0">
              <a:spcBef>
                <a:spcPts val="0"/>
              </a:spcBef>
              <a:spcAft>
                <a:spcPts val="0"/>
              </a:spcAft>
              <a:buSzPts val="1800"/>
              <a:buChar char="●"/>
            </a:pPr>
            <a:r>
              <a:rPr lang="en-GB"/>
              <a:t>Decision Tree</a:t>
            </a:r>
            <a:endParaRPr/>
          </a:p>
          <a:p>
            <a:pPr marL="457200" lvl="0" indent="-342900" algn="l" rtl="0">
              <a:spcBef>
                <a:spcPts val="0"/>
              </a:spcBef>
              <a:spcAft>
                <a:spcPts val="0"/>
              </a:spcAft>
              <a:buSzPts val="1800"/>
              <a:buChar char="●"/>
            </a:pPr>
            <a:r>
              <a:rPr lang="en-GB"/>
              <a:t>Support Vector Machine</a:t>
            </a:r>
            <a:endParaRPr/>
          </a:p>
          <a:p>
            <a:pPr marL="457200" lvl="0" indent="-342900" algn="l" rtl="0">
              <a:spcBef>
                <a:spcPts val="0"/>
              </a:spcBef>
              <a:spcAft>
                <a:spcPts val="0"/>
              </a:spcAft>
              <a:buSzPts val="1800"/>
              <a:buChar char="●"/>
            </a:pPr>
            <a:r>
              <a:rPr lang="en-GB"/>
              <a:t>XGBoost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Evaluation</a:t>
            </a:r>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Evaluating models is crucial for understanding how well they generalize to new, unseen data.</a:t>
            </a:r>
            <a:endParaRPr/>
          </a:p>
          <a:p>
            <a:pPr marL="0" lvl="0" indent="0" algn="l" rtl="0">
              <a:spcBef>
                <a:spcPts val="1200"/>
              </a:spcBef>
              <a:spcAft>
                <a:spcPts val="0"/>
              </a:spcAft>
              <a:buNone/>
            </a:pPr>
            <a:r>
              <a:rPr lang="en-GB" b="1">
                <a:solidFill>
                  <a:schemeClr val="dk1"/>
                </a:solidFill>
              </a:rPr>
              <a:t>model_evaluation()</a:t>
            </a:r>
            <a:endParaRPr b="1">
              <a:solidFill>
                <a:schemeClr val="dk1"/>
              </a:solidFill>
            </a:endParaRPr>
          </a:p>
          <a:p>
            <a:pPr marL="0" lvl="0" indent="0" algn="l" rtl="0">
              <a:spcBef>
                <a:spcPts val="1200"/>
              </a:spcBef>
              <a:spcAft>
                <a:spcPts val="0"/>
              </a:spcAft>
              <a:buNone/>
            </a:pPr>
            <a:r>
              <a:rPr lang="en-GB"/>
              <a:t>Evaluates models using metrics such as </a:t>
            </a:r>
            <a:endParaRPr/>
          </a:p>
          <a:p>
            <a:pPr marL="457200" lvl="0" indent="-342900" algn="l" rtl="0">
              <a:spcBef>
                <a:spcPts val="1200"/>
              </a:spcBef>
              <a:spcAft>
                <a:spcPts val="0"/>
              </a:spcAft>
              <a:buSzPts val="1800"/>
              <a:buChar char="●"/>
            </a:pPr>
            <a:r>
              <a:rPr lang="en-GB"/>
              <a:t>Confusion matrices</a:t>
            </a:r>
            <a:endParaRPr/>
          </a:p>
          <a:p>
            <a:pPr marL="457200" lvl="0" indent="-342900" algn="l" rtl="0">
              <a:spcBef>
                <a:spcPts val="0"/>
              </a:spcBef>
              <a:spcAft>
                <a:spcPts val="0"/>
              </a:spcAft>
              <a:buSzPts val="1800"/>
              <a:buChar char="●"/>
            </a:pPr>
            <a:r>
              <a:rPr lang="en-GB"/>
              <a:t>Precision</a:t>
            </a:r>
            <a:endParaRPr/>
          </a:p>
          <a:p>
            <a:pPr marL="457200" lvl="0" indent="-342900" algn="l" rtl="0">
              <a:spcBef>
                <a:spcPts val="0"/>
              </a:spcBef>
              <a:spcAft>
                <a:spcPts val="0"/>
              </a:spcAft>
              <a:buSzPts val="1800"/>
              <a:buChar char="●"/>
            </a:pPr>
            <a:r>
              <a:rPr lang="en-GB"/>
              <a:t>Recall</a:t>
            </a:r>
            <a:endParaRPr/>
          </a:p>
          <a:p>
            <a:pPr marL="457200" lvl="0" indent="-342900" algn="l" rtl="0">
              <a:spcBef>
                <a:spcPts val="0"/>
              </a:spcBef>
              <a:spcAft>
                <a:spcPts val="0"/>
              </a:spcAft>
              <a:buSzPts val="1800"/>
              <a:buChar char="●"/>
            </a:pPr>
            <a:r>
              <a:rPr lang="en-GB"/>
              <a:t>F1-score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endParaRPr/>
          </a:p>
        </p:txBody>
      </p:sp>
      <p:graphicFrame>
        <p:nvGraphicFramePr>
          <p:cNvPr id="136" name="Google Shape;136;p24"/>
          <p:cNvGraphicFramePr/>
          <p:nvPr/>
        </p:nvGraphicFramePr>
        <p:xfrm>
          <a:off x="311700" y="1194075"/>
          <a:ext cx="8520600" cy="3603425"/>
        </p:xfrm>
        <a:graphic>
          <a:graphicData uri="http://schemas.openxmlformats.org/drawingml/2006/table">
            <a:tbl>
              <a:tblPr>
                <a:noFill/>
                <a:tableStyleId>{ED3885B6-E9A6-4607-92FC-2906439DE3B7}</a:tableStyleId>
              </a:tblPr>
              <a:tblGrid>
                <a:gridCol w="2247500">
                  <a:extLst>
                    <a:ext uri="{9D8B030D-6E8A-4147-A177-3AD203B41FA5}">
                      <a16:colId xmlns:a16="http://schemas.microsoft.com/office/drawing/2014/main" val="20000"/>
                    </a:ext>
                  </a:extLst>
                </a:gridCol>
                <a:gridCol w="2348000">
                  <a:extLst>
                    <a:ext uri="{9D8B030D-6E8A-4147-A177-3AD203B41FA5}">
                      <a16:colId xmlns:a16="http://schemas.microsoft.com/office/drawing/2014/main" val="20001"/>
                    </a:ext>
                  </a:extLst>
                </a:gridCol>
                <a:gridCol w="1878750">
                  <a:extLst>
                    <a:ext uri="{9D8B030D-6E8A-4147-A177-3AD203B41FA5}">
                      <a16:colId xmlns:a16="http://schemas.microsoft.com/office/drawing/2014/main" val="20002"/>
                    </a:ext>
                  </a:extLst>
                </a:gridCol>
                <a:gridCol w="2046350">
                  <a:extLst>
                    <a:ext uri="{9D8B030D-6E8A-4147-A177-3AD203B41FA5}">
                      <a16:colId xmlns:a16="http://schemas.microsoft.com/office/drawing/2014/main" val="20003"/>
                    </a:ext>
                  </a:extLst>
                </a:gridCol>
              </a:tblGrid>
              <a:tr h="514775">
                <a:tc>
                  <a:txBody>
                    <a:bodyPr/>
                    <a:lstStyle/>
                    <a:p>
                      <a:pPr marL="0" lvl="0" indent="0" algn="l" rtl="0">
                        <a:spcBef>
                          <a:spcPts val="0"/>
                        </a:spcBef>
                        <a:spcAft>
                          <a:spcPts val="0"/>
                        </a:spcAft>
                        <a:buNone/>
                      </a:pPr>
                      <a:r>
                        <a:rPr lang="en-GB">
                          <a:solidFill>
                            <a:schemeClr val="dk1"/>
                          </a:solidFill>
                        </a:rPr>
                        <a:t>Model</a:t>
                      </a:r>
                      <a:endParaRPr>
                        <a:solidFill>
                          <a:schemeClr val="dk1"/>
                        </a:solidFill>
                      </a:endParaRPr>
                    </a:p>
                  </a:txBody>
                  <a:tcPr marL="91425" marR="91425" marT="91425" marB="91425">
                    <a:solidFill>
                      <a:schemeClr val="accent1"/>
                    </a:solidFill>
                  </a:tcPr>
                </a:tc>
                <a:tc>
                  <a:txBody>
                    <a:bodyPr/>
                    <a:lstStyle/>
                    <a:p>
                      <a:pPr marL="0" lvl="0" indent="0" algn="l" rtl="0">
                        <a:spcBef>
                          <a:spcPts val="0"/>
                        </a:spcBef>
                        <a:spcAft>
                          <a:spcPts val="0"/>
                        </a:spcAft>
                        <a:buNone/>
                      </a:pPr>
                      <a:r>
                        <a:rPr lang="en-GB">
                          <a:solidFill>
                            <a:schemeClr val="dk1"/>
                          </a:solidFill>
                        </a:rPr>
                        <a:t>Cross Validation Score</a:t>
                      </a:r>
                      <a:endParaRPr>
                        <a:solidFill>
                          <a:schemeClr val="dk1"/>
                        </a:solidFill>
                      </a:endParaRPr>
                    </a:p>
                  </a:txBody>
                  <a:tcPr marL="91425" marR="91425" marT="91425" marB="91425">
                    <a:solidFill>
                      <a:schemeClr val="accent1"/>
                    </a:solidFill>
                  </a:tcPr>
                </a:tc>
                <a:tc>
                  <a:txBody>
                    <a:bodyPr/>
                    <a:lstStyle/>
                    <a:p>
                      <a:pPr marL="0" lvl="0" indent="0" algn="l" rtl="0">
                        <a:spcBef>
                          <a:spcPts val="0"/>
                        </a:spcBef>
                        <a:spcAft>
                          <a:spcPts val="0"/>
                        </a:spcAft>
                        <a:buNone/>
                      </a:pPr>
                      <a:r>
                        <a:rPr lang="en-GB">
                          <a:solidFill>
                            <a:schemeClr val="dk1"/>
                          </a:solidFill>
                        </a:rPr>
                        <a:t>ROC-AUC Score</a:t>
                      </a:r>
                      <a:endParaRPr>
                        <a:solidFill>
                          <a:schemeClr val="dk1"/>
                        </a:solidFill>
                      </a:endParaRPr>
                    </a:p>
                  </a:txBody>
                  <a:tcPr marL="91425" marR="91425" marT="91425" marB="91425">
                    <a:solidFill>
                      <a:schemeClr val="accent1"/>
                    </a:solidFill>
                  </a:tcPr>
                </a:tc>
                <a:tc>
                  <a:txBody>
                    <a:bodyPr/>
                    <a:lstStyle/>
                    <a:p>
                      <a:pPr marL="0" lvl="0" indent="0" algn="l" rtl="0">
                        <a:spcBef>
                          <a:spcPts val="0"/>
                        </a:spcBef>
                        <a:spcAft>
                          <a:spcPts val="0"/>
                        </a:spcAft>
                        <a:buNone/>
                      </a:pPr>
                      <a:r>
                        <a:rPr lang="en-GB">
                          <a:solidFill>
                            <a:schemeClr val="dk1"/>
                          </a:solidFill>
                        </a:rPr>
                        <a:t>Accuracy</a:t>
                      </a:r>
                      <a:endParaRPr>
                        <a:solidFill>
                          <a:schemeClr val="dk1"/>
                        </a:solidFill>
                      </a:endParaRPr>
                    </a:p>
                  </a:txBody>
                  <a:tcPr marL="91425" marR="91425" marT="91425" marB="91425">
                    <a:solidFill>
                      <a:schemeClr val="accent1"/>
                    </a:solidFill>
                  </a:tcPr>
                </a:tc>
                <a:extLst>
                  <a:ext uri="{0D108BD9-81ED-4DB2-BD59-A6C34878D82A}">
                    <a16:rowId xmlns:a16="http://schemas.microsoft.com/office/drawing/2014/main" val="10000"/>
                  </a:ext>
                </a:extLst>
              </a:tr>
              <a:tr h="514775">
                <a:tc>
                  <a:txBody>
                    <a:bodyPr/>
                    <a:lstStyle/>
                    <a:p>
                      <a:pPr marL="0" lvl="0" indent="0" algn="l" rtl="0">
                        <a:spcBef>
                          <a:spcPts val="0"/>
                        </a:spcBef>
                        <a:spcAft>
                          <a:spcPts val="0"/>
                        </a:spcAft>
                        <a:buNone/>
                      </a:pPr>
                      <a:r>
                        <a:rPr lang="en-GB">
                          <a:solidFill>
                            <a:schemeClr val="dk1"/>
                          </a:solidFill>
                        </a:rPr>
                        <a:t>Logistic Regression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77.15%</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68.93%</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69%</a:t>
                      </a:r>
                      <a:endParaRPr>
                        <a:solidFill>
                          <a:schemeClr val="accent3"/>
                        </a:solidFill>
                      </a:endParaRPr>
                    </a:p>
                  </a:txBody>
                  <a:tcPr marL="91425" marR="91425" marT="91425" marB="91425"/>
                </a:tc>
                <a:extLst>
                  <a:ext uri="{0D108BD9-81ED-4DB2-BD59-A6C34878D82A}">
                    <a16:rowId xmlns:a16="http://schemas.microsoft.com/office/drawing/2014/main" val="10001"/>
                  </a:ext>
                </a:extLst>
              </a:tr>
              <a:tr h="514775">
                <a:tc>
                  <a:txBody>
                    <a:bodyPr/>
                    <a:lstStyle/>
                    <a:p>
                      <a:pPr marL="0" lvl="0" indent="0" algn="l" rtl="0">
                        <a:spcBef>
                          <a:spcPts val="0"/>
                        </a:spcBef>
                        <a:spcAft>
                          <a:spcPts val="0"/>
                        </a:spcAft>
                        <a:buNone/>
                      </a:pPr>
                      <a:r>
                        <a:rPr lang="en-GB">
                          <a:solidFill>
                            <a:schemeClr val="dk1"/>
                          </a:solidFill>
                        </a:rPr>
                        <a:t>Random Forest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96.24%</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90.96%</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91%</a:t>
                      </a:r>
                      <a:endParaRPr>
                        <a:solidFill>
                          <a:schemeClr val="accent3"/>
                        </a:solidFill>
                      </a:endParaRPr>
                    </a:p>
                  </a:txBody>
                  <a:tcPr marL="91425" marR="91425" marT="91425" marB="91425"/>
                </a:tc>
                <a:extLst>
                  <a:ext uri="{0D108BD9-81ED-4DB2-BD59-A6C34878D82A}">
                    <a16:rowId xmlns:a16="http://schemas.microsoft.com/office/drawing/2014/main" val="10002"/>
                  </a:ext>
                </a:extLst>
              </a:tr>
              <a:tr h="514775">
                <a:tc>
                  <a:txBody>
                    <a:bodyPr/>
                    <a:lstStyle/>
                    <a:p>
                      <a:pPr marL="0" lvl="0" indent="0" algn="l" rtl="0">
                        <a:spcBef>
                          <a:spcPts val="0"/>
                        </a:spcBef>
                        <a:spcAft>
                          <a:spcPts val="0"/>
                        </a:spcAft>
                        <a:buNone/>
                      </a:pPr>
                      <a:r>
                        <a:rPr lang="en-GB">
                          <a:solidFill>
                            <a:schemeClr val="dk1"/>
                          </a:solidFill>
                        </a:rPr>
                        <a:t>KNN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91.56%</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84.61%</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85%</a:t>
                      </a:r>
                      <a:endParaRPr>
                        <a:solidFill>
                          <a:schemeClr val="accent3"/>
                        </a:solidFill>
                      </a:endParaRPr>
                    </a:p>
                  </a:txBody>
                  <a:tcPr marL="91425" marR="91425" marT="91425" marB="91425"/>
                </a:tc>
                <a:extLst>
                  <a:ext uri="{0D108BD9-81ED-4DB2-BD59-A6C34878D82A}">
                    <a16:rowId xmlns:a16="http://schemas.microsoft.com/office/drawing/2014/main" val="10003"/>
                  </a:ext>
                </a:extLst>
              </a:tr>
              <a:tr h="514775">
                <a:tc>
                  <a:txBody>
                    <a:bodyPr/>
                    <a:lstStyle/>
                    <a:p>
                      <a:pPr marL="0" lvl="0" indent="0" algn="l" rtl="0">
                        <a:spcBef>
                          <a:spcPts val="0"/>
                        </a:spcBef>
                        <a:spcAft>
                          <a:spcPts val="0"/>
                        </a:spcAft>
                        <a:buNone/>
                      </a:pPr>
                      <a:r>
                        <a:rPr lang="en-GB">
                          <a:solidFill>
                            <a:schemeClr val="dk1"/>
                          </a:solidFill>
                        </a:rPr>
                        <a:t>Decision Tree</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84.76%</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84.50%</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85%</a:t>
                      </a:r>
                      <a:endParaRPr>
                        <a:solidFill>
                          <a:schemeClr val="accent3"/>
                        </a:solidFill>
                      </a:endParaRPr>
                    </a:p>
                  </a:txBody>
                  <a:tcPr marL="91425" marR="91425" marT="91425" marB="91425"/>
                </a:tc>
                <a:extLst>
                  <a:ext uri="{0D108BD9-81ED-4DB2-BD59-A6C34878D82A}">
                    <a16:rowId xmlns:a16="http://schemas.microsoft.com/office/drawing/2014/main" val="10004"/>
                  </a:ext>
                </a:extLst>
              </a:tr>
              <a:tr h="514775">
                <a:tc>
                  <a:txBody>
                    <a:bodyPr/>
                    <a:lstStyle/>
                    <a:p>
                      <a:pPr marL="0" lvl="0" indent="0" algn="l" rtl="0">
                        <a:spcBef>
                          <a:spcPts val="0"/>
                        </a:spcBef>
                        <a:spcAft>
                          <a:spcPts val="0"/>
                        </a:spcAft>
                        <a:buNone/>
                      </a:pPr>
                      <a:r>
                        <a:rPr lang="en-GB">
                          <a:solidFill>
                            <a:schemeClr val="dk1"/>
                          </a:solidFill>
                        </a:rPr>
                        <a:t>SVM</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84.97%</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76.94%</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77%</a:t>
                      </a:r>
                      <a:endParaRPr>
                        <a:solidFill>
                          <a:schemeClr val="accent3"/>
                        </a:solidFill>
                      </a:endParaRPr>
                    </a:p>
                  </a:txBody>
                  <a:tcPr marL="91425" marR="91425" marT="91425" marB="91425"/>
                </a:tc>
                <a:extLst>
                  <a:ext uri="{0D108BD9-81ED-4DB2-BD59-A6C34878D82A}">
                    <a16:rowId xmlns:a16="http://schemas.microsoft.com/office/drawing/2014/main" val="10005"/>
                  </a:ext>
                </a:extLst>
              </a:tr>
              <a:tr h="514775">
                <a:tc>
                  <a:txBody>
                    <a:bodyPr/>
                    <a:lstStyle/>
                    <a:p>
                      <a:pPr marL="0" lvl="0" indent="0" algn="l" rtl="0">
                        <a:spcBef>
                          <a:spcPts val="0"/>
                        </a:spcBef>
                        <a:spcAft>
                          <a:spcPts val="0"/>
                        </a:spcAft>
                        <a:buNone/>
                      </a:pPr>
                      <a:r>
                        <a:rPr lang="en-GB">
                          <a:solidFill>
                            <a:schemeClr val="dk1"/>
                          </a:solidFill>
                        </a:rPr>
                        <a:t>XGBoost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95.87%</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89.81%</a:t>
                      </a:r>
                      <a:endParaRPr>
                        <a:solidFill>
                          <a:schemeClr val="accent3"/>
                        </a:solidFill>
                      </a:endParaRPr>
                    </a:p>
                  </a:txBody>
                  <a:tcPr marL="91425" marR="91425" marT="91425" marB="91425"/>
                </a:tc>
                <a:tc>
                  <a:txBody>
                    <a:bodyPr/>
                    <a:lstStyle/>
                    <a:p>
                      <a:pPr marL="0" lvl="0" indent="0" algn="l" rtl="0">
                        <a:spcBef>
                          <a:spcPts val="0"/>
                        </a:spcBef>
                        <a:spcAft>
                          <a:spcPts val="0"/>
                        </a:spcAft>
                        <a:buNone/>
                      </a:pPr>
                      <a:r>
                        <a:rPr lang="en-GB">
                          <a:solidFill>
                            <a:schemeClr val="accent3"/>
                          </a:solidFill>
                        </a:rPr>
                        <a:t>90%</a:t>
                      </a:r>
                      <a:endParaRPr>
                        <a:solidFill>
                          <a:schemeClr val="accent3"/>
                        </a:solidFill>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12222"/>
              <a:t>Questions?</a:t>
            </a:r>
            <a:endParaRPr sz="1222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customer churn?</a:t>
            </a:r>
            <a:endParaRPr/>
          </a:p>
          <a:p>
            <a:pPr marL="0" lvl="0" indent="0" algn="l" rtl="0">
              <a:spcBef>
                <a:spcPts val="1200"/>
              </a:spcBef>
              <a:spcAft>
                <a:spcPts val="0"/>
              </a:spcAft>
              <a:buNone/>
            </a:pPr>
            <a:r>
              <a:rPr lang="en-GB"/>
              <a:t>Why is the prediction of customer churn important?</a:t>
            </a:r>
            <a:endParaRPr/>
          </a:p>
          <a:p>
            <a:pPr marL="0" lvl="0" indent="0" algn="l" rtl="0">
              <a:spcBef>
                <a:spcPts val="1200"/>
              </a:spcBef>
              <a:spcAft>
                <a:spcPts val="1200"/>
              </a:spcAft>
              <a:buNone/>
            </a:pPr>
            <a:r>
              <a:rPr lang="en-GB"/>
              <a:t>How does this prediction help?</a:t>
            </a:r>
            <a:endParaRPr/>
          </a:p>
        </p:txBody>
      </p:sp>
      <p:pic>
        <p:nvPicPr>
          <p:cNvPr id="67" name="Google Shape;67;p14"/>
          <p:cNvPicPr preferRelativeResize="0"/>
          <p:nvPr/>
        </p:nvPicPr>
        <p:blipFill>
          <a:blip r:embed="rId3">
            <a:alphaModFix/>
          </a:blip>
          <a:stretch>
            <a:fillRect/>
          </a:stretch>
        </p:blipFill>
        <p:spPr>
          <a:xfrm>
            <a:off x="4399100" y="2248850"/>
            <a:ext cx="4433199" cy="232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553650" y="248500"/>
            <a:ext cx="2036700" cy="677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200"/>
              <a:t>ML Pipeline</a:t>
            </a:r>
            <a:endParaRPr sz="3200"/>
          </a:p>
        </p:txBody>
      </p:sp>
      <p:pic>
        <p:nvPicPr>
          <p:cNvPr id="73" name="Google Shape;73;p15"/>
          <p:cNvPicPr preferRelativeResize="0"/>
          <p:nvPr/>
        </p:nvPicPr>
        <p:blipFill>
          <a:blip r:embed="rId3">
            <a:alphaModFix/>
          </a:blip>
          <a:stretch>
            <a:fillRect/>
          </a:stretch>
        </p:blipFill>
        <p:spPr>
          <a:xfrm>
            <a:off x="2173250" y="925600"/>
            <a:ext cx="4797499" cy="4073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Collection</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dataset used for this project is “Bank Customer Churn” from Kaggle. </a:t>
            </a:r>
            <a:endParaRPr/>
          </a:p>
          <a:p>
            <a:pPr marL="0" lvl="0" indent="0" algn="l" rtl="0">
              <a:spcBef>
                <a:spcPts val="1200"/>
              </a:spcBef>
              <a:spcAft>
                <a:spcPts val="0"/>
              </a:spcAft>
              <a:buNone/>
            </a:pPr>
            <a:r>
              <a:rPr lang="en-GB" u="sng">
                <a:solidFill>
                  <a:schemeClr val="hlink"/>
                </a:solidFill>
                <a:hlinkClick r:id="rId3"/>
              </a:rPr>
              <a:t>https://www.kaggle.com/datasets/radheshyamkollipara/bank-customer-churn/</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 dataset comprises various attributes, encompassing individual customer details such as customer ID, surname, gender, and age. Additionally, it includes pertinent banking information like tenure, balance, estimated salary, and indicators such as whether the individual possesses a credit card, among other relevant factors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Cleaning </a:t>
            </a:r>
            <a:endParaRPr/>
          </a:p>
        </p:txBody>
      </p:sp>
      <p:sp>
        <p:nvSpPr>
          <p:cNvPr id="85" name="Google Shape;85;p17"/>
          <p:cNvSpPr txBox="1">
            <a:spLocks noGrp="1"/>
          </p:cNvSpPr>
          <p:nvPr>
            <p:ph type="body" idx="1"/>
          </p:nvPr>
        </p:nvSpPr>
        <p:spPr>
          <a:xfrm>
            <a:off x="311700" y="1017725"/>
            <a:ext cx="4833900" cy="3551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As you can see, the dataset has way too many attributes and some of them do not affect the customer churn.</a:t>
            </a:r>
            <a:endParaRPr/>
          </a:p>
          <a:p>
            <a:pPr marL="0" lvl="0" indent="0" algn="just" rtl="0">
              <a:spcBef>
                <a:spcPts val="1200"/>
              </a:spcBef>
              <a:spcAft>
                <a:spcPts val="1200"/>
              </a:spcAft>
              <a:buNone/>
            </a:pPr>
            <a:r>
              <a:rPr lang="en-GB"/>
              <a:t>Drop: Customer ID, Surname, RowNumber, Complain, Satisfaction Score, Card Type, Points, Earned.</a:t>
            </a:r>
            <a:endParaRPr/>
          </a:p>
        </p:txBody>
      </p:sp>
      <p:pic>
        <p:nvPicPr>
          <p:cNvPr id="86" name="Google Shape;86;p17"/>
          <p:cNvPicPr preferRelativeResize="0"/>
          <p:nvPr/>
        </p:nvPicPr>
        <p:blipFill>
          <a:blip r:embed="rId3">
            <a:alphaModFix/>
          </a:blip>
          <a:stretch>
            <a:fillRect/>
          </a:stretch>
        </p:blipFill>
        <p:spPr>
          <a:xfrm>
            <a:off x="5257175" y="936788"/>
            <a:ext cx="3575125" cy="363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Preprocessing</a:t>
            </a:r>
            <a:endParaRPr/>
          </a:p>
        </p:txBody>
      </p:sp>
      <p:sp>
        <p:nvSpPr>
          <p:cNvPr id="92" name="Google Shape;92;p18"/>
          <p:cNvSpPr txBox="1">
            <a:spLocks noGrp="1"/>
          </p:cNvSpPr>
          <p:nvPr>
            <p:ph type="body" idx="1"/>
          </p:nvPr>
        </p:nvSpPr>
        <p:spPr>
          <a:xfrm>
            <a:off x="311700" y="1152475"/>
            <a:ext cx="8520600" cy="81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In this step, we perform data transformation by label encoding categorical features and standardizing the scales for the numerical features.</a:t>
            </a:r>
            <a:endParaRPr/>
          </a:p>
        </p:txBody>
      </p:sp>
      <p:pic>
        <p:nvPicPr>
          <p:cNvPr id="93" name="Google Shape;93;p18"/>
          <p:cNvPicPr preferRelativeResize="0"/>
          <p:nvPr/>
        </p:nvPicPr>
        <p:blipFill>
          <a:blip r:embed="rId3">
            <a:alphaModFix/>
          </a:blip>
          <a:stretch>
            <a:fillRect/>
          </a:stretch>
        </p:blipFill>
        <p:spPr>
          <a:xfrm>
            <a:off x="387300" y="3512325"/>
            <a:ext cx="7549449" cy="1342775"/>
          </a:xfrm>
          <a:prstGeom prst="rect">
            <a:avLst/>
          </a:prstGeom>
          <a:noFill/>
          <a:ln>
            <a:noFill/>
          </a:ln>
        </p:spPr>
      </p:pic>
      <p:pic>
        <p:nvPicPr>
          <p:cNvPr id="94" name="Google Shape;94;p18"/>
          <p:cNvPicPr preferRelativeResize="0"/>
          <p:nvPr/>
        </p:nvPicPr>
        <p:blipFill>
          <a:blip r:embed="rId4">
            <a:alphaModFix/>
          </a:blip>
          <a:stretch>
            <a:fillRect/>
          </a:stretch>
        </p:blipFill>
        <p:spPr>
          <a:xfrm>
            <a:off x="4781000" y="2101325"/>
            <a:ext cx="4051299" cy="1272800"/>
          </a:xfrm>
          <a:prstGeom prst="rect">
            <a:avLst/>
          </a:prstGeom>
          <a:noFill/>
          <a:ln>
            <a:noFill/>
          </a:ln>
        </p:spPr>
      </p:pic>
      <p:sp>
        <p:nvSpPr>
          <p:cNvPr id="95" name="Google Shape;95;p18"/>
          <p:cNvSpPr txBox="1"/>
          <p:nvPr/>
        </p:nvSpPr>
        <p:spPr>
          <a:xfrm>
            <a:off x="311700" y="2066450"/>
            <a:ext cx="3961200" cy="13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3"/>
                </a:solidFill>
                <a:latin typeface="Average"/>
                <a:ea typeface="Average"/>
                <a:cs typeface="Average"/>
                <a:sym typeface="Average"/>
              </a:rPr>
              <a:t>Encoding: Geography and Gender</a:t>
            </a:r>
            <a:endParaRPr sz="1800">
              <a:solidFill>
                <a:schemeClr val="accent3"/>
              </a:solidFill>
              <a:latin typeface="Average"/>
              <a:ea typeface="Average"/>
              <a:cs typeface="Average"/>
              <a:sym typeface="Average"/>
            </a:endParaRPr>
          </a:p>
          <a:p>
            <a:pPr marL="0" lvl="0" indent="0" algn="l" rtl="0">
              <a:lnSpc>
                <a:spcPct val="115000"/>
              </a:lnSpc>
              <a:spcBef>
                <a:spcPts val="1200"/>
              </a:spcBef>
              <a:spcAft>
                <a:spcPts val="1200"/>
              </a:spcAft>
              <a:buNone/>
            </a:pPr>
            <a:r>
              <a:rPr lang="en-GB" sz="1800">
                <a:solidFill>
                  <a:schemeClr val="accent3"/>
                </a:solidFill>
                <a:latin typeface="Average"/>
                <a:ea typeface="Average"/>
                <a:cs typeface="Average"/>
                <a:sym typeface="Average"/>
              </a:rPr>
              <a:t>Normalization: Salary, Balance, Credit Score, Age</a:t>
            </a:r>
            <a:endParaRPr sz="18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Analysis of Categorical Features</a:t>
            </a:r>
            <a:endParaRPr/>
          </a:p>
          <a:p>
            <a:pPr marL="0" lvl="0" indent="0" algn="l" rtl="0">
              <a:spcBef>
                <a:spcPts val="0"/>
              </a:spcBef>
              <a:spcAft>
                <a:spcPts val="0"/>
              </a:spcAft>
              <a:buNone/>
            </a:pPr>
            <a:endParaRPr>
              <a:solidFill>
                <a:srgbClr val="212121"/>
              </a:solidFill>
              <a:highlight>
                <a:srgbClr val="FFFFFF"/>
              </a:highlight>
            </a:endParaRPr>
          </a:p>
        </p:txBody>
      </p:sp>
      <p:sp>
        <p:nvSpPr>
          <p:cNvPr id="101" name="Google Shape;101;p19"/>
          <p:cNvSpPr txBox="1">
            <a:spLocks noGrp="1"/>
          </p:cNvSpPr>
          <p:nvPr>
            <p:ph type="body" idx="1"/>
          </p:nvPr>
        </p:nvSpPr>
        <p:spPr>
          <a:xfrm>
            <a:off x="311700" y="690450"/>
            <a:ext cx="8520600" cy="1716900"/>
          </a:xfrm>
          <a:prstGeom prst="rect">
            <a:avLst/>
          </a:prstGeom>
        </p:spPr>
        <p:txBody>
          <a:bodyPr spcFirstLastPara="1" wrap="square" lIns="91425" tIns="91425" rIns="91425" bIns="91425" anchor="t" anchorCtr="0">
            <a:noAutofit/>
          </a:bodyPr>
          <a:lstStyle/>
          <a:p>
            <a:pPr marL="457200" lvl="0" indent="0" algn="l" rtl="0">
              <a:spcBef>
                <a:spcPts val="1500"/>
              </a:spcBef>
              <a:spcAft>
                <a:spcPts val="0"/>
              </a:spcAft>
              <a:buNone/>
            </a:pPr>
            <a:endParaRPr/>
          </a:p>
          <a:p>
            <a:pPr marL="457200" lvl="0" indent="0" algn="l" rtl="0">
              <a:spcBef>
                <a:spcPts val="1500"/>
              </a:spcBef>
              <a:spcAft>
                <a:spcPts val="0"/>
              </a:spcAft>
              <a:buNone/>
            </a:pPr>
            <a:r>
              <a:rPr lang="en-GB"/>
              <a:t>Features 'HasCrCard', 'IsActiveMember', 'Geography', 'Gender', 'NumOfProducts', and 'Tenure' are individually explored through visual representations showcasing their impact on churn. Insights present churn percentages within each category of these features, providing a clear understanding of their influence on customer churn.</a:t>
            </a:r>
            <a:endParaRPr/>
          </a:p>
          <a:p>
            <a:pPr marL="457200" lvl="0" indent="0" algn="l" rtl="0">
              <a:spcBef>
                <a:spcPts val="1500"/>
              </a:spcBef>
              <a:spcAft>
                <a:spcPts val="0"/>
              </a:spcAft>
              <a:buNone/>
            </a:pPr>
            <a:endParaRPr/>
          </a:p>
          <a:p>
            <a:pPr marL="457200" lvl="0" indent="0" algn="l" rtl="0">
              <a:spcBef>
                <a:spcPts val="1500"/>
              </a:spcBef>
              <a:spcAft>
                <a:spcPts val="0"/>
              </a:spcAft>
              <a:buNone/>
            </a:pPr>
            <a:endParaRPr/>
          </a:p>
          <a:p>
            <a:pPr marL="0" lvl="0" indent="0" algn="l" rtl="0">
              <a:spcBef>
                <a:spcPts val="1500"/>
              </a:spcBef>
              <a:spcAft>
                <a:spcPts val="1200"/>
              </a:spcAft>
              <a:buNone/>
            </a:pPr>
            <a:endParaRPr/>
          </a:p>
        </p:txBody>
      </p:sp>
      <p:sp>
        <p:nvSpPr>
          <p:cNvPr id="102" name="Google Shape;102;p19"/>
          <p:cNvSpPr txBox="1">
            <a:spLocks noGrp="1"/>
          </p:cNvSpPr>
          <p:nvPr>
            <p:ph type="title"/>
          </p:nvPr>
        </p:nvSpPr>
        <p:spPr>
          <a:xfrm>
            <a:off x="311700" y="3022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Analysis of Numerical Features</a:t>
            </a:r>
            <a:endParaRPr/>
          </a:p>
          <a:p>
            <a:pPr marL="0" lvl="0" indent="0" algn="l" rtl="0">
              <a:lnSpc>
                <a:spcPct val="115000"/>
              </a:lnSpc>
              <a:spcBef>
                <a:spcPts val="1200"/>
              </a:spcBef>
              <a:spcAft>
                <a:spcPts val="0"/>
              </a:spcAft>
              <a:buNone/>
            </a:pPr>
            <a:endParaRPr sz="1950">
              <a:solidFill>
                <a:srgbClr val="212121"/>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
        <p:nvSpPr>
          <p:cNvPr id="103" name="Google Shape;103;p19"/>
          <p:cNvSpPr txBox="1">
            <a:spLocks noGrp="1"/>
          </p:cNvSpPr>
          <p:nvPr>
            <p:ph type="body" idx="1"/>
          </p:nvPr>
        </p:nvSpPr>
        <p:spPr>
          <a:xfrm>
            <a:off x="311700" y="3801900"/>
            <a:ext cx="8520600" cy="1156800"/>
          </a:xfrm>
          <a:prstGeom prst="rect">
            <a:avLst/>
          </a:prstGeom>
        </p:spPr>
        <p:txBody>
          <a:bodyPr spcFirstLastPara="1" wrap="square" lIns="91425" tIns="91425" rIns="91425" bIns="91425" anchor="t" anchorCtr="0">
            <a:noAutofit/>
          </a:bodyPr>
          <a:lstStyle/>
          <a:p>
            <a:pPr marL="457200" lvl="0" indent="0" algn="l" rtl="0">
              <a:spcBef>
                <a:spcPts val="1500"/>
              </a:spcBef>
              <a:spcAft>
                <a:spcPts val="0"/>
              </a:spcAft>
              <a:buNone/>
            </a:pPr>
            <a:r>
              <a:rPr lang="en-GB"/>
              <a:t>Examined key numerical features including 'EstimatedSalary', 'Balance', 'CreditScore', and 'Age' via histograms and kernel density estimations (KDE).</a:t>
            </a:r>
            <a:endParaRPr/>
          </a:p>
          <a:p>
            <a:pPr marL="457200" lvl="0" indent="0" algn="l" rtl="0">
              <a:spcBef>
                <a:spcPts val="1500"/>
              </a:spcBef>
              <a:spcAft>
                <a:spcPts val="0"/>
              </a:spcAft>
              <a:buNone/>
            </a:pPr>
            <a:endParaRPr/>
          </a:p>
          <a:p>
            <a:pPr marL="0" lvl="0" indent="0" algn="l" rtl="0">
              <a:spcBef>
                <a:spcPts val="15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 Engineering</a:t>
            </a:r>
            <a:endParaRPr/>
          </a:p>
        </p:txBody>
      </p:sp>
      <p:sp>
        <p:nvSpPr>
          <p:cNvPr id="109" name="Google Shape;109;p20"/>
          <p:cNvSpPr txBox="1">
            <a:spLocks noGrp="1"/>
          </p:cNvSpPr>
          <p:nvPr>
            <p:ph type="body" idx="1"/>
          </p:nvPr>
        </p:nvSpPr>
        <p:spPr>
          <a:xfrm>
            <a:off x="407750" y="19955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Using Standard Scalar from scikit-learn, we Normalized the numerical features.</a:t>
            </a:r>
            <a:endParaRPr/>
          </a:p>
          <a:p>
            <a:pPr marL="0" lvl="0" indent="0" algn="l" rtl="0">
              <a:spcBef>
                <a:spcPts val="1200"/>
              </a:spcBef>
              <a:spcAft>
                <a:spcPts val="0"/>
              </a:spcAft>
              <a:buNone/>
            </a:pPr>
            <a:r>
              <a:rPr lang="en-GB"/>
              <a:t>The 'sc.fit_transform' function standardizes the data by adjusting its distribution so that the mean is 0 and standard deviation is 1.</a:t>
            </a:r>
            <a:endParaRPr/>
          </a:p>
          <a:p>
            <a:pPr marL="0" lvl="0" indent="0" algn="l" rtl="0">
              <a:spcBef>
                <a:spcPts val="1200"/>
              </a:spcBef>
              <a:spcAft>
                <a:spcPts val="1200"/>
              </a:spcAft>
              <a:buNone/>
            </a:pPr>
            <a:r>
              <a:rPr lang="en-GB"/>
              <a:t>This transformation is necessary to put all these features on a similar scale.</a:t>
            </a:r>
            <a:endParaRPr/>
          </a:p>
        </p:txBody>
      </p:sp>
      <p:pic>
        <p:nvPicPr>
          <p:cNvPr id="110" name="Google Shape;110;p20"/>
          <p:cNvPicPr preferRelativeResize="0"/>
          <p:nvPr/>
        </p:nvPicPr>
        <p:blipFill>
          <a:blip r:embed="rId3">
            <a:alphaModFix/>
          </a:blip>
          <a:stretch>
            <a:fillRect/>
          </a:stretch>
        </p:blipFill>
        <p:spPr>
          <a:xfrm>
            <a:off x="5664750" y="217022"/>
            <a:ext cx="3167550"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SMOTE</a:t>
            </a:r>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Oversampling is a technique used in machine learning to address class imbalance by increasing the number of instances in the minority class(es) to prevent bias toward the majority class in the model.</a:t>
            </a:r>
            <a:endParaRPr/>
          </a:p>
          <a:p>
            <a:pPr marL="0" lvl="0" indent="0" algn="l" rtl="0">
              <a:spcBef>
                <a:spcPts val="1200"/>
              </a:spcBef>
              <a:spcAft>
                <a:spcPts val="0"/>
              </a:spcAft>
              <a:buNone/>
            </a:pPr>
            <a:r>
              <a:rPr lang="en-GB"/>
              <a:t>Here we use SMOTE(Synthetic Minority Over Sampling Technique) to achieve this.</a:t>
            </a:r>
            <a:endParaRPr/>
          </a:p>
          <a:p>
            <a:pPr marL="0" lvl="0" indent="0" algn="l" rtl="0">
              <a:spcBef>
                <a:spcPts val="1200"/>
              </a:spcBef>
              <a:spcAft>
                <a:spcPts val="1200"/>
              </a:spcAft>
              <a:buNone/>
            </a:pPr>
            <a:endParaRPr/>
          </a:p>
        </p:txBody>
      </p:sp>
      <p:pic>
        <p:nvPicPr>
          <p:cNvPr id="117" name="Google Shape;117;p21"/>
          <p:cNvPicPr preferRelativeResize="0"/>
          <p:nvPr/>
        </p:nvPicPr>
        <p:blipFill>
          <a:blip r:embed="rId3">
            <a:alphaModFix/>
          </a:blip>
          <a:stretch>
            <a:fillRect/>
          </a:stretch>
        </p:blipFill>
        <p:spPr>
          <a:xfrm>
            <a:off x="311700" y="2925035"/>
            <a:ext cx="4267200" cy="2085275"/>
          </a:xfrm>
          <a:prstGeom prst="rect">
            <a:avLst/>
          </a:prstGeom>
          <a:noFill/>
          <a:ln>
            <a:noFill/>
          </a:ln>
        </p:spPr>
      </p:pic>
      <p:pic>
        <p:nvPicPr>
          <p:cNvPr id="118" name="Google Shape;118;p21"/>
          <p:cNvPicPr preferRelativeResize="0"/>
          <p:nvPr/>
        </p:nvPicPr>
        <p:blipFill>
          <a:blip r:embed="rId4">
            <a:alphaModFix/>
          </a:blip>
          <a:stretch>
            <a:fillRect/>
          </a:stretch>
        </p:blipFill>
        <p:spPr>
          <a:xfrm>
            <a:off x="4772725" y="2925024"/>
            <a:ext cx="4170551" cy="20852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On-screen Show (16:9)</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Oswald</vt:lpstr>
      <vt:lpstr>Average</vt:lpstr>
      <vt:lpstr>Roboto</vt:lpstr>
      <vt:lpstr>Slate</vt:lpstr>
      <vt:lpstr>Predicting Customer Churn in Bank</vt:lpstr>
      <vt:lpstr>Objective</vt:lpstr>
      <vt:lpstr>ML Pipeline</vt:lpstr>
      <vt:lpstr>Data Collection</vt:lpstr>
      <vt:lpstr>Data Cleaning </vt:lpstr>
      <vt:lpstr>Data Preprocessing</vt:lpstr>
      <vt:lpstr>Analysis of Categorical Features </vt:lpstr>
      <vt:lpstr>Feature Engineering</vt:lpstr>
      <vt:lpstr>SMOTE</vt:lpstr>
      <vt:lpstr>Model Training</vt:lpstr>
      <vt:lpstr>Model Evaluation</vt:lpstr>
      <vt:lpstr>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Vaishnavi Paineni</cp:lastModifiedBy>
  <cp:revision>1</cp:revision>
  <dcterms:modified xsi:type="dcterms:W3CDTF">2025-02-20T15:49:38Z</dcterms:modified>
</cp:coreProperties>
</file>