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570"/>
    <a:srgbClr val="D81E05"/>
    <a:srgbClr val="F5F6F7"/>
    <a:srgbClr val="0E0E10"/>
    <a:srgbClr val="A9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4" autoAdjust="0"/>
  </p:normalViewPr>
  <p:slideViewPr>
    <p:cSldViewPr snapToGrid="0">
      <p:cViewPr varScale="1">
        <p:scale>
          <a:sx n="56" d="100"/>
          <a:sy n="56" d="100"/>
        </p:scale>
        <p:origin x="2650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a-ES"/>
              <a:t>Feu clic aquí per editar l'estil de subtítols del patró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2C70-A4C0-4F78-810C-FAB687C5D49B}" type="datetimeFigureOut">
              <a:rPr lang="ca-ES" smtClean="0"/>
              <a:t>21/2/23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55D8-C908-4951-83A2-02E16FD4601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5366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2C70-A4C0-4F78-810C-FAB687C5D49B}" type="datetimeFigureOut">
              <a:rPr lang="ca-ES" smtClean="0"/>
              <a:t>21/2/23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55D8-C908-4951-83A2-02E16FD4601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6947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2C70-A4C0-4F78-810C-FAB687C5D49B}" type="datetimeFigureOut">
              <a:rPr lang="ca-ES" smtClean="0"/>
              <a:t>21/2/23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55D8-C908-4951-83A2-02E16FD4601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4597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2C70-A4C0-4F78-810C-FAB687C5D49B}" type="datetimeFigureOut">
              <a:rPr lang="ca-ES" smtClean="0"/>
              <a:t>21/2/23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55D8-C908-4951-83A2-02E16FD4601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5757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2C70-A4C0-4F78-810C-FAB687C5D49B}" type="datetimeFigureOut">
              <a:rPr lang="ca-ES" smtClean="0"/>
              <a:t>21/2/23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55D8-C908-4951-83A2-02E16FD4601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3002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2C70-A4C0-4F78-810C-FAB687C5D49B}" type="datetimeFigureOut">
              <a:rPr lang="ca-ES" smtClean="0"/>
              <a:t>21/2/23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55D8-C908-4951-83A2-02E16FD4601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587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2C70-A4C0-4F78-810C-FAB687C5D49B}" type="datetimeFigureOut">
              <a:rPr lang="ca-ES" smtClean="0"/>
              <a:t>21/2/23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55D8-C908-4951-83A2-02E16FD4601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6636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2C70-A4C0-4F78-810C-FAB687C5D49B}" type="datetimeFigureOut">
              <a:rPr lang="ca-ES" smtClean="0"/>
              <a:t>21/2/23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55D8-C908-4951-83A2-02E16FD4601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9282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2C70-A4C0-4F78-810C-FAB687C5D49B}" type="datetimeFigureOut">
              <a:rPr lang="ca-ES" smtClean="0"/>
              <a:t>21/2/23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55D8-C908-4951-83A2-02E16FD4601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3785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2C70-A4C0-4F78-810C-FAB687C5D49B}" type="datetimeFigureOut">
              <a:rPr lang="ca-ES" smtClean="0"/>
              <a:t>21/2/23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55D8-C908-4951-83A2-02E16FD4601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9915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a-ES"/>
              <a:t>Feu clic a la icona per afegir una imatge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2C70-A4C0-4F78-810C-FAB687C5D49B}" type="datetimeFigureOut">
              <a:rPr lang="ca-ES" smtClean="0"/>
              <a:t>21/2/23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55D8-C908-4951-83A2-02E16FD4601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204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2C70-A4C0-4F78-810C-FAB687C5D49B}" type="datetimeFigureOut">
              <a:rPr lang="ca-ES" smtClean="0"/>
              <a:t>21/2/23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F55D8-C908-4951-83A2-02E16FD4601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1651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DF629-C2D1-5619-C559-F9F921273C45}"/>
              </a:ext>
            </a:extLst>
          </p:cNvPr>
          <p:cNvSpPr/>
          <p:nvPr/>
        </p:nvSpPr>
        <p:spPr>
          <a:xfrm>
            <a:off x="0" y="65312"/>
            <a:ext cx="6858000" cy="1788655"/>
          </a:xfrm>
          <a:prstGeom prst="rect">
            <a:avLst/>
          </a:prstGeom>
          <a:solidFill>
            <a:srgbClr val="526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ca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88382-46AA-CBFF-F072-1C0F88A337DF}"/>
              </a:ext>
            </a:extLst>
          </p:cNvPr>
          <p:cNvSpPr/>
          <p:nvPr/>
        </p:nvSpPr>
        <p:spPr>
          <a:xfrm>
            <a:off x="133643" y="1610020"/>
            <a:ext cx="2160000" cy="82306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D92C5602-F2D9-1624-5305-B8ABD02A7F76}"/>
              </a:ext>
            </a:extLst>
          </p:cNvPr>
          <p:cNvSpPr txBox="1"/>
          <p:nvPr/>
        </p:nvSpPr>
        <p:spPr>
          <a:xfrm>
            <a:off x="2432624" y="242410"/>
            <a:ext cx="3062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VÍCTOR</a:t>
            </a:r>
          </a:p>
          <a:p>
            <a:r>
              <a:rPr lang="es-ES" sz="3600" dirty="0">
                <a:solidFill>
                  <a:schemeClr val="bg1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PALOMARES</a:t>
            </a:r>
            <a:endParaRPr lang="ca-ES" sz="3600" dirty="0">
              <a:solidFill>
                <a:schemeClr val="bg1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cxnSp>
        <p:nvCxnSpPr>
          <p:cNvPr id="3" name="Connector recte 2">
            <a:extLst>
              <a:ext uri="{FF2B5EF4-FFF2-40B4-BE49-F238E27FC236}">
                <a16:creationId xmlns:a16="http://schemas.microsoft.com/office/drawing/2014/main" id="{25FDA743-7941-3042-4E3F-212EB8DC4904}"/>
              </a:ext>
            </a:extLst>
          </p:cNvPr>
          <p:cNvCxnSpPr>
            <a:cxnSpLocks/>
          </p:cNvCxnSpPr>
          <p:nvPr/>
        </p:nvCxnSpPr>
        <p:spPr>
          <a:xfrm>
            <a:off x="2512955" y="1610020"/>
            <a:ext cx="4345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Imatge 12">
            <a:extLst>
              <a:ext uri="{FF2B5EF4-FFF2-40B4-BE49-F238E27FC236}">
                <a16:creationId xmlns:a16="http://schemas.microsoft.com/office/drawing/2014/main" id="{FF28CBCD-8496-FF31-3549-8942788E9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9" r="9314"/>
          <a:stretch/>
        </p:blipFill>
        <p:spPr>
          <a:xfrm>
            <a:off x="363698" y="545147"/>
            <a:ext cx="1696091" cy="2036007"/>
          </a:xfrm>
          <a:prstGeom prst="rect">
            <a:avLst/>
          </a:prstGeom>
        </p:spPr>
      </p:pic>
      <p:sp>
        <p:nvSpPr>
          <p:cNvPr id="14" name="Marc 13">
            <a:extLst>
              <a:ext uri="{FF2B5EF4-FFF2-40B4-BE49-F238E27FC236}">
                <a16:creationId xmlns:a16="http://schemas.microsoft.com/office/drawing/2014/main" id="{4C52A09C-BB89-658C-E797-B0BA9D365EAC}"/>
              </a:ext>
            </a:extLst>
          </p:cNvPr>
          <p:cNvSpPr/>
          <p:nvPr/>
        </p:nvSpPr>
        <p:spPr>
          <a:xfrm>
            <a:off x="349738" y="545147"/>
            <a:ext cx="1721339" cy="2036007"/>
          </a:xfrm>
          <a:prstGeom prst="frame">
            <a:avLst>
              <a:gd name="adj1" fmla="val 26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3087FD-9CFE-F295-A7ED-48FDA3CF5357}"/>
              </a:ext>
            </a:extLst>
          </p:cNvPr>
          <p:cNvSpPr/>
          <p:nvPr/>
        </p:nvSpPr>
        <p:spPr>
          <a:xfrm>
            <a:off x="2427285" y="1946395"/>
            <a:ext cx="4297071" cy="306000"/>
          </a:xfrm>
          <a:prstGeom prst="rect">
            <a:avLst/>
          </a:prstGeom>
          <a:solidFill>
            <a:srgbClr val="526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FORMACIÓN</a:t>
            </a:r>
            <a:endParaRPr lang="ca-ES" sz="1400" dirty="0">
              <a:solidFill>
                <a:schemeClr val="bg1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sp>
        <p:nvSpPr>
          <p:cNvPr id="17" name="QuadreDeText 16">
            <a:extLst>
              <a:ext uri="{FF2B5EF4-FFF2-40B4-BE49-F238E27FC236}">
                <a16:creationId xmlns:a16="http://schemas.microsoft.com/office/drawing/2014/main" id="{1D47BE93-E4F0-49FA-F12D-92F2CD462D65}"/>
              </a:ext>
            </a:extLst>
          </p:cNvPr>
          <p:cNvSpPr txBox="1"/>
          <p:nvPr/>
        </p:nvSpPr>
        <p:spPr>
          <a:xfrm>
            <a:off x="2427285" y="2248224"/>
            <a:ext cx="4297070" cy="338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Raleway" pitchFamily="2" charset="0"/>
                <a:cs typeface="Arial" panose="020B0604020202020204" pitchFamily="34" charset="0"/>
              </a:rPr>
              <a:t>Universitat</a:t>
            </a:r>
            <a:r>
              <a:rPr lang="es-ES" sz="1200" b="1" dirty="0">
                <a:latin typeface="Raleway" pitchFamily="2" charset="0"/>
                <a:cs typeface="Arial" panose="020B0604020202020204" pitchFamily="34" charset="0"/>
              </a:rPr>
              <a:t> de Vic – </a:t>
            </a:r>
            <a:r>
              <a:rPr lang="es-ES" sz="1200" b="1" dirty="0" err="1">
                <a:latin typeface="Raleway" pitchFamily="2" charset="0"/>
                <a:cs typeface="Arial" panose="020B0604020202020204" pitchFamily="34" charset="0"/>
              </a:rPr>
              <a:t>Universitat</a:t>
            </a:r>
            <a:r>
              <a:rPr lang="es-ES" sz="1200" b="1" dirty="0">
                <a:latin typeface="Raleway" pitchFamily="2" charset="0"/>
                <a:cs typeface="Arial" panose="020B0604020202020204" pitchFamily="34" charset="0"/>
              </a:rPr>
              <a:t> Central de Catalunya</a:t>
            </a:r>
          </a:p>
          <a:p>
            <a:pPr>
              <a:lnSpc>
                <a:spcPct val="150000"/>
              </a:lnSpc>
            </a:pP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Grado en Maestro de Educación Infantil con Mención en Lengua Inglesa. Actualmente</a:t>
            </a:r>
            <a:endParaRPr lang="ca-ES" sz="1200" dirty="0">
              <a:latin typeface="Raleway" pitchFamily="2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Raleway" pitchFamily="2" charset="0"/>
                <a:cs typeface="Arial" panose="020B0604020202020204" pitchFamily="34" charset="0"/>
              </a:rPr>
              <a:t>Universitat</a:t>
            </a:r>
            <a:r>
              <a:rPr lang="es-ES" sz="1200" b="1" dirty="0">
                <a:latin typeface="Raleway" pitchFamily="2" charset="0"/>
                <a:cs typeface="Arial" panose="020B0604020202020204" pitchFamily="34" charset="0"/>
              </a:rPr>
              <a:t> de Vic – </a:t>
            </a:r>
            <a:r>
              <a:rPr lang="es-ES" sz="1200" b="1" dirty="0" err="1">
                <a:latin typeface="Raleway" pitchFamily="2" charset="0"/>
                <a:cs typeface="Arial" panose="020B0604020202020204" pitchFamily="34" charset="0"/>
              </a:rPr>
              <a:t>Universitat</a:t>
            </a:r>
            <a:r>
              <a:rPr lang="es-ES" sz="1200" b="1" dirty="0">
                <a:latin typeface="Raleway" pitchFamily="2" charset="0"/>
                <a:cs typeface="Arial" panose="020B0604020202020204" pitchFamily="34" charset="0"/>
              </a:rPr>
              <a:t> Central de Catalunya</a:t>
            </a:r>
          </a:p>
          <a:p>
            <a:pPr>
              <a:lnSpc>
                <a:spcPct val="150000"/>
              </a:lnSpc>
            </a:pP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Grado en Maestro de Educación Primaria con Mención en Lengua Inglesa. 2022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Raleway" pitchFamily="2" charset="0"/>
                <a:cs typeface="Arial" panose="020B0604020202020204" pitchFamily="34" charset="0"/>
              </a:rPr>
              <a:t>Universitat</a:t>
            </a:r>
            <a:r>
              <a:rPr lang="es-ES" sz="1200" b="1" dirty="0">
                <a:latin typeface="Raleway" pitchFamily="2" charset="0"/>
                <a:cs typeface="Arial" panose="020B0604020202020204" pitchFamily="34" charset="0"/>
              </a:rPr>
              <a:t> Pompeu Fabra 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(Barcelona)</a:t>
            </a:r>
          </a:p>
          <a:p>
            <a:pPr>
              <a:lnSpc>
                <a:spcPct val="150000"/>
              </a:lnSpc>
            </a:pP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Posgrado en Analítica Digital: 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Google </a:t>
            </a:r>
            <a:r>
              <a:rPr lang="es-ES" sz="1200" i="1" dirty="0" err="1">
                <a:latin typeface="Raleway" pitchFamily="2" charset="0"/>
                <a:cs typeface="Arial" panose="020B0604020202020204" pitchFamily="34" charset="0"/>
              </a:rPr>
              <a:t>Analytics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Individual </a:t>
            </a:r>
            <a:r>
              <a:rPr lang="es-ES" sz="1200" i="1" dirty="0" err="1">
                <a:latin typeface="Raleway" pitchFamily="2" charset="0"/>
                <a:cs typeface="Arial" panose="020B0604020202020204" pitchFamily="34" charset="0"/>
              </a:rPr>
              <a:t>Qualification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 (IQ). 2019</a:t>
            </a:r>
            <a:endParaRPr lang="es-ES" sz="1200" b="1" dirty="0">
              <a:latin typeface="Raleway" pitchFamily="2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Raleway" pitchFamily="2" charset="0"/>
                <a:cs typeface="Arial" panose="020B0604020202020204" pitchFamily="34" charset="0"/>
              </a:rPr>
              <a:t>Informàtica</a:t>
            </a:r>
            <a:r>
              <a:rPr lang="es-ES" sz="1200" b="1" dirty="0">
                <a:latin typeface="Raleway" pitchFamily="2" charset="0"/>
                <a:cs typeface="Arial" panose="020B0604020202020204" pitchFamily="34" charset="0"/>
              </a:rPr>
              <a:t>, Programes, </a:t>
            </a:r>
            <a:r>
              <a:rPr lang="es-ES" sz="1200" b="1" dirty="0" err="1">
                <a:latin typeface="Raleway" pitchFamily="2" charset="0"/>
                <a:cs typeface="Arial" panose="020B0604020202020204" pitchFamily="34" charset="0"/>
              </a:rPr>
              <a:t>Serveis</a:t>
            </a:r>
            <a:r>
              <a:rPr lang="es-ES" sz="1200" b="1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(Barcelona)</a:t>
            </a:r>
          </a:p>
          <a:p>
            <a:pPr>
              <a:lnSpc>
                <a:spcPct val="150000"/>
              </a:lnSpc>
            </a:pP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Curso del programa 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IPS-</a:t>
            </a:r>
            <a:r>
              <a:rPr lang="es-ES" sz="1200" i="1" dirty="0" err="1">
                <a:latin typeface="Raleway" pitchFamily="2" charset="0"/>
                <a:cs typeface="Arial" panose="020B0604020202020204" pitchFamily="34" charset="0"/>
              </a:rPr>
              <a:t>Maq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3g 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para gestión empresarial. 2010</a:t>
            </a:r>
          </a:p>
        </p:txBody>
      </p:sp>
      <p:sp>
        <p:nvSpPr>
          <p:cNvPr id="18" name="QuadreDeText 17">
            <a:extLst>
              <a:ext uri="{FF2B5EF4-FFF2-40B4-BE49-F238E27FC236}">
                <a16:creationId xmlns:a16="http://schemas.microsoft.com/office/drawing/2014/main" id="{CE4D5AA6-AB59-21EB-81A2-E7389070ED2D}"/>
              </a:ext>
            </a:extLst>
          </p:cNvPr>
          <p:cNvSpPr txBox="1"/>
          <p:nvPr/>
        </p:nvSpPr>
        <p:spPr>
          <a:xfrm>
            <a:off x="2427284" y="5945284"/>
            <a:ext cx="4297071" cy="3937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>
                <a:latin typeface="Raleway" pitchFamily="2" charset="0"/>
                <a:cs typeface="Arial" panose="020B0604020202020204" pitchFamily="34" charset="0"/>
              </a:rPr>
              <a:t>Prácticas como docente 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en</a:t>
            </a:r>
          </a:p>
          <a:p>
            <a:pPr>
              <a:lnSpc>
                <a:spcPct val="150000"/>
              </a:lnSpc>
            </a:pP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      </a:t>
            </a:r>
            <a:r>
              <a:rPr lang="es-ES" sz="1200" b="1" i="1" dirty="0">
                <a:latin typeface="Raleway" pitchFamily="2" charset="0"/>
                <a:cs typeface="Arial" panose="020B0604020202020204" pitchFamily="34" charset="0"/>
              </a:rPr>
              <a:t>-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Escola </a:t>
            </a:r>
            <a:r>
              <a:rPr lang="es-ES" sz="1200" i="1" dirty="0" err="1">
                <a:latin typeface="Raleway" pitchFamily="2" charset="0"/>
                <a:cs typeface="Arial" panose="020B0604020202020204" pitchFamily="34" charset="0"/>
              </a:rPr>
              <a:t>Angeleta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Ferrer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 (Mataró)</a:t>
            </a:r>
          </a:p>
          <a:p>
            <a:pPr>
              <a:lnSpc>
                <a:spcPct val="150000"/>
              </a:lnSpc>
            </a:pP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      </a:t>
            </a:r>
            <a:r>
              <a:rPr lang="es-ES" sz="1200" b="1" i="1" dirty="0">
                <a:latin typeface="Raleway" pitchFamily="2" charset="0"/>
                <a:cs typeface="Arial" panose="020B0604020202020204" pitchFamily="34" charset="0"/>
              </a:rPr>
              <a:t>-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Escola Serena Vall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 (St. Andreu de Llavaneres)</a:t>
            </a:r>
          </a:p>
          <a:p>
            <a:pPr>
              <a:lnSpc>
                <a:spcPct val="150000"/>
              </a:lnSpc>
            </a:pP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      </a:t>
            </a:r>
            <a:r>
              <a:rPr lang="es-ES" sz="1200" b="1" i="1" dirty="0">
                <a:latin typeface="Raleway" pitchFamily="2" charset="0"/>
                <a:cs typeface="Arial" panose="020B0604020202020204" pitchFamily="34" charset="0"/>
              </a:rPr>
              <a:t>-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Escola </a:t>
            </a:r>
            <a:r>
              <a:rPr lang="es-ES" sz="1200" i="1" dirty="0" err="1">
                <a:latin typeface="Raleway" pitchFamily="2" charset="0"/>
                <a:cs typeface="Arial" panose="020B0604020202020204" pitchFamily="34" charset="0"/>
              </a:rPr>
              <a:t>Bressol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Sant Nicolau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 (St. A. de Llavaneres)</a:t>
            </a:r>
          </a:p>
          <a:p>
            <a:pPr>
              <a:lnSpc>
                <a:spcPct val="150000"/>
              </a:lnSpc>
            </a:pP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       </a:t>
            </a:r>
            <a:r>
              <a:rPr lang="es-ES" sz="1200" b="1" dirty="0">
                <a:latin typeface="Raleway" pitchFamily="2" charset="0"/>
                <a:cs typeface="Arial" panose="020B0604020202020204" pitchFamily="34" charset="0"/>
              </a:rPr>
              <a:t>-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es-ES" sz="1200" i="1" dirty="0" err="1">
                <a:latin typeface="Raleway" pitchFamily="2" charset="0"/>
                <a:cs typeface="Arial" panose="020B0604020202020204" pitchFamily="34" charset="0"/>
              </a:rPr>
              <a:t>Col·legi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es-ES" sz="1200" i="1" dirty="0" err="1">
                <a:latin typeface="Raleway" pitchFamily="2" charset="0"/>
                <a:cs typeface="Arial" panose="020B0604020202020204" pitchFamily="34" charset="0"/>
              </a:rPr>
              <a:t>Sagrat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es-ES" sz="1200" i="1" dirty="0" err="1">
                <a:latin typeface="Raleway" pitchFamily="2" charset="0"/>
                <a:cs typeface="Arial" panose="020B0604020202020204" pitchFamily="34" charset="0"/>
              </a:rPr>
              <a:t>Cor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de Jesús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 (Vic)</a:t>
            </a:r>
          </a:p>
          <a:p>
            <a:pPr>
              <a:lnSpc>
                <a:spcPct val="150000"/>
              </a:lnSpc>
            </a:pP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      </a:t>
            </a:r>
            <a:r>
              <a:rPr lang="es-ES" sz="1200" b="1" i="1" dirty="0">
                <a:latin typeface="Raleway" pitchFamily="2" charset="0"/>
                <a:cs typeface="Arial" panose="020B0604020202020204" pitchFamily="34" charset="0"/>
              </a:rPr>
              <a:t>-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Escola Guillem de Mont-Rodón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 (Vic).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>
                <a:latin typeface="Raleway" pitchFamily="2" charset="0"/>
                <a:cs typeface="Arial" panose="020B0604020202020204" pitchFamily="34" charset="0"/>
              </a:rPr>
              <a:t>Dinamizador en talleres de Lengua Española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 en </a:t>
            </a:r>
            <a:r>
              <a:rPr lang="es-ES" sz="1200" i="1" dirty="0" err="1">
                <a:latin typeface="Raleway" pitchFamily="2" charset="0"/>
                <a:cs typeface="Arial" panose="020B0604020202020204" pitchFamily="34" charset="0"/>
              </a:rPr>
              <a:t>Szkoła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es-ES" sz="1200" i="1" dirty="0" err="1">
                <a:latin typeface="Raleway" pitchFamily="2" charset="0"/>
                <a:cs typeface="Arial" panose="020B0604020202020204" pitchFamily="34" charset="0"/>
              </a:rPr>
              <a:t>podstawowa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TAK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 en Opole (Polonia).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Raleway" pitchFamily="2" charset="0"/>
                <a:cs typeface="Arial" panose="020B0604020202020204" pitchFamily="34" charset="0"/>
              </a:rPr>
              <a:t>Kitchen</a:t>
            </a:r>
            <a:r>
              <a:rPr lang="es-ES" sz="1200" b="1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es-ES" sz="1200" b="1" dirty="0" err="1">
                <a:latin typeface="Raleway" pitchFamily="2" charset="0"/>
                <a:cs typeface="Arial" panose="020B0604020202020204" pitchFamily="34" charset="0"/>
              </a:rPr>
              <a:t>porter</a:t>
            </a:r>
            <a:r>
              <a:rPr lang="es-ES" sz="1200" b="1" dirty="0">
                <a:latin typeface="Raleway" pitchFamily="2" charset="0"/>
                <a:cs typeface="Arial" panose="020B0604020202020204" pitchFamily="34" charset="0"/>
              </a:rPr>
              <a:t>, Chef </a:t>
            </a:r>
            <a:r>
              <a:rPr lang="es-ES" sz="1200" b="1" dirty="0" err="1">
                <a:latin typeface="Raleway" pitchFamily="2" charset="0"/>
                <a:cs typeface="Arial" panose="020B0604020202020204" pitchFamily="34" charset="0"/>
              </a:rPr>
              <a:t>assistant</a:t>
            </a:r>
            <a:r>
              <a:rPr lang="es-ES" sz="1200" b="1" dirty="0">
                <a:latin typeface="Raleway" pitchFamily="2" charset="0"/>
                <a:cs typeface="Arial" panose="020B0604020202020204" pitchFamily="34" charset="0"/>
              </a:rPr>
              <a:t> &amp; Chef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 en 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MÁS Q MENOS Tapas Bar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 (Holborn &amp; Soho, Londres, Reino Unido).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>
                <a:latin typeface="Raleway" pitchFamily="2" charset="0"/>
                <a:cs typeface="Arial" panose="020B0604020202020204" pitchFamily="34" charset="0"/>
              </a:rPr>
              <a:t>Técnico y recaudador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 en </a:t>
            </a:r>
            <a:r>
              <a:rPr lang="es-ES" sz="1200" i="1" dirty="0">
                <a:latin typeface="Raleway" pitchFamily="2" charset="0"/>
                <a:cs typeface="Arial" panose="020B0604020202020204" pitchFamily="34" charset="0"/>
              </a:rPr>
              <a:t>Nova Catalana, S.L.U. </a:t>
            </a:r>
            <a:r>
              <a:rPr lang="es-ES" sz="1200" dirty="0">
                <a:latin typeface="Raleway" pitchFamily="2" charset="0"/>
                <a:cs typeface="Arial" panose="020B0604020202020204" pitchFamily="34" charset="0"/>
              </a:rPr>
              <a:t>(Barcelona). Empresa de máquinas recreativas y de azar que opera en el área metropolitana de Barcelona.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E35C4C-FB5F-AD51-658F-A16C1A6730E5}"/>
              </a:ext>
            </a:extLst>
          </p:cNvPr>
          <p:cNvSpPr/>
          <p:nvPr/>
        </p:nvSpPr>
        <p:spPr>
          <a:xfrm>
            <a:off x="2427284" y="5635691"/>
            <a:ext cx="4297071" cy="306000"/>
          </a:xfrm>
          <a:prstGeom prst="rect">
            <a:avLst/>
          </a:prstGeom>
          <a:solidFill>
            <a:srgbClr val="526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EXPERIENCIA LABORAL</a:t>
            </a:r>
            <a:endParaRPr lang="ca-ES" sz="1400" dirty="0">
              <a:solidFill>
                <a:schemeClr val="bg1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21" name="Imatge 20">
            <a:extLst>
              <a:ext uri="{FF2B5EF4-FFF2-40B4-BE49-F238E27FC236}">
                <a16:creationId xmlns:a16="http://schemas.microsoft.com/office/drawing/2014/main" id="{96BBF953-20D0-2D5D-2FC6-79A35668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0" y="5636271"/>
            <a:ext cx="360000" cy="360000"/>
          </a:xfrm>
          <a:prstGeom prst="rect">
            <a:avLst/>
          </a:prstGeom>
        </p:spPr>
      </p:pic>
      <p:pic>
        <p:nvPicPr>
          <p:cNvPr id="23" name="Imatge 22">
            <a:extLst>
              <a:ext uri="{FF2B5EF4-FFF2-40B4-BE49-F238E27FC236}">
                <a16:creationId xmlns:a16="http://schemas.microsoft.com/office/drawing/2014/main" id="{E41FB519-2D9D-F7E1-BFBA-8A3EC7E1A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84" y="5636271"/>
            <a:ext cx="360000" cy="360000"/>
          </a:xfrm>
          <a:prstGeom prst="rect">
            <a:avLst/>
          </a:prstGeom>
        </p:spPr>
      </p:pic>
      <p:pic>
        <p:nvPicPr>
          <p:cNvPr id="25" name="Imatge 24">
            <a:extLst>
              <a:ext uri="{FF2B5EF4-FFF2-40B4-BE49-F238E27FC236}">
                <a16:creationId xmlns:a16="http://schemas.microsoft.com/office/drawing/2014/main" id="{CCE5AB21-2C05-6469-1DCB-A593941EE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43" y="5628658"/>
            <a:ext cx="360000" cy="360000"/>
          </a:xfrm>
          <a:prstGeom prst="rect">
            <a:avLst/>
          </a:prstGeom>
        </p:spPr>
      </p:pic>
      <p:sp>
        <p:nvSpPr>
          <p:cNvPr id="26" name="QuadreDeText 25">
            <a:extLst>
              <a:ext uri="{FF2B5EF4-FFF2-40B4-BE49-F238E27FC236}">
                <a16:creationId xmlns:a16="http://schemas.microsoft.com/office/drawing/2014/main" id="{68FCD7F6-0B88-ACCC-9F2A-2B791F8270BF}"/>
              </a:ext>
            </a:extLst>
          </p:cNvPr>
          <p:cNvSpPr txBox="1"/>
          <p:nvPr/>
        </p:nvSpPr>
        <p:spPr>
          <a:xfrm>
            <a:off x="144513" y="5169940"/>
            <a:ext cx="214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IDIOMAS</a:t>
            </a:r>
            <a:endParaRPr lang="ca-ES" dirty="0">
              <a:solidFill>
                <a:schemeClr val="bg1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sp>
        <p:nvSpPr>
          <p:cNvPr id="27" name="QuadreDeText 26">
            <a:extLst>
              <a:ext uri="{FF2B5EF4-FFF2-40B4-BE49-F238E27FC236}">
                <a16:creationId xmlns:a16="http://schemas.microsoft.com/office/drawing/2014/main" id="{631B5458-BA35-6B91-7DF4-F20C98A38E8A}"/>
              </a:ext>
            </a:extLst>
          </p:cNvPr>
          <p:cNvSpPr txBox="1"/>
          <p:nvPr/>
        </p:nvSpPr>
        <p:spPr>
          <a:xfrm>
            <a:off x="144513" y="6462706"/>
            <a:ext cx="2145330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  <a:latin typeface="Raleway" pitchFamily="2" charset="0"/>
              </a:rPr>
              <a:t>Carnet de discapacidad física del 33% sin necesidad de 3ª persona.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a-ES" sz="1200" dirty="0">
                <a:solidFill>
                  <a:schemeClr val="bg1"/>
                </a:solidFill>
                <a:latin typeface="Raleway" pitchFamily="2" charset="0"/>
              </a:rPr>
              <a:t>Altos </a:t>
            </a:r>
            <a:r>
              <a:rPr lang="ca-ES" sz="1200" dirty="0" err="1">
                <a:solidFill>
                  <a:schemeClr val="bg1"/>
                </a:solidFill>
                <a:latin typeface="Raleway" pitchFamily="2" charset="0"/>
              </a:rPr>
              <a:t>conocimientos</a:t>
            </a:r>
            <a:r>
              <a:rPr lang="ca-ES" sz="1200" dirty="0">
                <a:solidFill>
                  <a:schemeClr val="bg1"/>
                </a:solidFill>
                <a:latin typeface="Raleway" pitchFamily="2" charset="0"/>
              </a:rPr>
              <a:t> </a:t>
            </a:r>
            <a:r>
              <a:rPr lang="ca-ES" sz="1200" dirty="0" err="1">
                <a:solidFill>
                  <a:schemeClr val="bg1"/>
                </a:solidFill>
                <a:latin typeface="Raleway" pitchFamily="2" charset="0"/>
              </a:rPr>
              <a:t>informáticos</a:t>
            </a:r>
            <a:r>
              <a:rPr lang="ca-ES" sz="1200" dirty="0">
                <a:solidFill>
                  <a:schemeClr val="bg1"/>
                </a:solidFill>
                <a:latin typeface="Raleway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  <a:latin typeface="Raleway" pitchFamily="2" charset="0"/>
              </a:rPr>
              <a:t>Carnet B y vehículo propio.</a:t>
            </a:r>
            <a:endParaRPr lang="ca-ES" sz="12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28" name="QuadreDeText 27">
            <a:extLst>
              <a:ext uri="{FF2B5EF4-FFF2-40B4-BE49-F238E27FC236}">
                <a16:creationId xmlns:a16="http://schemas.microsoft.com/office/drawing/2014/main" id="{DFC5F217-3AFB-3542-2FBF-99746D8FF84C}"/>
              </a:ext>
            </a:extLst>
          </p:cNvPr>
          <p:cNvSpPr txBox="1"/>
          <p:nvPr/>
        </p:nvSpPr>
        <p:spPr>
          <a:xfrm>
            <a:off x="144513" y="6111842"/>
            <a:ext cx="214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OTROS DATOS</a:t>
            </a:r>
            <a:endParaRPr lang="ca-ES" dirty="0">
              <a:solidFill>
                <a:schemeClr val="bg1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sp>
        <p:nvSpPr>
          <p:cNvPr id="29" name="QuadreDeText 28">
            <a:extLst>
              <a:ext uri="{FF2B5EF4-FFF2-40B4-BE49-F238E27FC236}">
                <a16:creationId xmlns:a16="http://schemas.microsoft.com/office/drawing/2014/main" id="{07DDF91E-D17C-D5E5-8575-33C0134767E4}"/>
              </a:ext>
            </a:extLst>
          </p:cNvPr>
          <p:cNvSpPr txBox="1"/>
          <p:nvPr/>
        </p:nvSpPr>
        <p:spPr>
          <a:xfrm>
            <a:off x="144513" y="2633542"/>
            <a:ext cx="2145330" cy="25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solidFill>
                  <a:schemeClr val="bg1"/>
                </a:solidFill>
                <a:latin typeface="Raleway" pitchFamily="2" charset="0"/>
              </a:rPr>
              <a:t>Soy una persona honesta y positiva. Me gusta trabajar en equipo. Me considero una persona muy capaz de afrontar nuevos retos, con gran capacidad de adaptación con tal de poder lograr objetivos tangibles.</a:t>
            </a:r>
          </a:p>
        </p:txBody>
      </p:sp>
      <p:sp>
        <p:nvSpPr>
          <p:cNvPr id="9" name="QuadreDeText 8">
            <a:extLst>
              <a:ext uri="{FF2B5EF4-FFF2-40B4-BE49-F238E27FC236}">
                <a16:creationId xmlns:a16="http://schemas.microsoft.com/office/drawing/2014/main" id="{F82358F9-DD1B-5B00-1B4A-85CABF26AD5E}"/>
              </a:ext>
            </a:extLst>
          </p:cNvPr>
          <p:cNvSpPr txBox="1"/>
          <p:nvPr/>
        </p:nvSpPr>
        <p:spPr>
          <a:xfrm>
            <a:off x="129843" y="8828304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CONTACTO</a:t>
            </a:r>
            <a:endParaRPr lang="ca-ES" dirty="0">
              <a:solidFill>
                <a:schemeClr val="bg1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sp>
        <p:nvSpPr>
          <p:cNvPr id="10" name="QuadreDeText 9">
            <a:extLst>
              <a:ext uri="{FF2B5EF4-FFF2-40B4-BE49-F238E27FC236}">
                <a16:creationId xmlns:a16="http://schemas.microsoft.com/office/drawing/2014/main" id="{E097AA87-C581-2B36-7A24-3DAADDBEEBA4}"/>
              </a:ext>
            </a:extLst>
          </p:cNvPr>
          <p:cNvSpPr txBox="1"/>
          <p:nvPr/>
        </p:nvSpPr>
        <p:spPr>
          <a:xfrm>
            <a:off x="-140844" y="9137509"/>
            <a:ext cx="2716043" cy="68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 err="1">
                <a:solidFill>
                  <a:schemeClr val="bg1"/>
                </a:solidFill>
                <a:latin typeface="Raleway" pitchFamily="2" charset="0"/>
              </a:rPr>
              <a:t>victor.palomares@proton.me</a:t>
            </a:r>
            <a:endParaRPr lang="es-ES" sz="1200" dirty="0">
              <a:solidFill>
                <a:schemeClr val="bg1"/>
              </a:solidFill>
              <a:latin typeface="Raleway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es-ES" sz="1200" dirty="0">
                <a:solidFill>
                  <a:schemeClr val="bg1"/>
                </a:solidFill>
                <a:latin typeface="Raleway" pitchFamily="2" charset="0"/>
              </a:rPr>
              <a:t>625 389 929</a:t>
            </a:r>
          </a:p>
        </p:txBody>
      </p:sp>
    </p:spTree>
    <p:extLst>
      <p:ext uri="{BB962C8B-B14F-4D97-AF65-F5344CB8AC3E}">
        <p14:creationId xmlns:p14="http://schemas.microsoft.com/office/powerpoint/2010/main" val="1180368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Tema de l'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l'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l'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210</TotalTime>
  <Words>287</Words>
  <Application>Microsoft Office PowerPoint</Application>
  <PresentationFormat>Paper A4 (210 x 297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5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Circular Std Black</vt:lpstr>
      <vt:lpstr>Raleway</vt:lpstr>
      <vt:lpstr>Tema de l'Office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Víctor PG</dc:creator>
  <cp:lastModifiedBy>Víctor PG</cp:lastModifiedBy>
  <cp:revision>39</cp:revision>
  <dcterms:created xsi:type="dcterms:W3CDTF">2023-02-21T15:36:39Z</dcterms:created>
  <dcterms:modified xsi:type="dcterms:W3CDTF">2023-02-21T21:14:37Z</dcterms:modified>
</cp:coreProperties>
</file>