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D00759-A020-4B13-8709-6459B156123F}" type="datetimeFigureOut">
              <a:rPr lang="en-AU" smtClean="0"/>
              <a:t>5/02/2020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703838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D00759-A020-4B13-8709-6459B156123F}" type="datetimeFigureOut">
              <a:rPr lang="en-AU" smtClean="0"/>
              <a:t>5/02/2020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383130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D00759-A020-4B13-8709-6459B156123F}" type="datetimeFigureOut">
              <a:rPr lang="en-AU" smtClean="0"/>
              <a:t>5/02/2020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888788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D00759-A020-4B13-8709-6459B156123F}" type="datetimeFigureOut">
              <a:rPr lang="en-AU" smtClean="0"/>
              <a:t>5/02/2020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2CBB3F0-F15B-4C79-B1B2-818B43768C79}" type="slidenum">
              <a:rPr lang="en-AU" smtClean="0"/>
              <a:t>‹#›</a:t>
            </a:fld>
            <a:endParaRPr lang="en-A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5094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D00759-A020-4B13-8709-6459B156123F}" type="datetimeFigureOut">
              <a:rPr lang="en-AU" smtClean="0"/>
              <a:t>5/02/2020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2610057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D00759-A020-4B13-8709-6459B156123F}" type="datetimeFigureOut">
              <a:rPr lang="en-AU" smtClean="0"/>
              <a:t>5/02/2020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389902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D00759-A020-4B13-8709-6459B156123F}" type="datetimeFigureOut">
              <a:rPr lang="en-AU" smtClean="0"/>
              <a:t>5/02/2020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1422925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00759-A020-4B13-8709-6459B156123F}" type="datetimeFigureOut">
              <a:rPr lang="en-AU" smtClean="0"/>
              <a:t>5/02/2020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961623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00759-A020-4B13-8709-6459B156123F}" type="datetimeFigureOut">
              <a:rPr lang="en-AU" smtClean="0"/>
              <a:t>5/02/2020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650569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00759-A020-4B13-8709-6459B156123F}" type="datetimeFigureOut">
              <a:rPr lang="en-AU" smtClean="0"/>
              <a:t>5/02/2020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298380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00759-A020-4B13-8709-6459B156123F}" type="datetimeFigureOut">
              <a:rPr lang="en-AU" smtClean="0"/>
              <a:t>5/02/2020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165961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D00759-A020-4B13-8709-6459B156123F}" type="datetimeFigureOut">
              <a:rPr lang="en-AU" smtClean="0"/>
              <a:t>5/02/2020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125968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D00759-A020-4B13-8709-6459B156123F}" type="datetimeFigureOut">
              <a:rPr lang="en-AU" smtClean="0"/>
              <a:t>5/02/2020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276547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D00759-A020-4B13-8709-6459B156123F}" type="datetimeFigureOut">
              <a:rPr lang="en-AU" smtClean="0"/>
              <a:t>5/02/2020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1252598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00759-A020-4B13-8709-6459B156123F}" type="datetimeFigureOut">
              <a:rPr lang="en-AU" smtClean="0"/>
              <a:t>5/02/2020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358727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00759-A020-4B13-8709-6459B156123F}" type="datetimeFigureOut">
              <a:rPr lang="en-AU" smtClean="0"/>
              <a:t>5/02/2020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101919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00759-A020-4B13-8709-6459B156123F}" type="datetimeFigureOut">
              <a:rPr lang="en-AU" smtClean="0"/>
              <a:t>5/02/2020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338478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8D00759-A020-4B13-8709-6459B156123F}" type="datetimeFigureOut">
              <a:rPr lang="en-AU" smtClean="0"/>
              <a:t>5/02/2020</a:t>
            </a:fld>
            <a:endParaRPr lang="en-A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2CBB3F0-F15B-4C79-B1B2-818B43768C79}" type="slidenum">
              <a:rPr lang="en-AU" smtClean="0"/>
              <a:t>‹#›</a:t>
            </a:fld>
            <a:endParaRPr lang="en-AU"/>
          </a:p>
        </p:txBody>
      </p:sp>
    </p:spTree>
    <p:extLst>
      <p:ext uri="{BB962C8B-B14F-4D97-AF65-F5344CB8AC3E}">
        <p14:creationId xmlns:p14="http://schemas.microsoft.com/office/powerpoint/2010/main" val="177789822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Picture 6" descr="A group of people in a room&#10;&#10;Description automatically generated">
            <a:extLst>
              <a:ext uri="{FF2B5EF4-FFF2-40B4-BE49-F238E27FC236}">
                <a16:creationId xmlns:a16="http://schemas.microsoft.com/office/drawing/2014/main" id="{9CB82E1F-37DF-43A2-B48C-7F17DFB616AD}"/>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1665" b="4065"/>
          <a:stretch/>
        </p:blipFill>
        <p:spPr>
          <a:xfrm>
            <a:off x="20" y="1"/>
            <a:ext cx="12191980" cy="6857999"/>
          </a:xfrm>
          <a:prstGeom prst="rect">
            <a:avLst/>
          </a:prstGeom>
        </p:spPr>
      </p:pic>
      <p:sp>
        <p:nvSpPr>
          <p:cNvPr id="2" name="Title 1">
            <a:extLst>
              <a:ext uri="{FF2B5EF4-FFF2-40B4-BE49-F238E27FC236}">
                <a16:creationId xmlns:a16="http://schemas.microsoft.com/office/drawing/2014/main" id="{C423099A-212D-465A-9A90-BC4FC77DBC9E}"/>
              </a:ext>
            </a:extLst>
          </p:cNvPr>
          <p:cNvSpPr>
            <a:spLocks noGrp="1"/>
          </p:cNvSpPr>
          <p:nvPr>
            <p:ph type="ctrTitle"/>
          </p:nvPr>
        </p:nvSpPr>
        <p:spPr>
          <a:xfrm>
            <a:off x="0" y="1114425"/>
            <a:ext cx="11896725" cy="1609726"/>
          </a:xfrm>
        </p:spPr>
        <p:txBody>
          <a:bodyPr>
            <a:normAutofit/>
          </a:bodyPr>
          <a:lstStyle/>
          <a:p>
            <a:r>
              <a:rPr lang="en-AU" sz="4400" b="1" cap="all" dirty="0"/>
              <a:t>Predicting the best location for a new restaurant</a:t>
            </a:r>
            <a:endParaRPr lang="en-AU" sz="4400" b="1" dirty="0">
              <a:solidFill>
                <a:srgbClr val="FFFFFF"/>
              </a:solidFill>
            </a:endParaRPr>
          </a:p>
        </p:txBody>
      </p:sp>
    </p:spTree>
    <p:extLst>
      <p:ext uri="{BB962C8B-B14F-4D97-AF65-F5344CB8AC3E}">
        <p14:creationId xmlns:p14="http://schemas.microsoft.com/office/powerpoint/2010/main" val="34355957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37A3-D50C-491F-95CC-73CF0136F3CB}"/>
              </a:ext>
            </a:extLst>
          </p:cNvPr>
          <p:cNvSpPr>
            <a:spLocks noGrp="1"/>
          </p:cNvSpPr>
          <p:nvPr>
            <p:ph type="title"/>
          </p:nvPr>
        </p:nvSpPr>
        <p:spPr>
          <a:xfrm>
            <a:off x="913795" y="609600"/>
            <a:ext cx="10353762" cy="970450"/>
          </a:xfrm>
        </p:spPr>
        <p:txBody>
          <a:bodyPr>
            <a:normAutofit/>
          </a:bodyPr>
          <a:lstStyle/>
          <a:p>
            <a:r>
              <a:rPr lang="en-AU" dirty="0"/>
              <a:t>Kmeans Classification Model</a:t>
            </a:r>
          </a:p>
        </p:txBody>
      </p:sp>
      <p:sp>
        <p:nvSpPr>
          <p:cNvPr id="3" name="Content Placeholder 2">
            <a:extLst>
              <a:ext uri="{FF2B5EF4-FFF2-40B4-BE49-F238E27FC236}">
                <a16:creationId xmlns:a16="http://schemas.microsoft.com/office/drawing/2014/main" id="{54031023-1A9A-4549-9D08-C7ECA1CAEB2A}"/>
              </a:ext>
            </a:extLst>
          </p:cNvPr>
          <p:cNvSpPr>
            <a:spLocks noGrp="1"/>
          </p:cNvSpPr>
          <p:nvPr>
            <p:ph idx="1"/>
          </p:nvPr>
        </p:nvSpPr>
        <p:spPr>
          <a:xfrm>
            <a:off x="913795" y="1732449"/>
            <a:ext cx="5546272" cy="4058751"/>
          </a:xfrm>
        </p:spPr>
        <p:txBody>
          <a:bodyPr anchor="ctr">
            <a:normAutofit lnSpcReduction="10000"/>
          </a:bodyPr>
          <a:lstStyle/>
          <a:p>
            <a:pPr>
              <a:buClr>
                <a:srgbClr val="6C6CFF"/>
              </a:buClr>
            </a:pPr>
            <a:r>
              <a:rPr lang="en-US" dirty="0">
                <a:ln>
                  <a:solidFill>
                    <a:srgbClr val="404040">
                      <a:alpha val="10000"/>
                    </a:srgbClr>
                  </a:solidFill>
                </a:ln>
              </a:rPr>
              <a:t>Since we have a common venue category in Suburbs. Unsupervised learning K-means Algorithm is used to cluster the Suburbs. It is the most common algorithm used for common cluster method of unsupervised learning.</a:t>
            </a:r>
          </a:p>
          <a:p>
            <a:pPr>
              <a:buClr>
                <a:srgbClr val="6C6CFF"/>
              </a:buClr>
            </a:pPr>
            <a:r>
              <a:rPr lang="en-US" dirty="0">
                <a:ln>
                  <a:solidFill>
                    <a:srgbClr val="404040">
                      <a:alpha val="10000"/>
                    </a:srgbClr>
                  </a:solidFill>
                </a:ln>
              </a:rPr>
              <a:t>Elbow Method used to </a:t>
            </a:r>
            <a:r>
              <a:rPr lang="en-AU" dirty="0">
                <a:effectLst/>
              </a:rPr>
              <a:t>produce the optimum degree of K for the K-Means </a:t>
            </a:r>
          </a:p>
          <a:p>
            <a:pPr>
              <a:buClr>
                <a:srgbClr val="6C6CFF"/>
              </a:buClr>
            </a:pPr>
            <a:r>
              <a:rPr lang="en-AU" dirty="0">
                <a:effectLst/>
              </a:rPr>
              <a:t>To determine the optimal number of clusters, we must select the value of k at the “elbow” i.e. the point after which the inertia start decreasing linearly. Thus, for the given data, we conclude that the optimal number of clusters for the data is three</a:t>
            </a:r>
          </a:p>
          <a:p>
            <a:pPr>
              <a:buClr>
                <a:srgbClr val="6C6CFF"/>
              </a:buClr>
            </a:pPr>
            <a:endParaRPr lang="en-US" dirty="0">
              <a:ln>
                <a:solidFill>
                  <a:srgbClr val="404040">
                    <a:alpha val="10000"/>
                  </a:srgbClr>
                </a:solidFill>
              </a:ln>
            </a:endParaRPr>
          </a:p>
        </p:txBody>
      </p:sp>
      <p:pic>
        <p:nvPicPr>
          <p:cNvPr id="4" name="Picture 3">
            <a:extLst>
              <a:ext uri="{FF2B5EF4-FFF2-40B4-BE49-F238E27FC236}">
                <a16:creationId xmlns:a16="http://schemas.microsoft.com/office/drawing/2014/main" id="{34931D99-BF3C-4A30-8842-B66E3F2FED53}"/>
              </a:ext>
            </a:extLst>
          </p:cNvPr>
          <p:cNvPicPr/>
          <p:nvPr/>
        </p:nvPicPr>
        <p:blipFill>
          <a:blip r:embed="rId3"/>
          <a:stretch>
            <a:fillRect/>
          </a:stretch>
        </p:blipFill>
        <p:spPr>
          <a:xfrm>
            <a:off x="7066560" y="2557431"/>
            <a:ext cx="4065464" cy="2408787"/>
          </a:xfrm>
          <a:prstGeom prst="rect">
            <a:avLst/>
          </a:prstGeom>
        </p:spPr>
      </p:pic>
    </p:spTree>
    <p:extLst>
      <p:ext uri="{BB962C8B-B14F-4D97-AF65-F5344CB8AC3E}">
        <p14:creationId xmlns:p14="http://schemas.microsoft.com/office/powerpoint/2010/main" val="298730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1D57-2CBC-4073-9B2C-BD2D4CD03DC2}"/>
              </a:ext>
            </a:extLst>
          </p:cNvPr>
          <p:cNvSpPr>
            <a:spLocks noGrp="1"/>
          </p:cNvSpPr>
          <p:nvPr>
            <p:ph type="title"/>
          </p:nvPr>
        </p:nvSpPr>
        <p:spPr>
          <a:xfrm>
            <a:off x="243281" y="609600"/>
            <a:ext cx="4309669" cy="970450"/>
          </a:xfrm>
        </p:spPr>
        <p:txBody>
          <a:bodyPr anchor="b">
            <a:normAutofit/>
          </a:bodyPr>
          <a:lstStyle/>
          <a:p>
            <a:pPr algn="l"/>
            <a:r>
              <a:rPr lang="en-AU" sz="2800" dirty="0"/>
              <a:t>Clustering &amp; Results</a:t>
            </a:r>
          </a:p>
        </p:txBody>
      </p:sp>
      <p:sp>
        <p:nvSpPr>
          <p:cNvPr id="3" name="Content Placeholder 2">
            <a:extLst>
              <a:ext uri="{FF2B5EF4-FFF2-40B4-BE49-F238E27FC236}">
                <a16:creationId xmlns:a16="http://schemas.microsoft.com/office/drawing/2014/main" id="{76E5D318-1A6E-4938-8773-B098A34C948C}"/>
              </a:ext>
            </a:extLst>
          </p:cNvPr>
          <p:cNvSpPr>
            <a:spLocks noGrp="1"/>
          </p:cNvSpPr>
          <p:nvPr>
            <p:ph idx="1"/>
          </p:nvPr>
        </p:nvSpPr>
        <p:spPr>
          <a:xfrm>
            <a:off x="913795" y="1732449"/>
            <a:ext cx="3078749" cy="4058751"/>
          </a:xfrm>
        </p:spPr>
        <p:txBody>
          <a:bodyPr anchor="t">
            <a:normAutofit lnSpcReduction="10000"/>
          </a:bodyPr>
          <a:lstStyle/>
          <a:p>
            <a:pPr>
              <a:lnSpc>
                <a:spcPct val="90000"/>
              </a:lnSpc>
            </a:pPr>
            <a:r>
              <a:rPr lang="en-AU" sz="1600" dirty="0">
                <a:effectLst/>
              </a:rPr>
              <a:t>The results from the K-means clustering show that we can categories the Suburbs into 3 clusters based on the frequency of occurrence of the “Vietnamese Restaurant”.</a:t>
            </a:r>
          </a:p>
          <a:p>
            <a:pPr lvl="0">
              <a:lnSpc>
                <a:spcPct val="90000"/>
              </a:lnSpc>
            </a:pPr>
            <a:r>
              <a:rPr lang="en-AU" sz="1600" b="1" dirty="0">
                <a:effectLst/>
              </a:rPr>
              <a:t>Cluster 0 (</a:t>
            </a:r>
            <a:r>
              <a:rPr lang="en-AU" sz="1600" b="1" dirty="0">
                <a:solidFill>
                  <a:srgbClr val="FF0000"/>
                </a:solidFill>
                <a:effectLst/>
              </a:rPr>
              <a:t>RED</a:t>
            </a:r>
            <a:r>
              <a:rPr lang="en-AU" sz="1600" b="1" dirty="0">
                <a:effectLst/>
              </a:rPr>
              <a:t>)– </a:t>
            </a:r>
            <a:r>
              <a:rPr lang="en-AU" sz="1600" dirty="0">
                <a:effectLst/>
              </a:rPr>
              <a:t>Suburbs with no to low number of Vietnamese Restaurant.</a:t>
            </a:r>
          </a:p>
          <a:p>
            <a:pPr lvl="0">
              <a:lnSpc>
                <a:spcPct val="90000"/>
              </a:lnSpc>
            </a:pPr>
            <a:r>
              <a:rPr lang="en-AU" sz="1600" b="1" dirty="0">
                <a:effectLst/>
              </a:rPr>
              <a:t>Cluster 1(</a:t>
            </a:r>
            <a:r>
              <a:rPr lang="en-AU" sz="1600" b="1" dirty="0">
                <a:solidFill>
                  <a:srgbClr val="7030A0"/>
                </a:solidFill>
                <a:effectLst/>
              </a:rPr>
              <a:t>VIOLET</a:t>
            </a:r>
            <a:r>
              <a:rPr lang="en-AU" sz="1600" b="1" dirty="0">
                <a:effectLst/>
              </a:rPr>
              <a:t>)- </a:t>
            </a:r>
            <a:r>
              <a:rPr lang="en-AU" sz="1600" dirty="0">
                <a:effectLst/>
              </a:rPr>
              <a:t>Suburbs with low to moderate number of Vietnamese Restaurant.</a:t>
            </a:r>
          </a:p>
          <a:p>
            <a:pPr>
              <a:lnSpc>
                <a:spcPct val="90000"/>
              </a:lnSpc>
            </a:pPr>
            <a:r>
              <a:rPr lang="en-AU" sz="1600" b="1" dirty="0">
                <a:effectLst/>
              </a:rPr>
              <a:t>Cluster 2(</a:t>
            </a:r>
            <a:r>
              <a:rPr lang="en-AU" sz="1600" b="1" dirty="0">
                <a:solidFill>
                  <a:srgbClr val="99FFCC"/>
                </a:solidFill>
                <a:effectLst/>
              </a:rPr>
              <a:t>GREEN</a:t>
            </a:r>
            <a:r>
              <a:rPr lang="en-AU" sz="1600" b="1" dirty="0">
                <a:effectLst/>
              </a:rPr>
              <a:t>)</a:t>
            </a:r>
            <a:r>
              <a:rPr lang="en-AU" sz="1600" dirty="0">
                <a:effectLst/>
              </a:rPr>
              <a:t>– Suburbs with high concentration of Vietnamese Restaurant.</a:t>
            </a:r>
          </a:p>
          <a:p>
            <a:pPr>
              <a:lnSpc>
                <a:spcPct val="90000"/>
              </a:lnSpc>
            </a:pPr>
            <a:endParaRPr lang="en-AU" sz="1600" dirty="0"/>
          </a:p>
        </p:txBody>
      </p:sp>
      <p:pic>
        <p:nvPicPr>
          <p:cNvPr id="9" name="Picture 8">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4" name="Picture 3">
            <a:extLst>
              <a:ext uri="{FF2B5EF4-FFF2-40B4-BE49-F238E27FC236}">
                <a16:creationId xmlns:a16="http://schemas.microsoft.com/office/drawing/2014/main" id="{10BD5E56-5FFB-4EC1-AA9E-2539D3C09C65}"/>
              </a:ext>
            </a:extLst>
          </p:cNvPr>
          <p:cNvPicPr/>
          <p:nvPr/>
        </p:nvPicPr>
        <p:blipFill rotWithShape="1">
          <a:blip r:embed="rId4"/>
          <a:srcRect l="11679" r="22374"/>
          <a:stretch/>
        </p:blipFill>
        <p:spPr>
          <a:xfrm>
            <a:off x="4654295" y="10"/>
            <a:ext cx="7537705" cy="6857990"/>
          </a:xfrm>
          <a:prstGeom prst="rect">
            <a:avLst/>
          </a:prstGeom>
        </p:spPr>
      </p:pic>
    </p:spTree>
    <p:extLst>
      <p:ext uri="{BB962C8B-B14F-4D97-AF65-F5344CB8AC3E}">
        <p14:creationId xmlns:p14="http://schemas.microsoft.com/office/powerpoint/2010/main" val="209218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7E69-612F-4314-8B51-B36E738F6B61}"/>
              </a:ext>
            </a:extLst>
          </p:cNvPr>
          <p:cNvSpPr>
            <a:spLocks noGrp="1"/>
          </p:cNvSpPr>
          <p:nvPr>
            <p:ph type="title"/>
          </p:nvPr>
        </p:nvSpPr>
        <p:spPr/>
        <p:txBody>
          <a:bodyPr/>
          <a:lstStyle/>
          <a:p>
            <a:r>
              <a:rPr lang="en-AU" dirty="0"/>
              <a:t>Conclusion and Future Research</a:t>
            </a:r>
          </a:p>
        </p:txBody>
      </p:sp>
      <p:sp>
        <p:nvSpPr>
          <p:cNvPr id="3" name="Content Placeholder 2">
            <a:extLst>
              <a:ext uri="{FF2B5EF4-FFF2-40B4-BE49-F238E27FC236}">
                <a16:creationId xmlns:a16="http://schemas.microsoft.com/office/drawing/2014/main" id="{19F1AE41-1BCA-46A1-9AAE-CF264D33770E}"/>
              </a:ext>
            </a:extLst>
          </p:cNvPr>
          <p:cNvSpPr>
            <a:spLocks noGrp="1"/>
          </p:cNvSpPr>
          <p:nvPr>
            <p:ph idx="1"/>
          </p:nvPr>
        </p:nvSpPr>
        <p:spPr/>
        <p:txBody>
          <a:bodyPr/>
          <a:lstStyle/>
          <a:p>
            <a:r>
              <a:rPr lang="en-AU" dirty="0">
                <a:effectLst/>
              </a:rPr>
              <a:t>Purpose of this project was to identify areas in Melbourne close to CBD (within 5km) with low to no Vietnamese restaurants to aid stakeholders in narrowing down the search for optimal location for a new Vietnamese restaurant. </a:t>
            </a:r>
          </a:p>
          <a:p>
            <a:r>
              <a:rPr lang="en-AU" dirty="0">
                <a:effectLst/>
              </a:rPr>
              <a:t>The filtering of clusters has helped us narrows our search from </a:t>
            </a:r>
            <a:r>
              <a:rPr lang="en-AU" b="1" dirty="0">
                <a:effectLst/>
              </a:rPr>
              <a:t>88</a:t>
            </a:r>
            <a:r>
              <a:rPr lang="en-AU" dirty="0">
                <a:effectLst/>
              </a:rPr>
              <a:t> suburbs down to the</a:t>
            </a:r>
            <a:r>
              <a:rPr lang="en-AU" b="1" dirty="0">
                <a:effectLst/>
              </a:rPr>
              <a:t> 3</a:t>
            </a:r>
            <a:r>
              <a:rPr lang="en-AU" dirty="0">
                <a:effectLst/>
              </a:rPr>
              <a:t> suburbs which we believe might be the best location for opening a new Vietnamese restaurant taking all other factors constant and considering the data limitation</a:t>
            </a:r>
          </a:p>
          <a:p>
            <a:r>
              <a:rPr lang="en-AU" dirty="0">
                <a:effectLst/>
              </a:rPr>
              <a:t>Future research could make use of a larger database and more complex algorithm and methods such as deep learning. They could use of paid foursquare API or Google API account where there are no constraints to the number of API calls and results to obtain a more accurate result</a:t>
            </a:r>
          </a:p>
          <a:p>
            <a:endParaRPr lang="en-AU" dirty="0"/>
          </a:p>
        </p:txBody>
      </p:sp>
    </p:spTree>
    <p:extLst>
      <p:ext uri="{BB962C8B-B14F-4D97-AF65-F5344CB8AC3E}">
        <p14:creationId xmlns:p14="http://schemas.microsoft.com/office/powerpoint/2010/main" val="4097747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E6A43F4B-5027-43D1-9FDA-A7A60087EE0C}"/>
              </a:ext>
            </a:extLst>
          </p:cNvPr>
          <p:cNvPicPr/>
          <p:nvPr/>
        </p:nvPicPr>
        <p:blipFill rotWithShape="1">
          <a:blip r:embed="rId2" cstate="print">
            <a:alphaModFix amt="25000"/>
            <a:extLst>
              <a:ext uri="{28A0092B-C50C-407E-A947-70E740481C1C}">
                <a14:useLocalDpi xmlns:a14="http://schemas.microsoft.com/office/drawing/2010/main" val="0"/>
              </a:ext>
            </a:extLst>
          </a:blip>
          <a:srcRect r="9777"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BF19B14-490C-44C3-A980-DD7AECE6FC23}"/>
              </a:ext>
            </a:extLst>
          </p:cNvPr>
          <p:cNvSpPr>
            <a:spLocks noGrp="1"/>
          </p:cNvSpPr>
          <p:nvPr>
            <p:ph type="title"/>
          </p:nvPr>
        </p:nvSpPr>
        <p:spPr>
          <a:xfrm>
            <a:off x="913795" y="609600"/>
            <a:ext cx="10353762" cy="970450"/>
          </a:xfrm>
        </p:spPr>
        <p:txBody>
          <a:bodyPr>
            <a:normAutofit/>
          </a:bodyPr>
          <a:lstStyle/>
          <a:p>
            <a:r>
              <a:rPr lang="en-AU" dirty="0"/>
              <a:t>INTRODUCTION</a:t>
            </a:r>
          </a:p>
        </p:txBody>
      </p:sp>
      <p:sp>
        <p:nvSpPr>
          <p:cNvPr id="3" name="Content Placeholder 2">
            <a:extLst>
              <a:ext uri="{FF2B5EF4-FFF2-40B4-BE49-F238E27FC236}">
                <a16:creationId xmlns:a16="http://schemas.microsoft.com/office/drawing/2014/main" id="{E9E0BF71-8D1D-413E-8208-FF339D404D8A}"/>
              </a:ext>
            </a:extLst>
          </p:cNvPr>
          <p:cNvSpPr>
            <a:spLocks noGrp="1"/>
          </p:cNvSpPr>
          <p:nvPr>
            <p:ph idx="1"/>
          </p:nvPr>
        </p:nvSpPr>
        <p:spPr>
          <a:xfrm>
            <a:off x="913795" y="1732449"/>
            <a:ext cx="10353762" cy="4058751"/>
          </a:xfrm>
        </p:spPr>
        <p:txBody>
          <a:bodyPr anchor="ctr">
            <a:normAutofit/>
          </a:bodyPr>
          <a:lstStyle/>
          <a:p>
            <a:pPr marL="36900" indent="0">
              <a:lnSpc>
                <a:spcPct val="90000"/>
              </a:lnSpc>
              <a:buNone/>
            </a:pPr>
            <a:endParaRPr lang="en-AU">
              <a:effectLst/>
            </a:endParaRPr>
          </a:p>
          <a:p>
            <a:pPr>
              <a:lnSpc>
                <a:spcPct val="90000"/>
              </a:lnSpc>
            </a:pPr>
            <a:r>
              <a:rPr lang="en-AU" dirty="0">
                <a:effectLst/>
              </a:rPr>
              <a:t>There has been a great increase in the demand for Vietnamese food in Australia partly due to the increase in the popularity of Vietnamese food but also an increase in the overall Vietnamese population. </a:t>
            </a:r>
            <a:endParaRPr lang="en-AU">
              <a:effectLst/>
            </a:endParaRPr>
          </a:p>
          <a:p>
            <a:pPr>
              <a:lnSpc>
                <a:spcPct val="90000"/>
              </a:lnSpc>
            </a:pPr>
            <a:r>
              <a:rPr lang="en-AU" dirty="0">
                <a:effectLst/>
              </a:rPr>
              <a:t>According to the Australian Bureau of Statistics, there has been a 20% increase in the total migrants coming from South East Asia between the year 2013 and 2018.</a:t>
            </a:r>
            <a:endParaRPr lang="en-AU">
              <a:effectLst/>
            </a:endParaRPr>
          </a:p>
          <a:p>
            <a:pPr>
              <a:lnSpc>
                <a:spcPct val="90000"/>
              </a:lnSpc>
            </a:pPr>
            <a:r>
              <a:rPr lang="en-AU" dirty="0">
                <a:effectLst/>
              </a:rPr>
              <a:t>The objective of this project is to analyse and select the most suitable location for a Vietnamese restaurant in the city of Melbourne. The goal is to come up with the most suitable location using data science and machine learning for the target business audience</a:t>
            </a:r>
            <a:endParaRPr lang="en-AU">
              <a:effectLst/>
            </a:endParaRPr>
          </a:p>
          <a:p>
            <a:pPr lvl="0">
              <a:lnSpc>
                <a:spcPct val="90000"/>
              </a:lnSpc>
            </a:pPr>
            <a:r>
              <a:rPr lang="en-AU" dirty="0">
                <a:effectLst/>
              </a:rPr>
              <a:t>The place should be in close vicinity of CBD. i.e. within 5 km range.</a:t>
            </a:r>
            <a:endParaRPr lang="en-AU">
              <a:effectLst/>
            </a:endParaRPr>
          </a:p>
          <a:p>
            <a:pPr lvl="0">
              <a:lnSpc>
                <a:spcPct val="90000"/>
              </a:lnSpc>
            </a:pPr>
            <a:r>
              <a:rPr lang="en-AU" dirty="0">
                <a:effectLst/>
              </a:rPr>
              <a:t>The place should have no or very few existing Vietnamese restaurants</a:t>
            </a:r>
            <a:endParaRPr lang="en-AU">
              <a:effectLst/>
            </a:endParaRPr>
          </a:p>
          <a:p>
            <a:pPr>
              <a:lnSpc>
                <a:spcPct val="90000"/>
              </a:lnSpc>
            </a:pPr>
            <a:endParaRPr lang="en-AU"/>
          </a:p>
        </p:txBody>
      </p:sp>
    </p:spTree>
    <p:extLst>
      <p:ext uri="{BB962C8B-B14F-4D97-AF65-F5344CB8AC3E}">
        <p14:creationId xmlns:p14="http://schemas.microsoft.com/office/powerpoint/2010/main" val="4140254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4E8C-7445-4BA4-A254-5EBD2B5DC4CF}"/>
              </a:ext>
            </a:extLst>
          </p:cNvPr>
          <p:cNvSpPr>
            <a:spLocks noGrp="1"/>
          </p:cNvSpPr>
          <p:nvPr>
            <p:ph type="title"/>
          </p:nvPr>
        </p:nvSpPr>
        <p:spPr/>
        <p:txBody>
          <a:bodyPr/>
          <a:lstStyle/>
          <a:p>
            <a:r>
              <a:rPr lang="en-AU" dirty="0"/>
              <a:t>Data Acquisition &amp; Cleaning </a:t>
            </a:r>
          </a:p>
        </p:txBody>
      </p:sp>
      <p:sp>
        <p:nvSpPr>
          <p:cNvPr id="3" name="Content Placeholder 2">
            <a:extLst>
              <a:ext uri="{FF2B5EF4-FFF2-40B4-BE49-F238E27FC236}">
                <a16:creationId xmlns:a16="http://schemas.microsoft.com/office/drawing/2014/main" id="{7E4C14E3-D077-41C5-B0EC-2B65349A8712}"/>
              </a:ext>
            </a:extLst>
          </p:cNvPr>
          <p:cNvSpPr>
            <a:spLocks noGrp="1"/>
          </p:cNvSpPr>
          <p:nvPr>
            <p:ph idx="1"/>
          </p:nvPr>
        </p:nvSpPr>
        <p:spPr>
          <a:xfrm>
            <a:off x="913795" y="1732449"/>
            <a:ext cx="10353762" cy="3552615"/>
          </a:xfrm>
        </p:spPr>
        <p:txBody>
          <a:bodyPr>
            <a:normAutofit/>
          </a:bodyPr>
          <a:lstStyle/>
          <a:p>
            <a:pPr lvl="0"/>
            <a:r>
              <a:rPr lang="en-AU" sz="1700" dirty="0">
                <a:effectLst/>
              </a:rPr>
              <a:t>The number of restaurants and their type and location will be sourced from the Foursquare API. Since there is no exact address of the CBD as it is an area expanding about 6.2 Square kilometres, we have relied on google maps for the address of the CBD which is going to be used as the starting point.</a:t>
            </a:r>
          </a:p>
          <a:p>
            <a:pPr lvl="0"/>
            <a:r>
              <a:rPr lang="en-AU" sz="1700" dirty="0">
                <a:effectLst/>
              </a:rPr>
              <a:t>Coordinates of the Melbourne CBD will be obtained through the </a:t>
            </a:r>
            <a:r>
              <a:rPr lang="en-AU" sz="1700" b="1" i="1" dirty="0">
                <a:effectLst/>
              </a:rPr>
              <a:t>Nominatim API.</a:t>
            </a:r>
            <a:endParaRPr lang="en-AU" sz="1700" dirty="0">
              <a:effectLst/>
            </a:endParaRPr>
          </a:p>
          <a:p>
            <a:pPr lvl="0"/>
            <a:r>
              <a:rPr lang="en-AU" sz="1700" dirty="0">
                <a:effectLst/>
              </a:rPr>
              <a:t>Data obtained from </a:t>
            </a:r>
            <a:r>
              <a:rPr lang="en-AU" sz="1700" b="1" i="1" dirty="0" err="1">
                <a:effectLst/>
              </a:rPr>
              <a:t>Corra</a:t>
            </a:r>
            <a:r>
              <a:rPr lang="en-AU" sz="1700" dirty="0">
                <a:effectLst/>
              </a:rPr>
              <a:t> of the suburbs in Australia along with the latitude and longitude. Data cleaned and filtered for the state of Victoria. The original raw data contains 16,080 rows and 7 columns.</a:t>
            </a:r>
          </a:p>
          <a:p>
            <a:pPr lvl="0"/>
            <a:r>
              <a:rPr lang="en-AU" sz="1700" dirty="0">
                <a:effectLst/>
              </a:rPr>
              <a:t>Due to constraints in the foursquare API and Folium. The data is further filtered by the closest suburbs within a 10 km range from the Melbourne CBD..</a:t>
            </a:r>
          </a:p>
          <a:p>
            <a:pPr lvl="0"/>
            <a:r>
              <a:rPr lang="en-AU" sz="1700" dirty="0">
                <a:effectLst/>
              </a:rPr>
              <a:t>Size of the CBD area used for plotting the CBD is obtained from Wikipedia.</a:t>
            </a:r>
          </a:p>
          <a:p>
            <a:r>
              <a:rPr lang="en-AU" sz="1700" dirty="0">
                <a:effectLst/>
              </a:rPr>
              <a:t> My Master data is saved in my GitHub Repository. </a:t>
            </a:r>
            <a:endParaRPr lang="en-AU" sz="1700" dirty="0"/>
          </a:p>
        </p:txBody>
      </p:sp>
    </p:spTree>
    <p:extLst>
      <p:ext uri="{BB962C8B-B14F-4D97-AF65-F5344CB8AC3E}">
        <p14:creationId xmlns:p14="http://schemas.microsoft.com/office/powerpoint/2010/main" val="38613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32B7-F538-461B-A488-922FA3691AA8}"/>
              </a:ext>
            </a:extLst>
          </p:cNvPr>
          <p:cNvSpPr>
            <a:spLocks noGrp="1"/>
          </p:cNvSpPr>
          <p:nvPr>
            <p:ph type="title"/>
          </p:nvPr>
        </p:nvSpPr>
        <p:spPr>
          <a:xfrm>
            <a:off x="913795" y="609600"/>
            <a:ext cx="3078749" cy="970450"/>
          </a:xfrm>
        </p:spPr>
        <p:txBody>
          <a:bodyPr anchor="b">
            <a:normAutofit/>
          </a:bodyPr>
          <a:lstStyle/>
          <a:p>
            <a:pPr algn="l"/>
            <a:r>
              <a:rPr lang="en-AU" sz="2800"/>
              <a:t>Methodology </a:t>
            </a:r>
          </a:p>
        </p:txBody>
      </p:sp>
      <p:sp>
        <p:nvSpPr>
          <p:cNvPr id="3" name="Content Placeholder 2">
            <a:extLst>
              <a:ext uri="{FF2B5EF4-FFF2-40B4-BE49-F238E27FC236}">
                <a16:creationId xmlns:a16="http://schemas.microsoft.com/office/drawing/2014/main" id="{1DAC2008-D55D-4FBD-A388-241C8010E513}"/>
              </a:ext>
            </a:extLst>
          </p:cNvPr>
          <p:cNvSpPr>
            <a:spLocks noGrp="1"/>
          </p:cNvSpPr>
          <p:nvPr>
            <p:ph idx="1"/>
          </p:nvPr>
        </p:nvSpPr>
        <p:spPr>
          <a:xfrm>
            <a:off x="913795" y="1732449"/>
            <a:ext cx="3078749" cy="4058751"/>
          </a:xfrm>
        </p:spPr>
        <p:txBody>
          <a:bodyPr anchor="t">
            <a:normAutofit/>
          </a:bodyPr>
          <a:lstStyle/>
          <a:p>
            <a:r>
              <a:rPr lang="en-AU" dirty="0">
                <a:effectLst/>
              </a:rPr>
              <a:t>Nominatim is used to get the latitude and longitude of the CBD.</a:t>
            </a:r>
          </a:p>
          <a:p>
            <a:r>
              <a:rPr lang="en-AU" dirty="0">
                <a:effectLst/>
              </a:rPr>
              <a:t>Result is then plotted on a map using python’s folium library</a:t>
            </a:r>
          </a:p>
          <a:p>
            <a:r>
              <a:rPr lang="en-AU" dirty="0">
                <a:effectLst/>
              </a:rPr>
              <a:t>The red circle represents the CBD which is 6.2 Square kilometres </a:t>
            </a:r>
          </a:p>
          <a:p>
            <a:endParaRPr lang="en-AU" sz="1600" dirty="0">
              <a:effectLst/>
            </a:endParaRPr>
          </a:p>
          <a:p>
            <a:endParaRPr lang="en-AU" sz="1600" dirty="0"/>
          </a:p>
        </p:txBody>
      </p:sp>
      <p:pic>
        <p:nvPicPr>
          <p:cNvPr id="16" name="Picture 15">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4" name="Picture 3">
            <a:extLst>
              <a:ext uri="{FF2B5EF4-FFF2-40B4-BE49-F238E27FC236}">
                <a16:creationId xmlns:a16="http://schemas.microsoft.com/office/drawing/2014/main" id="{57EDE621-6342-468C-9AA5-48ADE055F931}"/>
              </a:ext>
            </a:extLst>
          </p:cNvPr>
          <p:cNvPicPr/>
          <p:nvPr/>
        </p:nvPicPr>
        <p:blipFill rotWithShape="1">
          <a:blip r:embed="rId4"/>
          <a:srcRect l="24627" r="37454" b="1"/>
          <a:stretch/>
        </p:blipFill>
        <p:spPr>
          <a:xfrm>
            <a:off x="4654295" y="10"/>
            <a:ext cx="7537705" cy="6857990"/>
          </a:xfrm>
          <a:prstGeom prst="rect">
            <a:avLst/>
          </a:prstGeom>
        </p:spPr>
      </p:pic>
    </p:spTree>
    <p:extLst>
      <p:ext uri="{BB962C8B-B14F-4D97-AF65-F5344CB8AC3E}">
        <p14:creationId xmlns:p14="http://schemas.microsoft.com/office/powerpoint/2010/main" val="944973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190A-1901-4F0A-A4D1-447B66EEEFE5}"/>
              </a:ext>
            </a:extLst>
          </p:cNvPr>
          <p:cNvSpPr>
            <a:spLocks noGrp="1"/>
          </p:cNvSpPr>
          <p:nvPr>
            <p:ph type="title"/>
          </p:nvPr>
        </p:nvSpPr>
        <p:spPr>
          <a:xfrm>
            <a:off x="913795" y="609600"/>
            <a:ext cx="3078749" cy="970450"/>
          </a:xfrm>
        </p:spPr>
        <p:txBody>
          <a:bodyPr anchor="b">
            <a:normAutofit/>
          </a:bodyPr>
          <a:lstStyle/>
          <a:p>
            <a:pPr algn="l"/>
            <a:r>
              <a:rPr lang="en-AU" sz="2800" dirty="0"/>
              <a:t>Adding Suburbs </a:t>
            </a:r>
          </a:p>
        </p:txBody>
      </p:sp>
      <p:sp>
        <p:nvSpPr>
          <p:cNvPr id="3" name="Content Placeholder 2">
            <a:extLst>
              <a:ext uri="{FF2B5EF4-FFF2-40B4-BE49-F238E27FC236}">
                <a16:creationId xmlns:a16="http://schemas.microsoft.com/office/drawing/2014/main" id="{9300F0C1-EF9E-4056-B939-33FBD0DC568F}"/>
              </a:ext>
            </a:extLst>
          </p:cNvPr>
          <p:cNvSpPr>
            <a:spLocks noGrp="1"/>
          </p:cNvSpPr>
          <p:nvPr>
            <p:ph idx="1"/>
          </p:nvPr>
        </p:nvSpPr>
        <p:spPr>
          <a:xfrm>
            <a:off x="913795" y="1732449"/>
            <a:ext cx="3078749" cy="3334851"/>
          </a:xfrm>
        </p:spPr>
        <p:txBody>
          <a:bodyPr anchor="t">
            <a:normAutofit/>
          </a:bodyPr>
          <a:lstStyle/>
          <a:p>
            <a:r>
              <a:rPr lang="en-AU" dirty="0">
                <a:effectLst/>
              </a:rPr>
              <a:t>Map of Melbourne with Suburb and Postcode superimposed on top. Using the latitude and longitude values to get the visual.</a:t>
            </a:r>
            <a:endParaRPr lang="en-AU" dirty="0"/>
          </a:p>
        </p:txBody>
      </p:sp>
      <p:pic>
        <p:nvPicPr>
          <p:cNvPr id="11" name="Picture 8">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4" name="Picture 3">
            <a:extLst>
              <a:ext uri="{FF2B5EF4-FFF2-40B4-BE49-F238E27FC236}">
                <a16:creationId xmlns:a16="http://schemas.microsoft.com/office/drawing/2014/main" id="{99AED4B7-84D3-4845-A9D1-3EAC75D77729}"/>
              </a:ext>
            </a:extLst>
          </p:cNvPr>
          <p:cNvPicPr/>
          <p:nvPr/>
        </p:nvPicPr>
        <p:blipFill rotWithShape="1">
          <a:blip r:embed="rId4"/>
          <a:srcRect l="8030" r="26299" b="2"/>
          <a:stretch/>
        </p:blipFill>
        <p:spPr>
          <a:xfrm>
            <a:off x="4654295" y="10"/>
            <a:ext cx="7537705" cy="6857990"/>
          </a:xfrm>
          <a:prstGeom prst="rect">
            <a:avLst/>
          </a:prstGeom>
        </p:spPr>
      </p:pic>
    </p:spTree>
    <p:extLst>
      <p:ext uri="{BB962C8B-B14F-4D97-AF65-F5344CB8AC3E}">
        <p14:creationId xmlns:p14="http://schemas.microsoft.com/office/powerpoint/2010/main" val="309560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9212-298F-4002-B23B-532CDE918A8B}"/>
              </a:ext>
            </a:extLst>
          </p:cNvPr>
          <p:cNvSpPr>
            <a:spLocks noGrp="1"/>
          </p:cNvSpPr>
          <p:nvPr>
            <p:ph type="title"/>
          </p:nvPr>
        </p:nvSpPr>
        <p:spPr>
          <a:xfrm>
            <a:off x="913795" y="609600"/>
            <a:ext cx="3078749" cy="970450"/>
          </a:xfrm>
        </p:spPr>
        <p:txBody>
          <a:bodyPr anchor="b">
            <a:normAutofit/>
          </a:bodyPr>
          <a:lstStyle/>
          <a:p>
            <a:pPr algn="l"/>
            <a:r>
              <a:rPr lang="en-AU" sz="2800"/>
              <a:t>Vicinity Range</a:t>
            </a:r>
          </a:p>
        </p:txBody>
      </p:sp>
      <p:sp>
        <p:nvSpPr>
          <p:cNvPr id="3" name="Content Placeholder 2">
            <a:extLst>
              <a:ext uri="{FF2B5EF4-FFF2-40B4-BE49-F238E27FC236}">
                <a16:creationId xmlns:a16="http://schemas.microsoft.com/office/drawing/2014/main" id="{8FA166CF-468E-4AFD-94D5-9A82191FAAB9}"/>
              </a:ext>
            </a:extLst>
          </p:cNvPr>
          <p:cNvSpPr>
            <a:spLocks noGrp="1"/>
          </p:cNvSpPr>
          <p:nvPr>
            <p:ph idx="1"/>
          </p:nvPr>
        </p:nvSpPr>
        <p:spPr>
          <a:xfrm>
            <a:off x="913795" y="1732449"/>
            <a:ext cx="3078749" cy="4058751"/>
          </a:xfrm>
        </p:spPr>
        <p:txBody>
          <a:bodyPr anchor="t">
            <a:normAutofit/>
          </a:bodyPr>
          <a:lstStyle/>
          <a:p>
            <a:r>
              <a:rPr lang="en-AU" dirty="0">
                <a:effectLst/>
              </a:rPr>
              <a:t>Now the locations closest to the CBD (Within 5 Kilometres) are taken into consideration.</a:t>
            </a:r>
          </a:p>
          <a:p>
            <a:r>
              <a:rPr lang="en-AU" dirty="0">
                <a:effectLst/>
              </a:rPr>
              <a:t>Folium is used gain to show the “covered area”. or the area with suburbs that meet the  requirements.</a:t>
            </a:r>
          </a:p>
          <a:p>
            <a:endParaRPr lang="en-AU" dirty="0"/>
          </a:p>
        </p:txBody>
      </p:sp>
      <p:pic>
        <p:nvPicPr>
          <p:cNvPr id="9" name="Picture 8">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4" name="Picture 3">
            <a:extLst>
              <a:ext uri="{FF2B5EF4-FFF2-40B4-BE49-F238E27FC236}">
                <a16:creationId xmlns:a16="http://schemas.microsoft.com/office/drawing/2014/main" id="{C7A6E0EF-A5E0-401D-BE0A-58C8340BE3A3}"/>
              </a:ext>
            </a:extLst>
          </p:cNvPr>
          <p:cNvPicPr/>
          <p:nvPr/>
        </p:nvPicPr>
        <p:blipFill rotWithShape="1">
          <a:blip r:embed="rId4"/>
          <a:srcRect l="13841" r="20212"/>
          <a:stretch/>
        </p:blipFill>
        <p:spPr>
          <a:xfrm>
            <a:off x="4654295" y="10"/>
            <a:ext cx="7537705" cy="6857990"/>
          </a:xfrm>
          <a:prstGeom prst="rect">
            <a:avLst/>
          </a:prstGeom>
        </p:spPr>
      </p:pic>
    </p:spTree>
    <p:extLst>
      <p:ext uri="{BB962C8B-B14F-4D97-AF65-F5344CB8AC3E}">
        <p14:creationId xmlns:p14="http://schemas.microsoft.com/office/powerpoint/2010/main" val="155039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4414-DCF2-4473-A3C1-AC62D0523DA9}"/>
              </a:ext>
            </a:extLst>
          </p:cNvPr>
          <p:cNvSpPr>
            <a:spLocks noGrp="1"/>
          </p:cNvSpPr>
          <p:nvPr>
            <p:ph type="title"/>
          </p:nvPr>
        </p:nvSpPr>
        <p:spPr>
          <a:xfrm>
            <a:off x="707900" y="643467"/>
            <a:ext cx="3946393" cy="1956298"/>
          </a:xfrm>
        </p:spPr>
        <p:txBody>
          <a:bodyPr>
            <a:normAutofit/>
          </a:bodyPr>
          <a:lstStyle/>
          <a:p>
            <a:pPr algn="l"/>
            <a:r>
              <a:rPr lang="en-AU" sz="3600" dirty="0"/>
              <a:t>Foursquare API</a:t>
            </a:r>
          </a:p>
        </p:txBody>
      </p:sp>
      <p:sp>
        <p:nvSpPr>
          <p:cNvPr id="3" name="Content Placeholder 2">
            <a:extLst>
              <a:ext uri="{FF2B5EF4-FFF2-40B4-BE49-F238E27FC236}">
                <a16:creationId xmlns:a16="http://schemas.microsoft.com/office/drawing/2014/main" id="{358EF471-ED57-4859-8923-6D7285DCD4ED}"/>
              </a:ext>
            </a:extLst>
          </p:cNvPr>
          <p:cNvSpPr>
            <a:spLocks noGrp="1"/>
          </p:cNvSpPr>
          <p:nvPr>
            <p:ph idx="1"/>
          </p:nvPr>
        </p:nvSpPr>
        <p:spPr>
          <a:xfrm>
            <a:off x="5139768" y="299374"/>
            <a:ext cx="6430560" cy="2821331"/>
          </a:xfrm>
        </p:spPr>
        <p:txBody>
          <a:bodyPr anchor="ctr">
            <a:normAutofit/>
          </a:bodyPr>
          <a:lstStyle/>
          <a:p>
            <a:pPr>
              <a:lnSpc>
                <a:spcPct val="90000"/>
              </a:lnSpc>
              <a:buClr>
                <a:srgbClr val="0084F9"/>
              </a:buClr>
            </a:pPr>
            <a:r>
              <a:rPr lang="en-AU" sz="1700" dirty="0">
                <a:effectLst/>
              </a:rPr>
              <a:t>I have utilized the Foursquare API to explore the boroughs and segment them. I designed the limit as 100 venues and the radius 5000 meters for each suburb from their given latitude and longitude information</a:t>
            </a:r>
          </a:p>
          <a:p>
            <a:pPr>
              <a:lnSpc>
                <a:spcPct val="90000"/>
              </a:lnSpc>
              <a:buClr>
                <a:srgbClr val="0084F9"/>
              </a:buClr>
            </a:pPr>
            <a:r>
              <a:rPr lang="en-AU" sz="1700" dirty="0">
                <a:effectLst/>
              </a:rPr>
              <a:t>A head of List of Venues name, category, latitude and longitude along with the Suburb, Latitude and Longitude from Foursquare API.</a:t>
            </a:r>
          </a:p>
          <a:p>
            <a:pPr>
              <a:lnSpc>
                <a:spcPct val="90000"/>
              </a:lnSpc>
              <a:buClr>
                <a:srgbClr val="0084F9"/>
              </a:buClr>
            </a:pPr>
            <a:endParaRPr lang="en-AU" sz="1700" dirty="0">
              <a:effectLst/>
            </a:endParaRPr>
          </a:p>
          <a:p>
            <a:pPr>
              <a:lnSpc>
                <a:spcPct val="90000"/>
              </a:lnSpc>
              <a:buClr>
                <a:srgbClr val="0084F9"/>
              </a:buClr>
            </a:pPr>
            <a:endParaRPr lang="en-AU" sz="1700" dirty="0"/>
          </a:p>
        </p:txBody>
      </p:sp>
      <p:pic>
        <p:nvPicPr>
          <p:cNvPr id="4" name="Picture 3" descr="A screenshot of a cell phone&#10;&#10;Description automatically generated">
            <a:extLst>
              <a:ext uri="{FF2B5EF4-FFF2-40B4-BE49-F238E27FC236}">
                <a16:creationId xmlns:a16="http://schemas.microsoft.com/office/drawing/2014/main" id="{CBA953DC-5590-40AD-8D26-4976175ED1F1}"/>
              </a:ext>
            </a:extLst>
          </p:cNvPr>
          <p:cNvPicPr/>
          <p:nvPr/>
        </p:nvPicPr>
        <p:blipFill>
          <a:blip r:embed="rId3"/>
          <a:stretch>
            <a:fillRect/>
          </a:stretch>
        </p:blipFill>
        <p:spPr>
          <a:xfrm>
            <a:off x="643468" y="3356064"/>
            <a:ext cx="10926860" cy="2300391"/>
          </a:xfrm>
          <a:prstGeom prst="rect">
            <a:avLst/>
          </a:prstGeom>
        </p:spPr>
      </p:pic>
    </p:spTree>
    <p:extLst>
      <p:ext uri="{BB962C8B-B14F-4D97-AF65-F5344CB8AC3E}">
        <p14:creationId xmlns:p14="http://schemas.microsoft.com/office/powerpoint/2010/main" val="377847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977D8-8FFD-454C-9BE8-E3ABECB09169}"/>
              </a:ext>
            </a:extLst>
          </p:cNvPr>
          <p:cNvSpPr>
            <a:spLocks noGrp="1"/>
          </p:cNvSpPr>
          <p:nvPr>
            <p:ph idx="1"/>
          </p:nvPr>
        </p:nvSpPr>
        <p:spPr>
          <a:xfrm>
            <a:off x="913796" y="1828800"/>
            <a:ext cx="5168052" cy="3962400"/>
          </a:xfrm>
        </p:spPr>
        <p:txBody>
          <a:bodyPr>
            <a:normAutofit/>
          </a:bodyPr>
          <a:lstStyle/>
          <a:p>
            <a:pPr>
              <a:lnSpc>
                <a:spcPct val="90000"/>
              </a:lnSpc>
              <a:buClr>
                <a:srgbClr val="00D9FA"/>
              </a:buClr>
            </a:pPr>
            <a:r>
              <a:rPr lang="en-AU" dirty="0">
                <a:ln>
                  <a:solidFill>
                    <a:srgbClr val="404040">
                      <a:alpha val="10000"/>
                    </a:srgbClr>
                  </a:solidFill>
                </a:ln>
                <a:effectLst/>
              </a:rPr>
              <a:t>The venues are further grouped according to suburbs. Here we can see that most of the Suburbs have reached the 100 limits of venues.</a:t>
            </a:r>
          </a:p>
          <a:p>
            <a:pPr>
              <a:lnSpc>
                <a:spcPct val="90000"/>
              </a:lnSpc>
              <a:buClr>
                <a:srgbClr val="00D9FA"/>
              </a:buClr>
            </a:pPr>
            <a:endParaRPr lang="en-AU" dirty="0">
              <a:ln>
                <a:solidFill>
                  <a:srgbClr val="404040">
                    <a:alpha val="10000"/>
                  </a:srgbClr>
                </a:solidFill>
              </a:ln>
              <a:effectLst/>
            </a:endParaRPr>
          </a:p>
          <a:p>
            <a:pPr>
              <a:lnSpc>
                <a:spcPct val="90000"/>
              </a:lnSpc>
              <a:buClr>
                <a:srgbClr val="00D9FA"/>
              </a:buClr>
            </a:pPr>
            <a:r>
              <a:rPr lang="en-US" dirty="0">
                <a:ln>
                  <a:solidFill>
                    <a:srgbClr val="404040">
                      <a:alpha val="10000"/>
                    </a:srgbClr>
                  </a:solidFill>
                </a:ln>
                <a:effectLst/>
              </a:rPr>
              <a:t>A list of 213 unique categories is curated from all the returned venues. We have then analyzed each suburb by grouping the row by Suburb and taking the mean of the frequency of occurrence of each venue category. By doing so, we have also prepared the date for use in clustering</a:t>
            </a:r>
          </a:p>
          <a:p>
            <a:pPr>
              <a:lnSpc>
                <a:spcPct val="90000"/>
              </a:lnSpc>
              <a:buClr>
                <a:srgbClr val="00D9FA"/>
              </a:buClr>
            </a:pPr>
            <a:endParaRPr lang="en-AU" dirty="0">
              <a:ln>
                <a:solidFill>
                  <a:srgbClr val="404040">
                    <a:alpha val="10000"/>
                  </a:srgbClr>
                </a:solidFill>
              </a:ln>
              <a:effectLst/>
            </a:endParaRPr>
          </a:p>
          <a:p>
            <a:pPr>
              <a:lnSpc>
                <a:spcPct val="90000"/>
              </a:lnSpc>
              <a:buClr>
                <a:srgbClr val="00D9FA"/>
              </a:buClr>
            </a:pPr>
            <a:endParaRPr lang="en-AU" dirty="0">
              <a:ln>
                <a:solidFill>
                  <a:srgbClr val="404040">
                    <a:alpha val="10000"/>
                  </a:srgbClr>
                </a:solidFill>
              </a:ln>
            </a:endParaRPr>
          </a:p>
        </p:txBody>
      </p:sp>
      <p:pic>
        <p:nvPicPr>
          <p:cNvPr id="16" name="Picture 13">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A8C6DF32-017F-4CDB-80B3-76FBB5D5A2DD}"/>
              </a:ext>
            </a:extLst>
          </p:cNvPr>
          <p:cNvPicPr/>
          <p:nvPr/>
        </p:nvPicPr>
        <p:blipFill>
          <a:blip r:embed="rId4"/>
          <a:stretch>
            <a:fillRect/>
          </a:stretch>
        </p:blipFill>
        <p:spPr>
          <a:xfrm>
            <a:off x="6657975" y="0"/>
            <a:ext cx="5534025" cy="3116759"/>
          </a:xfrm>
          <a:prstGeom prst="rect">
            <a:avLst/>
          </a:prstGeom>
        </p:spPr>
      </p:pic>
      <p:pic>
        <p:nvPicPr>
          <p:cNvPr id="6" name="Picture 5">
            <a:extLst>
              <a:ext uri="{FF2B5EF4-FFF2-40B4-BE49-F238E27FC236}">
                <a16:creationId xmlns:a16="http://schemas.microsoft.com/office/drawing/2014/main" id="{5D31BF1E-4C11-4B34-9AF2-1AF71C7259B0}"/>
              </a:ext>
            </a:extLst>
          </p:cNvPr>
          <p:cNvPicPr/>
          <p:nvPr/>
        </p:nvPicPr>
        <p:blipFill>
          <a:blip r:embed="rId5"/>
          <a:stretch>
            <a:fillRect/>
          </a:stretch>
        </p:blipFill>
        <p:spPr>
          <a:xfrm>
            <a:off x="6657975" y="3116760"/>
            <a:ext cx="5534026" cy="3407866"/>
          </a:xfrm>
          <a:prstGeom prst="rect">
            <a:avLst/>
          </a:prstGeom>
        </p:spPr>
      </p:pic>
      <p:sp>
        <p:nvSpPr>
          <p:cNvPr id="12" name="Title 1">
            <a:extLst>
              <a:ext uri="{FF2B5EF4-FFF2-40B4-BE49-F238E27FC236}">
                <a16:creationId xmlns:a16="http://schemas.microsoft.com/office/drawing/2014/main" id="{B23E99A2-9763-45A8-898A-3A2280361128}"/>
              </a:ext>
            </a:extLst>
          </p:cNvPr>
          <p:cNvSpPr>
            <a:spLocks noGrp="1"/>
          </p:cNvSpPr>
          <p:nvPr>
            <p:ph type="title"/>
          </p:nvPr>
        </p:nvSpPr>
        <p:spPr>
          <a:xfrm>
            <a:off x="707900" y="643467"/>
            <a:ext cx="3946393" cy="1185333"/>
          </a:xfrm>
        </p:spPr>
        <p:txBody>
          <a:bodyPr>
            <a:normAutofit/>
          </a:bodyPr>
          <a:lstStyle/>
          <a:p>
            <a:pPr algn="l"/>
            <a:r>
              <a:rPr lang="en-AU" sz="3600" dirty="0"/>
              <a:t>Unique Categories</a:t>
            </a:r>
          </a:p>
        </p:txBody>
      </p:sp>
    </p:spTree>
    <p:extLst>
      <p:ext uri="{BB962C8B-B14F-4D97-AF65-F5344CB8AC3E}">
        <p14:creationId xmlns:p14="http://schemas.microsoft.com/office/powerpoint/2010/main" val="507144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AAE3-F610-42C8-8784-70F516CB647F}"/>
              </a:ext>
            </a:extLst>
          </p:cNvPr>
          <p:cNvSpPr>
            <a:spLocks noGrp="1"/>
          </p:cNvSpPr>
          <p:nvPr>
            <p:ph type="title"/>
          </p:nvPr>
        </p:nvSpPr>
        <p:spPr>
          <a:xfrm>
            <a:off x="913795" y="609600"/>
            <a:ext cx="10353762" cy="970450"/>
          </a:xfrm>
        </p:spPr>
        <p:txBody>
          <a:bodyPr>
            <a:normAutofit/>
          </a:bodyPr>
          <a:lstStyle/>
          <a:p>
            <a:r>
              <a:rPr lang="en-AU">
                <a:ln>
                  <a:solidFill>
                    <a:srgbClr val="404040">
                      <a:alpha val="10000"/>
                    </a:srgbClr>
                  </a:solidFill>
                </a:ln>
              </a:rPr>
              <a:t>Filtering for Vietnamese Restaurant </a:t>
            </a:r>
          </a:p>
        </p:txBody>
      </p:sp>
      <p:sp>
        <p:nvSpPr>
          <p:cNvPr id="8" name="Content Placeholder 7">
            <a:extLst>
              <a:ext uri="{FF2B5EF4-FFF2-40B4-BE49-F238E27FC236}">
                <a16:creationId xmlns:a16="http://schemas.microsoft.com/office/drawing/2014/main" id="{5C961C8D-CE33-4ACD-ABB4-E5BEB71D7746}"/>
              </a:ext>
            </a:extLst>
          </p:cNvPr>
          <p:cNvSpPr>
            <a:spLocks noGrp="1"/>
          </p:cNvSpPr>
          <p:nvPr>
            <p:ph idx="1"/>
          </p:nvPr>
        </p:nvSpPr>
        <p:spPr>
          <a:xfrm>
            <a:off x="913795" y="1732449"/>
            <a:ext cx="5546272" cy="4058751"/>
          </a:xfrm>
        </p:spPr>
        <p:txBody>
          <a:bodyPr anchor="ctr">
            <a:normAutofit/>
          </a:bodyPr>
          <a:lstStyle/>
          <a:p>
            <a:pPr>
              <a:buClr>
                <a:srgbClr val="008CFA"/>
              </a:buClr>
            </a:pPr>
            <a:r>
              <a:rPr lang="en-US" dirty="0">
                <a:ln>
                  <a:solidFill>
                    <a:srgbClr val="404040">
                      <a:alpha val="10000"/>
                    </a:srgbClr>
                  </a:solidFill>
                </a:ln>
              </a:rPr>
              <a:t>Filtering the data for “Vietnamese Restaurant”.</a:t>
            </a:r>
          </a:p>
          <a:p>
            <a:pPr>
              <a:buClr>
                <a:srgbClr val="008CFA"/>
              </a:buClr>
            </a:pPr>
            <a:endParaRPr lang="en-US" dirty="0">
              <a:ln>
                <a:solidFill>
                  <a:srgbClr val="404040">
                    <a:alpha val="10000"/>
                  </a:srgbClr>
                </a:solidFill>
              </a:ln>
            </a:endParaRPr>
          </a:p>
          <a:p>
            <a:pPr>
              <a:buClr>
                <a:srgbClr val="008CFA"/>
              </a:buClr>
            </a:pPr>
            <a:endParaRPr lang="en-US" dirty="0">
              <a:ln>
                <a:solidFill>
                  <a:srgbClr val="404040">
                    <a:alpha val="10000"/>
                  </a:srgbClr>
                </a:solidFill>
              </a:ln>
            </a:endParaRPr>
          </a:p>
          <a:p>
            <a:pPr>
              <a:buClr>
                <a:srgbClr val="008CFA"/>
              </a:buClr>
            </a:pPr>
            <a:endParaRPr lang="en-US" dirty="0">
              <a:ln>
                <a:solidFill>
                  <a:srgbClr val="404040">
                    <a:alpha val="10000"/>
                  </a:srgbClr>
                </a:solidFill>
              </a:ln>
            </a:endParaRPr>
          </a:p>
        </p:txBody>
      </p:sp>
      <p:pic>
        <p:nvPicPr>
          <p:cNvPr id="4" name="Content Placeholder 3" descr="A screenshot of a cell phone&#10;&#10;Description automatically generated">
            <a:extLst>
              <a:ext uri="{FF2B5EF4-FFF2-40B4-BE49-F238E27FC236}">
                <a16:creationId xmlns:a16="http://schemas.microsoft.com/office/drawing/2014/main" id="{65D50600-FC12-457D-B4D4-DB089D8D69F0}"/>
              </a:ext>
            </a:extLst>
          </p:cNvPr>
          <p:cNvPicPr>
            <a:picLocks/>
          </p:cNvPicPr>
          <p:nvPr/>
        </p:nvPicPr>
        <p:blipFill>
          <a:blip r:embed="rId3"/>
          <a:stretch>
            <a:fillRect/>
          </a:stretch>
        </p:blipFill>
        <p:spPr>
          <a:xfrm>
            <a:off x="7066560" y="2691561"/>
            <a:ext cx="4065464" cy="2140528"/>
          </a:xfrm>
          <a:prstGeom prst="rect">
            <a:avLst/>
          </a:prstGeom>
        </p:spPr>
      </p:pic>
    </p:spTree>
    <p:extLst>
      <p:ext uri="{BB962C8B-B14F-4D97-AF65-F5344CB8AC3E}">
        <p14:creationId xmlns:p14="http://schemas.microsoft.com/office/powerpoint/2010/main" val="2040381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1</TotalTime>
  <Words>893</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Calisto MT</vt:lpstr>
      <vt:lpstr>Wingdings 2</vt:lpstr>
      <vt:lpstr>Slate</vt:lpstr>
      <vt:lpstr>Predicting the best location for a new restaurant</vt:lpstr>
      <vt:lpstr>INTRODUCTION</vt:lpstr>
      <vt:lpstr>Data Acquisition &amp; Cleaning </vt:lpstr>
      <vt:lpstr>Methodology </vt:lpstr>
      <vt:lpstr>Adding Suburbs </vt:lpstr>
      <vt:lpstr>Vicinity Range</vt:lpstr>
      <vt:lpstr>Foursquare API</vt:lpstr>
      <vt:lpstr>Unique Categories</vt:lpstr>
      <vt:lpstr>Filtering for Vietnamese Restaurant </vt:lpstr>
      <vt:lpstr>Kmeans Classification Model</vt:lpstr>
      <vt:lpstr>Clustering &amp; Results</vt:lpstr>
      <vt:lpstr>Conclusion and Future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best location for a new restaurant</dc:title>
  <dc:creator>Vaibhav Pant</dc:creator>
  <cp:lastModifiedBy>Vaibhav Pant</cp:lastModifiedBy>
  <cp:revision>3</cp:revision>
  <dcterms:created xsi:type="dcterms:W3CDTF">2020-02-05T06:27:04Z</dcterms:created>
  <dcterms:modified xsi:type="dcterms:W3CDTF">2020-02-05T06:37:28Z</dcterms:modified>
</cp:coreProperties>
</file>