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9" r:id="rId4"/>
    <p:sldId id="267" r:id="rId5"/>
    <p:sldId id="266" r:id="rId6"/>
    <p:sldId id="260" r:id="rId7"/>
    <p:sldId id="263" r:id="rId8"/>
    <p:sldId id="264" r:id="rId9"/>
    <p:sldId id="258" r:id="rId10"/>
    <p:sldId id="261" r:id="rId11"/>
    <p:sldId id="262" r:id="rId12"/>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147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45201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84839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6" name="Shape 6"/>
          <p:cNvSpPr>
            <a:spLocks noGrp="1"/>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8" name="Shape 8"/>
          <p:cNvSpPr>
            <a:spLocks noGrp="1"/>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9" name="Shape 9"/>
          <p:cNvSpPr>
            <a:spLocks noGrp="1"/>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1" name="Shape 11"/>
          <p:cNvSpPr>
            <a:spLocks noGrp="1"/>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3" name="Shape 13"/>
          <p:cNvSpPr>
            <a:spLocks noGrp="1"/>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4" name="Shape 14"/>
          <p:cNvSpPr>
            <a:spLocks noGrp="1"/>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pPr>
            <a:r>
              <a:rPr sz="8000"/>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8000"/>
              <a:t>Title Text</a:t>
            </a:r>
          </a:p>
        </p:txBody>
      </p:sp>
      <p:sp>
        <p:nvSpPr>
          <p:cNvPr id="19" name="Shape 19"/>
          <p:cNvSpPr>
            <a:spLocks noGrp="1"/>
          </p:cNvSpPr>
          <p:nvPr>
            <p:ph type="body" idx="1"/>
          </p:nvPr>
        </p:nvSpPr>
        <p:spPr>
          <a:prstGeom prst="rect">
            <a:avLst/>
          </a:prstGeom>
        </p:spPr>
        <p:txBody>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pPr>
            <a:r>
              <a:rPr sz="8000"/>
              <a:t>Title Text</a:t>
            </a:r>
          </a:p>
        </p:txBody>
      </p:sp>
      <p:sp>
        <p:nvSpPr>
          <p:cNvPr id="22" name="Shape 22"/>
          <p:cNvSpPr>
            <a:spLocks noGrp="1"/>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952500" y="1270000"/>
            <a:ext cx="11099800" cy="7213600"/>
          </a:xfrm>
          <a:prstGeom prst="rect">
            <a:avLst/>
          </a:prstGeom>
        </p:spPr>
        <p:txBody>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pPr>
            <a:r>
              <a:rPr sz="8000"/>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w3.org/standards/webdesign/mobilweb" TargetMode="External"/><Relationship Id="rId2" Type="http://schemas.openxmlformats.org/officeDocument/2006/relationships/hyperlink" Target="https://abookapart.com/products/mobile-first"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32"/>
          <p:cNvSpPr>
            <a:spLocks noGrp="1"/>
          </p:cNvSpPr>
          <p:nvPr>
            <p:ph type="title"/>
          </p:nvPr>
        </p:nvSpPr>
        <p:spPr>
          <a:prstGeom prst="rect">
            <a:avLst/>
          </a:prstGeom>
        </p:spPr>
        <p:txBody>
          <a:bodyPr>
            <a:normAutofit/>
          </a:bodyPr>
          <a:lstStyle/>
          <a:p>
            <a:pPr lvl="0">
              <a:defRPr sz="1800"/>
            </a:pPr>
            <a:r>
              <a:rPr lang="en-US" sz="8000" dirty="0"/>
              <a:t>Best Pizzas NA Website Requirements</a:t>
            </a:r>
            <a:endParaRPr sz="8000" dirty="0"/>
          </a:p>
        </p:txBody>
      </p:sp>
      <p:sp>
        <p:nvSpPr>
          <p:cNvPr id="33" name="Shape 33"/>
          <p:cNvSpPr>
            <a:spLocks noGrp="1"/>
          </p:cNvSpPr>
          <p:nvPr>
            <p:ph type="body" idx="1"/>
          </p:nvPr>
        </p:nvSpPr>
        <p:spPr>
          <a:prstGeom prst="rect">
            <a:avLst/>
          </a:prstGeom>
        </p:spPr>
        <p:txBody>
          <a:bodyPr/>
          <a:lstStyle/>
          <a:p>
            <a:pPr lvl="0">
              <a:defRPr sz="1800"/>
            </a:pPr>
            <a:r>
              <a:rPr lang="en-US" sz="3200" dirty="0"/>
              <a:t>Victor Ng</a:t>
            </a:r>
            <a:endParaRPr sz="3200"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a:spLocks noGrp="1"/>
          </p:cNvSpPr>
          <p:nvPr>
            <p:ph type="title"/>
          </p:nvPr>
        </p:nvSpPr>
        <p:spPr>
          <a:prstGeom prst="rect">
            <a:avLst/>
          </a:prstGeom>
        </p:spPr>
        <p:txBody>
          <a:bodyPr/>
          <a:lstStyle>
            <a:lvl1pPr defTabSz="432308">
              <a:defRPr sz="5920"/>
            </a:lvl1pPr>
          </a:lstStyle>
          <a:p>
            <a:pPr lvl="0">
              <a:defRPr sz="1800"/>
            </a:pPr>
            <a:r>
              <a:rPr sz="5920" dirty="0"/>
              <a:t>Best Practices and/or Recommendations</a:t>
            </a:r>
          </a:p>
        </p:txBody>
      </p:sp>
      <p:sp>
        <p:nvSpPr>
          <p:cNvPr id="48" name="Shape 48"/>
          <p:cNvSpPr>
            <a:spLocks noGrp="1"/>
          </p:cNvSpPr>
          <p:nvPr>
            <p:ph type="body" idx="1"/>
          </p:nvPr>
        </p:nvSpPr>
        <p:spPr>
          <a:prstGeom prst="rect">
            <a:avLst/>
          </a:prstGeom>
        </p:spPr>
        <p:txBody>
          <a:bodyPr>
            <a:normAutofit/>
          </a:bodyPr>
          <a:lstStyle/>
          <a:p>
            <a:pPr lvl="0">
              <a:defRPr sz="1800"/>
            </a:pPr>
            <a:r>
              <a:rPr lang="en-US" sz="3200" dirty="0"/>
              <a:t>Since we are designing a website to allow customers to view our website from any device, we will need to follow mobile-first guidelines: </a:t>
            </a:r>
            <a:r>
              <a:rPr lang="en-US" sz="2400" dirty="0">
                <a:hlinkClick r:id="rId2"/>
              </a:rPr>
              <a:t>https://abookapart.com/products/mobile-first</a:t>
            </a:r>
            <a:endParaRPr lang="en-US" sz="2400" dirty="0"/>
          </a:p>
          <a:p>
            <a:pPr lvl="0">
              <a:defRPr sz="1800"/>
            </a:pPr>
            <a:r>
              <a:rPr lang="en-US" sz="3200" dirty="0"/>
              <a:t>We will employ best practices set by W3C (</a:t>
            </a:r>
            <a:r>
              <a:rPr lang="en-US" sz="2400" dirty="0">
                <a:hlinkClick r:id="rId3"/>
              </a:rPr>
              <a:t>https://www.w3.org/standards/webdesign/mobilweb</a:t>
            </a:r>
            <a:r>
              <a:rPr lang="en-US" sz="3200" dirty="0"/>
              <a:t>) to make our website mobile compliant</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a:spLocks noGrp="1"/>
          </p:cNvSpPr>
          <p:nvPr>
            <p:ph type="title"/>
          </p:nvPr>
        </p:nvSpPr>
        <p:spPr>
          <a:prstGeom prst="rect">
            <a:avLst/>
          </a:prstGeom>
        </p:spPr>
        <p:txBody>
          <a:bodyPr/>
          <a:lstStyle>
            <a:lvl1pPr defTabSz="490727">
              <a:defRPr sz="6719"/>
            </a:lvl1pPr>
          </a:lstStyle>
          <a:p>
            <a:pPr lvl="0">
              <a:defRPr sz="1800"/>
            </a:pPr>
            <a:r>
              <a:rPr sz="6719" dirty="0"/>
              <a:t>Additional Thoughts</a:t>
            </a:r>
          </a:p>
        </p:txBody>
      </p:sp>
      <p:sp>
        <p:nvSpPr>
          <p:cNvPr id="51" name="Shape 51"/>
          <p:cNvSpPr>
            <a:spLocks noGrp="1"/>
          </p:cNvSpPr>
          <p:nvPr>
            <p:ph type="body" idx="1"/>
          </p:nvPr>
        </p:nvSpPr>
        <p:spPr>
          <a:xfrm>
            <a:off x="952500" y="2338457"/>
            <a:ext cx="11099800" cy="6286500"/>
          </a:xfrm>
          <a:prstGeom prst="rect">
            <a:avLst/>
          </a:prstGeom>
        </p:spPr>
        <p:txBody>
          <a:bodyPr/>
          <a:lstStyle/>
          <a:p>
            <a:pPr lvl="0">
              <a:defRPr sz="1800"/>
            </a:pPr>
            <a:r>
              <a:rPr lang="en-US" sz="3200" dirty="0"/>
              <a:t>We will use the Bootstrap framework primarily to make the website mobile compliant.</a:t>
            </a:r>
          </a:p>
          <a:p>
            <a:pPr lvl="0">
              <a:defRPr sz="1800"/>
            </a:pPr>
            <a:r>
              <a:rPr lang="en-US" sz="3200" dirty="0"/>
              <a:t>We will conduct surveys to get peoples’ feedback on the website.</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p:cNvSpPr>
          <p:nvPr>
            <p:ph type="title"/>
          </p:nvPr>
        </p:nvSpPr>
        <p:spPr>
          <a:prstGeom prst="rect">
            <a:avLst/>
          </a:prstGeom>
        </p:spPr>
        <p:txBody>
          <a:bodyPr/>
          <a:lstStyle/>
          <a:p>
            <a:pPr lvl="0">
              <a:defRPr sz="1800"/>
            </a:pPr>
            <a:r>
              <a:rPr sz="8000" dirty="0"/>
              <a:t>Project Statement</a:t>
            </a:r>
          </a:p>
        </p:txBody>
      </p:sp>
      <p:sp>
        <p:nvSpPr>
          <p:cNvPr id="36" name="Shape 36"/>
          <p:cNvSpPr/>
          <p:nvPr/>
        </p:nvSpPr>
        <p:spPr>
          <a:xfrm>
            <a:off x="717135" y="3570093"/>
            <a:ext cx="11792918" cy="1210588"/>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lang="en-US" dirty="0"/>
              <a:t>Building a website for a local restaurant that serves pizzas and other foods as another advertising platform</a:t>
            </a:r>
          </a:p>
        </p:txBody>
      </p:sp>
      <p:pic>
        <p:nvPicPr>
          <p:cNvPr id="2" name="Picture 1"/>
          <p:cNvPicPr>
            <a:picLocks noChangeAspect="1"/>
          </p:cNvPicPr>
          <p:nvPr/>
        </p:nvPicPr>
        <p:blipFill>
          <a:blip r:embed="rId2"/>
          <a:stretch>
            <a:fillRect/>
          </a:stretch>
        </p:blipFill>
        <p:spPr>
          <a:xfrm>
            <a:off x="4181405" y="5457203"/>
            <a:ext cx="3952875" cy="3000375"/>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p:nvPr>
        </p:nvSpPr>
        <p:spPr>
          <a:prstGeom prst="rect">
            <a:avLst/>
          </a:prstGeom>
        </p:spPr>
        <p:txBody>
          <a:bodyPr/>
          <a:lstStyle>
            <a:lvl1pPr defTabSz="490727">
              <a:defRPr sz="6719"/>
            </a:lvl1pPr>
          </a:lstStyle>
          <a:p>
            <a:pPr lvl="0">
              <a:defRPr sz="1800"/>
            </a:pPr>
            <a:r>
              <a:rPr lang="en-US" sz="6719" dirty="0"/>
              <a:t>Brief History of the Restaurant</a:t>
            </a:r>
            <a:endParaRPr sz="6719" dirty="0"/>
          </a:p>
        </p:txBody>
      </p:sp>
      <p:sp>
        <p:nvSpPr>
          <p:cNvPr id="42" name="Shape 42"/>
          <p:cNvSpPr>
            <a:spLocks noGrp="1"/>
          </p:cNvSpPr>
          <p:nvPr>
            <p:ph type="body" idx="1"/>
          </p:nvPr>
        </p:nvSpPr>
        <p:spPr>
          <a:prstGeom prst="rect">
            <a:avLst/>
          </a:prstGeom>
        </p:spPr>
        <p:txBody>
          <a:bodyPr>
            <a:normAutofit/>
          </a:bodyPr>
          <a:lstStyle/>
          <a:p>
            <a:pPr lvl="0">
              <a:defRPr sz="1800"/>
            </a:pPr>
            <a:r>
              <a:rPr lang="en-US" sz="3200" dirty="0"/>
              <a:t>The restaurant was built by two brothers that loved pizza and wanted to share their love of food with the rest of the world.</a:t>
            </a:r>
          </a:p>
          <a:p>
            <a:pPr lvl="0">
              <a:defRPr sz="1800"/>
            </a:pPr>
            <a:r>
              <a:rPr lang="en-US" sz="3200" dirty="0"/>
              <a:t>The original restaurant, called Monster Pizzas, was built in 2000 in Boston, MA. It was burned down in 2004 due to a nearby apartment fire. After struggling a few years to reopen, they rebuilt the restaurant in Seattle, WA and called it Best Pizzas NA to signify that their pizzas are the best in North America.</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a:spLocks noGrp="1"/>
          </p:cNvSpPr>
          <p:nvPr>
            <p:ph type="title"/>
          </p:nvPr>
        </p:nvSpPr>
        <p:spPr>
          <a:xfrm>
            <a:off x="1482587" y="696291"/>
            <a:ext cx="9556474" cy="1212022"/>
          </a:xfrm>
          <a:prstGeom prst="rect">
            <a:avLst/>
          </a:prstGeom>
        </p:spPr>
        <p:txBody>
          <a:bodyPr>
            <a:noAutofit/>
          </a:bodyPr>
          <a:lstStyle>
            <a:lvl1pPr defTabSz="490727">
              <a:defRPr sz="6719"/>
            </a:lvl1pPr>
          </a:lstStyle>
          <a:p>
            <a:pPr lvl="0">
              <a:defRPr sz="1800"/>
            </a:pPr>
            <a:r>
              <a:rPr lang="en-US" sz="6000" dirty="0"/>
              <a:t>Information Architecture</a:t>
            </a:r>
            <a:endParaRPr sz="6000" dirty="0"/>
          </a:p>
        </p:txBody>
      </p:sp>
      <p:sp>
        <p:nvSpPr>
          <p:cNvPr id="45" name="Shape 45"/>
          <p:cNvSpPr>
            <a:spLocks noGrp="1"/>
          </p:cNvSpPr>
          <p:nvPr>
            <p:ph type="body" idx="1"/>
          </p:nvPr>
        </p:nvSpPr>
        <p:spPr>
          <a:xfrm>
            <a:off x="952500" y="3233529"/>
            <a:ext cx="10351604" cy="4651514"/>
          </a:xfrm>
          <a:prstGeom prst="rect">
            <a:avLst/>
          </a:prstGeom>
        </p:spPr>
        <p:txBody>
          <a:bodyPr>
            <a:normAutofit lnSpcReduction="10000"/>
          </a:bodyPr>
          <a:lstStyle/>
          <a:p>
            <a:pPr lvl="0">
              <a:defRPr sz="1800"/>
            </a:pPr>
            <a:r>
              <a:rPr lang="en-US" sz="3200" dirty="0"/>
              <a:t>The website will consist of an about us, location, home, and menu web page.</a:t>
            </a:r>
          </a:p>
          <a:p>
            <a:pPr lvl="0">
              <a:defRPr sz="1800"/>
            </a:pPr>
            <a:r>
              <a:rPr lang="en-US" sz="3200" dirty="0"/>
              <a:t>Visitors who go to the website will hit the home page first. From there, he or she has the choice of navigating to the menu, location, or about us pages using the navigation bar.</a:t>
            </a:r>
          </a:p>
          <a:p>
            <a:pPr lvl="0">
              <a:defRPr sz="1800"/>
            </a:pPr>
            <a:r>
              <a:rPr lang="en-US" sz="3200" dirty="0"/>
              <a:t>To get back to the home page, he or she will need to click on the logo.</a:t>
            </a:r>
          </a:p>
        </p:txBody>
      </p:sp>
    </p:spTree>
    <p:extLst>
      <p:ext uri="{BB962C8B-B14F-4D97-AF65-F5344CB8AC3E}">
        <p14:creationId xmlns:p14="http://schemas.microsoft.com/office/powerpoint/2010/main" val="203590751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normAutofit/>
          </a:bodyPr>
          <a:lstStyle>
            <a:lvl1pPr defTabSz="519937">
              <a:defRPr sz="7119"/>
            </a:lvl1pPr>
          </a:lstStyle>
          <a:p>
            <a:pPr lvl="0">
              <a:defRPr sz="1800"/>
            </a:pPr>
            <a:r>
              <a:rPr lang="en-US" sz="7119" dirty="0"/>
              <a:t>Information Architecture</a:t>
            </a:r>
            <a:endParaRPr sz="7119" dirty="0"/>
          </a:p>
        </p:txBody>
      </p:sp>
      <p:sp>
        <p:nvSpPr>
          <p:cNvPr id="39" name="Shape 39"/>
          <p:cNvSpPr>
            <a:spLocks noGrp="1"/>
          </p:cNvSpPr>
          <p:nvPr>
            <p:ph type="body" idx="1"/>
          </p:nvPr>
        </p:nvSpPr>
        <p:spPr>
          <a:prstGeom prst="rect">
            <a:avLst/>
          </a:prstGeom>
        </p:spPr>
        <p:txBody>
          <a:bodyPr/>
          <a:lstStyle/>
          <a:p>
            <a:pPr lvl="0">
              <a:defRPr sz="1800"/>
            </a:pPr>
            <a:endParaRPr lang="en-US" sz="3200" dirty="0"/>
          </a:p>
          <a:p>
            <a:pPr lvl="0">
              <a:defRPr sz="1800"/>
            </a:pPr>
            <a:endParaRPr lang="en-US" sz="3200" dirty="0"/>
          </a:p>
          <a:p>
            <a:pPr lvl="0">
              <a:defRPr sz="1800"/>
            </a:pPr>
            <a:endParaRPr lang="en-US" sz="3200" dirty="0"/>
          </a:p>
          <a:p>
            <a:pPr lvl="0">
              <a:defRPr sz="1800"/>
            </a:pPr>
            <a:endParaRPr lang="en-US" sz="3200" dirty="0"/>
          </a:p>
          <a:p>
            <a:pPr lvl="0">
              <a:defRPr sz="1800"/>
            </a:pPr>
            <a:endParaRPr lang="en-US" sz="3200" dirty="0"/>
          </a:p>
          <a:p>
            <a:pPr lvl="0">
              <a:defRPr sz="1800"/>
            </a:pPr>
            <a:endParaRPr sz="3600" dirty="0"/>
          </a:p>
        </p:txBody>
      </p:sp>
      <p:pic>
        <p:nvPicPr>
          <p:cNvPr id="2" name="Picture 1"/>
          <p:cNvPicPr>
            <a:picLocks noChangeAspect="1"/>
          </p:cNvPicPr>
          <p:nvPr/>
        </p:nvPicPr>
        <p:blipFill>
          <a:blip r:embed="rId3"/>
          <a:stretch>
            <a:fillRect/>
          </a:stretch>
        </p:blipFill>
        <p:spPr>
          <a:xfrm>
            <a:off x="1374775" y="2372829"/>
            <a:ext cx="10677525" cy="6381750"/>
          </a:xfrm>
          <a:prstGeom prst="rect">
            <a:avLst/>
          </a:prstGeom>
        </p:spPr>
      </p:pic>
    </p:spTree>
    <p:extLst>
      <p:ext uri="{BB962C8B-B14F-4D97-AF65-F5344CB8AC3E}">
        <p14:creationId xmlns:p14="http://schemas.microsoft.com/office/powerpoint/2010/main" val="383987789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a:spLocks noGrp="1"/>
          </p:cNvSpPr>
          <p:nvPr>
            <p:ph type="title"/>
          </p:nvPr>
        </p:nvSpPr>
        <p:spPr>
          <a:xfrm>
            <a:off x="1482587" y="696291"/>
            <a:ext cx="9556474" cy="1212022"/>
          </a:xfrm>
          <a:prstGeom prst="rect">
            <a:avLst/>
          </a:prstGeom>
        </p:spPr>
        <p:txBody>
          <a:bodyPr>
            <a:noAutofit/>
          </a:bodyPr>
          <a:lstStyle>
            <a:lvl1pPr defTabSz="490727">
              <a:defRPr sz="6719"/>
            </a:lvl1pPr>
          </a:lstStyle>
          <a:p>
            <a:pPr lvl="0">
              <a:defRPr sz="1800"/>
            </a:pPr>
            <a:r>
              <a:rPr lang="en-US" sz="6000" dirty="0"/>
              <a:t>Website Design &amp; Concept</a:t>
            </a:r>
            <a:endParaRPr sz="6000" dirty="0"/>
          </a:p>
        </p:txBody>
      </p:sp>
      <p:sp>
        <p:nvSpPr>
          <p:cNvPr id="45" name="Shape 45"/>
          <p:cNvSpPr>
            <a:spLocks noGrp="1"/>
          </p:cNvSpPr>
          <p:nvPr>
            <p:ph type="body" idx="1"/>
          </p:nvPr>
        </p:nvSpPr>
        <p:spPr>
          <a:xfrm>
            <a:off x="952500" y="3233529"/>
            <a:ext cx="10351604" cy="4651514"/>
          </a:xfrm>
          <a:prstGeom prst="rect">
            <a:avLst/>
          </a:prstGeom>
        </p:spPr>
        <p:txBody>
          <a:bodyPr>
            <a:normAutofit fontScale="85000" lnSpcReduction="20000"/>
          </a:bodyPr>
          <a:lstStyle/>
          <a:p>
            <a:pPr lvl="0">
              <a:defRPr sz="1800"/>
            </a:pPr>
            <a:r>
              <a:rPr lang="en-US" sz="3200" dirty="0"/>
              <a:t>The website is going for a design that looks and feels local. We want the website to look legitimate, but not too simple like the pizza chains (Pizza hut, Dominos, etc.)</a:t>
            </a:r>
          </a:p>
          <a:p>
            <a:pPr lvl="0">
              <a:defRPr sz="1800"/>
            </a:pPr>
            <a:r>
              <a:rPr lang="en-US" sz="3200" dirty="0"/>
              <a:t>Every web page, including mobile, will have the hours and contact information listed on the left hand side. This ensures the information is always available when the visitor decides to contact the restaurant.</a:t>
            </a:r>
          </a:p>
          <a:p>
            <a:pPr lvl="0">
              <a:defRPr sz="1800"/>
            </a:pPr>
            <a:r>
              <a:rPr lang="en-US" sz="3200" dirty="0"/>
              <a:t>In the case of mobile, this information will be displayed at the bottom of the web page in the same order (hours, contact, share).</a:t>
            </a:r>
            <a:endParaRPr sz="3200"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a:spLocks noGrp="1"/>
          </p:cNvSpPr>
          <p:nvPr>
            <p:ph type="title"/>
          </p:nvPr>
        </p:nvSpPr>
        <p:spPr>
          <a:xfrm>
            <a:off x="1071769" y="457752"/>
            <a:ext cx="10298596" cy="1052996"/>
          </a:xfrm>
          <a:prstGeom prst="rect">
            <a:avLst/>
          </a:prstGeom>
        </p:spPr>
        <p:txBody>
          <a:bodyPr>
            <a:normAutofit/>
          </a:bodyPr>
          <a:lstStyle>
            <a:lvl1pPr defTabSz="490727">
              <a:defRPr sz="6719"/>
            </a:lvl1pPr>
          </a:lstStyle>
          <a:p>
            <a:pPr lvl="0">
              <a:defRPr sz="1800"/>
            </a:pPr>
            <a:r>
              <a:rPr lang="en-US" sz="4800" dirty="0"/>
              <a:t>Website Design &amp; Concept (Desktop)</a:t>
            </a:r>
            <a:endParaRPr sz="4800" dirty="0"/>
          </a:p>
        </p:txBody>
      </p:sp>
      <p:pic>
        <p:nvPicPr>
          <p:cNvPr id="2" name="Picture 1"/>
          <p:cNvPicPr>
            <a:picLocks noChangeAspect="1"/>
          </p:cNvPicPr>
          <p:nvPr/>
        </p:nvPicPr>
        <p:blipFill>
          <a:blip r:embed="rId2"/>
          <a:stretch>
            <a:fillRect/>
          </a:stretch>
        </p:blipFill>
        <p:spPr>
          <a:xfrm>
            <a:off x="1071769" y="1510748"/>
            <a:ext cx="10416229" cy="7746487"/>
          </a:xfrm>
          <a:prstGeom prst="rect">
            <a:avLst/>
          </a:prstGeom>
        </p:spPr>
      </p:pic>
    </p:spTree>
    <p:extLst>
      <p:ext uri="{BB962C8B-B14F-4D97-AF65-F5344CB8AC3E}">
        <p14:creationId xmlns:p14="http://schemas.microsoft.com/office/powerpoint/2010/main" val="170449829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a:spLocks noGrp="1"/>
          </p:cNvSpPr>
          <p:nvPr>
            <p:ph type="title"/>
          </p:nvPr>
        </p:nvSpPr>
        <p:spPr>
          <a:xfrm>
            <a:off x="952500" y="287752"/>
            <a:ext cx="10550387" cy="1278283"/>
          </a:xfrm>
          <a:prstGeom prst="rect">
            <a:avLst/>
          </a:prstGeom>
        </p:spPr>
        <p:txBody>
          <a:bodyPr>
            <a:normAutofit/>
          </a:bodyPr>
          <a:lstStyle>
            <a:lvl1pPr defTabSz="490727">
              <a:defRPr sz="6719"/>
            </a:lvl1pPr>
          </a:lstStyle>
          <a:p>
            <a:pPr lvl="0">
              <a:defRPr sz="1800"/>
            </a:pPr>
            <a:r>
              <a:rPr lang="en-US" sz="4800" dirty="0"/>
              <a:t>Website Design &amp; Concept (Mobile)</a:t>
            </a:r>
            <a:endParaRPr sz="4800" dirty="0"/>
          </a:p>
        </p:txBody>
      </p:sp>
      <p:pic>
        <p:nvPicPr>
          <p:cNvPr id="3" name="Picture 2"/>
          <p:cNvPicPr>
            <a:picLocks noChangeAspect="1"/>
          </p:cNvPicPr>
          <p:nvPr/>
        </p:nvPicPr>
        <p:blipFill>
          <a:blip r:embed="rId2"/>
          <a:stretch>
            <a:fillRect/>
          </a:stretch>
        </p:blipFill>
        <p:spPr>
          <a:xfrm>
            <a:off x="4075802" y="1566034"/>
            <a:ext cx="4008024" cy="7886757"/>
          </a:xfrm>
          <a:prstGeom prst="rect">
            <a:avLst/>
          </a:prstGeom>
        </p:spPr>
      </p:pic>
    </p:spTree>
    <p:extLst>
      <p:ext uri="{BB962C8B-B14F-4D97-AF65-F5344CB8AC3E}">
        <p14:creationId xmlns:p14="http://schemas.microsoft.com/office/powerpoint/2010/main" val="391825732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normAutofit/>
          </a:bodyPr>
          <a:lstStyle>
            <a:lvl1pPr defTabSz="519937">
              <a:defRPr sz="7119"/>
            </a:lvl1pPr>
          </a:lstStyle>
          <a:p>
            <a:pPr lvl="0">
              <a:defRPr sz="1800"/>
            </a:pPr>
            <a:r>
              <a:rPr lang="en-US" sz="7119" dirty="0"/>
              <a:t>Target Audience</a:t>
            </a:r>
            <a:endParaRPr sz="7119" dirty="0"/>
          </a:p>
        </p:txBody>
      </p:sp>
      <p:sp>
        <p:nvSpPr>
          <p:cNvPr id="39" name="Shape 39"/>
          <p:cNvSpPr>
            <a:spLocks noGrp="1"/>
          </p:cNvSpPr>
          <p:nvPr>
            <p:ph type="body" idx="1"/>
          </p:nvPr>
        </p:nvSpPr>
        <p:spPr>
          <a:prstGeom prst="rect">
            <a:avLst/>
          </a:prstGeom>
        </p:spPr>
        <p:txBody>
          <a:bodyPr/>
          <a:lstStyle/>
          <a:p>
            <a:pPr lvl="0">
              <a:defRPr sz="1800"/>
            </a:pPr>
            <a:endParaRPr lang="en-US" sz="3200" dirty="0"/>
          </a:p>
          <a:p>
            <a:pPr lvl="0">
              <a:defRPr sz="1800"/>
            </a:pPr>
            <a:endParaRPr lang="en-US" sz="3200" dirty="0"/>
          </a:p>
          <a:p>
            <a:pPr lvl="0">
              <a:defRPr sz="1800"/>
            </a:pPr>
            <a:r>
              <a:rPr lang="en-US" sz="3200" dirty="0"/>
              <a:t>New and returning customers – primary source of revenue</a:t>
            </a:r>
          </a:p>
          <a:p>
            <a:pPr lvl="0">
              <a:defRPr sz="1800"/>
            </a:pPr>
            <a:r>
              <a:rPr lang="en-US" sz="3200" dirty="0"/>
              <a:t>Foodies and journalists – increase exposure of the restaurant and further promote restaurant business</a:t>
            </a:r>
          </a:p>
          <a:p>
            <a:pPr lvl="0">
              <a:defRPr sz="1800"/>
            </a:pPr>
            <a:endParaRPr lang="en-US" sz="3200" dirty="0"/>
          </a:p>
          <a:p>
            <a:pPr lvl="0">
              <a:defRPr sz="1800"/>
            </a:pPr>
            <a:endParaRPr lang="en-US" sz="3200" dirty="0"/>
          </a:p>
          <a:p>
            <a:pPr lvl="0">
              <a:defRPr sz="1800"/>
            </a:pPr>
            <a:endParaRPr lang="en-US" sz="3200" dirty="0"/>
          </a:p>
          <a:p>
            <a:pPr lvl="0">
              <a:defRPr sz="1800"/>
            </a:pPr>
            <a:endParaRPr sz="3600" dirty="0"/>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654</TotalTime>
  <Words>426</Words>
  <Application>Microsoft Office PowerPoint</Application>
  <PresentationFormat>Custom</PresentationFormat>
  <Paragraphs>35</Paragraphs>
  <Slides>11</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Helvetica Light</vt:lpstr>
      <vt:lpstr>Helvetica Neue</vt:lpstr>
      <vt:lpstr>White</vt:lpstr>
      <vt:lpstr>Best Pizzas NA Website Requirements</vt:lpstr>
      <vt:lpstr>Project Statement</vt:lpstr>
      <vt:lpstr>Brief History of the Restaurant</vt:lpstr>
      <vt:lpstr>Information Architecture</vt:lpstr>
      <vt:lpstr>Information Architecture</vt:lpstr>
      <vt:lpstr>Website Design &amp; Concept</vt:lpstr>
      <vt:lpstr>Website Design &amp; Concept (Desktop)</vt:lpstr>
      <vt:lpstr>Website Design &amp; Concept (Mobile)</vt:lpstr>
      <vt:lpstr>Target Audience</vt:lpstr>
      <vt:lpstr>Best Practices and/or Recommendations</vt:lpstr>
      <vt:lpstr>Additional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Requirements Presentation</dc:title>
  <cp:lastModifiedBy>Victor Ng</cp:lastModifiedBy>
  <cp:revision>79</cp:revision>
  <dcterms:modified xsi:type="dcterms:W3CDTF">2018-02-17T03:40:21Z</dcterms:modified>
</cp:coreProperties>
</file>