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57" r:id="rId3"/>
    <p:sldId id="268" r:id="rId4"/>
    <p:sldId id="269" r:id="rId5"/>
    <p:sldId id="270" r:id="rId6"/>
    <p:sldId id="271" r:id="rId7"/>
    <p:sldId id="272" r:id="rId8"/>
    <p:sldId id="273" r:id="rId9"/>
    <p:sldId id="274" r:id="rId10"/>
    <p:sldId id="259" r:id="rId11"/>
    <p:sldId id="261" r:id="rId12"/>
    <p:sldId id="262" r:id="rId13"/>
    <p:sldId id="275" r:id="rId14"/>
    <p:sldId id="276" r:id="rId15"/>
    <p:sldId id="277" r:id="rId16"/>
    <p:sldId id="278" r:id="rId17"/>
    <p:sldId id="279" r:id="rId18"/>
    <p:sldId id="280" r:id="rId19"/>
    <p:sldId id="281" r:id="rId20"/>
    <p:sldId id="282" r:id="rId21"/>
    <p:sldId id="283" r:id="rId22"/>
    <p:sldId id="284" r:id="rId23"/>
    <p:sldId id="285" r:id="rId24"/>
    <p:sldId id="263" r:id="rId25"/>
    <p:sldId id="264" r:id="rId26"/>
    <p:sldId id="266" r:id="rId27"/>
    <p:sldId id="267" r:id="rId28"/>
    <p:sldId id="286" r:id="rId29"/>
    <p:sldId id="287" r:id="rId30"/>
    <p:sldId id="288" r:id="rId31"/>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9" autoAdjust="0"/>
    <p:restoredTop sz="94637"/>
  </p:normalViewPr>
  <p:slideViewPr>
    <p:cSldViewPr snapToGrid="0">
      <p:cViewPr varScale="1">
        <p:scale>
          <a:sx n="103" d="100"/>
          <a:sy n="103" d="100"/>
        </p:scale>
        <p:origin x="880" y="1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34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05E02316-A3A9-40CE-8399-988D8D269502}" type="datetimeFigureOut">
              <a:rPr lang="de-AT" smtClean="0"/>
              <a:t>12.12.22</a:t>
            </a:fld>
            <a:endParaRPr lang="de-AT"/>
          </a:p>
        </p:txBody>
      </p:sp>
      <p:sp>
        <p:nvSpPr>
          <p:cNvPr id="4" name="Fußzeilenplatzhalter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4022725" y="9721850"/>
            <a:ext cx="3078163" cy="512763"/>
          </a:xfrm>
          <a:prstGeom prst="rect">
            <a:avLst/>
          </a:prstGeom>
        </p:spPr>
        <p:txBody>
          <a:bodyPr vert="horz" lIns="91440" tIns="45720" rIns="91440" bIns="45720" rtlCol="0" anchor="b"/>
          <a:lstStyle>
            <a:lvl1pPr algn="r">
              <a:defRPr sz="1200"/>
            </a:lvl1pPr>
          </a:lstStyle>
          <a:p>
            <a:fld id="{5C731D18-B53C-4622-9947-A3FBDDB0C9B1}" type="slidenum">
              <a:rPr lang="de-AT" smtClean="0"/>
              <a:t>‹#›</a:t>
            </a:fld>
            <a:endParaRPr lang="de-AT"/>
          </a:p>
        </p:txBody>
      </p:sp>
    </p:spTree>
    <p:extLst>
      <p:ext uri="{BB962C8B-B14F-4D97-AF65-F5344CB8AC3E}">
        <p14:creationId xmlns:p14="http://schemas.microsoft.com/office/powerpoint/2010/main" val="771170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4022725" y="0"/>
            <a:ext cx="3078163" cy="512763"/>
          </a:xfrm>
          <a:prstGeom prst="rect">
            <a:avLst/>
          </a:prstGeom>
        </p:spPr>
        <p:txBody>
          <a:bodyPr vert="horz" lIns="91440" tIns="45720" rIns="91440" bIns="45720" rtlCol="0"/>
          <a:lstStyle>
            <a:lvl1pPr algn="r">
              <a:defRPr sz="1200"/>
            </a:lvl1pPr>
          </a:lstStyle>
          <a:p>
            <a:fld id="{F5E89DEF-C035-41A2-9AFE-A6026D4C04BE}" type="datetimeFigureOut">
              <a:rPr lang="de-AT" smtClean="0"/>
              <a:t>12.12.22</a:t>
            </a:fld>
            <a:endParaRPr lang="de-AT"/>
          </a:p>
        </p:txBody>
      </p:sp>
      <p:sp>
        <p:nvSpPr>
          <p:cNvPr id="4" name="Folienbildplatzhalt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709613" y="4926013"/>
            <a:ext cx="5683250" cy="4029075"/>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4022725" y="9721850"/>
            <a:ext cx="3078163" cy="512763"/>
          </a:xfrm>
          <a:prstGeom prst="rect">
            <a:avLst/>
          </a:prstGeom>
        </p:spPr>
        <p:txBody>
          <a:bodyPr vert="horz" lIns="91440" tIns="45720" rIns="91440" bIns="45720" rtlCol="0" anchor="b"/>
          <a:lstStyle>
            <a:lvl1pPr algn="r">
              <a:defRPr sz="1200"/>
            </a:lvl1pPr>
          </a:lstStyle>
          <a:p>
            <a:fld id="{BEF2A079-E7F8-4A78-8EEA-DD00A8D5DE37}" type="slidenum">
              <a:rPr lang="de-AT" smtClean="0"/>
              <a:t>‹#›</a:t>
            </a:fld>
            <a:endParaRPr lang="de-AT"/>
          </a:p>
        </p:txBody>
      </p:sp>
    </p:spTree>
    <p:extLst>
      <p:ext uri="{BB962C8B-B14F-4D97-AF65-F5344CB8AC3E}">
        <p14:creationId xmlns:p14="http://schemas.microsoft.com/office/powerpoint/2010/main" val="373724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G" i="1" dirty="0"/>
              <a:t>The transportation infrastructure in the warehouse is fixed  and can not be reconfigured dynamically.</a:t>
            </a:r>
          </a:p>
          <a:p>
            <a:r>
              <a:rPr lang="en-BG" i="1" dirty="0"/>
              <a:t>Every component of the warehouse has performance (speed / picks per hour / etc.)</a:t>
            </a:r>
          </a:p>
          <a:p>
            <a:r>
              <a:rPr lang="en-BG" i="1" dirty="0"/>
              <a:t>	- capacity (max number of boxes on a conveyer / max number of boxes on a picking station / etc.</a:t>
            </a:r>
          </a:p>
          <a:p>
            <a:endParaRPr lang="en-BG"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BG" i="1" dirty="0"/>
          </a:p>
          <a:p>
            <a:endParaRPr lang="en-BG" dirty="0"/>
          </a:p>
        </p:txBody>
      </p:sp>
      <p:sp>
        <p:nvSpPr>
          <p:cNvPr id="4" name="Slide Number Placeholder 3"/>
          <p:cNvSpPr>
            <a:spLocks noGrp="1"/>
          </p:cNvSpPr>
          <p:nvPr>
            <p:ph type="sldNum" sz="quarter" idx="5"/>
          </p:nvPr>
        </p:nvSpPr>
        <p:spPr/>
        <p:txBody>
          <a:bodyPr/>
          <a:lstStyle/>
          <a:p>
            <a:fld id="{BEF2A079-E7F8-4A78-8EEA-DD00A8D5DE37}" type="slidenum">
              <a:rPr lang="de-AT" smtClean="0"/>
              <a:t>6</a:t>
            </a:fld>
            <a:endParaRPr lang="de-AT"/>
          </a:p>
        </p:txBody>
      </p:sp>
    </p:spTree>
    <p:extLst>
      <p:ext uri="{BB962C8B-B14F-4D97-AF65-F5344CB8AC3E}">
        <p14:creationId xmlns:p14="http://schemas.microsoft.com/office/powerpoint/2010/main" val="1950053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G" i="1" dirty="0"/>
              <a:t>The agents can be two types – human beings or machines (robots). </a:t>
            </a:r>
          </a:p>
          <a:p>
            <a:pPr marL="0" marR="0" lvl="0" indent="0" algn="l" defTabSz="914400" rtl="0" eaLnBrk="1" fontAlgn="auto" latinLnBrk="0" hangingPunct="1">
              <a:lnSpc>
                <a:spcPct val="100000"/>
              </a:lnSpc>
              <a:spcBef>
                <a:spcPts val="0"/>
              </a:spcBef>
              <a:spcAft>
                <a:spcPts val="0"/>
              </a:spcAft>
              <a:buClrTx/>
              <a:buSzTx/>
              <a:buFontTx/>
              <a:buNone/>
              <a:tabLst/>
              <a:defRPr/>
            </a:pPr>
            <a:r>
              <a:rPr lang="en-BG" i="1" dirty="0"/>
              <a:t>The number of the active agents could be different depending on the demand.</a:t>
            </a:r>
          </a:p>
          <a:p>
            <a:pPr marL="0" marR="0" lvl="0" indent="0" algn="l" defTabSz="914400" rtl="0" eaLnBrk="1" fontAlgn="auto" latinLnBrk="0" hangingPunct="1">
              <a:lnSpc>
                <a:spcPct val="100000"/>
              </a:lnSpc>
              <a:spcBef>
                <a:spcPts val="0"/>
              </a:spcBef>
              <a:spcAft>
                <a:spcPts val="0"/>
              </a:spcAft>
              <a:buClrTx/>
              <a:buSzTx/>
              <a:buFontTx/>
              <a:buNone/>
              <a:tabLst/>
              <a:defRPr/>
            </a:pPr>
            <a:r>
              <a:rPr lang="en-BG" i="1" dirty="0"/>
              <a:t>The performance of the agents can vary. </a:t>
            </a:r>
          </a:p>
          <a:p>
            <a:pPr marL="0" marR="0" lvl="0" indent="0" algn="l" defTabSz="914400" rtl="0" eaLnBrk="1" fontAlgn="auto" latinLnBrk="0" hangingPunct="1">
              <a:lnSpc>
                <a:spcPct val="100000"/>
              </a:lnSpc>
              <a:spcBef>
                <a:spcPts val="0"/>
              </a:spcBef>
              <a:spcAft>
                <a:spcPts val="0"/>
              </a:spcAft>
              <a:buClrTx/>
              <a:buSzTx/>
              <a:buFontTx/>
              <a:buNone/>
              <a:tabLst/>
              <a:defRPr/>
            </a:pPr>
            <a:r>
              <a:rPr lang="en-BG" i="1" dirty="0"/>
              <a:t>The automated agents are more performant than the human agents.</a:t>
            </a:r>
          </a:p>
        </p:txBody>
      </p:sp>
      <p:sp>
        <p:nvSpPr>
          <p:cNvPr id="4" name="Slide Number Placeholder 3"/>
          <p:cNvSpPr>
            <a:spLocks noGrp="1"/>
          </p:cNvSpPr>
          <p:nvPr>
            <p:ph type="sldNum" sz="quarter" idx="5"/>
          </p:nvPr>
        </p:nvSpPr>
        <p:spPr/>
        <p:txBody>
          <a:bodyPr/>
          <a:lstStyle/>
          <a:p>
            <a:fld id="{BEF2A079-E7F8-4A78-8EEA-DD00A8D5DE37}" type="slidenum">
              <a:rPr lang="de-AT" smtClean="0"/>
              <a:t>7</a:t>
            </a:fld>
            <a:endParaRPr lang="de-AT"/>
          </a:p>
        </p:txBody>
      </p:sp>
    </p:spTree>
    <p:extLst>
      <p:ext uri="{BB962C8B-B14F-4D97-AF65-F5344CB8AC3E}">
        <p14:creationId xmlns:p14="http://schemas.microsoft.com/office/powerpoint/2010/main" val="3243856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G" i="1" dirty="0"/>
              <a:t>The state of the whole system is collected asynchronously </a:t>
            </a:r>
          </a:p>
          <a:p>
            <a:r>
              <a:rPr lang="en-BG" i="1" dirty="0"/>
              <a:t>The system is partially observable</a:t>
            </a:r>
          </a:p>
        </p:txBody>
      </p:sp>
      <p:sp>
        <p:nvSpPr>
          <p:cNvPr id="4" name="Slide Number Placeholder 3"/>
          <p:cNvSpPr>
            <a:spLocks noGrp="1"/>
          </p:cNvSpPr>
          <p:nvPr>
            <p:ph type="sldNum" sz="quarter" idx="5"/>
          </p:nvPr>
        </p:nvSpPr>
        <p:spPr/>
        <p:txBody>
          <a:bodyPr/>
          <a:lstStyle/>
          <a:p>
            <a:fld id="{BEF2A079-E7F8-4A78-8EEA-DD00A8D5DE37}" type="slidenum">
              <a:rPr lang="de-AT" smtClean="0"/>
              <a:t>9</a:t>
            </a:fld>
            <a:endParaRPr lang="de-AT"/>
          </a:p>
        </p:txBody>
      </p:sp>
    </p:spTree>
    <p:extLst>
      <p:ext uri="{BB962C8B-B14F-4D97-AF65-F5344CB8AC3E}">
        <p14:creationId xmlns:p14="http://schemas.microsoft.com/office/powerpoint/2010/main" val="1952392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JKU Logo">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307358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136000" y="1638000"/>
            <a:ext cx="3474000" cy="4510800"/>
          </a:xfrm>
        </p:spPr>
        <p:txBody>
          <a:body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8" name="Bildplatzhalter 7"/>
          <p:cNvSpPr>
            <a:spLocks noGrp="1"/>
          </p:cNvSpPr>
          <p:nvPr>
            <p:ph type="pic" sz="quarter" idx="13"/>
          </p:nvPr>
        </p:nvSpPr>
        <p:spPr>
          <a:xfrm>
            <a:off x="576000" y="1721513"/>
            <a:ext cx="7214400" cy="4417200"/>
          </a:xfrm>
        </p:spPr>
        <p:txBody>
          <a:bodyPr/>
          <a:lstStyle>
            <a:lvl1pPr marL="0" indent="0">
              <a:buNone/>
              <a:defRPr/>
            </a:lvl1pPr>
          </a:lstStyle>
          <a:p>
            <a:r>
              <a:rPr lang="en-GB"/>
              <a:t>Click icon to add picture</a:t>
            </a:r>
            <a:endParaRPr lang="de-AT"/>
          </a:p>
        </p:txBody>
      </p:sp>
      <p:sp>
        <p:nvSpPr>
          <p:cNvPr id="10" name="Textplatzhalter 5"/>
          <p:cNvSpPr>
            <a:spLocks noGrp="1"/>
          </p:cNvSpPr>
          <p:nvPr>
            <p:ph type="body" sz="quarter" idx="25" hasCustomPrompt="1"/>
          </p:nvPr>
        </p:nvSpPr>
        <p:spPr>
          <a:xfrm>
            <a:off x="576000" y="5864981"/>
            <a:ext cx="7214400" cy="274118"/>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Source:</a:t>
            </a:r>
          </a:p>
        </p:txBody>
      </p:sp>
      <p:sp>
        <p:nvSpPr>
          <p:cNvPr id="5" name="Titel 4"/>
          <p:cNvSpPr>
            <a:spLocks noGrp="1"/>
          </p:cNvSpPr>
          <p:nvPr>
            <p:ph type="title" hasCustomPrompt="1"/>
          </p:nvPr>
        </p:nvSpPr>
        <p:spPr/>
        <p:txBody>
          <a:bodyPr/>
          <a:lstStyle>
            <a:lvl1pPr>
              <a:defRPr baseline="0"/>
            </a:lvl1pPr>
          </a:lstStyle>
          <a:p>
            <a:r>
              <a:rPr lang="de-DE" dirty="0"/>
              <a:t>Space </a:t>
            </a:r>
            <a:r>
              <a:rPr lang="de-DE" dirty="0" err="1"/>
              <a:t>for</a:t>
            </a:r>
            <a:r>
              <a:rPr lang="de-DE" dirty="0"/>
              <a:t> </a:t>
            </a:r>
            <a:r>
              <a:rPr lang="de-DE" dirty="0" err="1"/>
              <a:t>your</a:t>
            </a:r>
            <a:r>
              <a:rPr lang="de-DE" dirty="0"/>
              <a:t> title, </a:t>
            </a:r>
            <a:r>
              <a:rPr lang="de-DE" dirty="0" err="1"/>
              <a:t>image</a:t>
            </a:r>
            <a:r>
              <a:rPr lang="de-DE" dirty="0"/>
              <a:t> </a:t>
            </a:r>
            <a:r>
              <a:rPr lang="de-DE" dirty="0" err="1"/>
              <a:t>and</a:t>
            </a:r>
            <a:r>
              <a:rPr lang="de-DE" dirty="0"/>
              <a:t> </a:t>
            </a:r>
            <a:r>
              <a:rPr lang="de-DE" dirty="0" err="1"/>
              <a:t>text</a:t>
            </a:r>
            <a:endParaRPr lang="de-AT" dirty="0"/>
          </a:p>
        </p:txBody>
      </p:sp>
      <p:sp>
        <p:nvSpPr>
          <p:cNvPr id="7" name="Datumsplatzhalter 6"/>
          <p:cNvSpPr>
            <a:spLocks noGrp="1"/>
          </p:cNvSpPr>
          <p:nvPr>
            <p:ph type="dt" sz="half" idx="26"/>
          </p:nvPr>
        </p:nvSpPr>
        <p:spPr/>
        <p:txBody>
          <a:bodyPr/>
          <a:lstStyle/>
          <a:p>
            <a:endParaRPr lang="en-US"/>
          </a:p>
        </p:txBody>
      </p:sp>
      <p:sp>
        <p:nvSpPr>
          <p:cNvPr id="9" name="Fußzeilenplatzhalter 8"/>
          <p:cNvSpPr>
            <a:spLocks noGrp="1"/>
          </p:cNvSpPr>
          <p:nvPr>
            <p:ph type="ftr" sz="quarter" idx="27"/>
          </p:nvPr>
        </p:nvSpPr>
        <p:spPr/>
        <p:txBody>
          <a:bodyPr/>
          <a:lstStyle/>
          <a:p>
            <a:r>
              <a:rPr lang="en-US"/>
              <a:t>12 Dec 2022</a:t>
            </a:r>
          </a:p>
        </p:txBody>
      </p:sp>
      <p:sp>
        <p:nvSpPr>
          <p:cNvPr id="11" name="Foliennummernplatzhalter 10"/>
          <p:cNvSpPr>
            <a:spLocks noGrp="1"/>
          </p:cNvSpPr>
          <p:nvPr>
            <p:ph type="sldNum" sz="quarter" idx="28"/>
          </p:nvPr>
        </p:nvSpPr>
        <p:spPr/>
        <p:txBody>
          <a:bodyPr/>
          <a:lstStyle/>
          <a:p>
            <a:fld id="{2E1B1CB6-5C5C-443C-B788-F7ADFC29778E}" type="slidenum">
              <a:rPr lang="en-US" smtClean="0"/>
              <a:pPr/>
              <a:t>‹#›</a:t>
            </a:fld>
            <a:endParaRPr lang="en-US"/>
          </a:p>
        </p:txBody>
      </p:sp>
    </p:spTree>
    <p:extLst>
      <p:ext uri="{BB962C8B-B14F-4D97-AF65-F5344CB8AC3E}">
        <p14:creationId xmlns:p14="http://schemas.microsoft.com/office/powerpoint/2010/main" val="22213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rmulas">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070000" y="1724299"/>
            <a:ext cx="8074800" cy="4417200"/>
          </a:xfrm>
        </p:spPr>
        <p:txBody>
          <a:bodyPr/>
          <a:lstStyle>
            <a:lvl1pPr marL="0" indent="0">
              <a:buNone/>
              <a:defRPr/>
            </a:lvl1pPr>
          </a:lstStyle>
          <a:p>
            <a:r>
              <a:rPr lang="en-GB"/>
              <a:t>Click icon to add picture</a:t>
            </a:r>
            <a:endParaRPr lang="de-AT"/>
          </a:p>
        </p:txBody>
      </p:sp>
      <p:sp>
        <p:nvSpPr>
          <p:cNvPr id="10" name="Textplatzhalter 5"/>
          <p:cNvSpPr>
            <a:spLocks noGrp="1"/>
          </p:cNvSpPr>
          <p:nvPr>
            <p:ph type="body" sz="quarter" idx="25" hasCustomPrompt="1"/>
          </p:nvPr>
        </p:nvSpPr>
        <p:spPr>
          <a:xfrm>
            <a:off x="2048400" y="5863959"/>
            <a:ext cx="8096400" cy="278127"/>
          </a:xfrm>
        </p:spPr>
        <p:txBody>
          <a:bodyPr anchor="b">
            <a:noAutofit/>
          </a:bodyPr>
          <a:lstStyle>
            <a:lvl1pPr marL="0" indent="0">
              <a:lnSpc>
                <a:spcPct val="83000"/>
              </a:lnSpc>
              <a:buNone/>
              <a:defRPr sz="800" b="0" baseline="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Source: </a:t>
            </a:r>
          </a:p>
        </p:txBody>
      </p:sp>
      <p:sp>
        <p:nvSpPr>
          <p:cNvPr id="4" name="Titel 3"/>
          <p:cNvSpPr>
            <a:spLocks noGrp="1"/>
          </p:cNvSpPr>
          <p:nvPr>
            <p:ph type="title" hasCustomPrompt="1"/>
          </p:nvPr>
        </p:nvSpPr>
        <p:spPr/>
        <p:txBody>
          <a:bodyPr/>
          <a:lstStyle>
            <a:lvl1pPr>
              <a:defRPr baseline="0"/>
            </a:lvl1pPr>
          </a:lstStyle>
          <a:p>
            <a:r>
              <a:rPr lang="de-DE" dirty="0"/>
              <a:t>Space </a:t>
            </a:r>
            <a:r>
              <a:rPr lang="de-DE" dirty="0" err="1"/>
              <a:t>for</a:t>
            </a:r>
            <a:r>
              <a:rPr lang="de-DE" dirty="0"/>
              <a:t> </a:t>
            </a:r>
            <a:br>
              <a:rPr lang="de-DE" dirty="0"/>
            </a:br>
            <a:r>
              <a:rPr lang="de-DE" dirty="0" err="1"/>
              <a:t>your</a:t>
            </a:r>
            <a:r>
              <a:rPr lang="de-DE" dirty="0"/>
              <a:t> title </a:t>
            </a:r>
            <a:r>
              <a:rPr lang="de-DE" dirty="0" err="1"/>
              <a:t>and</a:t>
            </a:r>
            <a:r>
              <a:rPr lang="de-DE" dirty="0"/>
              <a:t> </a:t>
            </a:r>
            <a:r>
              <a:rPr lang="de-DE" dirty="0" err="1"/>
              <a:t>formulas</a:t>
            </a:r>
            <a:endParaRPr lang="de-AT" dirty="0"/>
          </a:p>
        </p:txBody>
      </p:sp>
      <p:sp>
        <p:nvSpPr>
          <p:cNvPr id="3" name="Datumsplatzhalter 2"/>
          <p:cNvSpPr>
            <a:spLocks noGrp="1"/>
          </p:cNvSpPr>
          <p:nvPr>
            <p:ph type="dt" sz="half" idx="26"/>
          </p:nvPr>
        </p:nvSpPr>
        <p:spPr/>
        <p:txBody>
          <a:bodyPr/>
          <a:lstStyle/>
          <a:p>
            <a:endParaRPr lang="en-US"/>
          </a:p>
        </p:txBody>
      </p:sp>
      <p:sp>
        <p:nvSpPr>
          <p:cNvPr id="7" name="Fußzeilenplatzhalter 6"/>
          <p:cNvSpPr>
            <a:spLocks noGrp="1"/>
          </p:cNvSpPr>
          <p:nvPr>
            <p:ph type="ftr" sz="quarter" idx="27"/>
          </p:nvPr>
        </p:nvSpPr>
        <p:spPr/>
        <p:txBody>
          <a:bodyPr/>
          <a:lstStyle/>
          <a:p>
            <a:r>
              <a:rPr lang="en-US"/>
              <a:t>12 Dec 2022</a:t>
            </a:r>
          </a:p>
        </p:txBody>
      </p:sp>
      <p:sp>
        <p:nvSpPr>
          <p:cNvPr id="9" name="Foliennummernplatzhalter 8"/>
          <p:cNvSpPr>
            <a:spLocks noGrp="1"/>
          </p:cNvSpPr>
          <p:nvPr>
            <p:ph type="sldNum" sz="quarter" idx="28"/>
          </p:nvPr>
        </p:nvSpPr>
        <p:spPr/>
        <p:txBody>
          <a:bodyPr/>
          <a:lstStyle/>
          <a:p>
            <a:fld id="{2E1B1CB6-5C5C-443C-B788-F7ADFC29778E}" type="slidenum">
              <a:rPr lang="en-US" smtClean="0"/>
              <a:pPr/>
              <a:t>‹#›</a:t>
            </a:fld>
            <a:endParaRPr lang="en-US"/>
          </a:p>
        </p:txBody>
      </p:sp>
    </p:spTree>
    <p:extLst>
      <p:ext uri="{BB962C8B-B14F-4D97-AF65-F5344CB8AC3E}">
        <p14:creationId xmlns:p14="http://schemas.microsoft.com/office/powerpoint/2010/main" val="1089694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Space </a:t>
            </a:r>
            <a:r>
              <a:rPr lang="de-DE" dirty="0" err="1"/>
              <a:t>for</a:t>
            </a:r>
            <a:br>
              <a:rPr lang="de-DE" dirty="0"/>
            </a:br>
            <a:r>
              <a:rPr lang="de-DE" dirty="0" err="1"/>
              <a:t>your</a:t>
            </a:r>
            <a:r>
              <a:rPr lang="de-DE" dirty="0"/>
              <a:t> title </a:t>
            </a:r>
            <a:r>
              <a:rPr lang="de-DE" dirty="0" err="1"/>
              <a:t>and</a:t>
            </a:r>
            <a:r>
              <a:rPr lang="de-DE" dirty="0"/>
              <a:t> </a:t>
            </a:r>
            <a:r>
              <a:rPr lang="de-DE" dirty="0" err="1"/>
              <a:t>video</a:t>
            </a:r>
            <a:endParaRPr lang="de-AT" dirty="0"/>
          </a:p>
        </p:txBody>
      </p:sp>
      <p:sp>
        <p:nvSpPr>
          <p:cNvPr id="7" name="Medienplatzhalter 6"/>
          <p:cNvSpPr>
            <a:spLocks noGrp="1"/>
          </p:cNvSpPr>
          <p:nvPr>
            <p:ph type="media" sz="quarter" idx="13"/>
          </p:nvPr>
        </p:nvSpPr>
        <p:spPr>
          <a:xfrm>
            <a:off x="576000" y="1724302"/>
            <a:ext cx="11034000" cy="4417200"/>
          </a:xfrm>
        </p:spPr>
        <p:txBody>
          <a:bodyPr/>
          <a:lstStyle/>
          <a:p>
            <a:r>
              <a:rPr lang="en-GB"/>
              <a:t>Click icon to add media</a:t>
            </a:r>
            <a:endParaRPr lang="de-AT"/>
          </a:p>
        </p:txBody>
      </p:sp>
      <p:sp>
        <p:nvSpPr>
          <p:cNvPr id="9" name="Textplatzhalter 5"/>
          <p:cNvSpPr>
            <a:spLocks noGrp="1"/>
          </p:cNvSpPr>
          <p:nvPr>
            <p:ph type="body" sz="quarter" idx="25" hasCustomPrompt="1"/>
          </p:nvPr>
        </p:nvSpPr>
        <p:spPr>
          <a:xfrm>
            <a:off x="576000" y="5864400"/>
            <a:ext cx="11034000"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Source: </a:t>
            </a:r>
          </a:p>
        </p:txBody>
      </p:sp>
      <p:sp>
        <p:nvSpPr>
          <p:cNvPr id="6" name="Datumsplatzhalter 5"/>
          <p:cNvSpPr>
            <a:spLocks noGrp="1"/>
          </p:cNvSpPr>
          <p:nvPr>
            <p:ph type="dt" sz="half" idx="26"/>
          </p:nvPr>
        </p:nvSpPr>
        <p:spPr/>
        <p:txBody>
          <a:bodyPr/>
          <a:lstStyle/>
          <a:p>
            <a:endParaRPr lang="en-US"/>
          </a:p>
        </p:txBody>
      </p:sp>
      <p:sp>
        <p:nvSpPr>
          <p:cNvPr id="8" name="Fußzeilenplatzhalter 7"/>
          <p:cNvSpPr>
            <a:spLocks noGrp="1"/>
          </p:cNvSpPr>
          <p:nvPr>
            <p:ph type="ftr" sz="quarter" idx="27"/>
          </p:nvPr>
        </p:nvSpPr>
        <p:spPr/>
        <p:txBody>
          <a:bodyPr/>
          <a:lstStyle/>
          <a:p>
            <a:r>
              <a:rPr lang="en-US"/>
              <a:t>12 Dec 2022</a:t>
            </a:r>
          </a:p>
        </p:txBody>
      </p:sp>
      <p:sp>
        <p:nvSpPr>
          <p:cNvPr id="10" name="Foliennummernplatzhalter 9"/>
          <p:cNvSpPr>
            <a:spLocks noGrp="1"/>
          </p:cNvSpPr>
          <p:nvPr>
            <p:ph type="sldNum" sz="quarter" idx="28"/>
          </p:nvPr>
        </p:nvSpPr>
        <p:spPr/>
        <p:txBody>
          <a:bodyPr/>
          <a:lstStyle/>
          <a:p>
            <a:fld id="{2E1B1CB6-5C5C-443C-B788-F7ADFC29778E}" type="slidenum">
              <a:rPr lang="en-US" smtClean="0"/>
              <a:pPr/>
              <a:t>‹#›</a:t>
            </a:fld>
            <a:endParaRPr lang="en-US"/>
          </a:p>
        </p:txBody>
      </p:sp>
    </p:spTree>
    <p:extLst>
      <p:ext uri="{BB962C8B-B14F-4D97-AF65-F5344CB8AC3E}">
        <p14:creationId xmlns:p14="http://schemas.microsoft.com/office/powerpoint/2010/main" val="1199909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smaller images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Space </a:t>
            </a:r>
            <a:r>
              <a:rPr lang="de-DE" dirty="0" err="1"/>
              <a:t>for</a:t>
            </a:r>
            <a:r>
              <a:rPr lang="de-DE" dirty="0"/>
              <a:t> </a:t>
            </a:r>
            <a:r>
              <a:rPr lang="de-DE" dirty="0" err="1"/>
              <a:t>your</a:t>
            </a:r>
            <a:r>
              <a:rPr lang="de-DE" dirty="0"/>
              <a:t> title, 3 </a:t>
            </a:r>
            <a:r>
              <a:rPr lang="de-DE" dirty="0" err="1"/>
              <a:t>smaller</a:t>
            </a:r>
            <a:r>
              <a:rPr lang="de-DE" dirty="0"/>
              <a:t> </a:t>
            </a:r>
            <a:r>
              <a:rPr lang="de-DE" dirty="0" err="1"/>
              <a:t>images</a:t>
            </a:r>
            <a:r>
              <a:rPr lang="de-DE" dirty="0"/>
              <a:t> </a:t>
            </a:r>
            <a:r>
              <a:rPr lang="de-DE" dirty="0" err="1"/>
              <a:t>and</a:t>
            </a:r>
            <a:r>
              <a:rPr lang="de-DE" dirty="0"/>
              <a:t> </a:t>
            </a:r>
            <a:r>
              <a:rPr lang="de-DE" dirty="0" err="1"/>
              <a:t>text</a:t>
            </a:r>
            <a:endParaRPr lang="en-US" dirty="0"/>
          </a:p>
        </p:txBody>
      </p:sp>
      <p:sp>
        <p:nvSpPr>
          <p:cNvPr id="3" name="Content Placeholder 2"/>
          <p:cNvSpPr>
            <a:spLocks noGrp="1"/>
          </p:cNvSpPr>
          <p:nvPr>
            <p:ph idx="1" hasCustomPrompt="1"/>
          </p:nvPr>
        </p:nvSpPr>
        <p:spPr>
          <a:xfrm>
            <a:off x="4388099" y="1638000"/>
            <a:ext cx="7225200" cy="4503600"/>
          </a:xfrm>
        </p:spPr>
        <p:txBody>
          <a:body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14" name="Rechteck 13"/>
          <p:cNvSpPr/>
          <p:nvPr userDrawn="1"/>
        </p:nvSpPr>
        <p:spPr>
          <a:xfrm>
            <a:off x="4911547" y="1444171"/>
            <a:ext cx="62653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800"/>
          </a:p>
        </p:txBody>
      </p:sp>
      <p:sp>
        <p:nvSpPr>
          <p:cNvPr id="12" name="Bildplatzhalter 7"/>
          <p:cNvSpPr>
            <a:spLocks noGrp="1"/>
          </p:cNvSpPr>
          <p:nvPr>
            <p:ph type="pic" sz="quarter" idx="13"/>
          </p:nvPr>
        </p:nvSpPr>
        <p:spPr>
          <a:xfrm>
            <a:off x="577711" y="1725845"/>
            <a:ext cx="3393156" cy="1368000"/>
          </a:xfrm>
          <a:prstGeom prst="rect">
            <a:avLst/>
          </a:prstGeom>
        </p:spPr>
        <p:txBody>
          <a:bodyPr/>
          <a:lstStyle>
            <a:lvl1pPr marL="0" indent="0">
              <a:buNone/>
              <a:defRPr/>
            </a:lvl1pPr>
          </a:lstStyle>
          <a:p>
            <a:r>
              <a:rPr lang="en-GB"/>
              <a:t>Click icon to add picture</a:t>
            </a:r>
            <a:endParaRPr lang="de-AT"/>
          </a:p>
        </p:txBody>
      </p:sp>
      <p:sp>
        <p:nvSpPr>
          <p:cNvPr id="13" name="Bildplatzhalter 7"/>
          <p:cNvSpPr>
            <a:spLocks noGrp="1"/>
          </p:cNvSpPr>
          <p:nvPr>
            <p:ph type="pic" sz="quarter" idx="14"/>
          </p:nvPr>
        </p:nvSpPr>
        <p:spPr>
          <a:xfrm>
            <a:off x="577703" y="3254918"/>
            <a:ext cx="3393063" cy="1368000"/>
          </a:xfrm>
          <a:prstGeom prst="rect">
            <a:avLst/>
          </a:prstGeom>
        </p:spPr>
        <p:txBody>
          <a:bodyPr/>
          <a:lstStyle>
            <a:lvl1pPr marL="0" indent="0">
              <a:buNone/>
              <a:defRPr/>
            </a:lvl1pPr>
          </a:lstStyle>
          <a:p>
            <a:r>
              <a:rPr lang="en-GB"/>
              <a:t>Click icon to add picture</a:t>
            </a:r>
            <a:endParaRPr lang="de-AT"/>
          </a:p>
        </p:txBody>
      </p:sp>
      <p:sp>
        <p:nvSpPr>
          <p:cNvPr id="15" name="Bildplatzhalter 7"/>
          <p:cNvSpPr>
            <a:spLocks noGrp="1"/>
          </p:cNvSpPr>
          <p:nvPr>
            <p:ph type="pic" sz="quarter" idx="15"/>
          </p:nvPr>
        </p:nvSpPr>
        <p:spPr>
          <a:xfrm>
            <a:off x="577703" y="4775571"/>
            <a:ext cx="3393063" cy="1368000"/>
          </a:xfrm>
          <a:prstGeom prst="rect">
            <a:avLst/>
          </a:prstGeom>
        </p:spPr>
        <p:txBody>
          <a:bodyPr/>
          <a:lstStyle>
            <a:lvl1pPr marL="0" indent="0">
              <a:buNone/>
              <a:defRPr/>
            </a:lvl1pPr>
          </a:lstStyle>
          <a:p>
            <a:r>
              <a:rPr lang="en-GB"/>
              <a:t>Click icon to add picture</a:t>
            </a:r>
            <a:endParaRPr lang="de-AT"/>
          </a:p>
        </p:txBody>
      </p:sp>
      <p:sp>
        <p:nvSpPr>
          <p:cNvPr id="7" name="Datumsplatzhalter 6"/>
          <p:cNvSpPr>
            <a:spLocks noGrp="1"/>
          </p:cNvSpPr>
          <p:nvPr>
            <p:ph type="dt" sz="half" idx="16"/>
          </p:nvPr>
        </p:nvSpPr>
        <p:spPr/>
        <p:txBody>
          <a:bodyPr/>
          <a:lstStyle/>
          <a:p>
            <a:endParaRPr lang="en-US"/>
          </a:p>
        </p:txBody>
      </p:sp>
      <p:sp>
        <p:nvSpPr>
          <p:cNvPr id="11" name="Fußzeilenplatzhalter 10"/>
          <p:cNvSpPr>
            <a:spLocks noGrp="1"/>
          </p:cNvSpPr>
          <p:nvPr>
            <p:ph type="ftr" sz="quarter" idx="17"/>
          </p:nvPr>
        </p:nvSpPr>
        <p:spPr/>
        <p:txBody>
          <a:bodyPr/>
          <a:lstStyle/>
          <a:p>
            <a:r>
              <a:rPr lang="en-US"/>
              <a:t>12 Dec 2022</a:t>
            </a:r>
          </a:p>
        </p:txBody>
      </p:sp>
      <p:sp>
        <p:nvSpPr>
          <p:cNvPr id="17" name="Foliennummernplatzhalter 16"/>
          <p:cNvSpPr>
            <a:spLocks noGrp="1"/>
          </p:cNvSpPr>
          <p:nvPr>
            <p:ph type="sldNum" sz="quarter" idx="18"/>
          </p:nvPr>
        </p:nvSpPr>
        <p:spPr/>
        <p:txBody>
          <a:bodyPr/>
          <a:lstStyle/>
          <a:p>
            <a:fld id="{2E1B1CB6-5C5C-443C-B788-F7ADFC29778E}" type="slidenum">
              <a:rPr lang="en-US" smtClean="0"/>
              <a:pPr/>
              <a:t>‹#›</a:t>
            </a:fld>
            <a:endParaRPr lang="en-US"/>
          </a:p>
        </p:txBody>
      </p:sp>
    </p:spTree>
    <p:extLst>
      <p:ext uri="{BB962C8B-B14F-4D97-AF65-F5344CB8AC3E}">
        <p14:creationId xmlns:p14="http://schemas.microsoft.com/office/powerpoint/2010/main" val="3335375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Space </a:t>
            </a:r>
            <a:r>
              <a:rPr lang="de-DE" dirty="0" err="1"/>
              <a:t>for</a:t>
            </a:r>
            <a:r>
              <a:rPr lang="de-DE" dirty="0"/>
              <a:t> </a:t>
            </a:r>
            <a:br>
              <a:rPr lang="de-DE" dirty="0"/>
            </a:br>
            <a:r>
              <a:rPr lang="de-DE" dirty="0"/>
              <a:t>a </a:t>
            </a:r>
            <a:r>
              <a:rPr lang="de-DE" dirty="0" err="1"/>
              <a:t>small</a:t>
            </a:r>
            <a:r>
              <a:rPr lang="de-DE" dirty="0"/>
              <a:t> </a:t>
            </a:r>
            <a:r>
              <a:rPr lang="de-DE" dirty="0" err="1"/>
              <a:t>image</a:t>
            </a:r>
            <a:r>
              <a:rPr lang="de-DE" dirty="0"/>
              <a:t> </a:t>
            </a:r>
            <a:r>
              <a:rPr lang="de-DE" dirty="0" err="1"/>
              <a:t>and</a:t>
            </a:r>
            <a:r>
              <a:rPr lang="de-DE" dirty="0"/>
              <a:t> </a:t>
            </a:r>
            <a:r>
              <a:rPr lang="de-DE" dirty="0" err="1"/>
              <a:t>text</a:t>
            </a:r>
            <a:endParaRPr lang="en-US" dirty="0"/>
          </a:p>
        </p:txBody>
      </p:sp>
      <p:sp>
        <p:nvSpPr>
          <p:cNvPr id="3" name="Content Placeholder 2"/>
          <p:cNvSpPr>
            <a:spLocks noGrp="1"/>
          </p:cNvSpPr>
          <p:nvPr>
            <p:ph idx="1" hasCustomPrompt="1"/>
          </p:nvPr>
        </p:nvSpPr>
        <p:spPr>
          <a:xfrm>
            <a:off x="4386048" y="1641600"/>
            <a:ext cx="7225200" cy="4500000"/>
          </a:xfrm>
        </p:spPr>
        <p:txBody>
          <a:body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7" name="Datumsplatzhalter 6"/>
          <p:cNvSpPr>
            <a:spLocks noGrp="1"/>
          </p:cNvSpPr>
          <p:nvPr>
            <p:ph type="dt" sz="half" idx="15"/>
          </p:nvPr>
        </p:nvSpPr>
        <p:spPr/>
        <p:txBody>
          <a:bodyPr/>
          <a:lstStyle/>
          <a:p>
            <a:endParaRPr lang="en-US"/>
          </a:p>
        </p:txBody>
      </p:sp>
      <p:sp>
        <p:nvSpPr>
          <p:cNvPr id="9" name="Fußzeilenplatzhalter 8"/>
          <p:cNvSpPr>
            <a:spLocks noGrp="1"/>
          </p:cNvSpPr>
          <p:nvPr>
            <p:ph type="ftr" sz="quarter" idx="16"/>
          </p:nvPr>
        </p:nvSpPr>
        <p:spPr/>
        <p:txBody>
          <a:bodyPr/>
          <a:lstStyle/>
          <a:p>
            <a:r>
              <a:rPr lang="en-US"/>
              <a:t>12 Dec 2022</a:t>
            </a:r>
          </a:p>
        </p:txBody>
      </p:sp>
      <p:sp>
        <p:nvSpPr>
          <p:cNvPr id="11" name="Foliennummernplatzhalter 10"/>
          <p:cNvSpPr>
            <a:spLocks noGrp="1"/>
          </p:cNvSpPr>
          <p:nvPr>
            <p:ph type="sldNum" sz="quarter" idx="17"/>
          </p:nvPr>
        </p:nvSpPr>
        <p:spPr/>
        <p:txBody>
          <a:bodyPr/>
          <a:lstStyle/>
          <a:p>
            <a:fld id="{2E1B1CB6-5C5C-443C-B788-F7ADFC29778E}" type="slidenum">
              <a:rPr lang="en-US" smtClean="0"/>
              <a:pPr/>
              <a:t>‹#›</a:t>
            </a:fld>
            <a:endParaRPr lang="en-US"/>
          </a:p>
        </p:txBody>
      </p:sp>
      <p:sp>
        <p:nvSpPr>
          <p:cNvPr id="12" name="Bildplatzhalter 7"/>
          <p:cNvSpPr>
            <a:spLocks noGrp="1"/>
          </p:cNvSpPr>
          <p:nvPr>
            <p:ph type="pic" sz="quarter" idx="13"/>
          </p:nvPr>
        </p:nvSpPr>
        <p:spPr>
          <a:xfrm>
            <a:off x="575733" y="1724300"/>
            <a:ext cx="3395133" cy="4417200"/>
          </a:xfrm>
          <a:prstGeom prst="rect">
            <a:avLst/>
          </a:prstGeom>
        </p:spPr>
        <p:txBody>
          <a:bodyPr/>
          <a:lstStyle>
            <a:lvl1pPr marL="0" indent="0">
              <a:buNone/>
              <a:defRPr/>
            </a:lvl1pPr>
          </a:lstStyle>
          <a:p>
            <a:r>
              <a:rPr lang="en-GB"/>
              <a:t>Click icon to add picture</a:t>
            </a:r>
            <a:endParaRPr lang="de-AT"/>
          </a:p>
        </p:txBody>
      </p:sp>
    </p:spTree>
    <p:extLst>
      <p:ext uri="{BB962C8B-B14F-4D97-AF65-F5344CB8AC3E}">
        <p14:creationId xmlns:p14="http://schemas.microsoft.com/office/powerpoint/2010/main" val="1406415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Space </a:t>
            </a:r>
            <a:r>
              <a:rPr lang="de-DE" dirty="0" err="1"/>
              <a:t>for</a:t>
            </a:r>
            <a:br>
              <a:rPr lang="de-DE" dirty="0"/>
            </a:br>
            <a:r>
              <a:rPr lang="de-DE" dirty="0" err="1"/>
              <a:t>your</a:t>
            </a:r>
            <a:r>
              <a:rPr lang="de-DE" dirty="0"/>
              <a:t> title, </a:t>
            </a:r>
            <a:r>
              <a:rPr lang="de-DE" dirty="0" err="1"/>
              <a:t>graphs</a:t>
            </a:r>
            <a:r>
              <a:rPr lang="de-DE" dirty="0"/>
              <a:t> and </a:t>
            </a:r>
            <a:r>
              <a:rPr lang="de-DE" dirty="0" err="1"/>
              <a:t>charts</a:t>
            </a:r>
            <a:endParaRPr lang="de-AT" dirty="0"/>
          </a:p>
        </p:txBody>
      </p:sp>
      <p:sp>
        <p:nvSpPr>
          <p:cNvPr id="3" name="Datumsplatzhalter 2"/>
          <p:cNvSpPr>
            <a:spLocks noGrp="1"/>
          </p:cNvSpPr>
          <p:nvPr>
            <p:ph type="dt" sz="half" idx="15"/>
          </p:nvPr>
        </p:nvSpPr>
        <p:spPr/>
        <p:txBody>
          <a:bodyPr/>
          <a:lstStyle/>
          <a:p>
            <a:endParaRPr lang="en-US"/>
          </a:p>
        </p:txBody>
      </p:sp>
      <p:sp>
        <p:nvSpPr>
          <p:cNvPr id="4" name="Fußzeilenplatzhalter 3"/>
          <p:cNvSpPr>
            <a:spLocks noGrp="1"/>
          </p:cNvSpPr>
          <p:nvPr>
            <p:ph type="ftr" sz="quarter" idx="16"/>
          </p:nvPr>
        </p:nvSpPr>
        <p:spPr/>
        <p:txBody>
          <a:bodyPr/>
          <a:lstStyle/>
          <a:p>
            <a:r>
              <a:rPr lang="en-US"/>
              <a:t>12 Dec 2022</a:t>
            </a:r>
          </a:p>
        </p:txBody>
      </p:sp>
      <p:sp>
        <p:nvSpPr>
          <p:cNvPr id="5" name="Foliennummernplatzhalter 4"/>
          <p:cNvSpPr>
            <a:spLocks noGrp="1"/>
          </p:cNvSpPr>
          <p:nvPr>
            <p:ph type="sldNum" sz="quarter" idx="17"/>
          </p:nvPr>
        </p:nvSpPr>
        <p:spPr/>
        <p:txBody>
          <a:bodyPr/>
          <a:lstStyle/>
          <a:p>
            <a:fld id="{2E1B1CB6-5C5C-443C-B788-F7ADFC29778E}" type="slidenum">
              <a:rPr lang="en-US" smtClean="0"/>
              <a:pPr/>
              <a:t>‹#›</a:t>
            </a:fld>
            <a:endParaRPr lang="en-US"/>
          </a:p>
        </p:txBody>
      </p:sp>
    </p:spTree>
    <p:extLst>
      <p:ext uri="{BB962C8B-B14F-4D97-AF65-F5344CB8AC3E}">
        <p14:creationId xmlns:p14="http://schemas.microsoft.com/office/powerpoint/2010/main" val="401875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JKU Logo All purpose">
    <p:bg>
      <p:bgPr>
        <a:solidFill>
          <a:schemeClr val="accent1"/>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66504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All purpos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a:solidFill>
                  <a:schemeClr val="bg1"/>
                </a:solidFill>
                <a:latin typeface="+mj-lt"/>
              </a:rPr>
              <a:t>JOHANNES</a:t>
            </a:r>
            <a:r>
              <a:rPr lang="de-AT" sz="800" b="0" baseline="0">
                <a:solidFill>
                  <a:schemeClr val="bg1"/>
                </a:solidFill>
                <a:latin typeface="+mj-lt"/>
              </a:rPr>
              <a:t> KEPLER UNIVERSITY LINZ</a:t>
            </a:r>
          </a:p>
          <a:p>
            <a:pPr>
              <a:lnSpc>
                <a:spcPts val="1000"/>
              </a:lnSpc>
            </a:pPr>
            <a:r>
              <a:rPr lang="de-AT" sz="800" b="0" baseline="0">
                <a:solidFill>
                  <a:schemeClr val="bg1"/>
                </a:solidFill>
                <a:latin typeface="+mn-lt"/>
              </a:rPr>
              <a:t>Altenberger Straße 69</a:t>
            </a:r>
          </a:p>
          <a:p>
            <a:pPr>
              <a:lnSpc>
                <a:spcPts val="1000"/>
              </a:lnSpc>
            </a:pPr>
            <a:r>
              <a:rPr lang="de-AT" sz="800" b="0" baseline="0">
                <a:solidFill>
                  <a:schemeClr val="bg1"/>
                </a:solidFill>
                <a:latin typeface="+mn-lt"/>
              </a:rPr>
              <a:t>4040 Linz, Austria</a:t>
            </a:r>
          </a:p>
          <a:p>
            <a:pPr>
              <a:lnSpc>
                <a:spcPts val="1000"/>
              </a:lnSpc>
            </a:pPr>
            <a:r>
              <a:rPr lang="de-AT" sz="800" b="0" baseline="0">
                <a:solidFill>
                  <a:schemeClr val="bg1"/>
                </a:solidFill>
                <a:latin typeface="+mn-lt"/>
              </a:rPr>
              <a:t>jku.at</a:t>
            </a:r>
            <a:endParaRPr lang="de-AT" sz="800" b="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0" y="554400"/>
            <a:ext cx="1932066" cy="1368000"/>
          </a:xfrm>
          <a:prstGeom prst="rect">
            <a:avLst/>
          </a:prstGeom>
        </p:spPr>
      </p:pic>
    </p:spTree>
    <p:extLst>
      <p:ext uri="{BB962C8B-B14F-4D97-AF65-F5344CB8AC3E}">
        <p14:creationId xmlns:p14="http://schemas.microsoft.com/office/powerpoint/2010/main" val="1240617799"/>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out logo All purpose">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endParaRPr lang="en-US"/>
          </a:p>
        </p:txBody>
      </p:sp>
      <p:sp>
        <p:nvSpPr>
          <p:cNvPr id="4" name="Fußzeilenplatzhalter 3"/>
          <p:cNvSpPr>
            <a:spLocks noGrp="1"/>
          </p:cNvSpPr>
          <p:nvPr>
            <p:ph type="ftr" sz="quarter" idx="11"/>
          </p:nvPr>
        </p:nvSpPr>
        <p:spPr/>
        <p:txBody>
          <a:bodyPr/>
          <a:lstStyle/>
          <a:p>
            <a:r>
              <a:rPr lang="en-US"/>
              <a:t>12 Dec 2022</a:t>
            </a:r>
          </a:p>
        </p:txBody>
      </p:sp>
      <p:sp>
        <p:nvSpPr>
          <p:cNvPr id="5" name="Foliennummernplatzhalter 4"/>
          <p:cNvSpPr>
            <a:spLocks noGrp="1"/>
          </p:cNvSpPr>
          <p:nvPr>
            <p:ph type="sldNum" sz="quarter" idx="12"/>
          </p:nvPr>
        </p:nvSpPr>
        <p:spPr/>
        <p:txBody>
          <a:bodyPr/>
          <a:lstStyle/>
          <a:p>
            <a:fld id="{2E1B1CB6-5C5C-443C-B788-F7ADFC29778E}" type="slidenum">
              <a:rPr lang="en-US" smtClean="0"/>
              <a:pPr/>
              <a:t>‹#›</a:t>
            </a:fld>
            <a:endParaRPr lang="en-US"/>
          </a:p>
        </p:txBody>
      </p:sp>
    </p:spTree>
    <p:extLst>
      <p:ext uri="{BB962C8B-B14F-4D97-AF65-F5344CB8AC3E}">
        <p14:creationId xmlns:p14="http://schemas.microsoft.com/office/powerpoint/2010/main" val="2736845463"/>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JKU Logo TNF">
    <p:bg>
      <p:bgPr>
        <a:solidFill>
          <a:schemeClr val="accent2"/>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137181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tx1"/>
                </a:solidFill>
                <a:latin typeface="+mj-lt"/>
              </a:rPr>
              <a:t>JOHANNES</a:t>
            </a:r>
            <a:r>
              <a:rPr lang="de-AT" sz="800" b="0" baseline="0" dirty="0">
                <a:solidFill>
                  <a:schemeClr val="tx1"/>
                </a:solidFill>
                <a:latin typeface="+mj-lt"/>
              </a:rPr>
              <a:t> KEPLER UNIVERSITY LINZ</a:t>
            </a:r>
          </a:p>
          <a:p>
            <a:pPr>
              <a:lnSpc>
                <a:spcPts val="1000"/>
              </a:lnSpc>
            </a:pPr>
            <a:r>
              <a:rPr lang="de-AT" sz="800" b="0" baseline="0" dirty="0">
                <a:solidFill>
                  <a:schemeClr val="tx1"/>
                </a:solidFill>
                <a:latin typeface="+mn-lt"/>
              </a:rPr>
              <a:t>Altenberger Straße 69</a:t>
            </a:r>
          </a:p>
          <a:p>
            <a:pPr>
              <a:lnSpc>
                <a:spcPts val="1000"/>
              </a:lnSpc>
            </a:pPr>
            <a:r>
              <a:rPr lang="de-AT" sz="800" b="0" baseline="0" dirty="0">
                <a:solidFill>
                  <a:schemeClr val="tx1"/>
                </a:solidFill>
                <a:latin typeface="+mn-lt"/>
              </a:rPr>
              <a:t>4040 Linz, Austria</a:t>
            </a:r>
          </a:p>
          <a:p>
            <a:pPr>
              <a:lnSpc>
                <a:spcPts val="1000"/>
              </a:lnSpc>
            </a:pPr>
            <a:r>
              <a:rPr lang="de-AT" sz="800" b="0" baseline="0" dirty="0" err="1">
                <a:solidFill>
                  <a:schemeClr val="tx1"/>
                </a:solidFill>
                <a:latin typeface="+mn-lt"/>
              </a:rPr>
              <a:t>jku.at</a:t>
            </a:r>
            <a:endParaRPr lang="de-AT" sz="800" b="0" dirty="0">
              <a:solidFill>
                <a:schemeClr val="tx1"/>
              </a:solidFill>
              <a:latin typeface="+mn-lt"/>
            </a:endParaRPr>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02000" y="554400"/>
            <a:ext cx="1932066" cy="1368000"/>
          </a:xfrm>
          <a:prstGeom prst="rect">
            <a:avLst/>
          </a:prstGeom>
        </p:spPr>
      </p:pic>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a:lvl1pPr>
          </a:lstStyle>
          <a:p>
            <a:r>
              <a:rPr lang="en-US"/>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a:lvl1pPr>
          </a:lstStyle>
          <a:p>
            <a:r>
              <a:rPr lang="en-US"/>
              <a:t>Space for a partner’s logo</a:t>
            </a:r>
          </a:p>
        </p:txBody>
      </p:sp>
      <p:pic>
        <p:nvPicPr>
          <p:cNvPr id="11" name="Grafik 10"/>
          <p:cNvPicPr>
            <a:picLocks noChangeAspect="1"/>
          </p:cNvPicPr>
          <p:nvPr userDrawn="1"/>
        </p:nvPicPr>
        <p:blipFill rotWithShape="1">
          <a:blip r:embed="rId3" cstate="print">
            <a:extLst>
              <a:ext uri="{28A0092B-C50C-407E-A947-70E740481C1C}">
                <a14:useLocalDpi xmlns:a14="http://schemas.microsoft.com/office/drawing/2010/main" val="0"/>
              </a:ext>
            </a:extLst>
          </a:blip>
          <a:srcRect l="27455" t="15293" r="42710" b="38849"/>
          <a:stretch/>
        </p:blipFill>
        <p:spPr>
          <a:xfrm>
            <a:off x="304246" y="3236317"/>
            <a:ext cx="2520000" cy="2307271"/>
          </a:xfrm>
          <a:prstGeom prst="rect">
            <a:avLst/>
          </a:prstGeom>
        </p:spPr>
      </p:pic>
    </p:spTree>
    <p:extLst>
      <p:ext uri="{BB962C8B-B14F-4D97-AF65-F5344CB8AC3E}">
        <p14:creationId xmlns:p14="http://schemas.microsoft.com/office/powerpoint/2010/main" val="3644275953"/>
      </p:ext>
    </p:extLst>
  </p:cSld>
  <p:clrMapOvr>
    <a:masterClrMapping/>
  </p:clrMapOvr>
  <p:extLst>
    <p:ext uri="{DCECCB84-F9BA-43D5-87BE-67443E8EF086}">
      <p15:sldGuideLst xmlns:p15="http://schemas.microsoft.com/office/powerpoint/2012/main">
        <p15:guide id="1" orient="horz" pos="2160">
          <p15:clr>
            <a:srgbClr val="FBAE40"/>
          </p15:clr>
        </p15:guide>
        <p15:guide id="2" pos="62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TNF">
    <p:bg>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a:solidFill>
                  <a:schemeClr val="bg1"/>
                </a:solidFill>
                <a:latin typeface="+mj-lt"/>
              </a:rPr>
              <a:t>JOHANNES</a:t>
            </a:r>
            <a:r>
              <a:rPr lang="de-AT" sz="800" b="0" baseline="0">
                <a:solidFill>
                  <a:schemeClr val="bg1"/>
                </a:solidFill>
                <a:latin typeface="+mj-lt"/>
              </a:rPr>
              <a:t> KEPLER UNIVERSITY LINZ</a:t>
            </a:r>
          </a:p>
          <a:p>
            <a:pPr>
              <a:lnSpc>
                <a:spcPts val="1000"/>
              </a:lnSpc>
            </a:pPr>
            <a:r>
              <a:rPr lang="de-AT" sz="800" b="0" baseline="0">
                <a:solidFill>
                  <a:schemeClr val="bg1"/>
                </a:solidFill>
                <a:latin typeface="+mn-lt"/>
              </a:rPr>
              <a:t>Altenberger Straße 69</a:t>
            </a:r>
          </a:p>
          <a:p>
            <a:pPr>
              <a:lnSpc>
                <a:spcPts val="1000"/>
              </a:lnSpc>
            </a:pPr>
            <a:r>
              <a:rPr lang="de-AT" sz="800" b="0" baseline="0">
                <a:solidFill>
                  <a:schemeClr val="bg1"/>
                </a:solidFill>
                <a:latin typeface="+mn-lt"/>
              </a:rPr>
              <a:t>4040 Linz, Austria</a:t>
            </a:r>
          </a:p>
          <a:p>
            <a:pPr>
              <a:lnSpc>
                <a:spcPts val="1000"/>
              </a:lnSpc>
            </a:pPr>
            <a:r>
              <a:rPr lang="de-AT" sz="800" b="0" baseline="0">
                <a:solidFill>
                  <a:schemeClr val="bg1"/>
                </a:solidFill>
                <a:latin typeface="+mn-lt"/>
              </a:rPr>
              <a:t>jku.at</a:t>
            </a:r>
            <a:endParaRPr lang="de-AT" sz="800" b="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1" y="554400"/>
            <a:ext cx="1932066" cy="1368000"/>
          </a:xfrm>
          <a:prstGeom prst="rect">
            <a:avLst/>
          </a:prstGeom>
        </p:spPr>
      </p:pic>
    </p:spTree>
    <p:extLst>
      <p:ext uri="{BB962C8B-B14F-4D97-AF65-F5344CB8AC3E}">
        <p14:creationId xmlns:p14="http://schemas.microsoft.com/office/powerpoint/2010/main" val="3282936968"/>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out logo TNF">
    <p:bg>
      <p:bgPr>
        <a:solidFill>
          <a:schemeClr val="bg1"/>
        </a:solidFill>
        <a:effectLst/>
      </p:bgPr>
    </p:bg>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endParaRPr lang="en-US"/>
          </a:p>
        </p:txBody>
      </p:sp>
      <p:sp>
        <p:nvSpPr>
          <p:cNvPr id="4" name="Fußzeilenplatzhalter 3"/>
          <p:cNvSpPr>
            <a:spLocks noGrp="1"/>
          </p:cNvSpPr>
          <p:nvPr>
            <p:ph type="ftr" sz="quarter" idx="11"/>
          </p:nvPr>
        </p:nvSpPr>
        <p:spPr/>
        <p:txBody>
          <a:bodyPr/>
          <a:lstStyle/>
          <a:p>
            <a:r>
              <a:rPr lang="en-US"/>
              <a:t>12 Dec 2022</a:t>
            </a:r>
          </a:p>
        </p:txBody>
      </p:sp>
      <p:sp>
        <p:nvSpPr>
          <p:cNvPr id="5" name="Foliennummernplatzhalter 4"/>
          <p:cNvSpPr>
            <a:spLocks noGrp="1"/>
          </p:cNvSpPr>
          <p:nvPr>
            <p:ph type="sldNum" sz="quarter" idx="12"/>
          </p:nvPr>
        </p:nvSpPr>
        <p:spPr/>
        <p:txBody>
          <a:bodyPr/>
          <a:lstStyle/>
          <a:p>
            <a:fld id="{2E1B1CB6-5C5C-443C-B788-F7ADFC29778E}" type="slidenum">
              <a:rPr lang="en-US" smtClean="0"/>
              <a:pPr/>
              <a:t>‹#›</a:t>
            </a:fld>
            <a:endParaRPr lang="en-US"/>
          </a:p>
        </p:txBody>
      </p:sp>
    </p:spTree>
    <p:extLst>
      <p:ext uri="{BB962C8B-B14F-4D97-AF65-F5344CB8AC3E}">
        <p14:creationId xmlns:p14="http://schemas.microsoft.com/office/powerpoint/2010/main" val="1239291609"/>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JKU Logo SOWI">
    <p:bg>
      <p:bgPr>
        <a:solidFill>
          <a:schemeClr val="accent4"/>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3970093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SOWI">
    <p:bg>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a:solidFill>
                  <a:schemeClr val="bg1"/>
                </a:solidFill>
                <a:latin typeface="+mj-lt"/>
              </a:rPr>
              <a:t>JOHANNES</a:t>
            </a:r>
            <a:r>
              <a:rPr lang="de-AT" sz="800" b="0" baseline="0">
                <a:solidFill>
                  <a:schemeClr val="bg1"/>
                </a:solidFill>
                <a:latin typeface="+mj-lt"/>
              </a:rPr>
              <a:t> KEPLER UNIVERSITY LINZ</a:t>
            </a:r>
          </a:p>
          <a:p>
            <a:pPr>
              <a:lnSpc>
                <a:spcPts val="1000"/>
              </a:lnSpc>
            </a:pPr>
            <a:r>
              <a:rPr lang="de-AT" sz="800" b="0" baseline="0">
                <a:solidFill>
                  <a:schemeClr val="bg1"/>
                </a:solidFill>
                <a:latin typeface="+mn-lt"/>
              </a:rPr>
              <a:t>Altenberger Straße 69</a:t>
            </a:r>
          </a:p>
          <a:p>
            <a:pPr>
              <a:lnSpc>
                <a:spcPts val="1000"/>
              </a:lnSpc>
            </a:pPr>
            <a:r>
              <a:rPr lang="de-AT" sz="800" b="0" baseline="0">
                <a:solidFill>
                  <a:schemeClr val="bg1"/>
                </a:solidFill>
                <a:latin typeface="+mn-lt"/>
              </a:rPr>
              <a:t>4040 Linz, Austria</a:t>
            </a:r>
          </a:p>
          <a:p>
            <a:pPr>
              <a:lnSpc>
                <a:spcPts val="1000"/>
              </a:lnSpc>
            </a:pPr>
            <a:r>
              <a:rPr lang="de-AT" sz="800" b="0" baseline="0">
                <a:solidFill>
                  <a:schemeClr val="bg1"/>
                </a:solidFill>
                <a:latin typeface="+mn-lt"/>
              </a:rPr>
              <a:t>jku.at</a:t>
            </a:r>
            <a:endParaRPr lang="de-AT" sz="800" b="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1" y="554400"/>
            <a:ext cx="1932066" cy="1368000"/>
          </a:xfrm>
          <a:prstGeom prst="rect">
            <a:avLst/>
          </a:prstGeom>
        </p:spPr>
      </p:pic>
    </p:spTree>
    <p:extLst>
      <p:ext uri="{BB962C8B-B14F-4D97-AF65-F5344CB8AC3E}">
        <p14:creationId xmlns:p14="http://schemas.microsoft.com/office/powerpoint/2010/main" val="2585397506"/>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without logo SOWI">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endParaRPr lang="en-US"/>
          </a:p>
        </p:txBody>
      </p:sp>
      <p:sp>
        <p:nvSpPr>
          <p:cNvPr id="4" name="Fußzeilenplatzhalter 3"/>
          <p:cNvSpPr>
            <a:spLocks noGrp="1"/>
          </p:cNvSpPr>
          <p:nvPr>
            <p:ph type="ftr" sz="quarter" idx="11"/>
          </p:nvPr>
        </p:nvSpPr>
        <p:spPr/>
        <p:txBody>
          <a:bodyPr/>
          <a:lstStyle/>
          <a:p>
            <a:r>
              <a:rPr lang="en-US"/>
              <a:t>12 Dec 2022</a:t>
            </a:r>
          </a:p>
        </p:txBody>
      </p:sp>
      <p:sp>
        <p:nvSpPr>
          <p:cNvPr id="5" name="Foliennummernplatzhalter 4"/>
          <p:cNvSpPr>
            <a:spLocks noGrp="1"/>
          </p:cNvSpPr>
          <p:nvPr>
            <p:ph type="sldNum" sz="quarter" idx="12"/>
          </p:nvPr>
        </p:nvSpPr>
        <p:spPr/>
        <p:txBody>
          <a:bodyPr/>
          <a:lstStyle/>
          <a:p>
            <a:fld id="{2E1B1CB6-5C5C-443C-B788-F7ADFC29778E}" type="slidenum">
              <a:rPr lang="en-US" smtClean="0"/>
              <a:pPr/>
              <a:t>‹#›</a:t>
            </a:fld>
            <a:endParaRPr lang="en-US"/>
          </a:p>
        </p:txBody>
      </p:sp>
    </p:spTree>
    <p:extLst>
      <p:ext uri="{BB962C8B-B14F-4D97-AF65-F5344CB8AC3E}">
        <p14:creationId xmlns:p14="http://schemas.microsoft.com/office/powerpoint/2010/main" val="3156853621"/>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JKU Logo RE">
    <p:bg>
      <p:bgPr>
        <a:solidFill>
          <a:schemeClr val="accent5"/>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40105004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RE">
    <p:bg>
      <p:bgPr>
        <a:solidFill>
          <a:schemeClr val="accent5"/>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a:solidFill>
                  <a:schemeClr val="bg1"/>
                </a:solidFill>
                <a:latin typeface="+mj-lt"/>
              </a:rPr>
              <a:t>JOHANNES</a:t>
            </a:r>
            <a:r>
              <a:rPr lang="de-AT" sz="800" b="0" baseline="0">
                <a:solidFill>
                  <a:schemeClr val="bg1"/>
                </a:solidFill>
                <a:latin typeface="+mj-lt"/>
              </a:rPr>
              <a:t> KEPLER UNIVERSITY LINZ</a:t>
            </a:r>
          </a:p>
          <a:p>
            <a:pPr>
              <a:lnSpc>
                <a:spcPts val="1000"/>
              </a:lnSpc>
            </a:pPr>
            <a:r>
              <a:rPr lang="de-AT" sz="800" b="0" baseline="0">
                <a:solidFill>
                  <a:schemeClr val="bg1"/>
                </a:solidFill>
                <a:latin typeface="+mn-lt"/>
              </a:rPr>
              <a:t>Altenberger Straße 69</a:t>
            </a:r>
          </a:p>
          <a:p>
            <a:pPr>
              <a:lnSpc>
                <a:spcPts val="1000"/>
              </a:lnSpc>
            </a:pPr>
            <a:r>
              <a:rPr lang="de-AT" sz="800" b="0" baseline="0">
                <a:solidFill>
                  <a:schemeClr val="bg1"/>
                </a:solidFill>
                <a:latin typeface="+mn-lt"/>
              </a:rPr>
              <a:t>4040 Linz, Austria</a:t>
            </a:r>
          </a:p>
          <a:p>
            <a:pPr>
              <a:lnSpc>
                <a:spcPts val="1000"/>
              </a:lnSpc>
            </a:pPr>
            <a:r>
              <a:rPr lang="de-AT" sz="800" b="0" baseline="0">
                <a:solidFill>
                  <a:schemeClr val="bg1"/>
                </a:solidFill>
                <a:latin typeface="+mn-lt"/>
              </a:rPr>
              <a:t>jku.at</a:t>
            </a:r>
            <a:endParaRPr lang="de-AT" sz="800" b="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1" y="554400"/>
            <a:ext cx="1932066" cy="1368000"/>
          </a:xfrm>
          <a:prstGeom prst="rect">
            <a:avLst/>
          </a:prstGeom>
        </p:spPr>
      </p:pic>
    </p:spTree>
    <p:extLst>
      <p:ext uri="{BB962C8B-B14F-4D97-AF65-F5344CB8AC3E}">
        <p14:creationId xmlns:p14="http://schemas.microsoft.com/office/powerpoint/2010/main" val="1854180269"/>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without logo RE">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endParaRPr lang="en-US"/>
          </a:p>
        </p:txBody>
      </p:sp>
      <p:sp>
        <p:nvSpPr>
          <p:cNvPr id="4" name="Fußzeilenplatzhalter 3"/>
          <p:cNvSpPr>
            <a:spLocks noGrp="1"/>
          </p:cNvSpPr>
          <p:nvPr>
            <p:ph type="ftr" sz="quarter" idx="11"/>
          </p:nvPr>
        </p:nvSpPr>
        <p:spPr/>
        <p:txBody>
          <a:bodyPr/>
          <a:lstStyle/>
          <a:p>
            <a:r>
              <a:rPr lang="en-US"/>
              <a:t>12 Dec 2022</a:t>
            </a:r>
          </a:p>
        </p:txBody>
      </p:sp>
      <p:sp>
        <p:nvSpPr>
          <p:cNvPr id="5" name="Foliennummernplatzhalter 4"/>
          <p:cNvSpPr>
            <a:spLocks noGrp="1"/>
          </p:cNvSpPr>
          <p:nvPr>
            <p:ph type="sldNum" sz="quarter" idx="12"/>
          </p:nvPr>
        </p:nvSpPr>
        <p:spPr/>
        <p:txBody>
          <a:bodyPr/>
          <a:lstStyle/>
          <a:p>
            <a:fld id="{2E1B1CB6-5C5C-443C-B788-F7ADFC29778E}" type="slidenum">
              <a:rPr lang="en-US" smtClean="0"/>
              <a:pPr/>
              <a:t>‹#›</a:t>
            </a:fld>
            <a:endParaRPr lang="en-US"/>
          </a:p>
        </p:txBody>
      </p:sp>
    </p:spTree>
    <p:extLst>
      <p:ext uri="{BB962C8B-B14F-4D97-AF65-F5344CB8AC3E}">
        <p14:creationId xmlns:p14="http://schemas.microsoft.com/office/powerpoint/2010/main" val="1116668217"/>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JKU Logo MED">
    <p:bg>
      <p:bgPr>
        <a:solidFill>
          <a:schemeClr val="accent6"/>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2570736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MED">
    <p:bg>
      <p:bgPr>
        <a:solidFill>
          <a:schemeClr val="accent6"/>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a:solidFill>
                  <a:schemeClr val="bg1"/>
                </a:solidFill>
                <a:latin typeface="+mj-lt"/>
              </a:rPr>
              <a:t>JOHANNES</a:t>
            </a:r>
            <a:r>
              <a:rPr lang="de-AT" sz="800" b="0" baseline="0">
                <a:solidFill>
                  <a:schemeClr val="bg1"/>
                </a:solidFill>
                <a:latin typeface="+mj-lt"/>
              </a:rPr>
              <a:t> KEPLER UNIVERSITY LINZ</a:t>
            </a:r>
          </a:p>
          <a:p>
            <a:pPr>
              <a:lnSpc>
                <a:spcPts val="1000"/>
              </a:lnSpc>
            </a:pPr>
            <a:r>
              <a:rPr lang="de-AT" sz="800" b="0" baseline="0">
                <a:solidFill>
                  <a:schemeClr val="bg1"/>
                </a:solidFill>
                <a:latin typeface="+mn-lt"/>
              </a:rPr>
              <a:t>Altenberger Straße 69</a:t>
            </a:r>
          </a:p>
          <a:p>
            <a:pPr>
              <a:lnSpc>
                <a:spcPts val="1000"/>
              </a:lnSpc>
            </a:pPr>
            <a:r>
              <a:rPr lang="de-AT" sz="800" b="0" baseline="0">
                <a:solidFill>
                  <a:schemeClr val="bg1"/>
                </a:solidFill>
                <a:latin typeface="+mn-lt"/>
              </a:rPr>
              <a:t>4040 Linz, Austria</a:t>
            </a:r>
          </a:p>
          <a:p>
            <a:pPr>
              <a:lnSpc>
                <a:spcPts val="1000"/>
              </a:lnSpc>
            </a:pPr>
            <a:r>
              <a:rPr lang="de-AT" sz="800" b="0" baseline="0">
                <a:solidFill>
                  <a:schemeClr val="bg1"/>
                </a:solidFill>
                <a:latin typeface="+mn-lt"/>
              </a:rPr>
              <a:t>jku.at</a:t>
            </a:r>
            <a:endParaRPr lang="de-AT" sz="800" b="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1" y="554400"/>
            <a:ext cx="1932066" cy="1368000"/>
          </a:xfrm>
          <a:prstGeom prst="rect">
            <a:avLst/>
          </a:prstGeom>
        </p:spPr>
      </p:pic>
    </p:spTree>
    <p:extLst>
      <p:ext uri="{BB962C8B-B14F-4D97-AF65-F5344CB8AC3E}">
        <p14:creationId xmlns:p14="http://schemas.microsoft.com/office/powerpoint/2010/main" val="2600565243"/>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out log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5999" y="5410800"/>
            <a:ext cx="11113227" cy="730800"/>
          </a:xfrm>
        </p:spPr>
        <p:txBody>
          <a:bodyPr>
            <a:noAutofit/>
          </a:bodyPr>
          <a:lstStyle>
            <a:lvl1pPr marL="0" indent="0" algn="l">
              <a:spcBef>
                <a:spcPts val="0"/>
              </a:spcBef>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6250" cy="2008800"/>
          </a:xfrm>
        </p:spPr>
        <p:txBody>
          <a:bodyPr anchor="b" anchorCtr="0"/>
          <a:lstStyle>
            <a:lvl1pPr>
              <a:defRPr sz="4500" baseline="0"/>
            </a:lvl1pPr>
          </a:lstStyle>
          <a:p>
            <a:r>
              <a:rPr lang="de-DE" dirty="0"/>
              <a:t>Space </a:t>
            </a:r>
            <a:r>
              <a:rPr lang="de-DE" dirty="0" err="1"/>
              <a:t>for</a:t>
            </a:r>
            <a:br>
              <a:rPr lang="de-DE" dirty="0"/>
            </a:br>
            <a:r>
              <a:rPr lang="de-DE" dirty="0" err="1"/>
              <a:t>the</a:t>
            </a:r>
            <a:r>
              <a:rPr lang="de-DE" dirty="0"/>
              <a:t> title</a:t>
            </a:r>
            <a:endParaRPr lang="de-AT" dirty="0"/>
          </a:p>
        </p:txBody>
      </p:sp>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27455" t="15293" r="42710" b="38849"/>
          <a:stretch/>
        </p:blipFill>
        <p:spPr>
          <a:xfrm>
            <a:off x="304246" y="3236317"/>
            <a:ext cx="2520000" cy="2307271"/>
          </a:xfrm>
          <a:prstGeom prst="rect">
            <a:avLst/>
          </a:prstGeom>
        </p:spPr>
      </p:pic>
      <p:sp>
        <p:nvSpPr>
          <p:cNvPr id="2" name="Datumsplatzhalter 1"/>
          <p:cNvSpPr>
            <a:spLocks noGrp="1"/>
          </p:cNvSpPr>
          <p:nvPr>
            <p:ph type="dt" sz="half" idx="10"/>
          </p:nvPr>
        </p:nvSpPr>
        <p:spPr/>
        <p:txBody>
          <a:bodyPr/>
          <a:lstStyle/>
          <a:p>
            <a:endParaRPr lang="en-US"/>
          </a:p>
        </p:txBody>
      </p:sp>
      <p:sp>
        <p:nvSpPr>
          <p:cNvPr id="4" name="Fußzeilenplatzhalter 3"/>
          <p:cNvSpPr>
            <a:spLocks noGrp="1"/>
          </p:cNvSpPr>
          <p:nvPr>
            <p:ph type="ftr" sz="quarter" idx="11"/>
          </p:nvPr>
        </p:nvSpPr>
        <p:spPr/>
        <p:txBody>
          <a:bodyPr/>
          <a:lstStyle/>
          <a:p>
            <a:r>
              <a:rPr lang="en-US"/>
              <a:t>12 Dec 2022</a:t>
            </a:r>
          </a:p>
        </p:txBody>
      </p:sp>
      <p:sp>
        <p:nvSpPr>
          <p:cNvPr id="5" name="Foliennummernplatzhalter 4"/>
          <p:cNvSpPr>
            <a:spLocks noGrp="1"/>
          </p:cNvSpPr>
          <p:nvPr>
            <p:ph type="sldNum" sz="quarter" idx="12"/>
          </p:nvPr>
        </p:nvSpPr>
        <p:spPr/>
        <p:txBody>
          <a:bodyPr/>
          <a:lstStyle/>
          <a:p>
            <a:fld id="{2E1B1CB6-5C5C-443C-B788-F7ADFC29778E}" type="slidenum">
              <a:rPr lang="en-US" smtClean="0"/>
              <a:pPr/>
              <a:t>‹#›</a:t>
            </a:fld>
            <a:endParaRPr lang="en-US"/>
          </a:p>
        </p:txBody>
      </p:sp>
    </p:spTree>
    <p:extLst>
      <p:ext uri="{BB962C8B-B14F-4D97-AF65-F5344CB8AC3E}">
        <p14:creationId xmlns:p14="http://schemas.microsoft.com/office/powerpoint/2010/main" val="2889596540"/>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without logo MED">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endParaRPr lang="en-US"/>
          </a:p>
        </p:txBody>
      </p:sp>
      <p:sp>
        <p:nvSpPr>
          <p:cNvPr id="4" name="Fußzeilenplatzhalter 3"/>
          <p:cNvSpPr>
            <a:spLocks noGrp="1"/>
          </p:cNvSpPr>
          <p:nvPr>
            <p:ph type="ftr" sz="quarter" idx="11"/>
          </p:nvPr>
        </p:nvSpPr>
        <p:spPr/>
        <p:txBody>
          <a:bodyPr/>
          <a:lstStyle/>
          <a:p>
            <a:r>
              <a:rPr lang="en-US"/>
              <a:t>12 Dec 2022</a:t>
            </a:r>
          </a:p>
        </p:txBody>
      </p:sp>
      <p:sp>
        <p:nvSpPr>
          <p:cNvPr id="5" name="Foliennummernplatzhalter 4"/>
          <p:cNvSpPr>
            <a:spLocks noGrp="1"/>
          </p:cNvSpPr>
          <p:nvPr>
            <p:ph type="sldNum" sz="quarter" idx="12"/>
          </p:nvPr>
        </p:nvSpPr>
        <p:spPr/>
        <p:txBody>
          <a:bodyPr/>
          <a:lstStyle/>
          <a:p>
            <a:fld id="{2E1B1CB6-5C5C-443C-B788-F7ADFC29778E}" type="slidenum">
              <a:rPr lang="en-US" smtClean="0"/>
              <a:pPr/>
              <a:t>‹#›</a:t>
            </a:fld>
            <a:endParaRPr lang="en-US"/>
          </a:p>
        </p:txBody>
      </p:sp>
    </p:spTree>
    <p:extLst>
      <p:ext uri="{BB962C8B-B14F-4D97-AF65-F5344CB8AC3E}">
        <p14:creationId xmlns:p14="http://schemas.microsoft.com/office/powerpoint/2010/main" val="1222232"/>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operation overview">
    <p:spTree>
      <p:nvGrpSpPr>
        <p:cNvPr id="1" name=""/>
        <p:cNvGrpSpPr/>
        <p:nvPr/>
      </p:nvGrpSpPr>
      <p:grpSpPr>
        <a:xfrm>
          <a:off x="0" y="0"/>
          <a:ext cx="0" cy="0"/>
          <a:chOff x="0" y="0"/>
          <a:chExt cx="0" cy="0"/>
        </a:xfrm>
      </p:grpSpPr>
      <p:sp>
        <p:nvSpPr>
          <p:cNvPr id="3" name="Datumsplatzhalter 2"/>
          <p:cNvSpPr>
            <a:spLocks noGrp="1"/>
          </p:cNvSpPr>
          <p:nvPr>
            <p:ph type="dt" sz="half" idx="23"/>
          </p:nvPr>
        </p:nvSpPr>
        <p:spPr/>
        <p:txBody>
          <a:bodyPr/>
          <a:lstStyle/>
          <a:p>
            <a:endParaRPr lang="en-US"/>
          </a:p>
        </p:txBody>
      </p:sp>
      <p:sp>
        <p:nvSpPr>
          <p:cNvPr id="4" name="Fußzeilenplatzhalter 3"/>
          <p:cNvSpPr>
            <a:spLocks noGrp="1"/>
          </p:cNvSpPr>
          <p:nvPr>
            <p:ph type="ftr" sz="quarter" idx="24"/>
          </p:nvPr>
        </p:nvSpPr>
        <p:spPr/>
        <p:txBody>
          <a:bodyPr/>
          <a:lstStyle/>
          <a:p>
            <a:r>
              <a:rPr lang="en-US"/>
              <a:t>12 Dec 2022</a:t>
            </a:r>
          </a:p>
        </p:txBody>
      </p:sp>
      <p:sp>
        <p:nvSpPr>
          <p:cNvPr id="5" name="Foliennummernplatzhalter 4"/>
          <p:cNvSpPr>
            <a:spLocks noGrp="1"/>
          </p:cNvSpPr>
          <p:nvPr>
            <p:ph type="sldNum" sz="quarter" idx="25"/>
          </p:nvPr>
        </p:nvSpPr>
        <p:spPr/>
        <p:txBody>
          <a:bodyPr/>
          <a:lstStyle/>
          <a:p>
            <a:fld id="{2E1B1CB6-5C5C-443C-B788-F7ADFC29778E}" type="slidenum">
              <a:rPr lang="en-US" smtClean="0"/>
              <a:pPr/>
              <a:t>‹#›</a:t>
            </a:fld>
            <a:endParaRPr lang="en-US"/>
          </a:p>
        </p:txBody>
      </p:sp>
      <p:sp>
        <p:nvSpPr>
          <p:cNvPr id="6" name="Titel 5"/>
          <p:cNvSpPr>
            <a:spLocks noGrp="1"/>
          </p:cNvSpPr>
          <p:nvPr>
            <p:ph type="title" hasCustomPrompt="1"/>
          </p:nvPr>
        </p:nvSpPr>
        <p:spPr/>
        <p:txBody>
          <a:bodyPr/>
          <a:lstStyle>
            <a:lvl1pPr>
              <a:defRPr/>
            </a:lvl1pPr>
          </a:lstStyle>
          <a:p>
            <a:r>
              <a:rPr lang="de-DE" dirty="0"/>
              <a:t>In </a:t>
            </a:r>
            <a:r>
              <a:rPr lang="de-DE" dirty="0" err="1"/>
              <a:t>cooperation</a:t>
            </a:r>
            <a:r>
              <a:rPr lang="de-DE" dirty="0"/>
              <a:t> </a:t>
            </a:r>
            <a:r>
              <a:rPr lang="de-DE" dirty="0" err="1"/>
              <a:t>with</a:t>
            </a:r>
            <a:endParaRPr lang="de-DE" dirty="0"/>
          </a:p>
        </p:txBody>
      </p:sp>
      <p:sp>
        <p:nvSpPr>
          <p:cNvPr id="18" name="Bildplatzhalter 6"/>
          <p:cNvSpPr>
            <a:spLocks noGrp="1"/>
          </p:cNvSpPr>
          <p:nvPr>
            <p:ph type="pic" sz="quarter" idx="13" hasCustomPrompt="1"/>
          </p:nvPr>
        </p:nvSpPr>
        <p:spPr>
          <a:xfrm>
            <a:off x="8241458" y="1721189"/>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a:t>Space for a partner’s logo</a:t>
            </a:r>
          </a:p>
          <a:p>
            <a:endParaRPr lang="en-US"/>
          </a:p>
        </p:txBody>
      </p:sp>
      <p:sp>
        <p:nvSpPr>
          <p:cNvPr id="19" name="Bildplatzhalter 6"/>
          <p:cNvSpPr>
            <a:spLocks noGrp="1"/>
          </p:cNvSpPr>
          <p:nvPr>
            <p:ph type="pic" sz="quarter" idx="16" hasCustomPrompt="1"/>
          </p:nvPr>
        </p:nvSpPr>
        <p:spPr>
          <a:xfrm>
            <a:off x="574656" y="1721189"/>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a:t>Space for a partner’s logo</a:t>
            </a:r>
          </a:p>
          <a:p>
            <a:endParaRPr lang="en-US"/>
          </a:p>
        </p:txBody>
      </p:sp>
      <p:sp>
        <p:nvSpPr>
          <p:cNvPr id="20" name="Bildplatzhalter 6"/>
          <p:cNvSpPr>
            <a:spLocks noGrp="1"/>
          </p:cNvSpPr>
          <p:nvPr>
            <p:ph type="pic" sz="quarter" idx="17" hasCustomPrompt="1"/>
          </p:nvPr>
        </p:nvSpPr>
        <p:spPr>
          <a:xfrm>
            <a:off x="4407277" y="1720152"/>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a:t>Space for a partner’s logo</a:t>
            </a:r>
          </a:p>
          <a:p>
            <a:endParaRPr lang="en-US"/>
          </a:p>
        </p:txBody>
      </p:sp>
      <p:sp>
        <p:nvSpPr>
          <p:cNvPr id="21" name="Bildplatzhalter 6"/>
          <p:cNvSpPr>
            <a:spLocks noGrp="1"/>
          </p:cNvSpPr>
          <p:nvPr>
            <p:ph type="pic" sz="quarter" idx="26" hasCustomPrompt="1"/>
          </p:nvPr>
        </p:nvSpPr>
        <p:spPr>
          <a:xfrm>
            <a:off x="8241458" y="3291327"/>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a:t>Space for a partner’s logo</a:t>
            </a:r>
          </a:p>
          <a:p>
            <a:endParaRPr lang="en-US"/>
          </a:p>
        </p:txBody>
      </p:sp>
      <p:sp>
        <p:nvSpPr>
          <p:cNvPr id="22" name="Bildplatzhalter 6"/>
          <p:cNvSpPr>
            <a:spLocks noGrp="1"/>
          </p:cNvSpPr>
          <p:nvPr>
            <p:ph type="pic" sz="quarter" idx="27" hasCustomPrompt="1"/>
          </p:nvPr>
        </p:nvSpPr>
        <p:spPr>
          <a:xfrm>
            <a:off x="574656" y="3291327"/>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a:t>Space for a partner’s logo</a:t>
            </a:r>
          </a:p>
          <a:p>
            <a:endParaRPr lang="en-US"/>
          </a:p>
        </p:txBody>
      </p:sp>
      <p:sp>
        <p:nvSpPr>
          <p:cNvPr id="23" name="Bildplatzhalter 6"/>
          <p:cNvSpPr>
            <a:spLocks noGrp="1"/>
          </p:cNvSpPr>
          <p:nvPr>
            <p:ph type="pic" sz="quarter" idx="28" hasCustomPrompt="1"/>
          </p:nvPr>
        </p:nvSpPr>
        <p:spPr>
          <a:xfrm>
            <a:off x="4407277" y="3290290"/>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a:t>Space for a partner’s logo</a:t>
            </a:r>
          </a:p>
          <a:p>
            <a:endParaRPr lang="en-US"/>
          </a:p>
        </p:txBody>
      </p:sp>
      <p:sp>
        <p:nvSpPr>
          <p:cNvPr id="24" name="Bildplatzhalter 6"/>
          <p:cNvSpPr>
            <a:spLocks noGrp="1"/>
          </p:cNvSpPr>
          <p:nvPr>
            <p:ph type="pic" sz="quarter" idx="29" hasCustomPrompt="1"/>
          </p:nvPr>
        </p:nvSpPr>
        <p:spPr>
          <a:xfrm>
            <a:off x="8246376" y="4867487"/>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a:t>Space for a partner’s logo</a:t>
            </a:r>
          </a:p>
          <a:p>
            <a:endParaRPr lang="en-US"/>
          </a:p>
        </p:txBody>
      </p:sp>
      <p:sp>
        <p:nvSpPr>
          <p:cNvPr id="25" name="Bildplatzhalter 6"/>
          <p:cNvSpPr>
            <a:spLocks noGrp="1"/>
          </p:cNvSpPr>
          <p:nvPr>
            <p:ph type="pic" sz="quarter" idx="30" hasCustomPrompt="1"/>
          </p:nvPr>
        </p:nvSpPr>
        <p:spPr>
          <a:xfrm>
            <a:off x="579574" y="4867487"/>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a:t>Space for a partner’s logo</a:t>
            </a:r>
          </a:p>
          <a:p>
            <a:endParaRPr lang="en-US"/>
          </a:p>
        </p:txBody>
      </p:sp>
      <p:sp>
        <p:nvSpPr>
          <p:cNvPr id="26" name="Bildplatzhalter 6"/>
          <p:cNvSpPr>
            <a:spLocks noGrp="1"/>
          </p:cNvSpPr>
          <p:nvPr>
            <p:ph type="pic" sz="quarter" idx="31" hasCustomPrompt="1"/>
          </p:nvPr>
        </p:nvSpPr>
        <p:spPr>
          <a:xfrm>
            <a:off x="4412195" y="4866450"/>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a:t>Space for a partner’s logo</a:t>
            </a:r>
          </a:p>
          <a:p>
            <a:endParaRPr lang="en-US"/>
          </a:p>
        </p:txBody>
      </p:sp>
    </p:spTree>
    <p:extLst>
      <p:ext uri="{BB962C8B-B14F-4D97-AF65-F5344CB8AC3E}">
        <p14:creationId xmlns:p14="http://schemas.microsoft.com/office/powerpoint/2010/main" val="474561612"/>
      </p:ext>
    </p:extLst>
  </p:cSld>
  <p:clrMapOvr>
    <a:masterClrMapping/>
  </p:clrMapOvr>
  <p:extLst>
    <p:ext uri="{DCECCB84-F9BA-43D5-87BE-67443E8EF086}">
      <p15:sldGuideLst xmlns:p15="http://schemas.microsoft.com/office/powerpoint/2012/main">
        <p15:guide id="1" orient="horz" pos="3566" userDrawn="1">
          <p15:clr>
            <a:srgbClr val="FBAE40"/>
          </p15:clr>
        </p15:guide>
        <p15:guide id="2" pos="5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9" name="Textplatzhalter 8"/>
          <p:cNvSpPr>
            <a:spLocks noGrp="1"/>
          </p:cNvSpPr>
          <p:nvPr>
            <p:ph type="body" sz="quarter" idx="13" hasCustomPrompt="1"/>
          </p:nvPr>
        </p:nvSpPr>
        <p:spPr>
          <a:xfrm>
            <a:off x="623093" y="636613"/>
            <a:ext cx="10845364" cy="5499267"/>
          </a:xfrm>
        </p:spPr>
        <p:txBody>
          <a:bodyPr/>
          <a:lstStyle>
            <a:lvl1pPr marL="0" indent="0">
              <a:lnSpc>
                <a:spcPct val="105000"/>
              </a:lnSpc>
              <a:spcBef>
                <a:spcPts val="1600"/>
              </a:spcBef>
              <a:buFont typeface="Arial" panose="020B0604020202020204" pitchFamily="34" charset="0"/>
              <a:buNone/>
              <a:defRPr sz="1700" baseline="0">
                <a:latin typeface="+mj-lt"/>
              </a:defRPr>
            </a:lvl1pPr>
            <a:lvl2pPr marL="216000" indent="-216000">
              <a:lnSpc>
                <a:spcPct val="105000"/>
              </a:lnSpc>
              <a:spcBef>
                <a:spcPts val="0"/>
              </a:spcBef>
              <a:buFont typeface="Arial" panose="020B0604020202020204" pitchFamily="34" charset="0"/>
              <a:buChar char="•"/>
              <a:defRPr sz="1500"/>
            </a:lvl2pPr>
          </a:lstStyle>
          <a:p>
            <a:pPr lvl="0"/>
            <a:r>
              <a:rPr lang="de-DE" dirty="0"/>
              <a:t>Chapter 1</a:t>
            </a:r>
          </a:p>
          <a:p>
            <a:pPr lvl="1"/>
            <a:r>
              <a:rPr lang="de-DE" dirty="0"/>
              <a:t>Chapter 1</a:t>
            </a:r>
          </a:p>
          <a:p>
            <a:pPr lvl="1"/>
            <a:r>
              <a:rPr lang="de-DE" dirty="0"/>
              <a:t>Chapter 2</a:t>
            </a:r>
          </a:p>
          <a:p>
            <a:pPr lvl="0"/>
            <a:r>
              <a:rPr lang="de-DE" dirty="0"/>
              <a:t>Chapter 2</a:t>
            </a:r>
          </a:p>
          <a:p>
            <a:pPr lvl="1"/>
            <a:r>
              <a:rPr lang="de-DE" dirty="0"/>
              <a:t>Chapter 1</a:t>
            </a:r>
          </a:p>
          <a:p>
            <a:pPr lvl="1"/>
            <a:r>
              <a:rPr lang="de-DE" dirty="0"/>
              <a:t>Chapter 2</a:t>
            </a:r>
          </a:p>
          <a:p>
            <a:pPr lvl="0"/>
            <a:r>
              <a:rPr lang="de-DE" dirty="0"/>
              <a:t>Chapter 3</a:t>
            </a:r>
          </a:p>
          <a:p>
            <a:pPr lvl="1"/>
            <a:r>
              <a:rPr lang="de-DE" dirty="0"/>
              <a:t>Chapter 1</a:t>
            </a:r>
          </a:p>
          <a:p>
            <a:pPr lvl="1"/>
            <a:r>
              <a:rPr lang="de-DE" dirty="0"/>
              <a:t>Chapter 2</a:t>
            </a:r>
          </a:p>
          <a:p>
            <a:pPr lvl="0"/>
            <a:r>
              <a:rPr lang="de-DE" dirty="0"/>
              <a:t>Chapter 4</a:t>
            </a:r>
          </a:p>
          <a:p>
            <a:pPr lvl="1"/>
            <a:r>
              <a:rPr lang="de-DE" dirty="0"/>
              <a:t>Chapter 1</a:t>
            </a:r>
          </a:p>
          <a:p>
            <a:pPr lvl="1"/>
            <a:r>
              <a:rPr lang="de-DE" dirty="0"/>
              <a:t>Chapter 2</a:t>
            </a:r>
          </a:p>
          <a:p>
            <a:pPr lvl="0"/>
            <a:r>
              <a:rPr lang="de-DE" dirty="0"/>
              <a:t>Chapter 5</a:t>
            </a:r>
          </a:p>
          <a:p>
            <a:pPr lvl="1"/>
            <a:r>
              <a:rPr lang="de-DE" dirty="0"/>
              <a:t>Chapter 1</a:t>
            </a:r>
          </a:p>
          <a:p>
            <a:pPr lvl="1"/>
            <a:r>
              <a:rPr lang="de-DE" dirty="0"/>
              <a:t>Chapter 2</a:t>
            </a:r>
          </a:p>
          <a:p>
            <a:pPr lvl="1"/>
            <a:endParaRPr lang="de-DE" dirty="0"/>
          </a:p>
        </p:txBody>
      </p:sp>
      <p:sp>
        <p:nvSpPr>
          <p:cNvPr id="5" name="Datumsplatzhalter 4"/>
          <p:cNvSpPr>
            <a:spLocks noGrp="1"/>
          </p:cNvSpPr>
          <p:nvPr>
            <p:ph type="dt" sz="half" idx="15"/>
          </p:nvPr>
        </p:nvSpPr>
        <p:spPr/>
        <p:txBody>
          <a:bodyPr/>
          <a:lstStyle/>
          <a:p>
            <a:endParaRPr lang="en-US"/>
          </a:p>
        </p:txBody>
      </p:sp>
      <p:sp>
        <p:nvSpPr>
          <p:cNvPr id="6" name="Fußzeilenplatzhalter 5"/>
          <p:cNvSpPr>
            <a:spLocks noGrp="1"/>
          </p:cNvSpPr>
          <p:nvPr>
            <p:ph type="ftr" sz="quarter" idx="16"/>
          </p:nvPr>
        </p:nvSpPr>
        <p:spPr/>
        <p:txBody>
          <a:bodyPr/>
          <a:lstStyle/>
          <a:p>
            <a:r>
              <a:rPr lang="en-US"/>
              <a:t>12 Dec 2022</a:t>
            </a:r>
          </a:p>
        </p:txBody>
      </p:sp>
      <p:sp>
        <p:nvSpPr>
          <p:cNvPr id="7" name="Foliennummernplatzhalter 6"/>
          <p:cNvSpPr>
            <a:spLocks noGrp="1"/>
          </p:cNvSpPr>
          <p:nvPr>
            <p:ph type="sldNum" sz="quarter" idx="17"/>
          </p:nvPr>
        </p:nvSpPr>
        <p:spPr/>
        <p:txBody>
          <a:bodyPr/>
          <a:lstStyle/>
          <a:p>
            <a:fld id="{2E1B1CB6-5C5C-443C-B788-F7ADFC29778E}" type="slidenum">
              <a:rPr lang="en-US" smtClean="0"/>
              <a:pPr/>
              <a:t>‹#›</a:t>
            </a:fld>
            <a:endParaRPr lang="en-US"/>
          </a:p>
        </p:txBody>
      </p:sp>
    </p:spTree>
    <p:extLst>
      <p:ext uri="{BB962C8B-B14F-4D97-AF65-F5344CB8AC3E}">
        <p14:creationId xmlns:p14="http://schemas.microsoft.com/office/powerpoint/2010/main" val="279071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black text">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12192000" cy="6156000"/>
          </a:xfrm>
        </p:spPr>
        <p:txBody>
          <a:bodyPr/>
          <a:lstStyle>
            <a:lvl1pPr marL="0" indent="0">
              <a:buNone/>
              <a:defRPr/>
            </a:lvl1pPr>
          </a:lstStyle>
          <a:p>
            <a:r>
              <a:rPr lang="en-GB"/>
              <a:t>Click icon to add picture</a:t>
            </a:r>
            <a:endParaRPr lang="en-US"/>
          </a:p>
        </p:txBody>
      </p:sp>
      <p:sp>
        <p:nvSpPr>
          <p:cNvPr id="5" name="Titel 4"/>
          <p:cNvSpPr>
            <a:spLocks noGrp="1"/>
          </p:cNvSpPr>
          <p:nvPr>
            <p:ph type="title" hasCustomPrompt="1"/>
          </p:nvPr>
        </p:nvSpPr>
        <p:spPr/>
        <p:txBody>
          <a:bodyPr/>
          <a:lstStyle>
            <a:lvl1pPr>
              <a:defRPr baseline="0"/>
            </a:lvl1pPr>
          </a:lstStyle>
          <a:p>
            <a:r>
              <a:rPr lang="de-DE" dirty="0"/>
              <a:t>Space </a:t>
            </a:r>
            <a:r>
              <a:rPr lang="de-DE" dirty="0" err="1"/>
              <a:t>for</a:t>
            </a:r>
            <a:r>
              <a:rPr lang="de-DE" dirty="0"/>
              <a:t> </a:t>
            </a:r>
            <a:br>
              <a:rPr lang="de-DE" dirty="0"/>
            </a:br>
            <a:r>
              <a:rPr lang="de-DE" dirty="0" err="1"/>
              <a:t>your</a:t>
            </a:r>
            <a:r>
              <a:rPr lang="de-DE" dirty="0"/>
              <a:t> title </a:t>
            </a:r>
            <a:r>
              <a:rPr lang="de-DE" dirty="0" err="1"/>
              <a:t>and</a:t>
            </a:r>
            <a:r>
              <a:rPr lang="de-DE" dirty="0"/>
              <a:t> a large </a:t>
            </a:r>
            <a:r>
              <a:rPr lang="de-DE" dirty="0" err="1"/>
              <a:t>image</a:t>
            </a:r>
            <a:endParaRPr lang="de-AT" dirty="0"/>
          </a:p>
        </p:txBody>
      </p:sp>
      <p:sp>
        <p:nvSpPr>
          <p:cNvPr id="2" name="Datumsplatzhalter 1"/>
          <p:cNvSpPr>
            <a:spLocks noGrp="1"/>
          </p:cNvSpPr>
          <p:nvPr>
            <p:ph type="dt" sz="half" idx="14"/>
          </p:nvPr>
        </p:nvSpPr>
        <p:spPr/>
        <p:txBody>
          <a:bodyPr/>
          <a:lstStyle/>
          <a:p>
            <a:endParaRPr lang="en-US"/>
          </a:p>
        </p:txBody>
      </p:sp>
      <p:sp>
        <p:nvSpPr>
          <p:cNvPr id="3" name="Fußzeilenplatzhalter 2"/>
          <p:cNvSpPr>
            <a:spLocks noGrp="1"/>
          </p:cNvSpPr>
          <p:nvPr>
            <p:ph type="ftr" sz="quarter" idx="15"/>
          </p:nvPr>
        </p:nvSpPr>
        <p:spPr/>
        <p:txBody>
          <a:bodyPr/>
          <a:lstStyle/>
          <a:p>
            <a:r>
              <a:rPr lang="en-US"/>
              <a:t>12 Dec 2022</a:t>
            </a:r>
          </a:p>
        </p:txBody>
      </p:sp>
      <p:sp>
        <p:nvSpPr>
          <p:cNvPr id="4" name="Foliennummernplatzhalter 3"/>
          <p:cNvSpPr>
            <a:spLocks noGrp="1"/>
          </p:cNvSpPr>
          <p:nvPr>
            <p:ph type="sldNum" sz="quarter" idx="16"/>
          </p:nvPr>
        </p:nvSpPr>
        <p:spPr/>
        <p:txBody>
          <a:bodyPr/>
          <a:lstStyle/>
          <a:p>
            <a:fld id="{2E1B1CB6-5C5C-443C-B788-F7ADFC29778E}" type="slidenum">
              <a:rPr lang="en-US" smtClean="0"/>
              <a:pPr/>
              <a:t>‹#›</a:t>
            </a:fld>
            <a:endParaRPr lang="en-US"/>
          </a:p>
        </p:txBody>
      </p:sp>
    </p:spTree>
    <p:extLst>
      <p:ext uri="{BB962C8B-B14F-4D97-AF65-F5344CB8AC3E}">
        <p14:creationId xmlns:p14="http://schemas.microsoft.com/office/powerpoint/2010/main" val="324494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image, white text">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12192000" cy="6156000"/>
          </a:xfrm>
        </p:spPr>
        <p:txBody>
          <a:bodyPr/>
          <a:lstStyle>
            <a:lvl1pPr marL="0" indent="0">
              <a:buNone/>
              <a:defRPr/>
            </a:lvl1pPr>
          </a:lstStyle>
          <a:p>
            <a:r>
              <a:rPr lang="en-GB"/>
              <a:t>Click icon to add picture</a:t>
            </a:r>
            <a:endParaRPr lang="en-US"/>
          </a:p>
        </p:txBody>
      </p:sp>
      <p:sp>
        <p:nvSpPr>
          <p:cNvPr id="2" name="Title 1"/>
          <p:cNvSpPr>
            <a:spLocks noGrp="1"/>
          </p:cNvSpPr>
          <p:nvPr>
            <p:ph type="title" hasCustomPrompt="1"/>
          </p:nvPr>
        </p:nvSpPr>
        <p:spPr/>
        <p:txBody>
          <a:bodyPr/>
          <a:lstStyle>
            <a:lvl1pPr>
              <a:tabLst>
                <a:tab pos="2146300" algn="l"/>
              </a:tabLst>
              <a:defRPr baseline="0">
                <a:solidFill>
                  <a:schemeClr val="bg1"/>
                </a:solidFill>
              </a:defRPr>
            </a:lvl1pPr>
          </a:lstStyle>
          <a:p>
            <a:r>
              <a:rPr lang="de-DE" dirty="0" err="1"/>
              <a:t>space</a:t>
            </a:r>
            <a:r>
              <a:rPr lang="de-DE" dirty="0"/>
              <a:t> </a:t>
            </a:r>
            <a:r>
              <a:rPr lang="de-DE" dirty="0" err="1"/>
              <a:t>for</a:t>
            </a:r>
            <a:br>
              <a:rPr lang="de-DE" dirty="0"/>
            </a:br>
            <a:r>
              <a:rPr lang="de-DE" dirty="0" err="1"/>
              <a:t>your</a:t>
            </a:r>
            <a:r>
              <a:rPr lang="de-DE" dirty="0"/>
              <a:t> title </a:t>
            </a:r>
            <a:r>
              <a:rPr lang="de-DE" dirty="0" err="1"/>
              <a:t>and</a:t>
            </a:r>
            <a:r>
              <a:rPr lang="de-DE" dirty="0"/>
              <a:t> a large </a:t>
            </a:r>
            <a:r>
              <a:rPr lang="de-DE" dirty="0" err="1"/>
              <a:t>image</a:t>
            </a:r>
            <a:endParaRPr lang="en-US" dirty="0"/>
          </a:p>
        </p:txBody>
      </p:sp>
      <p:sp>
        <p:nvSpPr>
          <p:cNvPr id="3" name="Datumsplatzhalter 2"/>
          <p:cNvSpPr>
            <a:spLocks noGrp="1"/>
          </p:cNvSpPr>
          <p:nvPr>
            <p:ph type="dt" sz="half" idx="14"/>
          </p:nvPr>
        </p:nvSpPr>
        <p:spPr/>
        <p:txBody>
          <a:bodyPr/>
          <a:lstStyle/>
          <a:p>
            <a:endParaRPr lang="en-US"/>
          </a:p>
        </p:txBody>
      </p:sp>
      <p:sp>
        <p:nvSpPr>
          <p:cNvPr id="4" name="Fußzeilenplatzhalter 3"/>
          <p:cNvSpPr>
            <a:spLocks noGrp="1"/>
          </p:cNvSpPr>
          <p:nvPr>
            <p:ph type="ftr" sz="quarter" idx="15"/>
          </p:nvPr>
        </p:nvSpPr>
        <p:spPr/>
        <p:txBody>
          <a:bodyPr/>
          <a:lstStyle/>
          <a:p>
            <a:r>
              <a:rPr lang="en-US"/>
              <a:t>12 Dec 2022</a:t>
            </a:r>
          </a:p>
        </p:txBody>
      </p:sp>
      <p:sp>
        <p:nvSpPr>
          <p:cNvPr id="5" name="Foliennummernplatzhalter 4"/>
          <p:cNvSpPr>
            <a:spLocks noGrp="1"/>
          </p:cNvSpPr>
          <p:nvPr>
            <p:ph type="sldNum" sz="quarter" idx="16"/>
          </p:nvPr>
        </p:nvSpPr>
        <p:spPr/>
        <p:txBody>
          <a:bodyPr/>
          <a:lstStyle/>
          <a:p>
            <a:fld id="{2E1B1CB6-5C5C-443C-B788-F7ADFC29778E}" type="slidenum">
              <a:rPr lang="en-US" smtClean="0"/>
              <a:pPr/>
              <a:t>‹#›</a:t>
            </a:fld>
            <a:endParaRPr lang="en-US"/>
          </a:p>
        </p:txBody>
      </p:sp>
    </p:spTree>
    <p:extLst>
      <p:ext uri="{BB962C8B-B14F-4D97-AF65-F5344CB8AC3E}">
        <p14:creationId xmlns:p14="http://schemas.microsoft.com/office/powerpoint/2010/main" val="212690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Space </a:t>
            </a:r>
            <a:r>
              <a:rPr lang="de-DE" dirty="0" err="1"/>
              <a:t>for</a:t>
            </a:r>
            <a:r>
              <a:rPr lang="de-DE" dirty="0"/>
              <a:t> </a:t>
            </a:r>
            <a:br>
              <a:rPr lang="de-DE" dirty="0"/>
            </a:br>
            <a:r>
              <a:rPr lang="de-DE" dirty="0" err="1"/>
              <a:t>your</a:t>
            </a:r>
            <a:r>
              <a:rPr lang="de-DE" dirty="0"/>
              <a:t> title </a:t>
            </a:r>
            <a:r>
              <a:rPr lang="de-DE" dirty="0" err="1"/>
              <a:t>and</a:t>
            </a:r>
            <a:r>
              <a:rPr lang="de-DE" dirty="0"/>
              <a:t> </a:t>
            </a:r>
            <a:r>
              <a:rPr lang="de-DE" dirty="0" err="1"/>
              <a:t>text</a:t>
            </a:r>
            <a:endParaRPr lang="en-US" dirty="0"/>
          </a:p>
        </p:txBody>
      </p:sp>
      <p:sp>
        <p:nvSpPr>
          <p:cNvPr id="3" name="Content Placeholder 2"/>
          <p:cNvSpPr>
            <a:spLocks noGrp="1"/>
          </p:cNvSpPr>
          <p:nvPr>
            <p:ph idx="1" hasCustomPrompt="1"/>
          </p:nvPr>
        </p:nvSpPr>
        <p:spPr>
          <a:xfrm>
            <a:off x="471600" y="1621584"/>
            <a:ext cx="11138400" cy="4516749"/>
          </a:xfrm>
        </p:spPr>
        <p:txBody>
          <a:bodyPr/>
          <a:lstStyle>
            <a:lvl1pPr>
              <a:defRPr/>
            </a:lvl1pPr>
            <a:lvl2pPr>
              <a:defRPr/>
            </a:lvl2pPr>
            <a:lvl3pPr>
              <a:defRPr baseline="0"/>
            </a:lvl3pPr>
            <a:lvl4pPr>
              <a:defRPr/>
            </a:lvl4pPr>
            <a:lvl5pPr>
              <a:defRPr/>
            </a:lvl5p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8" name="Textplatzhalter 5"/>
          <p:cNvSpPr>
            <a:spLocks noGrp="1"/>
          </p:cNvSpPr>
          <p:nvPr>
            <p:ph type="body" sz="quarter" idx="25" hasCustomPrompt="1"/>
          </p:nvPr>
        </p:nvSpPr>
        <p:spPr>
          <a:xfrm>
            <a:off x="471600" y="5858820"/>
            <a:ext cx="11138400"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en-US" noProof="0" dirty="0"/>
              <a:t>Source:</a:t>
            </a:r>
          </a:p>
        </p:txBody>
      </p:sp>
      <p:sp>
        <p:nvSpPr>
          <p:cNvPr id="7" name="Datumsplatzhalter 6"/>
          <p:cNvSpPr>
            <a:spLocks noGrp="1"/>
          </p:cNvSpPr>
          <p:nvPr>
            <p:ph type="dt" sz="half" idx="26"/>
          </p:nvPr>
        </p:nvSpPr>
        <p:spPr/>
        <p:txBody>
          <a:bodyPr/>
          <a:lstStyle/>
          <a:p>
            <a:endParaRPr lang="en-US"/>
          </a:p>
        </p:txBody>
      </p:sp>
      <p:sp>
        <p:nvSpPr>
          <p:cNvPr id="9" name="Fußzeilenplatzhalter 8"/>
          <p:cNvSpPr>
            <a:spLocks noGrp="1"/>
          </p:cNvSpPr>
          <p:nvPr>
            <p:ph type="ftr" sz="quarter" idx="27"/>
          </p:nvPr>
        </p:nvSpPr>
        <p:spPr/>
        <p:txBody>
          <a:bodyPr/>
          <a:lstStyle/>
          <a:p>
            <a:r>
              <a:rPr lang="en-US"/>
              <a:t>12 Dec 2022</a:t>
            </a:r>
          </a:p>
        </p:txBody>
      </p:sp>
      <p:sp>
        <p:nvSpPr>
          <p:cNvPr id="10" name="Foliennummernplatzhalter 9"/>
          <p:cNvSpPr>
            <a:spLocks noGrp="1"/>
          </p:cNvSpPr>
          <p:nvPr>
            <p:ph type="sldNum" sz="quarter" idx="28"/>
          </p:nvPr>
        </p:nvSpPr>
        <p:spPr/>
        <p:txBody>
          <a:bodyPr/>
          <a:lstStyle/>
          <a:p>
            <a:fld id="{2E1B1CB6-5C5C-443C-B788-F7ADFC29778E}" type="slidenum">
              <a:rPr lang="en-US" smtClean="0"/>
              <a:pPr/>
              <a:t>‹#›</a:t>
            </a:fld>
            <a:endParaRPr lang="en-US"/>
          </a:p>
        </p:txBody>
      </p:sp>
    </p:spTree>
    <p:extLst>
      <p:ext uri="{BB962C8B-B14F-4D97-AF65-F5344CB8AC3E}">
        <p14:creationId xmlns:p14="http://schemas.microsoft.com/office/powerpoint/2010/main" val="366499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and contra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Space </a:t>
            </a:r>
            <a:r>
              <a:rPr lang="de-DE" dirty="0" err="1"/>
              <a:t>for</a:t>
            </a:r>
            <a:r>
              <a:rPr lang="de-DE" dirty="0"/>
              <a:t> </a:t>
            </a:r>
            <a:r>
              <a:rPr lang="de-DE" dirty="0" err="1"/>
              <a:t>your</a:t>
            </a:r>
            <a:r>
              <a:rPr lang="de-DE" dirty="0"/>
              <a:t> title </a:t>
            </a:r>
            <a:r>
              <a:rPr lang="de-DE" dirty="0" err="1"/>
              <a:t>and</a:t>
            </a:r>
            <a:r>
              <a:rPr lang="de-DE" dirty="0"/>
              <a:t> </a:t>
            </a:r>
            <a:r>
              <a:rPr lang="de-DE" dirty="0" err="1"/>
              <a:t>comparison</a:t>
            </a:r>
            <a:r>
              <a:rPr lang="de-DE" dirty="0"/>
              <a:t> </a:t>
            </a:r>
            <a:r>
              <a:rPr lang="de-DE" dirty="0" err="1"/>
              <a:t>and</a:t>
            </a:r>
            <a:r>
              <a:rPr lang="de-DE" dirty="0"/>
              <a:t> </a:t>
            </a:r>
            <a:r>
              <a:rPr lang="de-DE" dirty="0" err="1"/>
              <a:t>contrast</a:t>
            </a:r>
            <a:endParaRPr lang="en-US" dirty="0"/>
          </a:p>
        </p:txBody>
      </p:sp>
      <p:sp>
        <p:nvSpPr>
          <p:cNvPr id="3" name="Content Placeholder 2"/>
          <p:cNvSpPr>
            <a:spLocks noGrp="1"/>
          </p:cNvSpPr>
          <p:nvPr>
            <p:ph sz="half" idx="1" hasCustomPrompt="1"/>
          </p:nvPr>
        </p:nvSpPr>
        <p:spPr>
          <a:xfrm>
            <a:off x="478800" y="1641600"/>
            <a:ext cx="5400000" cy="4514400"/>
          </a:xfrm>
        </p:spPr>
        <p:txBody>
          <a:bodyPr/>
          <a:lstStyle>
            <a:lvl1pPr>
              <a:defRPr/>
            </a:lvl1pPr>
            <a:lvl2pPr>
              <a:defRPr/>
            </a:lvl2pPr>
            <a:lvl3pPr>
              <a:defRPr baseline="0"/>
            </a:lvl3pPr>
            <a:lvl4pPr>
              <a:defRPr baseline="0"/>
            </a:lvl4pPr>
            <a:lvl5pPr algn="l">
              <a:defRPr baseline="0"/>
            </a:lvl5p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4" name="Content Placeholder 3"/>
          <p:cNvSpPr>
            <a:spLocks noGrp="1"/>
          </p:cNvSpPr>
          <p:nvPr>
            <p:ph sz="half" idx="2" hasCustomPrompt="1"/>
          </p:nvPr>
        </p:nvSpPr>
        <p:spPr>
          <a:xfrm>
            <a:off x="6213600" y="1638000"/>
            <a:ext cx="5400000" cy="4514400"/>
          </a:xfrm>
        </p:spPr>
        <p:txBody>
          <a:body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8" name="Datumsplatzhalter 7"/>
          <p:cNvSpPr>
            <a:spLocks noGrp="1"/>
          </p:cNvSpPr>
          <p:nvPr>
            <p:ph type="dt" sz="half" idx="10"/>
          </p:nvPr>
        </p:nvSpPr>
        <p:spPr/>
        <p:txBody>
          <a:bodyPr/>
          <a:lstStyle/>
          <a:p>
            <a:endParaRPr lang="en-US"/>
          </a:p>
        </p:txBody>
      </p:sp>
      <p:sp>
        <p:nvSpPr>
          <p:cNvPr id="9" name="Fußzeilenplatzhalter 8"/>
          <p:cNvSpPr>
            <a:spLocks noGrp="1"/>
          </p:cNvSpPr>
          <p:nvPr>
            <p:ph type="ftr" sz="quarter" idx="11"/>
          </p:nvPr>
        </p:nvSpPr>
        <p:spPr/>
        <p:txBody>
          <a:bodyPr/>
          <a:lstStyle/>
          <a:p>
            <a:r>
              <a:rPr lang="en-US"/>
              <a:t>12 Dec 2022</a:t>
            </a:r>
          </a:p>
        </p:txBody>
      </p:sp>
      <p:sp>
        <p:nvSpPr>
          <p:cNvPr id="10" name="Foliennummernplatzhalter 9"/>
          <p:cNvSpPr>
            <a:spLocks noGrp="1"/>
          </p:cNvSpPr>
          <p:nvPr>
            <p:ph type="sldNum" sz="quarter" idx="12"/>
          </p:nvPr>
        </p:nvSpPr>
        <p:spPr/>
        <p:txBody>
          <a:bodyPr/>
          <a:lstStyle/>
          <a:p>
            <a:fld id="{2E1B1CB6-5C5C-443C-B788-F7ADFC29778E}" type="slidenum">
              <a:rPr lang="en-US" smtClean="0"/>
              <a:pPr/>
              <a:t>‹#›</a:t>
            </a:fld>
            <a:endParaRPr lang="en-US"/>
          </a:p>
        </p:txBody>
      </p:sp>
    </p:spTree>
    <p:extLst>
      <p:ext uri="{BB962C8B-B14F-4D97-AF65-F5344CB8AC3E}">
        <p14:creationId xmlns:p14="http://schemas.microsoft.com/office/powerpoint/2010/main" val="403930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6000" y="575999"/>
            <a:ext cx="11124000" cy="990000"/>
          </a:xfrm>
          <a:prstGeom prst="rect">
            <a:avLst/>
          </a:prstGeom>
        </p:spPr>
        <p:txBody>
          <a:bodyPr vert="horz" lIns="91440" tIns="45720" rIns="91440" bIns="45720" rtlCol="0" anchor="t">
            <a:noAutofit/>
          </a:bodyPr>
          <a:lstStyle/>
          <a:p>
            <a:r>
              <a:rPr lang="de-DE" dirty="0"/>
              <a:t>Titelmusterformat durch Klicken bearbeiten</a:t>
            </a:r>
            <a:endParaRPr lang="en-US" dirty="0"/>
          </a:p>
        </p:txBody>
      </p:sp>
      <p:sp>
        <p:nvSpPr>
          <p:cNvPr id="3" name="Text Placeholder 2"/>
          <p:cNvSpPr>
            <a:spLocks noGrp="1"/>
          </p:cNvSpPr>
          <p:nvPr>
            <p:ph type="body" idx="1"/>
          </p:nvPr>
        </p:nvSpPr>
        <p:spPr>
          <a:xfrm>
            <a:off x="471600" y="1620000"/>
            <a:ext cx="11142000" cy="4514400"/>
          </a:xfrm>
          <a:prstGeom prst="rect">
            <a:avLst/>
          </a:prstGeom>
        </p:spPr>
        <p:txBody>
          <a:bodyPr vert="horz" lIns="91440" tIns="45720" rIns="91440" bIns="4572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9424800" y="6357600"/>
            <a:ext cx="817200" cy="365125"/>
          </a:xfrm>
          <a:prstGeom prst="rect">
            <a:avLst/>
          </a:prstGeom>
        </p:spPr>
        <p:txBody>
          <a:bodyPr vert="horz" lIns="91440" tIns="45720" rIns="91440" bIns="45720" rtlCol="0" anchor="b"/>
          <a:lstStyle>
            <a:lvl1pPr algn="r">
              <a:defRPr sz="1000" b="0">
                <a:solidFill>
                  <a:schemeClr val="tx1"/>
                </a:solidFill>
                <a:latin typeface="+mn-lt"/>
              </a:defRPr>
            </a:lvl1pPr>
          </a:lstStyle>
          <a:p>
            <a:endParaRPr lang="en-US" dirty="0"/>
          </a:p>
        </p:txBody>
      </p:sp>
      <p:sp>
        <p:nvSpPr>
          <p:cNvPr id="5" name="Footer Placeholder 4"/>
          <p:cNvSpPr>
            <a:spLocks noGrp="1"/>
          </p:cNvSpPr>
          <p:nvPr>
            <p:ph type="ftr" sz="quarter" idx="3"/>
          </p:nvPr>
        </p:nvSpPr>
        <p:spPr>
          <a:xfrm>
            <a:off x="5889600" y="6350400"/>
            <a:ext cx="2426400" cy="365125"/>
          </a:xfrm>
          <a:prstGeom prst="rect">
            <a:avLst/>
          </a:prstGeom>
        </p:spPr>
        <p:txBody>
          <a:bodyPr vert="horz" lIns="91440" tIns="45720" rIns="91440" bIns="45720" rtlCol="0" anchor="b"/>
          <a:lstStyle>
            <a:lvl1pPr algn="r">
              <a:defRPr sz="1000" b="0">
                <a:solidFill>
                  <a:schemeClr val="tx1"/>
                </a:solidFill>
                <a:latin typeface="+mn-lt"/>
              </a:defRPr>
            </a:lvl1pPr>
          </a:lstStyle>
          <a:p>
            <a:r>
              <a:rPr lang="en-US"/>
              <a:t>12 Dec 2022</a:t>
            </a:r>
            <a:endParaRPr lang="en-US" dirty="0"/>
          </a:p>
        </p:txBody>
      </p:sp>
      <p:sp>
        <p:nvSpPr>
          <p:cNvPr id="6" name="Slide Number Placeholder 5"/>
          <p:cNvSpPr>
            <a:spLocks noGrp="1"/>
          </p:cNvSpPr>
          <p:nvPr>
            <p:ph type="sldNum" sz="quarter" idx="4"/>
          </p:nvPr>
        </p:nvSpPr>
        <p:spPr>
          <a:xfrm>
            <a:off x="11019600" y="6357600"/>
            <a:ext cx="685800" cy="365125"/>
          </a:xfrm>
          <a:prstGeom prst="rect">
            <a:avLst/>
          </a:prstGeom>
        </p:spPr>
        <p:txBody>
          <a:bodyPr vert="horz" lIns="91440" tIns="45720" rIns="91440" bIns="45720" rtlCol="0" anchor="b"/>
          <a:lstStyle>
            <a:lvl1pPr algn="r">
              <a:defRPr sz="1000" b="0">
                <a:solidFill>
                  <a:schemeClr val="tx1"/>
                </a:solidFill>
                <a:latin typeface="+mn-lt"/>
              </a:defRPr>
            </a:lvl1pPr>
          </a:lstStyle>
          <a:p>
            <a:fld id="{2E1B1CB6-5C5C-443C-B788-F7ADFC29778E}" type="slidenum">
              <a:rPr lang="en-US" smtClean="0"/>
              <a:pPr/>
              <a:t>‹#›</a:t>
            </a:fld>
            <a:endParaRPr lang="en-US" dirty="0"/>
          </a:p>
        </p:txBody>
      </p:sp>
      <p:pic>
        <p:nvPicPr>
          <p:cNvPr id="28" name="Grafik 27"/>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572400" y="6350561"/>
            <a:ext cx="2717810" cy="320400"/>
          </a:xfrm>
          <a:prstGeom prst="rect">
            <a:avLst/>
          </a:prstGeom>
        </p:spPr>
      </p:pic>
    </p:spTree>
    <p:extLst>
      <p:ext uri="{BB962C8B-B14F-4D97-AF65-F5344CB8AC3E}">
        <p14:creationId xmlns:p14="http://schemas.microsoft.com/office/powerpoint/2010/main" val="2195679428"/>
      </p:ext>
    </p:extLst>
  </p:cSld>
  <p:clrMap bg1="lt1" tx1="dk1" bg2="lt2" tx2="dk2" accent1="accent1" accent2="accent2" accent3="accent3" accent4="accent4" accent5="accent5" accent6="accent6" hlink="hlink" folHlink="folHlink"/>
  <p:sldLayoutIdLst>
    <p:sldLayoutId id="2147483667" r:id="rId1"/>
    <p:sldLayoutId id="2147483680" r:id="rId2"/>
    <p:sldLayoutId id="2147483682" r:id="rId3"/>
    <p:sldLayoutId id="2147483669" r:id="rId4"/>
    <p:sldLayoutId id="2147483670" r:id="rId5"/>
    <p:sldLayoutId id="2147483666" r:id="rId6"/>
    <p:sldLayoutId id="2147483677" r:id="rId7"/>
    <p:sldLayoutId id="2147483662" r:id="rId8"/>
    <p:sldLayoutId id="2147483664" r:id="rId9"/>
    <p:sldLayoutId id="2147483671" r:id="rId10"/>
    <p:sldLayoutId id="2147483672" r:id="rId11"/>
    <p:sldLayoutId id="2147483673" r:id="rId12"/>
    <p:sldLayoutId id="2147483675" r:id="rId13"/>
    <p:sldLayoutId id="2147483674" r:id="rId14"/>
    <p:sldLayoutId id="2147483678" r:id="rId15"/>
    <p:sldLayoutId id="2147483683" r:id="rId16"/>
    <p:sldLayoutId id="2147483684" r:id="rId17"/>
    <p:sldLayoutId id="2147483685" r:id="rId18"/>
    <p:sldLayoutId id="2147483689" r:id="rId19"/>
    <p:sldLayoutId id="2147483690" r:id="rId20"/>
    <p:sldLayoutId id="2147483691" r:id="rId21"/>
    <p:sldLayoutId id="2147483692" r:id="rId22"/>
    <p:sldLayoutId id="2147483693" r:id="rId23"/>
    <p:sldLayoutId id="2147483694" r:id="rId24"/>
    <p:sldLayoutId id="2147483695" r:id="rId25"/>
    <p:sldLayoutId id="2147483696" r:id="rId26"/>
    <p:sldLayoutId id="2147483697" r:id="rId27"/>
    <p:sldLayoutId id="2147483698" r:id="rId28"/>
    <p:sldLayoutId id="2147483699" r:id="rId29"/>
    <p:sldLayoutId id="2147483700" r:id="rId30"/>
  </p:sldLayoutIdLst>
  <p:hf hdr="0" dt="0"/>
  <p:txStyles>
    <p:titleStyle>
      <a:lvl1pPr algn="l" defTabSz="914400" rtl="0" eaLnBrk="1" latinLnBrk="0" hangingPunct="1">
        <a:lnSpc>
          <a:spcPct val="83000"/>
        </a:lnSpc>
        <a:spcBef>
          <a:spcPct val="0"/>
        </a:spcBef>
        <a:buNone/>
        <a:defRPr sz="3000" kern="1200" cap="none" baseline="0">
          <a:solidFill>
            <a:schemeClr val="tx1"/>
          </a:solidFill>
          <a:latin typeface="+mj-lt"/>
          <a:ea typeface="+mj-ea"/>
          <a:cs typeface="+mj-cs"/>
        </a:defRPr>
      </a:lvl1pPr>
    </p:titleStyle>
    <p:bodyStyle>
      <a:lvl1pPr marL="216000" indent="-216000" algn="l" defTabSz="914400" rtl="0" eaLnBrk="1" latinLnBrk="0" hangingPunct="1">
        <a:lnSpc>
          <a:spcPct val="105000"/>
        </a:lnSpc>
        <a:spcBef>
          <a:spcPts val="800"/>
        </a:spcBef>
        <a:buSzPct val="120000"/>
        <a:buFont typeface="Arial" panose="020B0604020202020204" pitchFamily="34" charset="0"/>
        <a:buChar char="•"/>
        <a:defRPr sz="2000" kern="1200">
          <a:solidFill>
            <a:schemeClr val="tx1"/>
          </a:solidFill>
          <a:latin typeface="+mn-lt"/>
          <a:ea typeface="+mn-ea"/>
          <a:cs typeface="+mn-cs"/>
        </a:defRPr>
      </a:lvl1pPr>
      <a:lvl2pPr marL="432000" indent="-216000" algn="l" defTabSz="914400" rtl="0" eaLnBrk="1" latinLnBrk="0" hangingPunct="1">
        <a:lnSpc>
          <a:spcPct val="105000"/>
        </a:lnSpc>
        <a:spcBef>
          <a:spcPts val="0"/>
        </a:spcBef>
        <a:buSzPct val="125000"/>
        <a:buFont typeface="Arial" panose="020B0604020202020204"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105000"/>
        </a:lnSpc>
        <a:spcBef>
          <a:spcPts val="0"/>
        </a:spcBef>
        <a:buSzPct val="85000"/>
        <a:buFont typeface="Wingdings" panose="05000000000000000000" pitchFamily="2" charset="2"/>
        <a:buChar char=""/>
        <a:defRPr sz="1800" kern="1200">
          <a:solidFill>
            <a:schemeClr val="tx1"/>
          </a:solidFill>
          <a:latin typeface="+mn-lt"/>
          <a:ea typeface="+mn-ea"/>
          <a:cs typeface="+mn-cs"/>
        </a:defRPr>
      </a:lvl3pPr>
      <a:lvl4pPr marL="864000" indent="-216000" algn="l" defTabSz="914400" rtl="0" eaLnBrk="1" latinLnBrk="0" hangingPunct="1">
        <a:lnSpc>
          <a:spcPct val="105000"/>
        </a:lnSpc>
        <a:spcBef>
          <a:spcPts val="0"/>
        </a:spcBef>
        <a:buSzPct val="110000"/>
        <a:buFont typeface="Arial" panose="020B0604020202020204" pitchFamily="34" charset="0"/>
        <a:buChar char="-"/>
        <a:defRPr sz="1800" kern="1200">
          <a:solidFill>
            <a:schemeClr val="tx1"/>
          </a:solidFill>
          <a:latin typeface="+mn-lt"/>
          <a:ea typeface="+mn-ea"/>
          <a:cs typeface="+mn-cs"/>
        </a:defRPr>
      </a:lvl4pPr>
      <a:lvl5pPr marL="1080000" indent="-216000" algn="l" defTabSz="914400" rtl="0" eaLnBrk="1" latinLnBrk="0" hangingPunct="1">
        <a:lnSpc>
          <a:spcPct val="105000"/>
        </a:lnSpc>
        <a:spcBef>
          <a:spcPts val="0"/>
        </a:spcBef>
        <a:buSzPct val="65000"/>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78" userDrawn="1">
          <p15:clr>
            <a:srgbClr val="F26B43"/>
          </p15:clr>
        </p15:guide>
        <p15:guide id="2" pos="54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en.wikipedia.org/wiki/Discrete-event_simulation"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850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B7425DDE-0432-D19F-B8D6-2B37FC193EE6}"/>
              </a:ext>
            </a:extLst>
          </p:cNvPr>
          <p:cNvSpPr>
            <a:spLocks noGrp="1"/>
          </p:cNvSpPr>
          <p:nvPr>
            <p:ph type="title"/>
          </p:nvPr>
        </p:nvSpPr>
        <p:spPr>
          <a:xfrm>
            <a:off x="486000" y="575999"/>
            <a:ext cx="11124000" cy="315252"/>
          </a:xfrm>
        </p:spPr>
        <p:txBody>
          <a:bodyPr/>
          <a:lstStyle/>
          <a:p>
            <a:r>
              <a:rPr lang="en-US" sz="1700" dirty="0"/>
              <a:t>Picking task structure</a:t>
            </a:r>
          </a:p>
        </p:txBody>
      </p:sp>
      <p:sp>
        <p:nvSpPr>
          <p:cNvPr id="2" name="Text Placeholder 1">
            <a:extLst>
              <a:ext uri="{FF2B5EF4-FFF2-40B4-BE49-F238E27FC236}">
                <a16:creationId xmlns:a16="http://schemas.microsoft.com/office/drawing/2014/main" id="{C935ABD2-BF28-A40D-EFE3-02AECFF6CDE4}"/>
              </a:ext>
            </a:extLst>
          </p:cNvPr>
          <p:cNvSpPr>
            <a:spLocks noGrp="1"/>
          </p:cNvSpPr>
          <p:nvPr>
            <p:ph sz="half" idx="1"/>
          </p:nvPr>
        </p:nvSpPr>
        <p:spPr>
          <a:xfrm>
            <a:off x="478800" y="1067606"/>
            <a:ext cx="6325394" cy="5088394"/>
          </a:xfrm>
        </p:spPr>
        <p:txBody>
          <a:bodyPr>
            <a:normAutofit/>
          </a:bodyPr>
          <a:lstStyle/>
          <a:p>
            <a:r>
              <a:rPr lang="en-BG" sz="1400" dirty="0"/>
              <a:t>Picking task structure </a:t>
            </a:r>
          </a:p>
          <a:p>
            <a:pPr lvl="1"/>
            <a:r>
              <a:rPr lang="en-GB" sz="1400" dirty="0"/>
              <a:t>The </a:t>
            </a:r>
            <a:r>
              <a:rPr lang="en-GB" sz="1400" b="1" dirty="0"/>
              <a:t>routing slip</a:t>
            </a:r>
            <a:r>
              <a:rPr lang="en-GB" sz="1400" dirty="0"/>
              <a:t> defines at which picking stations the box should be processed.</a:t>
            </a:r>
          </a:p>
          <a:p>
            <a:pPr lvl="1"/>
            <a:r>
              <a:rPr lang="en-GB" sz="1400" dirty="0"/>
              <a:t>The </a:t>
            </a:r>
            <a:r>
              <a:rPr lang="en-GB" sz="1400" b="1" dirty="0"/>
              <a:t>deadline </a:t>
            </a:r>
            <a:r>
              <a:rPr lang="en-GB" sz="1400" dirty="0"/>
              <a:t>is the latest moment in time when the box should be in the shipping area.</a:t>
            </a:r>
          </a:p>
          <a:p>
            <a:pPr lvl="1"/>
            <a:r>
              <a:rPr lang="en-GB" sz="1400" dirty="0"/>
              <a:t>A list of all </a:t>
            </a:r>
            <a:r>
              <a:rPr lang="en-GB" sz="1400" b="1" dirty="0"/>
              <a:t>SKUs (</a:t>
            </a:r>
            <a:r>
              <a:rPr lang="en-GB" sz="1400" dirty="0"/>
              <a:t>stock keeping unit) that should be picked at every station from the </a:t>
            </a:r>
            <a:r>
              <a:rPr lang="en-GB" sz="1400" b="1" dirty="0"/>
              <a:t>routing slip. </a:t>
            </a:r>
            <a:r>
              <a:rPr lang="en-GB" sz="1400" dirty="0"/>
              <a:t> </a:t>
            </a:r>
            <a:endParaRPr lang="en-BG" sz="1400" dirty="0"/>
          </a:p>
        </p:txBody>
      </p:sp>
      <p:pic>
        <p:nvPicPr>
          <p:cNvPr id="4" name="Picture 3" descr="Table&#10;&#10;Description automatically generated">
            <a:extLst>
              <a:ext uri="{FF2B5EF4-FFF2-40B4-BE49-F238E27FC236}">
                <a16:creationId xmlns:a16="http://schemas.microsoft.com/office/drawing/2014/main" id="{1CC0AEBC-9815-31A3-643A-ADD4EAB6D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194" y="1638000"/>
            <a:ext cx="4218812" cy="4514400"/>
          </a:xfrm>
          <a:prstGeom prst="rect">
            <a:avLst/>
          </a:prstGeom>
          <a:noFill/>
        </p:spPr>
      </p:pic>
      <p:sp>
        <p:nvSpPr>
          <p:cNvPr id="6" name="Footer Placeholder 5">
            <a:extLst>
              <a:ext uri="{FF2B5EF4-FFF2-40B4-BE49-F238E27FC236}">
                <a16:creationId xmlns:a16="http://schemas.microsoft.com/office/drawing/2014/main" id="{16367F3C-EAB7-BC77-4D6B-8B9B272F890A}"/>
              </a:ext>
            </a:extLst>
          </p:cNvPr>
          <p:cNvSpPr>
            <a:spLocks noGrp="1"/>
          </p:cNvSpPr>
          <p:nvPr>
            <p:ph type="ftr" sz="quarter" idx="11"/>
          </p:nvPr>
        </p:nvSpPr>
        <p:spPr/>
        <p:txBody>
          <a:bodyPr/>
          <a:lstStyle/>
          <a:p>
            <a:r>
              <a:rPr lang="en-US"/>
              <a:t>12 Dec 2022</a:t>
            </a:r>
          </a:p>
        </p:txBody>
      </p:sp>
      <p:sp>
        <p:nvSpPr>
          <p:cNvPr id="7" name="Slide Number Placeholder 6">
            <a:extLst>
              <a:ext uri="{FF2B5EF4-FFF2-40B4-BE49-F238E27FC236}">
                <a16:creationId xmlns:a16="http://schemas.microsoft.com/office/drawing/2014/main" id="{FC550724-C296-3E8E-C7E4-90122DFC05FB}"/>
              </a:ext>
            </a:extLst>
          </p:cNvPr>
          <p:cNvSpPr>
            <a:spLocks noGrp="1"/>
          </p:cNvSpPr>
          <p:nvPr>
            <p:ph type="sldNum" sz="quarter" idx="12"/>
          </p:nvPr>
        </p:nvSpPr>
        <p:spPr/>
        <p:txBody>
          <a:bodyPr/>
          <a:lstStyle/>
          <a:p>
            <a:fld id="{2E1B1CB6-5C5C-443C-B788-F7ADFC29778E}" type="slidenum">
              <a:rPr lang="en-US" smtClean="0"/>
              <a:pPr/>
              <a:t>10</a:t>
            </a:fld>
            <a:endParaRPr lang="en-US"/>
          </a:p>
        </p:txBody>
      </p:sp>
    </p:spTree>
    <p:extLst>
      <p:ext uri="{BB962C8B-B14F-4D97-AF65-F5344CB8AC3E}">
        <p14:creationId xmlns:p14="http://schemas.microsoft.com/office/powerpoint/2010/main" val="1074973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054533-22BA-19CA-3F58-0F37C6FA5305}"/>
              </a:ext>
            </a:extLst>
          </p:cNvPr>
          <p:cNvSpPr>
            <a:spLocks noGrp="1"/>
          </p:cNvSpPr>
          <p:nvPr>
            <p:ph type="body" sz="quarter" idx="13"/>
          </p:nvPr>
        </p:nvSpPr>
        <p:spPr/>
        <p:txBody>
          <a:bodyPr/>
          <a:lstStyle/>
          <a:p>
            <a:r>
              <a:rPr lang="en-BG" dirty="0"/>
              <a:t>Scheduling Subsystem Objectives</a:t>
            </a:r>
          </a:p>
        </p:txBody>
      </p:sp>
      <p:sp>
        <p:nvSpPr>
          <p:cNvPr id="3" name="TextBox 2">
            <a:extLst>
              <a:ext uri="{FF2B5EF4-FFF2-40B4-BE49-F238E27FC236}">
                <a16:creationId xmlns:a16="http://schemas.microsoft.com/office/drawing/2014/main" id="{FED8FF66-780C-57E9-4838-AF94F78353F7}"/>
              </a:ext>
            </a:extLst>
          </p:cNvPr>
          <p:cNvSpPr txBox="1"/>
          <p:nvPr/>
        </p:nvSpPr>
        <p:spPr>
          <a:xfrm>
            <a:off x="623093" y="1122744"/>
            <a:ext cx="10945814" cy="3139321"/>
          </a:xfrm>
          <a:prstGeom prst="rect">
            <a:avLst/>
          </a:prstGeom>
          <a:noFill/>
        </p:spPr>
        <p:txBody>
          <a:bodyPr wrap="square" rtlCol="0">
            <a:spAutoFit/>
          </a:bodyPr>
          <a:lstStyle/>
          <a:p>
            <a:endParaRPr lang="en-BG" dirty="0"/>
          </a:p>
          <a:p>
            <a:r>
              <a:rPr lang="en-BG" dirty="0"/>
              <a:t>Given:</a:t>
            </a:r>
          </a:p>
          <a:p>
            <a:pPr marL="342900" indent="-342900">
              <a:buAutoNum type="arabicPeriod"/>
            </a:pPr>
            <a:r>
              <a:rPr lang="en-BG" dirty="0"/>
              <a:t>A set of picking tasks.</a:t>
            </a:r>
          </a:p>
          <a:p>
            <a:pPr marL="342900" indent="-342900">
              <a:buAutoNum type="arabicPeriod"/>
            </a:pPr>
            <a:r>
              <a:rPr lang="en-BG" dirty="0"/>
              <a:t>A scheduling interval (e.g. 1s, 10s, 1m).</a:t>
            </a:r>
          </a:p>
          <a:p>
            <a:pPr marL="342900" indent="-342900">
              <a:buAutoNum type="arabicPeriod"/>
            </a:pPr>
            <a:r>
              <a:rPr lang="en-BG" dirty="0"/>
              <a:t>Fixed warehouse infrastructure. </a:t>
            </a:r>
          </a:p>
          <a:p>
            <a:pPr marL="342900" indent="-342900">
              <a:buAutoNum type="arabicPeriod"/>
            </a:pPr>
            <a:r>
              <a:rPr lang="en-BG" dirty="0"/>
              <a:t>Fixed number and type of picking agents.</a:t>
            </a:r>
          </a:p>
          <a:p>
            <a:endParaRPr lang="en-BG" dirty="0"/>
          </a:p>
          <a:p>
            <a:r>
              <a:rPr lang="en-BG" dirty="0"/>
              <a:t>Should:</a:t>
            </a:r>
          </a:p>
          <a:p>
            <a:pPr marL="342900" indent="-342900">
              <a:buAutoNum type="arabicPeriod"/>
            </a:pPr>
            <a:r>
              <a:rPr lang="en-BG" dirty="0"/>
              <a:t>Meet the deadlines for all picking tasks.</a:t>
            </a:r>
          </a:p>
          <a:p>
            <a:pPr marL="342900" indent="-342900">
              <a:buAutoNum type="arabicPeriod"/>
            </a:pPr>
            <a:r>
              <a:rPr lang="en-BG" dirty="0"/>
              <a:t>Maximize warehouse utilization.</a:t>
            </a:r>
          </a:p>
          <a:p>
            <a:pPr marL="342900" indent="-342900">
              <a:buAutoNum type="arabicPeriod"/>
            </a:pPr>
            <a:r>
              <a:rPr lang="en-BG" dirty="0"/>
              <a:t>Avoid deadlocks / stalls in any of the warehouse subsystems (transportation / picking). </a:t>
            </a:r>
          </a:p>
        </p:txBody>
      </p:sp>
      <p:sp>
        <p:nvSpPr>
          <p:cNvPr id="6" name="Footer Placeholder 5">
            <a:extLst>
              <a:ext uri="{FF2B5EF4-FFF2-40B4-BE49-F238E27FC236}">
                <a16:creationId xmlns:a16="http://schemas.microsoft.com/office/drawing/2014/main" id="{5B003B6E-8576-94EE-4EBA-64DE31EF373D}"/>
              </a:ext>
            </a:extLst>
          </p:cNvPr>
          <p:cNvSpPr>
            <a:spLocks noGrp="1"/>
          </p:cNvSpPr>
          <p:nvPr>
            <p:ph type="ftr" sz="quarter" idx="16"/>
          </p:nvPr>
        </p:nvSpPr>
        <p:spPr/>
        <p:txBody>
          <a:bodyPr/>
          <a:lstStyle/>
          <a:p>
            <a:r>
              <a:rPr lang="en-US"/>
              <a:t>12 Dec 2022</a:t>
            </a:r>
          </a:p>
        </p:txBody>
      </p:sp>
      <p:sp>
        <p:nvSpPr>
          <p:cNvPr id="7" name="Slide Number Placeholder 6">
            <a:extLst>
              <a:ext uri="{FF2B5EF4-FFF2-40B4-BE49-F238E27FC236}">
                <a16:creationId xmlns:a16="http://schemas.microsoft.com/office/drawing/2014/main" id="{01819D6D-19C2-F854-0A10-58A9193F1E14}"/>
              </a:ext>
            </a:extLst>
          </p:cNvPr>
          <p:cNvSpPr>
            <a:spLocks noGrp="1"/>
          </p:cNvSpPr>
          <p:nvPr>
            <p:ph type="sldNum" sz="quarter" idx="17"/>
          </p:nvPr>
        </p:nvSpPr>
        <p:spPr/>
        <p:txBody>
          <a:bodyPr/>
          <a:lstStyle/>
          <a:p>
            <a:fld id="{2E1B1CB6-5C5C-443C-B788-F7ADFC29778E}" type="slidenum">
              <a:rPr lang="en-US" smtClean="0"/>
              <a:pPr/>
              <a:t>11</a:t>
            </a:fld>
            <a:endParaRPr lang="en-US"/>
          </a:p>
        </p:txBody>
      </p:sp>
    </p:spTree>
    <p:extLst>
      <p:ext uri="{BB962C8B-B14F-4D97-AF65-F5344CB8AC3E}">
        <p14:creationId xmlns:p14="http://schemas.microsoft.com/office/powerpoint/2010/main" val="1503419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054533-22BA-19CA-3F58-0F37C6FA5305}"/>
              </a:ext>
            </a:extLst>
          </p:cNvPr>
          <p:cNvSpPr>
            <a:spLocks noGrp="1"/>
          </p:cNvSpPr>
          <p:nvPr>
            <p:ph type="body" sz="quarter" idx="13"/>
          </p:nvPr>
        </p:nvSpPr>
        <p:spPr/>
        <p:txBody>
          <a:bodyPr/>
          <a:lstStyle/>
          <a:p>
            <a:r>
              <a:rPr lang="en-BG" dirty="0"/>
              <a:t>Scheduling Subsystem </a:t>
            </a:r>
            <a:r>
              <a:rPr lang="en-GB" dirty="0"/>
              <a:t>Challenges</a:t>
            </a:r>
            <a:endParaRPr lang="en-BG" dirty="0"/>
          </a:p>
        </p:txBody>
      </p:sp>
      <p:sp>
        <p:nvSpPr>
          <p:cNvPr id="3" name="TextBox 2">
            <a:extLst>
              <a:ext uri="{FF2B5EF4-FFF2-40B4-BE49-F238E27FC236}">
                <a16:creationId xmlns:a16="http://schemas.microsoft.com/office/drawing/2014/main" id="{FED8FF66-780C-57E9-4838-AF94F78353F7}"/>
              </a:ext>
            </a:extLst>
          </p:cNvPr>
          <p:cNvSpPr txBox="1"/>
          <p:nvPr/>
        </p:nvSpPr>
        <p:spPr>
          <a:xfrm>
            <a:off x="623093" y="1122744"/>
            <a:ext cx="10945814" cy="1477328"/>
          </a:xfrm>
          <a:prstGeom prst="rect">
            <a:avLst/>
          </a:prstGeom>
          <a:noFill/>
        </p:spPr>
        <p:txBody>
          <a:bodyPr wrap="square" rtlCol="0">
            <a:spAutoFit/>
          </a:bodyPr>
          <a:lstStyle/>
          <a:p>
            <a:endParaRPr lang="en-BG" dirty="0"/>
          </a:p>
          <a:p>
            <a:pPr marL="342900" indent="-342900">
              <a:buAutoNum type="arabicPeriod"/>
            </a:pPr>
            <a:r>
              <a:rPr lang="en-BG" dirty="0"/>
              <a:t>Finding an optimal schedule is </a:t>
            </a:r>
            <a:r>
              <a:rPr lang="en-GB" dirty="0"/>
              <a:t>NP complete problem.</a:t>
            </a:r>
          </a:p>
          <a:p>
            <a:pPr marL="342900" indent="-342900">
              <a:buAutoNum type="arabicPeriod"/>
            </a:pPr>
            <a:r>
              <a:rPr lang="en-GB" dirty="0"/>
              <a:t>All components of the system are nondeterministic.</a:t>
            </a:r>
          </a:p>
          <a:p>
            <a:pPr marL="342900" indent="-342900">
              <a:buAutoNum type="arabicPeriod"/>
            </a:pPr>
            <a:r>
              <a:rPr lang="en-GB" dirty="0"/>
              <a:t>The state of the system is collected asynchronously and is generated from many independent components.  </a:t>
            </a:r>
            <a:endParaRPr lang="en-BG" dirty="0"/>
          </a:p>
        </p:txBody>
      </p:sp>
      <p:sp>
        <p:nvSpPr>
          <p:cNvPr id="6" name="Footer Placeholder 5">
            <a:extLst>
              <a:ext uri="{FF2B5EF4-FFF2-40B4-BE49-F238E27FC236}">
                <a16:creationId xmlns:a16="http://schemas.microsoft.com/office/drawing/2014/main" id="{677E0977-DBB5-6EF9-47DB-6BF6B55DD5D6}"/>
              </a:ext>
            </a:extLst>
          </p:cNvPr>
          <p:cNvSpPr>
            <a:spLocks noGrp="1"/>
          </p:cNvSpPr>
          <p:nvPr>
            <p:ph type="ftr" sz="quarter" idx="16"/>
          </p:nvPr>
        </p:nvSpPr>
        <p:spPr/>
        <p:txBody>
          <a:bodyPr/>
          <a:lstStyle/>
          <a:p>
            <a:r>
              <a:rPr lang="en-US"/>
              <a:t>12 Dec 2022</a:t>
            </a:r>
          </a:p>
        </p:txBody>
      </p:sp>
      <p:sp>
        <p:nvSpPr>
          <p:cNvPr id="7" name="Slide Number Placeholder 6">
            <a:extLst>
              <a:ext uri="{FF2B5EF4-FFF2-40B4-BE49-F238E27FC236}">
                <a16:creationId xmlns:a16="http://schemas.microsoft.com/office/drawing/2014/main" id="{F2677CE5-7060-A61E-118F-932848AEBAE5}"/>
              </a:ext>
            </a:extLst>
          </p:cNvPr>
          <p:cNvSpPr>
            <a:spLocks noGrp="1"/>
          </p:cNvSpPr>
          <p:nvPr>
            <p:ph type="sldNum" sz="quarter" idx="17"/>
          </p:nvPr>
        </p:nvSpPr>
        <p:spPr/>
        <p:txBody>
          <a:bodyPr/>
          <a:lstStyle/>
          <a:p>
            <a:fld id="{2E1B1CB6-5C5C-443C-B788-F7ADFC29778E}" type="slidenum">
              <a:rPr lang="en-US" smtClean="0"/>
              <a:pPr/>
              <a:t>12</a:t>
            </a:fld>
            <a:endParaRPr lang="en-US"/>
          </a:p>
        </p:txBody>
      </p:sp>
    </p:spTree>
    <p:extLst>
      <p:ext uri="{BB962C8B-B14F-4D97-AF65-F5344CB8AC3E}">
        <p14:creationId xmlns:p14="http://schemas.microsoft.com/office/powerpoint/2010/main" val="50816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054533-22BA-19CA-3F58-0F37C6FA5305}"/>
              </a:ext>
            </a:extLst>
          </p:cNvPr>
          <p:cNvSpPr>
            <a:spLocks noGrp="1"/>
          </p:cNvSpPr>
          <p:nvPr>
            <p:ph type="body" sz="quarter" idx="13"/>
          </p:nvPr>
        </p:nvSpPr>
        <p:spPr/>
        <p:txBody>
          <a:bodyPr/>
          <a:lstStyle/>
          <a:p>
            <a:r>
              <a:rPr lang="en-BG" dirty="0"/>
              <a:t>Scheduling </a:t>
            </a:r>
            <a:r>
              <a:rPr lang="en-US" dirty="0"/>
              <a:t>Example</a:t>
            </a:r>
            <a:endParaRPr lang="en-BG" dirty="0"/>
          </a:p>
        </p:txBody>
      </p:sp>
      <p:pic>
        <p:nvPicPr>
          <p:cNvPr id="5" name="Picture 4" descr="Graphical user interface&#10;&#10;Description automatically generated with low confidence">
            <a:extLst>
              <a:ext uri="{FF2B5EF4-FFF2-40B4-BE49-F238E27FC236}">
                <a16:creationId xmlns:a16="http://schemas.microsoft.com/office/drawing/2014/main" id="{9A5464BA-89A9-D3C7-A958-A14AC90C4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6057" y="915390"/>
            <a:ext cx="7772400" cy="5220490"/>
          </a:xfrm>
          <a:prstGeom prst="rect">
            <a:avLst/>
          </a:prstGeom>
        </p:spPr>
      </p:pic>
      <p:sp>
        <p:nvSpPr>
          <p:cNvPr id="8" name="Rectangle 7">
            <a:extLst>
              <a:ext uri="{FF2B5EF4-FFF2-40B4-BE49-F238E27FC236}">
                <a16:creationId xmlns:a16="http://schemas.microsoft.com/office/drawing/2014/main" id="{A148423A-4545-D459-A3A9-A02425F825E0}"/>
              </a:ext>
            </a:extLst>
          </p:cNvPr>
          <p:cNvSpPr/>
          <p:nvPr/>
        </p:nvSpPr>
        <p:spPr>
          <a:xfrm>
            <a:off x="1073227" y="134689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2</a:t>
            </a:r>
          </a:p>
        </p:txBody>
      </p:sp>
      <p:sp>
        <p:nvSpPr>
          <p:cNvPr id="30" name="Rectangle 29">
            <a:extLst>
              <a:ext uri="{FF2B5EF4-FFF2-40B4-BE49-F238E27FC236}">
                <a16:creationId xmlns:a16="http://schemas.microsoft.com/office/drawing/2014/main" id="{4BF91365-7601-CB78-2752-8D09806D0774}"/>
              </a:ext>
            </a:extLst>
          </p:cNvPr>
          <p:cNvSpPr/>
          <p:nvPr/>
        </p:nvSpPr>
        <p:spPr>
          <a:xfrm>
            <a:off x="649955" y="134689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a:t>
            </a:r>
          </a:p>
        </p:txBody>
      </p:sp>
      <p:sp>
        <p:nvSpPr>
          <p:cNvPr id="32" name="Rectangle 31">
            <a:extLst>
              <a:ext uri="{FF2B5EF4-FFF2-40B4-BE49-F238E27FC236}">
                <a16:creationId xmlns:a16="http://schemas.microsoft.com/office/drawing/2014/main" id="{D246C767-0638-97BB-3AB2-3A2AB060AE9E}"/>
              </a:ext>
            </a:extLst>
          </p:cNvPr>
          <p:cNvSpPr/>
          <p:nvPr/>
        </p:nvSpPr>
        <p:spPr>
          <a:xfrm>
            <a:off x="1523361" y="134689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3</a:t>
            </a:r>
          </a:p>
        </p:txBody>
      </p:sp>
      <p:sp>
        <p:nvSpPr>
          <p:cNvPr id="33" name="Rectangle 32">
            <a:extLst>
              <a:ext uri="{FF2B5EF4-FFF2-40B4-BE49-F238E27FC236}">
                <a16:creationId xmlns:a16="http://schemas.microsoft.com/office/drawing/2014/main" id="{96CDDD40-25E3-96E8-4C1B-83707B16E399}"/>
              </a:ext>
            </a:extLst>
          </p:cNvPr>
          <p:cNvSpPr/>
          <p:nvPr/>
        </p:nvSpPr>
        <p:spPr>
          <a:xfrm>
            <a:off x="1973495" y="134689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4</a:t>
            </a:r>
          </a:p>
        </p:txBody>
      </p:sp>
      <p:sp>
        <p:nvSpPr>
          <p:cNvPr id="34" name="Rectangle 33">
            <a:extLst>
              <a:ext uri="{FF2B5EF4-FFF2-40B4-BE49-F238E27FC236}">
                <a16:creationId xmlns:a16="http://schemas.microsoft.com/office/drawing/2014/main" id="{6276B9AE-EAAC-6ED4-3CA0-3EA83D40562D}"/>
              </a:ext>
            </a:extLst>
          </p:cNvPr>
          <p:cNvSpPr/>
          <p:nvPr/>
        </p:nvSpPr>
        <p:spPr>
          <a:xfrm>
            <a:off x="2423629" y="134689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5</a:t>
            </a:r>
          </a:p>
        </p:txBody>
      </p:sp>
      <p:sp>
        <p:nvSpPr>
          <p:cNvPr id="35" name="Rectangle 34">
            <a:extLst>
              <a:ext uri="{FF2B5EF4-FFF2-40B4-BE49-F238E27FC236}">
                <a16:creationId xmlns:a16="http://schemas.microsoft.com/office/drawing/2014/main" id="{B8444CA1-2F78-8800-9BF1-887156E1E1F0}"/>
              </a:ext>
            </a:extLst>
          </p:cNvPr>
          <p:cNvSpPr/>
          <p:nvPr/>
        </p:nvSpPr>
        <p:spPr>
          <a:xfrm>
            <a:off x="2873763" y="134689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6</a:t>
            </a:r>
          </a:p>
        </p:txBody>
      </p:sp>
      <p:sp>
        <p:nvSpPr>
          <p:cNvPr id="36" name="Rectangle 35">
            <a:extLst>
              <a:ext uri="{FF2B5EF4-FFF2-40B4-BE49-F238E27FC236}">
                <a16:creationId xmlns:a16="http://schemas.microsoft.com/office/drawing/2014/main" id="{A3457071-AFE6-D74C-DC59-F5A30838C568}"/>
              </a:ext>
            </a:extLst>
          </p:cNvPr>
          <p:cNvSpPr/>
          <p:nvPr/>
        </p:nvSpPr>
        <p:spPr>
          <a:xfrm>
            <a:off x="1088496"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8</a:t>
            </a:r>
          </a:p>
        </p:txBody>
      </p:sp>
      <p:sp>
        <p:nvSpPr>
          <p:cNvPr id="37" name="Rectangle 36">
            <a:extLst>
              <a:ext uri="{FF2B5EF4-FFF2-40B4-BE49-F238E27FC236}">
                <a16:creationId xmlns:a16="http://schemas.microsoft.com/office/drawing/2014/main" id="{4F688CFB-517F-9B0A-F848-2550DE4ED833}"/>
              </a:ext>
            </a:extLst>
          </p:cNvPr>
          <p:cNvSpPr/>
          <p:nvPr/>
        </p:nvSpPr>
        <p:spPr>
          <a:xfrm>
            <a:off x="638362"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7</a:t>
            </a:r>
          </a:p>
        </p:txBody>
      </p:sp>
      <p:sp>
        <p:nvSpPr>
          <p:cNvPr id="38" name="Rectangle 37">
            <a:extLst>
              <a:ext uri="{FF2B5EF4-FFF2-40B4-BE49-F238E27FC236}">
                <a16:creationId xmlns:a16="http://schemas.microsoft.com/office/drawing/2014/main" id="{4A818971-EBCA-B7F8-0290-BE018E062A53}"/>
              </a:ext>
            </a:extLst>
          </p:cNvPr>
          <p:cNvSpPr/>
          <p:nvPr/>
        </p:nvSpPr>
        <p:spPr>
          <a:xfrm>
            <a:off x="1538630"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9</a:t>
            </a:r>
          </a:p>
        </p:txBody>
      </p:sp>
      <p:sp>
        <p:nvSpPr>
          <p:cNvPr id="39" name="Rectangle 38">
            <a:extLst>
              <a:ext uri="{FF2B5EF4-FFF2-40B4-BE49-F238E27FC236}">
                <a16:creationId xmlns:a16="http://schemas.microsoft.com/office/drawing/2014/main" id="{8A36FB9F-2152-9CB3-63A2-F2FCDEBB183C}"/>
              </a:ext>
            </a:extLst>
          </p:cNvPr>
          <p:cNvSpPr/>
          <p:nvPr/>
        </p:nvSpPr>
        <p:spPr>
          <a:xfrm>
            <a:off x="1988764"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10</a:t>
            </a:r>
          </a:p>
        </p:txBody>
      </p:sp>
      <p:sp>
        <p:nvSpPr>
          <p:cNvPr id="40" name="Rectangle 39">
            <a:extLst>
              <a:ext uri="{FF2B5EF4-FFF2-40B4-BE49-F238E27FC236}">
                <a16:creationId xmlns:a16="http://schemas.microsoft.com/office/drawing/2014/main" id="{F7CF38BE-2D57-48F4-526E-AC025A90B600}"/>
              </a:ext>
            </a:extLst>
          </p:cNvPr>
          <p:cNvSpPr/>
          <p:nvPr/>
        </p:nvSpPr>
        <p:spPr>
          <a:xfrm>
            <a:off x="2438898"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11</a:t>
            </a:r>
          </a:p>
        </p:txBody>
      </p:sp>
      <p:sp>
        <p:nvSpPr>
          <p:cNvPr id="41" name="Rectangle 40">
            <a:extLst>
              <a:ext uri="{FF2B5EF4-FFF2-40B4-BE49-F238E27FC236}">
                <a16:creationId xmlns:a16="http://schemas.microsoft.com/office/drawing/2014/main" id="{9E00E347-C378-061C-A000-3F6562DE0D71}"/>
              </a:ext>
            </a:extLst>
          </p:cNvPr>
          <p:cNvSpPr/>
          <p:nvPr/>
        </p:nvSpPr>
        <p:spPr>
          <a:xfrm>
            <a:off x="2889032"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12</a:t>
            </a:r>
          </a:p>
        </p:txBody>
      </p:sp>
      <p:sp>
        <p:nvSpPr>
          <p:cNvPr id="42" name="Rectangle 41">
            <a:extLst>
              <a:ext uri="{FF2B5EF4-FFF2-40B4-BE49-F238E27FC236}">
                <a16:creationId xmlns:a16="http://schemas.microsoft.com/office/drawing/2014/main" id="{1D5BADCF-7131-3955-2B8B-4CE680FDEF98}"/>
              </a:ext>
            </a:extLst>
          </p:cNvPr>
          <p:cNvSpPr/>
          <p:nvPr/>
        </p:nvSpPr>
        <p:spPr>
          <a:xfrm>
            <a:off x="1103765"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14</a:t>
            </a:r>
          </a:p>
        </p:txBody>
      </p:sp>
      <p:sp>
        <p:nvSpPr>
          <p:cNvPr id="43" name="Rectangle 42">
            <a:extLst>
              <a:ext uri="{FF2B5EF4-FFF2-40B4-BE49-F238E27FC236}">
                <a16:creationId xmlns:a16="http://schemas.microsoft.com/office/drawing/2014/main" id="{15A132B4-82ED-C110-D1DD-5B156C7A732C}"/>
              </a:ext>
            </a:extLst>
          </p:cNvPr>
          <p:cNvSpPr/>
          <p:nvPr/>
        </p:nvSpPr>
        <p:spPr>
          <a:xfrm>
            <a:off x="653631"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13</a:t>
            </a:r>
          </a:p>
        </p:txBody>
      </p:sp>
      <p:sp>
        <p:nvSpPr>
          <p:cNvPr id="44" name="Rectangle 43">
            <a:extLst>
              <a:ext uri="{FF2B5EF4-FFF2-40B4-BE49-F238E27FC236}">
                <a16:creationId xmlns:a16="http://schemas.microsoft.com/office/drawing/2014/main" id="{3C073766-5811-7585-23D2-5F38869F87B2}"/>
              </a:ext>
            </a:extLst>
          </p:cNvPr>
          <p:cNvSpPr/>
          <p:nvPr/>
        </p:nvSpPr>
        <p:spPr>
          <a:xfrm>
            <a:off x="1553899"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15</a:t>
            </a:r>
          </a:p>
        </p:txBody>
      </p:sp>
      <p:sp>
        <p:nvSpPr>
          <p:cNvPr id="45" name="Rectangle 44">
            <a:extLst>
              <a:ext uri="{FF2B5EF4-FFF2-40B4-BE49-F238E27FC236}">
                <a16:creationId xmlns:a16="http://schemas.microsoft.com/office/drawing/2014/main" id="{006DE914-7891-240A-54B4-70F4A84EEB34}"/>
              </a:ext>
            </a:extLst>
          </p:cNvPr>
          <p:cNvSpPr/>
          <p:nvPr/>
        </p:nvSpPr>
        <p:spPr>
          <a:xfrm>
            <a:off x="2004033"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16</a:t>
            </a:r>
          </a:p>
        </p:txBody>
      </p:sp>
      <p:sp>
        <p:nvSpPr>
          <p:cNvPr id="46" name="Rectangle 45">
            <a:extLst>
              <a:ext uri="{FF2B5EF4-FFF2-40B4-BE49-F238E27FC236}">
                <a16:creationId xmlns:a16="http://schemas.microsoft.com/office/drawing/2014/main" id="{1DCF9DD4-4DEB-AFAF-F51E-C8BF04F33064}"/>
              </a:ext>
            </a:extLst>
          </p:cNvPr>
          <p:cNvSpPr/>
          <p:nvPr/>
        </p:nvSpPr>
        <p:spPr>
          <a:xfrm>
            <a:off x="2454167"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17</a:t>
            </a:r>
          </a:p>
        </p:txBody>
      </p:sp>
      <p:sp>
        <p:nvSpPr>
          <p:cNvPr id="47" name="Rectangle 46">
            <a:extLst>
              <a:ext uri="{FF2B5EF4-FFF2-40B4-BE49-F238E27FC236}">
                <a16:creationId xmlns:a16="http://schemas.microsoft.com/office/drawing/2014/main" id="{FF4688EB-BD42-2258-2674-900C9D112E6C}"/>
              </a:ext>
            </a:extLst>
          </p:cNvPr>
          <p:cNvSpPr/>
          <p:nvPr/>
        </p:nvSpPr>
        <p:spPr>
          <a:xfrm>
            <a:off x="2904301"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18</a:t>
            </a:r>
          </a:p>
        </p:txBody>
      </p:sp>
      <p:sp>
        <p:nvSpPr>
          <p:cNvPr id="48" name="Rectangle 47">
            <a:extLst>
              <a:ext uri="{FF2B5EF4-FFF2-40B4-BE49-F238E27FC236}">
                <a16:creationId xmlns:a16="http://schemas.microsoft.com/office/drawing/2014/main" id="{252CDB89-0156-F55A-D92C-5B94F02BE38A}"/>
              </a:ext>
            </a:extLst>
          </p:cNvPr>
          <p:cNvSpPr/>
          <p:nvPr/>
        </p:nvSpPr>
        <p:spPr>
          <a:xfrm>
            <a:off x="638362" y="3466485"/>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19</a:t>
            </a:r>
          </a:p>
        </p:txBody>
      </p:sp>
      <p:sp>
        <p:nvSpPr>
          <p:cNvPr id="50" name="TextBox 49">
            <a:extLst>
              <a:ext uri="{FF2B5EF4-FFF2-40B4-BE49-F238E27FC236}">
                <a16:creationId xmlns:a16="http://schemas.microsoft.com/office/drawing/2014/main" id="{49BA8C45-356D-8EC2-9112-FF152EF23F21}"/>
              </a:ext>
            </a:extLst>
          </p:cNvPr>
          <p:cNvSpPr txBox="1"/>
          <p:nvPr/>
        </p:nvSpPr>
        <p:spPr>
          <a:xfrm>
            <a:off x="9984260" y="783916"/>
            <a:ext cx="1484198" cy="369332"/>
          </a:xfrm>
          <a:prstGeom prst="rect">
            <a:avLst/>
          </a:prstGeom>
          <a:noFill/>
        </p:spPr>
        <p:txBody>
          <a:bodyPr wrap="square" rtlCol="0">
            <a:spAutoFit/>
          </a:bodyPr>
          <a:lstStyle/>
          <a:p>
            <a:r>
              <a:rPr lang="en-GB" dirty="0"/>
              <a:t>T</a:t>
            </a:r>
            <a:r>
              <a:rPr lang="en-BG" dirty="0"/>
              <a:t> = 0s</a:t>
            </a:r>
          </a:p>
        </p:txBody>
      </p:sp>
      <p:sp>
        <p:nvSpPr>
          <p:cNvPr id="51" name="TextBox 50">
            <a:extLst>
              <a:ext uri="{FF2B5EF4-FFF2-40B4-BE49-F238E27FC236}">
                <a16:creationId xmlns:a16="http://schemas.microsoft.com/office/drawing/2014/main" id="{611FEF7D-3074-AF62-1A9C-EA4E3189A0CD}"/>
              </a:ext>
            </a:extLst>
          </p:cNvPr>
          <p:cNvSpPr txBox="1"/>
          <p:nvPr/>
        </p:nvSpPr>
        <p:spPr>
          <a:xfrm>
            <a:off x="823094" y="4411362"/>
            <a:ext cx="2392290" cy="1477328"/>
          </a:xfrm>
          <a:prstGeom prst="rect">
            <a:avLst/>
          </a:prstGeom>
          <a:noFill/>
        </p:spPr>
        <p:txBody>
          <a:bodyPr wrap="square" rtlCol="0">
            <a:spAutoFit/>
          </a:bodyPr>
          <a:lstStyle/>
          <a:p>
            <a:r>
              <a:rPr lang="en-BG" dirty="0"/>
              <a:t>Na</a:t>
            </a:r>
            <a:r>
              <a:rPr lang="en-GB" dirty="0" err="1"/>
              <a:t>ï</a:t>
            </a:r>
            <a:r>
              <a:rPr lang="en-BG" dirty="0"/>
              <a:t>ve scheduling:</a:t>
            </a:r>
          </a:p>
          <a:p>
            <a:r>
              <a:rPr lang="en-BG" dirty="0"/>
              <a:t>“Start a new task, whenever there you can put it on the input conveyer”</a:t>
            </a:r>
          </a:p>
        </p:txBody>
      </p:sp>
      <p:sp>
        <p:nvSpPr>
          <p:cNvPr id="6" name="Footer Placeholder 5">
            <a:extLst>
              <a:ext uri="{FF2B5EF4-FFF2-40B4-BE49-F238E27FC236}">
                <a16:creationId xmlns:a16="http://schemas.microsoft.com/office/drawing/2014/main" id="{C03AE487-988F-2EFB-27B0-F47C924D3283}"/>
              </a:ext>
            </a:extLst>
          </p:cNvPr>
          <p:cNvSpPr>
            <a:spLocks noGrp="1"/>
          </p:cNvSpPr>
          <p:nvPr>
            <p:ph type="ftr" sz="quarter" idx="16"/>
          </p:nvPr>
        </p:nvSpPr>
        <p:spPr/>
        <p:txBody>
          <a:bodyPr/>
          <a:lstStyle/>
          <a:p>
            <a:r>
              <a:rPr lang="en-US"/>
              <a:t>12 Dec 2022</a:t>
            </a:r>
          </a:p>
        </p:txBody>
      </p:sp>
      <p:sp>
        <p:nvSpPr>
          <p:cNvPr id="7" name="Slide Number Placeholder 6">
            <a:extLst>
              <a:ext uri="{FF2B5EF4-FFF2-40B4-BE49-F238E27FC236}">
                <a16:creationId xmlns:a16="http://schemas.microsoft.com/office/drawing/2014/main" id="{617BD6B9-4786-E61A-E898-A8D4091A6E90}"/>
              </a:ext>
            </a:extLst>
          </p:cNvPr>
          <p:cNvSpPr>
            <a:spLocks noGrp="1"/>
          </p:cNvSpPr>
          <p:nvPr>
            <p:ph type="sldNum" sz="quarter" idx="17"/>
          </p:nvPr>
        </p:nvSpPr>
        <p:spPr/>
        <p:txBody>
          <a:bodyPr/>
          <a:lstStyle/>
          <a:p>
            <a:fld id="{2E1B1CB6-5C5C-443C-B788-F7ADFC29778E}" type="slidenum">
              <a:rPr lang="en-US" smtClean="0"/>
              <a:pPr/>
              <a:t>13</a:t>
            </a:fld>
            <a:endParaRPr lang="en-US"/>
          </a:p>
        </p:txBody>
      </p:sp>
    </p:spTree>
    <p:extLst>
      <p:ext uri="{BB962C8B-B14F-4D97-AF65-F5344CB8AC3E}">
        <p14:creationId xmlns:p14="http://schemas.microsoft.com/office/powerpoint/2010/main" val="1912734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054533-22BA-19CA-3F58-0F37C6FA5305}"/>
              </a:ext>
            </a:extLst>
          </p:cNvPr>
          <p:cNvSpPr>
            <a:spLocks noGrp="1"/>
          </p:cNvSpPr>
          <p:nvPr>
            <p:ph type="body" sz="quarter" idx="13"/>
          </p:nvPr>
        </p:nvSpPr>
        <p:spPr/>
        <p:txBody>
          <a:bodyPr/>
          <a:lstStyle/>
          <a:p>
            <a:r>
              <a:rPr lang="en-BG" dirty="0"/>
              <a:t>Scheduling </a:t>
            </a:r>
            <a:r>
              <a:rPr lang="en-US" dirty="0"/>
              <a:t>Example</a:t>
            </a:r>
            <a:endParaRPr lang="en-BG" dirty="0"/>
          </a:p>
        </p:txBody>
      </p:sp>
      <p:pic>
        <p:nvPicPr>
          <p:cNvPr id="5" name="Picture 4" descr="Graphical user interface&#10;&#10;Description automatically generated with low confidence">
            <a:extLst>
              <a:ext uri="{FF2B5EF4-FFF2-40B4-BE49-F238E27FC236}">
                <a16:creationId xmlns:a16="http://schemas.microsoft.com/office/drawing/2014/main" id="{9A5464BA-89A9-D3C7-A958-A14AC90C4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6057" y="915390"/>
            <a:ext cx="7772400" cy="5220490"/>
          </a:xfrm>
          <a:prstGeom prst="rect">
            <a:avLst/>
          </a:prstGeom>
        </p:spPr>
      </p:pic>
      <p:sp>
        <p:nvSpPr>
          <p:cNvPr id="8" name="Rectangle 7">
            <a:extLst>
              <a:ext uri="{FF2B5EF4-FFF2-40B4-BE49-F238E27FC236}">
                <a16:creationId xmlns:a16="http://schemas.microsoft.com/office/drawing/2014/main" id="{A148423A-4545-D459-A3A9-A02425F825E0}"/>
              </a:ext>
            </a:extLst>
          </p:cNvPr>
          <p:cNvSpPr/>
          <p:nvPr/>
        </p:nvSpPr>
        <p:spPr>
          <a:xfrm>
            <a:off x="1073227" y="134689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2</a:t>
            </a:r>
          </a:p>
        </p:txBody>
      </p:sp>
      <p:sp>
        <p:nvSpPr>
          <p:cNvPr id="30" name="Rectangle 29">
            <a:extLst>
              <a:ext uri="{FF2B5EF4-FFF2-40B4-BE49-F238E27FC236}">
                <a16:creationId xmlns:a16="http://schemas.microsoft.com/office/drawing/2014/main" id="{4BF91365-7601-CB78-2752-8D09806D0774}"/>
              </a:ext>
            </a:extLst>
          </p:cNvPr>
          <p:cNvSpPr/>
          <p:nvPr/>
        </p:nvSpPr>
        <p:spPr>
          <a:xfrm>
            <a:off x="3801977" y="1513500"/>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a:t>
            </a:r>
          </a:p>
        </p:txBody>
      </p:sp>
      <p:sp>
        <p:nvSpPr>
          <p:cNvPr id="32" name="Rectangle 31">
            <a:extLst>
              <a:ext uri="{FF2B5EF4-FFF2-40B4-BE49-F238E27FC236}">
                <a16:creationId xmlns:a16="http://schemas.microsoft.com/office/drawing/2014/main" id="{D246C767-0638-97BB-3AB2-3A2AB060AE9E}"/>
              </a:ext>
            </a:extLst>
          </p:cNvPr>
          <p:cNvSpPr/>
          <p:nvPr/>
        </p:nvSpPr>
        <p:spPr>
          <a:xfrm>
            <a:off x="1523361" y="134689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3</a:t>
            </a:r>
          </a:p>
        </p:txBody>
      </p:sp>
      <p:sp>
        <p:nvSpPr>
          <p:cNvPr id="33" name="Rectangle 32">
            <a:extLst>
              <a:ext uri="{FF2B5EF4-FFF2-40B4-BE49-F238E27FC236}">
                <a16:creationId xmlns:a16="http://schemas.microsoft.com/office/drawing/2014/main" id="{96CDDD40-25E3-96E8-4C1B-83707B16E399}"/>
              </a:ext>
            </a:extLst>
          </p:cNvPr>
          <p:cNvSpPr/>
          <p:nvPr/>
        </p:nvSpPr>
        <p:spPr>
          <a:xfrm>
            <a:off x="1973495" y="134689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4</a:t>
            </a:r>
          </a:p>
        </p:txBody>
      </p:sp>
      <p:sp>
        <p:nvSpPr>
          <p:cNvPr id="34" name="Rectangle 33">
            <a:extLst>
              <a:ext uri="{FF2B5EF4-FFF2-40B4-BE49-F238E27FC236}">
                <a16:creationId xmlns:a16="http://schemas.microsoft.com/office/drawing/2014/main" id="{6276B9AE-EAAC-6ED4-3CA0-3EA83D40562D}"/>
              </a:ext>
            </a:extLst>
          </p:cNvPr>
          <p:cNvSpPr/>
          <p:nvPr/>
        </p:nvSpPr>
        <p:spPr>
          <a:xfrm>
            <a:off x="2423629" y="134689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5</a:t>
            </a:r>
          </a:p>
        </p:txBody>
      </p:sp>
      <p:sp>
        <p:nvSpPr>
          <p:cNvPr id="35" name="Rectangle 34">
            <a:extLst>
              <a:ext uri="{FF2B5EF4-FFF2-40B4-BE49-F238E27FC236}">
                <a16:creationId xmlns:a16="http://schemas.microsoft.com/office/drawing/2014/main" id="{B8444CA1-2F78-8800-9BF1-887156E1E1F0}"/>
              </a:ext>
            </a:extLst>
          </p:cNvPr>
          <p:cNvSpPr/>
          <p:nvPr/>
        </p:nvSpPr>
        <p:spPr>
          <a:xfrm>
            <a:off x="2873763" y="134689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6</a:t>
            </a:r>
          </a:p>
        </p:txBody>
      </p:sp>
      <p:sp>
        <p:nvSpPr>
          <p:cNvPr id="36" name="Rectangle 35">
            <a:extLst>
              <a:ext uri="{FF2B5EF4-FFF2-40B4-BE49-F238E27FC236}">
                <a16:creationId xmlns:a16="http://schemas.microsoft.com/office/drawing/2014/main" id="{A3457071-AFE6-D74C-DC59-F5A30838C568}"/>
              </a:ext>
            </a:extLst>
          </p:cNvPr>
          <p:cNvSpPr/>
          <p:nvPr/>
        </p:nvSpPr>
        <p:spPr>
          <a:xfrm>
            <a:off x="1088496"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8</a:t>
            </a:r>
          </a:p>
        </p:txBody>
      </p:sp>
      <p:sp>
        <p:nvSpPr>
          <p:cNvPr id="37" name="Rectangle 36">
            <a:extLst>
              <a:ext uri="{FF2B5EF4-FFF2-40B4-BE49-F238E27FC236}">
                <a16:creationId xmlns:a16="http://schemas.microsoft.com/office/drawing/2014/main" id="{4F688CFB-517F-9B0A-F848-2550DE4ED833}"/>
              </a:ext>
            </a:extLst>
          </p:cNvPr>
          <p:cNvSpPr/>
          <p:nvPr/>
        </p:nvSpPr>
        <p:spPr>
          <a:xfrm>
            <a:off x="638362"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7</a:t>
            </a:r>
          </a:p>
        </p:txBody>
      </p:sp>
      <p:sp>
        <p:nvSpPr>
          <p:cNvPr id="38" name="Rectangle 37">
            <a:extLst>
              <a:ext uri="{FF2B5EF4-FFF2-40B4-BE49-F238E27FC236}">
                <a16:creationId xmlns:a16="http://schemas.microsoft.com/office/drawing/2014/main" id="{4A818971-EBCA-B7F8-0290-BE018E062A53}"/>
              </a:ext>
            </a:extLst>
          </p:cNvPr>
          <p:cNvSpPr/>
          <p:nvPr/>
        </p:nvSpPr>
        <p:spPr>
          <a:xfrm>
            <a:off x="1538630"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9</a:t>
            </a:r>
          </a:p>
        </p:txBody>
      </p:sp>
      <p:sp>
        <p:nvSpPr>
          <p:cNvPr id="39" name="Rectangle 38">
            <a:extLst>
              <a:ext uri="{FF2B5EF4-FFF2-40B4-BE49-F238E27FC236}">
                <a16:creationId xmlns:a16="http://schemas.microsoft.com/office/drawing/2014/main" id="{8A36FB9F-2152-9CB3-63A2-F2FCDEBB183C}"/>
              </a:ext>
            </a:extLst>
          </p:cNvPr>
          <p:cNvSpPr/>
          <p:nvPr/>
        </p:nvSpPr>
        <p:spPr>
          <a:xfrm>
            <a:off x="1988764"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10</a:t>
            </a:r>
          </a:p>
        </p:txBody>
      </p:sp>
      <p:sp>
        <p:nvSpPr>
          <p:cNvPr id="40" name="Rectangle 39">
            <a:extLst>
              <a:ext uri="{FF2B5EF4-FFF2-40B4-BE49-F238E27FC236}">
                <a16:creationId xmlns:a16="http://schemas.microsoft.com/office/drawing/2014/main" id="{F7CF38BE-2D57-48F4-526E-AC025A90B600}"/>
              </a:ext>
            </a:extLst>
          </p:cNvPr>
          <p:cNvSpPr/>
          <p:nvPr/>
        </p:nvSpPr>
        <p:spPr>
          <a:xfrm>
            <a:off x="2438898"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11</a:t>
            </a:r>
          </a:p>
        </p:txBody>
      </p:sp>
      <p:sp>
        <p:nvSpPr>
          <p:cNvPr id="41" name="Rectangle 40">
            <a:extLst>
              <a:ext uri="{FF2B5EF4-FFF2-40B4-BE49-F238E27FC236}">
                <a16:creationId xmlns:a16="http://schemas.microsoft.com/office/drawing/2014/main" id="{9E00E347-C378-061C-A000-3F6562DE0D71}"/>
              </a:ext>
            </a:extLst>
          </p:cNvPr>
          <p:cNvSpPr/>
          <p:nvPr/>
        </p:nvSpPr>
        <p:spPr>
          <a:xfrm>
            <a:off x="2889032"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12</a:t>
            </a:r>
          </a:p>
        </p:txBody>
      </p:sp>
      <p:sp>
        <p:nvSpPr>
          <p:cNvPr id="42" name="Rectangle 41">
            <a:extLst>
              <a:ext uri="{FF2B5EF4-FFF2-40B4-BE49-F238E27FC236}">
                <a16:creationId xmlns:a16="http://schemas.microsoft.com/office/drawing/2014/main" id="{1D5BADCF-7131-3955-2B8B-4CE680FDEF98}"/>
              </a:ext>
            </a:extLst>
          </p:cNvPr>
          <p:cNvSpPr/>
          <p:nvPr/>
        </p:nvSpPr>
        <p:spPr>
          <a:xfrm>
            <a:off x="1103765"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14</a:t>
            </a:r>
          </a:p>
        </p:txBody>
      </p:sp>
      <p:sp>
        <p:nvSpPr>
          <p:cNvPr id="43" name="Rectangle 42">
            <a:extLst>
              <a:ext uri="{FF2B5EF4-FFF2-40B4-BE49-F238E27FC236}">
                <a16:creationId xmlns:a16="http://schemas.microsoft.com/office/drawing/2014/main" id="{15A132B4-82ED-C110-D1DD-5B156C7A732C}"/>
              </a:ext>
            </a:extLst>
          </p:cNvPr>
          <p:cNvSpPr/>
          <p:nvPr/>
        </p:nvSpPr>
        <p:spPr>
          <a:xfrm>
            <a:off x="653631"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13</a:t>
            </a:r>
          </a:p>
        </p:txBody>
      </p:sp>
      <p:sp>
        <p:nvSpPr>
          <p:cNvPr id="44" name="Rectangle 43">
            <a:extLst>
              <a:ext uri="{FF2B5EF4-FFF2-40B4-BE49-F238E27FC236}">
                <a16:creationId xmlns:a16="http://schemas.microsoft.com/office/drawing/2014/main" id="{3C073766-5811-7585-23D2-5F38869F87B2}"/>
              </a:ext>
            </a:extLst>
          </p:cNvPr>
          <p:cNvSpPr/>
          <p:nvPr/>
        </p:nvSpPr>
        <p:spPr>
          <a:xfrm>
            <a:off x="1553899"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15</a:t>
            </a:r>
          </a:p>
        </p:txBody>
      </p:sp>
      <p:sp>
        <p:nvSpPr>
          <p:cNvPr id="45" name="Rectangle 44">
            <a:extLst>
              <a:ext uri="{FF2B5EF4-FFF2-40B4-BE49-F238E27FC236}">
                <a16:creationId xmlns:a16="http://schemas.microsoft.com/office/drawing/2014/main" id="{006DE914-7891-240A-54B4-70F4A84EEB34}"/>
              </a:ext>
            </a:extLst>
          </p:cNvPr>
          <p:cNvSpPr/>
          <p:nvPr/>
        </p:nvSpPr>
        <p:spPr>
          <a:xfrm>
            <a:off x="2004033"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16</a:t>
            </a:r>
          </a:p>
        </p:txBody>
      </p:sp>
      <p:sp>
        <p:nvSpPr>
          <p:cNvPr id="46" name="Rectangle 45">
            <a:extLst>
              <a:ext uri="{FF2B5EF4-FFF2-40B4-BE49-F238E27FC236}">
                <a16:creationId xmlns:a16="http://schemas.microsoft.com/office/drawing/2014/main" id="{1DCF9DD4-4DEB-AFAF-F51E-C8BF04F33064}"/>
              </a:ext>
            </a:extLst>
          </p:cNvPr>
          <p:cNvSpPr/>
          <p:nvPr/>
        </p:nvSpPr>
        <p:spPr>
          <a:xfrm>
            <a:off x="2454167"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17</a:t>
            </a:r>
          </a:p>
        </p:txBody>
      </p:sp>
      <p:sp>
        <p:nvSpPr>
          <p:cNvPr id="47" name="Rectangle 46">
            <a:extLst>
              <a:ext uri="{FF2B5EF4-FFF2-40B4-BE49-F238E27FC236}">
                <a16:creationId xmlns:a16="http://schemas.microsoft.com/office/drawing/2014/main" id="{FF4688EB-BD42-2258-2674-900C9D112E6C}"/>
              </a:ext>
            </a:extLst>
          </p:cNvPr>
          <p:cNvSpPr/>
          <p:nvPr/>
        </p:nvSpPr>
        <p:spPr>
          <a:xfrm>
            <a:off x="2904301"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18</a:t>
            </a:r>
          </a:p>
        </p:txBody>
      </p:sp>
      <p:sp>
        <p:nvSpPr>
          <p:cNvPr id="48" name="Rectangle 47">
            <a:extLst>
              <a:ext uri="{FF2B5EF4-FFF2-40B4-BE49-F238E27FC236}">
                <a16:creationId xmlns:a16="http://schemas.microsoft.com/office/drawing/2014/main" id="{252CDB89-0156-F55A-D92C-5B94F02BE38A}"/>
              </a:ext>
            </a:extLst>
          </p:cNvPr>
          <p:cNvSpPr/>
          <p:nvPr/>
        </p:nvSpPr>
        <p:spPr>
          <a:xfrm>
            <a:off x="638362" y="3466485"/>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19</a:t>
            </a:r>
          </a:p>
        </p:txBody>
      </p:sp>
      <p:sp>
        <p:nvSpPr>
          <p:cNvPr id="3" name="TextBox 2">
            <a:extLst>
              <a:ext uri="{FF2B5EF4-FFF2-40B4-BE49-F238E27FC236}">
                <a16:creationId xmlns:a16="http://schemas.microsoft.com/office/drawing/2014/main" id="{1F41B7F8-ED55-D857-2F76-D7BBFA59F98C}"/>
              </a:ext>
            </a:extLst>
          </p:cNvPr>
          <p:cNvSpPr txBox="1"/>
          <p:nvPr/>
        </p:nvSpPr>
        <p:spPr>
          <a:xfrm>
            <a:off x="9984260" y="783916"/>
            <a:ext cx="1484198" cy="369332"/>
          </a:xfrm>
          <a:prstGeom prst="rect">
            <a:avLst/>
          </a:prstGeom>
          <a:noFill/>
        </p:spPr>
        <p:txBody>
          <a:bodyPr wrap="square" rtlCol="0">
            <a:spAutoFit/>
          </a:bodyPr>
          <a:lstStyle/>
          <a:p>
            <a:r>
              <a:rPr lang="en-GB" dirty="0"/>
              <a:t>T</a:t>
            </a:r>
            <a:r>
              <a:rPr lang="en-BG" dirty="0"/>
              <a:t> = 0s</a:t>
            </a:r>
          </a:p>
        </p:txBody>
      </p:sp>
      <p:sp>
        <p:nvSpPr>
          <p:cNvPr id="4" name="TextBox 3">
            <a:extLst>
              <a:ext uri="{FF2B5EF4-FFF2-40B4-BE49-F238E27FC236}">
                <a16:creationId xmlns:a16="http://schemas.microsoft.com/office/drawing/2014/main" id="{CD9B2415-9A53-C775-8518-C128B12618AF}"/>
              </a:ext>
            </a:extLst>
          </p:cNvPr>
          <p:cNvSpPr txBox="1"/>
          <p:nvPr/>
        </p:nvSpPr>
        <p:spPr>
          <a:xfrm>
            <a:off x="823094" y="4411362"/>
            <a:ext cx="2392290" cy="1477328"/>
          </a:xfrm>
          <a:prstGeom prst="rect">
            <a:avLst/>
          </a:prstGeom>
          <a:noFill/>
        </p:spPr>
        <p:txBody>
          <a:bodyPr wrap="square" rtlCol="0">
            <a:spAutoFit/>
          </a:bodyPr>
          <a:lstStyle/>
          <a:p>
            <a:r>
              <a:rPr lang="en-BG" dirty="0"/>
              <a:t>Na</a:t>
            </a:r>
            <a:r>
              <a:rPr lang="en-GB" dirty="0" err="1"/>
              <a:t>ï</a:t>
            </a:r>
            <a:r>
              <a:rPr lang="en-BG" dirty="0"/>
              <a:t>ve scheduling:</a:t>
            </a:r>
          </a:p>
          <a:p>
            <a:r>
              <a:rPr lang="en-BG" dirty="0"/>
              <a:t>“Start a new task, whenever there you can put it on the input conveyer”</a:t>
            </a:r>
          </a:p>
        </p:txBody>
      </p:sp>
      <p:sp>
        <p:nvSpPr>
          <p:cNvPr id="9" name="Footer Placeholder 8">
            <a:extLst>
              <a:ext uri="{FF2B5EF4-FFF2-40B4-BE49-F238E27FC236}">
                <a16:creationId xmlns:a16="http://schemas.microsoft.com/office/drawing/2014/main" id="{1CCB48CE-572D-5A20-2CE1-E3769ABEC6FD}"/>
              </a:ext>
            </a:extLst>
          </p:cNvPr>
          <p:cNvSpPr>
            <a:spLocks noGrp="1"/>
          </p:cNvSpPr>
          <p:nvPr>
            <p:ph type="ftr" sz="quarter" idx="16"/>
          </p:nvPr>
        </p:nvSpPr>
        <p:spPr/>
        <p:txBody>
          <a:bodyPr/>
          <a:lstStyle/>
          <a:p>
            <a:r>
              <a:rPr lang="en-US"/>
              <a:t>12 Dec 2022</a:t>
            </a:r>
          </a:p>
        </p:txBody>
      </p:sp>
      <p:sp>
        <p:nvSpPr>
          <p:cNvPr id="10" name="Slide Number Placeholder 9">
            <a:extLst>
              <a:ext uri="{FF2B5EF4-FFF2-40B4-BE49-F238E27FC236}">
                <a16:creationId xmlns:a16="http://schemas.microsoft.com/office/drawing/2014/main" id="{BE9D3D5C-9EBC-4A47-1231-1533543C2860}"/>
              </a:ext>
            </a:extLst>
          </p:cNvPr>
          <p:cNvSpPr>
            <a:spLocks noGrp="1"/>
          </p:cNvSpPr>
          <p:nvPr>
            <p:ph type="sldNum" sz="quarter" idx="17"/>
          </p:nvPr>
        </p:nvSpPr>
        <p:spPr/>
        <p:txBody>
          <a:bodyPr/>
          <a:lstStyle/>
          <a:p>
            <a:fld id="{2E1B1CB6-5C5C-443C-B788-F7ADFC29778E}" type="slidenum">
              <a:rPr lang="en-US" smtClean="0"/>
              <a:pPr/>
              <a:t>14</a:t>
            </a:fld>
            <a:endParaRPr lang="en-US"/>
          </a:p>
        </p:txBody>
      </p:sp>
    </p:spTree>
    <p:extLst>
      <p:ext uri="{BB962C8B-B14F-4D97-AF65-F5344CB8AC3E}">
        <p14:creationId xmlns:p14="http://schemas.microsoft.com/office/powerpoint/2010/main" val="1461091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054533-22BA-19CA-3F58-0F37C6FA5305}"/>
              </a:ext>
            </a:extLst>
          </p:cNvPr>
          <p:cNvSpPr>
            <a:spLocks noGrp="1"/>
          </p:cNvSpPr>
          <p:nvPr>
            <p:ph type="body" sz="quarter" idx="13"/>
          </p:nvPr>
        </p:nvSpPr>
        <p:spPr/>
        <p:txBody>
          <a:bodyPr/>
          <a:lstStyle/>
          <a:p>
            <a:r>
              <a:rPr lang="en-BG" dirty="0"/>
              <a:t>Scheduling </a:t>
            </a:r>
            <a:r>
              <a:rPr lang="en-US" dirty="0"/>
              <a:t>Example</a:t>
            </a:r>
            <a:endParaRPr lang="en-BG" dirty="0"/>
          </a:p>
        </p:txBody>
      </p:sp>
      <p:pic>
        <p:nvPicPr>
          <p:cNvPr id="5" name="Picture 4" descr="Graphical user interface&#10;&#10;Description automatically generated with low confidence">
            <a:extLst>
              <a:ext uri="{FF2B5EF4-FFF2-40B4-BE49-F238E27FC236}">
                <a16:creationId xmlns:a16="http://schemas.microsoft.com/office/drawing/2014/main" id="{9A5464BA-89A9-D3C7-A958-A14AC90C4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6057" y="915390"/>
            <a:ext cx="7772400" cy="5220490"/>
          </a:xfrm>
          <a:prstGeom prst="rect">
            <a:avLst/>
          </a:prstGeom>
        </p:spPr>
      </p:pic>
      <p:sp>
        <p:nvSpPr>
          <p:cNvPr id="8" name="Rectangle 7">
            <a:extLst>
              <a:ext uri="{FF2B5EF4-FFF2-40B4-BE49-F238E27FC236}">
                <a16:creationId xmlns:a16="http://schemas.microsoft.com/office/drawing/2014/main" id="{A148423A-4545-D459-A3A9-A02425F825E0}"/>
              </a:ext>
            </a:extLst>
          </p:cNvPr>
          <p:cNvSpPr/>
          <p:nvPr/>
        </p:nvSpPr>
        <p:spPr>
          <a:xfrm>
            <a:off x="3789301" y="15258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2</a:t>
            </a:r>
          </a:p>
        </p:txBody>
      </p:sp>
      <p:sp>
        <p:nvSpPr>
          <p:cNvPr id="30" name="Rectangle 29">
            <a:extLst>
              <a:ext uri="{FF2B5EF4-FFF2-40B4-BE49-F238E27FC236}">
                <a16:creationId xmlns:a16="http://schemas.microsoft.com/office/drawing/2014/main" id="{4BF91365-7601-CB78-2752-8D09806D0774}"/>
              </a:ext>
            </a:extLst>
          </p:cNvPr>
          <p:cNvSpPr/>
          <p:nvPr/>
        </p:nvSpPr>
        <p:spPr>
          <a:xfrm>
            <a:off x="3789301" y="2136348"/>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a:t>
            </a:r>
          </a:p>
        </p:txBody>
      </p:sp>
      <p:sp>
        <p:nvSpPr>
          <p:cNvPr id="32" name="Rectangle 31">
            <a:extLst>
              <a:ext uri="{FF2B5EF4-FFF2-40B4-BE49-F238E27FC236}">
                <a16:creationId xmlns:a16="http://schemas.microsoft.com/office/drawing/2014/main" id="{D246C767-0638-97BB-3AB2-3A2AB060AE9E}"/>
              </a:ext>
            </a:extLst>
          </p:cNvPr>
          <p:cNvSpPr/>
          <p:nvPr/>
        </p:nvSpPr>
        <p:spPr>
          <a:xfrm>
            <a:off x="1523361" y="134689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3</a:t>
            </a:r>
          </a:p>
        </p:txBody>
      </p:sp>
      <p:sp>
        <p:nvSpPr>
          <p:cNvPr id="33" name="Rectangle 32">
            <a:extLst>
              <a:ext uri="{FF2B5EF4-FFF2-40B4-BE49-F238E27FC236}">
                <a16:creationId xmlns:a16="http://schemas.microsoft.com/office/drawing/2014/main" id="{96CDDD40-25E3-96E8-4C1B-83707B16E399}"/>
              </a:ext>
            </a:extLst>
          </p:cNvPr>
          <p:cNvSpPr/>
          <p:nvPr/>
        </p:nvSpPr>
        <p:spPr>
          <a:xfrm>
            <a:off x="1973495" y="134689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4</a:t>
            </a:r>
          </a:p>
        </p:txBody>
      </p:sp>
      <p:sp>
        <p:nvSpPr>
          <p:cNvPr id="34" name="Rectangle 33">
            <a:extLst>
              <a:ext uri="{FF2B5EF4-FFF2-40B4-BE49-F238E27FC236}">
                <a16:creationId xmlns:a16="http://schemas.microsoft.com/office/drawing/2014/main" id="{6276B9AE-EAAC-6ED4-3CA0-3EA83D40562D}"/>
              </a:ext>
            </a:extLst>
          </p:cNvPr>
          <p:cNvSpPr/>
          <p:nvPr/>
        </p:nvSpPr>
        <p:spPr>
          <a:xfrm>
            <a:off x="2423629" y="134689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5</a:t>
            </a:r>
          </a:p>
        </p:txBody>
      </p:sp>
      <p:sp>
        <p:nvSpPr>
          <p:cNvPr id="35" name="Rectangle 34">
            <a:extLst>
              <a:ext uri="{FF2B5EF4-FFF2-40B4-BE49-F238E27FC236}">
                <a16:creationId xmlns:a16="http://schemas.microsoft.com/office/drawing/2014/main" id="{B8444CA1-2F78-8800-9BF1-887156E1E1F0}"/>
              </a:ext>
            </a:extLst>
          </p:cNvPr>
          <p:cNvSpPr/>
          <p:nvPr/>
        </p:nvSpPr>
        <p:spPr>
          <a:xfrm>
            <a:off x="2873763" y="134689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6</a:t>
            </a:r>
          </a:p>
        </p:txBody>
      </p:sp>
      <p:sp>
        <p:nvSpPr>
          <p:cNvPr id="36" name="Rectangle 35">
            <a:extLst>
              <a:ext uri="{FF2B5EF4-FFF2-40B4-BE49-F238E27FC236}">
                <a16:creationId xmlns:a16="http://schemas.microsoft.com/office/drawing/2014/main" id="{A3457071-AFE6-D74C-DC59-F5A30838C568}"/>
              </a:ext>
            </a:extLst>
          </p:cNvPr>
          <p:cNvSpPr/>
          <p:nvPr/>
        </p:nvSpPr>
        <p:spPr>
          <a:xfrm>
            <a:off x="1088496"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8</a:t>
            </a:r>
          </a:p>
        </p:txBody>
      </p:sp>
      <p:sp>
        <p:nvSpPr>
          <p:cNvPr id="37" name="Rectangle 36">
            <a:extLst>
              <a:ext uri="{FF2B5EF4-FFF2-40B4-BE49-F238E27FC236}">
                <a16:creationId xmlns:a16="http://schemas.microsoft.com/office/drawing/2014/main" id="{4F688CFB-517F-9B0A-F848-2550DE4ED833}"/>
              </a:ext>
            </a:extLst>
          </p:cNvPr>
          <p:cNvSpPr/>
          <p:nvPr/>
        </p:nvSpPr>
        <p:spPr>
          <a:xfrm>
            <a:off x="638362"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7</a:t>
            </a:r>
          </a:p>
        </p:txBody>
      </p:sp>
      <p:sp>
        <p:nvSpPr>
          <p:cNvPr id="38" name="Rectangle 37">
            <a:extLst>
              <a:ext uri="{FF2B5EF4-FFF2-40B4-BE49-F238E27FC236}">
                <a16:creationId xmlns:a16="http://schemas.microsoft.com/office/drawing/2014/main" id="{4A818971-EBCA-B7F8-0290-BE018E062A53}"/>
              </a:ext>
            </a:extLst>
          </p:cNvPr>
          <p:cNvSpPr/>
          <p:nvPr/>
        </p:nvSpPr>
        <p:spPr>
          <a:xfrm>
            <a:off x="1538630"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9</a:t>
            </a:r>
          </a:p>
        </p:txBody>
      </p:sp>
      <p:sp>
        <p:nvSpPr>
          <p:cNvPr id="39" name="Rectangle 38">
            <a:extLst>
              <a:ext uri="{FF2B5EF4-FFF2-40B4-BE49-F238E27FC236}">
                <a16:creationId xmlns:a16="http://schemas.microsoft.com/office/drawing/2014/main" id="{8A36FB9F-2152-9CB3-63A2-F2FCDEBB183C}"/>
              </a:ext>
            </a:extLst>
          </p:cNvPr>
          <p:cNvSpPr/>
          <p:nvPr/>
        </p:nvSpPr>
        <p:spPr>
          <a:xfrm>
            <a:off x="1988764"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10</a:t>
            </a:r>
          </a:p>
        </p:txBody>
      </p:sp>
      <p:sp>
        <p:nvSpPr>
          <p:cNvPr id="40" name="Rectangle 39">
            <a:extLst>
              <a:ext uri="{FF2B5EF4-FFF2-40B4-BE49-F238E27FC236}">
                <a16:creationId xmlns:a16="http://schemas.microsoft.com/office/drawing/2014/main" id="{F7CF38BE-2D57-48F4-526E-AC025A90B600}"/>
              </a:ext>
            </a:extLst>
          </p:cNvPr>
          <p:cNvSpPr/>
          <p:nvPr/>
        </p:nvSpPr>
        <p:spPr>
          <a:xfrm>
            <a:off x="2438898"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11</a:t>
            </a:r>
          </a:p>
        </p:txBody>
      </p:sp>
      <p:sp>
        <p:nvSpPr>
          <p:cNvPr id="41" name="Rectangle 40">
            <a:extLst>
              <a:ext uri="{FF2B5EF4-FFF2-40B4-BE49-F238E27FC236}">
                <a16:creationId xmlns:a16="http://schemas.microsoft.com/office/drawing/2014/main" id="{9E00E347-C378-061C-A000-3F6562DE0D71}"/>
              </a:ext>
            </a:extLst>
          </p:cNvPr>
          <p:cNvSpPr/>
          <p:nvPr/>
        </p:nvSpPr>
        <p:spPr>
          <a:xfrm>
            <a:off x="2889032"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12</a:t>
            </a:r>
          </a:p>
        </p:txBody>
      </p:sp>
      <p:sp>
        <p:nvSpPr>
          <p:cNvPr id="42" name="Rectangle 41">
            <a:extLst>
              <a:ext uri="{FF2B5EF4-FFF2-40B4-BE49-F238E27FC236}">
                <a16:creationId xmlns:a16="http://schemas.microsoft.com/office/drawing/2014/main" id="{1D5BADCF-7131-3955-2B8B-4CE680FDEF98}"/>
              </a:ext>
            </a:extLst>
          </p:cNvPr>
          <p:cNvSpPr/>
          <p:nvPr/>
        </p:nvSpPr>
        <p:spPr>
          <a:xfrm>
            <a:off x="1103765"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14</a:t>
            </a:r>
          </a:p>
        </p:txBody>
      </p:sp>
      <p:sp>
        <p:nvSpPr>
          <p:cNvPr id="43" name="Rectangle 42">
            <a:extLst>
              <a:ext uri="{FF2B5EF4-FFF2-40B4-BE49-F238E27FC236}">
                <a16:creationId xmlns:a16="http://schemas.microsoft.com/office/drawing/2014/main" id="{15A132B4-82ED-C110-D1DD-5B156C7A732C}"/>
              </a:ext>
            </a:extLst>
          </p:cNvPr>
          <p:cNvSpPr/>
          <p:nvPr/>
        </p:nvSpPr>
        <p:spPr>
          <a:xfrm>
            <a:off x="653631"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13</a:t>
            </a:r>
          </a:p>
        </p:txBody>
      </p:sp>
      <p:sp>
        <p:nvSpPr>
          <p:cNvPr id="44" name="Rectangle 43">
            <a:extLst>
              <a:ext uri="{FF2B5EF4-FFF2-40B4-BE49-F238E27FC236}">
                <a16:creationId xmlns:a16="http://schemas.microsoft.com/office/drawing/2014/main" id="{3C073766-5811-7585-23D2-5F38869F87B2}"/>
              </a:ext>
            </a:extLst>
          </p:cNvPr>
          <p:cNvSpPr/>
          <p:nvPr/>
        </p:nvSpPr>
        <p:spPr>
          <a:xfrm>
            <a:off x="1553899"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15</a:t>
            </a:r>
          </a:p>
        </p:txBody>
      </p:sp>
      <p:sp>
        <p:nvSpPr>
          <p:cNvPr id="45" name="Rectangle 44">
            <a:extLst>
              <a:ext uri="{FF2B5EF4-FFF2-40B4-BE49-F238E27FC236}">
                <a16:creationId xmlns:a16="http://schemas.microsoft.com/office/drawing/2014/main" id="{006DE914-7891-240A-54B4-70F4A84EEB34}"/>
              </a:ext>
            </a:extLst>
          </p:cNvPr>
          <p:cNvSpPr/>
          <p:nvPr/>
        </p:nvSpPr>
        <p:spPr>
          <a:xfrm>
            <a:off x="2004033"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16</a:t>
            </a:r>
          </a:p>
        </p:txBody>
      </p:sp>
      <p:sp>
        <p:nvSpPr>
          <p:cNvPr id="46" name="Rectangle 45">
            <a:extLst>
              <a:ext uri="{FF2B5EF4-FFF2-40B4-BE49-F238E27FC236}">
                <a16:creationId xmlns:a16="http://schemas.microsoft.com/office/drawing/2014/main" id="{1DCF9DD4-4DEB-AFAF-F51E-C8BF04F33064}"/>
              </a:ext>
            </a:extLst>
          </p:cNvPr>
          <p:cNvSpPr/>
          <p:nvPr/>
        </p:nvSpPr>
        <p:spPr>
          <a:xfrm>
            <a:off x="2454167"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17</a:t>
            </a:r>
          </a:p>
        </p:txBody>
      </p:sp>
      <p:sp>
        <p:nvSpPr>
          <p:cNvPr id="47" name="Rectangle 46">
            <a:extLst>
              <a:ext uri="{FF2B5EF4-FFF2-40B4-BE49-F238E27FC236}">
                <a16:creationId xmlns:a16="http://schemas.microsoft.com/office/drawing/2014/main" id="{FF4688EB-BD42-2258-2674-900C9D112E6C}"/>
              </a:ext>
            </a:extLst>
          </p:cNvPr>
          <p:cNvSpPr/>
          <p:nvPr/>
        </p:nvSpPr>
        <p:spPr>
          <a:xfrm>
            <a:off x="2904301"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18</a:t>
            </a:r>
          </a:p>
        </p:txBody>
      </p:sp>
      <p:sp>
        <p:nvSpPr>
          <p:cNvPr id="48" name="Rectangle 47">
            <a:extLst>
              <a:ext uri="{FF2B5EF4-FFF2-40B4-BE49-F238E27FC236}">
                <a16:creationId xmlns:a16="http://schemas.microsoft.com/office/drawing/2014/main" id="{252CDB89-0156-F55A-D92C-5B94F02BE38A}"/>
              </a:ext>
            </a:extLst>
          </p:cNvPr>
          <p:cNvSpPr/>
          <p:nvPr/>
        </p:nvSpPr>
        <p:spPr>
          <a:xfrm>
            <a:off x="638362" y="3466485"/>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19</a:t>
            </a:r>
          </a:p>
        </p:txBody>
      </p:sp>
      <p:sp>
        <p:nvSpPr>
          <p:cNvPr id="49" name="TextBox 48">
            <a:extLst>
              <a:ext uri="{FF2B5EF4-FFF2-40B4-BE49-F238E27FC236}">
                <a16:creationId xmlns:a16="http://schemas.microsoft.com/office/drawing/2014/main" id="{A5ADDE92-6570-861F-794C-38CF13DB5535}"/>
              </a:ext>
            </a:extLst>
          </p:cNvPr>
          <p:cNvSpPr txBox="1"/>
          <p:nvPr/>
        </p:nvSpPr>
        <p:spPr>
          <a:xfrm>
            <a:off x="9984260" y="783916"/>
            <a:ext cx="1484198" cy="369332"/>
          </a:xfrm>
          <a:prstGeom prst="rect">
            <a:avLst/>
          </a:prstGeom>
          <a:noFill/>
        </p:spPr>
        <p:txBody>
          <a:bodyPr wrap="square" rtlCol="0">
            <a:spAutoFit/>
          </a:bodyPr>
          <a:lstStyle/>
          <a:p>
            <a:r>
              <a:rPr lang="en-GB" dirty="0"/>
              <a:t>T</a:t>
            </a:r>
            <a:r>
              <a:rPr lang="en-BG" dirty="0"/>
              <a:t> = 5s</a:t>
            </a:r>
          </a:p>
        </p:txBody>
      </p:sp>
      <p:sp>
        <p:nvSpPr>
          <p:cNvPr id="3" name="TextBox 2">
            <a:extLst>
              <a:ext uri="{FF2B5EF4-FFF2-40B4-BE49-F238E27FC236}">
                <a16:creationId xmlns:a16="http://schemas.microsoft.com/office/drawing/2014/main" id="{40F8954D-CE42-EAC5-33F4-A27A8E9D704C}"/>
              </a:ext>
            </a:extLst>
          </p:cNvPr>
          <p:cNvSpPr txBox="1"/>
          <p:nvPr/>
        </p:nvSpPr>
        <p:spPr>
          <a:xfrm>
            <a:off x="823094" y="4411362"/>
            <a:ext cx="2392290" cy="1477328"/>
          </a:xfrm>
          <a:prstGeom prst="rect">
            <a:avLst/>
          </a:prstGeom>
          <a:noFill/>
        </p:spPr>
        <p:txBody>
          <a:bodyPr wrap="square" rtlCol="0">
            <a:spAutoFit/>
          </a:bodyPr>
          <a:lstStyle/>
          <a:p>
            <a:r>
              <a:rPr lang="en-BG" dirty="0"/>
              <a:t>Na</a:t>
            </a:r>
            <a:r>
              <a:rPr lang="en-GB" dirty="0" err="1"/>
              <a:t>ï</a:t>
            </a:r>
            <a:r>
              <a:rPr lang="en-BG" dirty="0"/>
              <a:t>ve scheduling:</a:t>
            </a:r>
          </a:p>
          <a:p>
            <a:r>
              <a:rPr lang="en-BG" dirty="0"/>
              <a:t>“Start a new task, whenever there you can put it on the input conveyer”</a:t>
            </a:r>
          </a:p>
        </p:txBody>
      </p:sp>
      <p:sp>
        <p:nvSpPr>
          <p:cNvPr id="7" name="Footer Placeholder 6">
            <a:extLst>
              <a:ext uri="{FF2B5EF4-FFF2-40B4-BE49-F238E27FC236}">
                <a16:creationId xmlns:a16="http://schemas.microsoft.com/office/drawing/2014/main" id="{00A98EED-76BB-0F85-E9E0-6B58F1A00D33}"/>
              </a:ext>
            </a:extLst>
          </p:cNvPr>
          <p:cNvSpPr>
            <a:spLocks noGrp="1"/>
          </p:cNvSpPr>
          <p:nvPr>
            <p:ph type="ftr" sz="quarter" idx="16"/>
          </p:nvPr>
        </p:nvSpPr>
        <p:spPr/>
        <p:txBody>
          <a:bodyPr/>
          <a:lstStyle/>
          <a:p>
            <a:r>
              <a:rPr lang="en-US"/>
              <a:t>12 Dec 2022</a:t>
            </a:r>
          </a:p>
        </p:txBody>
      </p:sp>
      <p:sp>
        <p:nvSpPr>
          <p:cNvPr id="9" name="Slide Number Placeholder 8">
            <a:extLst>
              <a:ext uri="{FF2B5EF4-FFF2-40B4-BE49-F238E27FC236}">
                <a16:creationId xmlns:a16="http://schemas.microsoft.com/office/drawing/2014/main" id="{C8344DBD-85B7-4603-8D98-052BB1CEBCB4}"/>
              </a:ext>
            </a:extLst>
          </p:cNvPr>
          <p:cNvSpPr>
            <a:spLocks noGrp="1"/>
          </p:cNvSpPr>
          <p:nvPr>
            <p:ph type="sldNum" sz="quarter" idx="17"/>
          </p:nvPr>
        </p:nvSpPr>
        <p:spPr/>
        <p:txBody>
          <a:bodyPr/>
          <a:lstStyle/>
          <a:p>
            <a:fld id="{2E1B1CB6-5C5C-443C-B788-F7ADFC29778E}" type="slidenum">
              <a:rPr lang="en-US" smtClean="0"/>
              <a:pPr/>
              <a:t>15</a:t>
            </a:fld>
            <a:endParaRPr lang="en-US"/>
          </a:p>
        </p:txBody>
      </p:sp>
    </p:spTree>
    <p:extLst>
      <p:ext uri="{BB962C8B-B14F-4D97-AF65-F5344CB8AC3E}">
        <p14:creationId xmlns:p14="http://schemas.microsoft.com/office/powerpoint/2010/main" val="110171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054533-22BA-19CA-3F58-0F37C6FA5305}"/>
              </a:ext>
            </a:extLst>
          </p:cNvPr>
          <p:cNvSpPr>
            <a:spLocks noGrp="1"/>
          </p:cNvSpPr>
          <p:nvPr>
            <p:ph type="body" sz="quarter" idx="13"/>
          </p:nvPr>
        </p:nvSpPr>
        <p:spPr/>
        <p:txBody>
          <a:bodyPr/>
          <a:lstStyle/>
          <a:p>
            <a:r>
              <a:rPr lang="en-BG" dirty="0"/>
              <a:t>Scheduling </a:t>
            </a:r>
            <a:r>
              <a:rPr lang="en-US" dirty="0"/>
              <a:t>Example</a:t>
            </a:r>
            <a:endParaRPr lang="en-BG" dirty="0"/>
          </a:p>
        </p:txBody>
      </p:sp>
      <p:pic>
        <p:nvPicPr>
          <p:cNvPr id="5" name="Picture 4" descr="Graphical user interface&#10;&#10;Description automatically generated with low confidence">
            <a:extLst>
              <a:ext uri="{FF2B5EF4-FFF2-40B4-BE49-F238E27FC236}">
                <a16:creationId xmlns:a16="http://schemas.microsoft.com/office/drawing/2014/main" id="{9A5464BA-89A9-D3C7-A958-A14AC90C4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6057" y="915390"/>
            <a:ext cx="7772400" cy="5220490"/>
          </a:xfrm>
          <a:prstGeom prst="rect">
            <a:avLst/>
          </a:prstGeom>
        </p:spPr>
      </p:pic>
      <p:sp>
        <p:nvSpPr>
          <p:cNvPr id="8" name="Rectangle 7">
            <a:extLst>
              <a:ext uri="{FF2B5EF4-FFF2-40B4-BE49-F238E27FC236}">
                <a16:creationId xmlns:a16="http://schemas.microsoft.com/office/drawing/2014/main" id="{A148423A-4545-D459-A3A9-A02425F825E0}"/>
              </a:ext>
            </a:extLst>
          </p:cNvPr>
          <p:cNvSpPr/>
          <p:nvPr/>
        </p:nvSpPr>
        <p:spPr>
          <a:xfrm>
            <a:off x="3804570" y="2235135"/>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10</a:t>
            </a:r>
          </a:p>
        </p:txBody>
      </p:sp>
      <p:sp>
        <p:nvSpPr>
          <p:cNvPr id="30" name="Rectangle 29">
            <a:extLst>
              <a:ext uri="{FF2B5EF4-FFF2-40B4-BE49-F238E27FC236}">
                <a16:creationId xmlns:a16="http://schemas.microsoft.com/office/drawing/2014/main" id="{4BF91365-7601-CB78-2752-8D09806D0774}"/>
              </a:ext>
            </a:extLst>
          </p:cNvPr>
          <p:cNvSpPr/>
          <p:nvPr/>
        </p:nvSpPr>
        <p:spPr>
          <a:xfrm>
            <a:off x="3789301" y="2950782"/>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9</a:t>
            </a:r>
          </a:p>
        </p:txBody>
      </p:sp>
      <p:sp>
        <p:nvSpPr>
          <p:cNvPr id="41" name="Rectangle 40">
            <a:extLst>
              <a:ext uri="{FF2B5EF4-FFF2-40B4-BE49-F238E27FC236}">
                <a16:creationId xmlns:a16="http://schemas.microsoft.com/office/drawing/2014/main" id="{9E00E347-C378-061C-A000-3F6562DE0D71}"/>
              </a:ext>
            </a:extLst>
          </p:cNvPr>
          <p:cNvSpPr/>
          <p:nvPr/>
        </p:nvSpPr>
        <p:spPr>
          <a:xfrm>
            <a:off x="2889032"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12</a:t>
            </a:r>
          </a:p>
        </p:txBody>
      </p:sp>
      <p:sp>
        <p:nvSpPr>
          <p:cNvPr id="42" name="Rectangle 41">
            <a:extLst>
              <a:ext uri="{FF2B5EF4-FFF2-40B4-BE49-F238E27FC236}">
                <a16:creationId xmlns:a16="http://schemas.microsoft.com/office/drawing/2014/main" id="{1D5BADCF-7131-3955-2B8B-4CE680FDEF98}"/>
              </a:ext>
            </a:extLst>
          </p:cNvPr>
          <p:cNvSpPr/>
          <p:nvPr/>
        </p:nvSpPr>
        <p:spPr>
          <a:xfrm>
            <a:off x="1103765"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14</a:t>
            </a:r>
          </a:p>
        </p:txBody>
      </p:sp>
      <p:sp>
        <p:nvSpPr>
          <p:cNvPr id="43" name="Rectangle 42">
            <a:extLst>
              <a:ext uri="{FF2B5EF4-FFF2-40B4-BE49-F238E27FC236}">
                <a16:creationId xmlns:a16="http://schemas.microsoft.com/office/drawing/2014/main" id="{15A132B4-82ED-C110-D1DD-5B156C7A732C}"/>
              </a:ext>
            </a:extLst>
          </p:cNvPr>
          <p:cNvSpPr/>
          <p:nvPr/>
        </p:nvSpPr>
        <p:spPr>
          <a:xfrm>
            <a:off x="653631"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13</a:t>
            </a:r>
          </a:p>
        </p:txBody>
      </p:sp>
      <p:sp>
        <p:nvSpPr>
          <p:cNvPr id="44" name="Rectangle 43">
            <a:extLst>
              <a:ext uri="{FF2B5EF4-FFF2-40B4-BE49-F238E27FC236}">
                <a16:creationId xmlns:a16="http://schemas.microsoft.com/office/drawing/2014/main" id="{3C073766-5811-7585-23D2-5F38869F87B2}"/>
              </a:ext>
            </a:extLst>
          </p:cNvPr>
          <p:cNvSpPr/>
          <p:nvPr/>
        </p:nvSpPr>
        <p:spPr>
          <a:xfrm>
            <a:off x="1553899"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15</a:t>
            </a:r>
          </a:p>
        </p:txBody>
      </p:sp>
      <p:sp>
        <p:nvSpPr>
          <p:cNvPr id="45" name="Rectangle 44">
            <a:extLst>
              <a:ext uri="{FF2B5EF4-FFF2-40B4-BE49-F238E27FC236}">
                <a16:creationId xmlns:a16="http://schemas.microsoft.com/office/drawing/2014/main" id="{006DE914-7891-240A-54B4-70F4A84EEB34}"/>
              </a:ext>
            </a:extLst>
          </p:cNvPr>
          <p:cNvSpPr/>
          <p:nvPr/>
        </p:nvSpPr>
        <p:spPr>
          <a:xfrm>
            <a:off x="2004033"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16</a:t>
            </a:r>
          </a:p>
        </p:txBody>
      </p:sp>
      <p:sp>
        <p:nvSpPr>
          <p:cNvPr id="46" name="Rectangle 45">
            <a:extLst>
              <a:ext uri="{FF2B5EF4-FFF2-40B4-BE49-F238E27FC236}">
                <a16:creationId xmlns:a16="http://schemas.microsoft.com/office/drawing/2014/main" id="{1DCF9DD4-4DEB-AFAF-F51E-C8BF04F33064}"/>
              </a:ext>
            </a:extLst>
          </p:cNvPr>
          <p:cNvSpPr/>
          <p:nvPr/>
        </p:nvSpPr>
        <p:spPr>
          <a:xfrm>
            <a:off x="2454167"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17</a:t>
            </a:r>
          </a:p>
        </p:txBody>
      </p:sp>
      <p:sp>
        <p:nvSpPr>
          <p:cNvPr id="47" name="Rectangle 46">
            <a:extLst>
              <a:ext uri="{FF2B5EF4-FFF2-40B4-BE49-F238E27FC236}">
                <a16:creationId xmlns:a16="http://schemas.microsoft.com/office/drawing/2014/main" id="{FF4688EB-BD42-2258-2674-900C9D112E6C}"/>
              </a:ext>
            </a:extLst>
          </p:cNvPr>
          <p:cNvSpPr/>
          <p:nvPr/>
        </p:nvSpPr>
        <p:spPr>
          <a:xfrm>
            <a:off x="2904301"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18</a:t>
            </a:r>
          </a:p>
        </p:txBody>
      </p:sp>
      <p:sp>
        <p:nvSpPr>
          <p:cNvPr id="48" name="Rectangle 47">
            <a:extLst>
              <a:ext uri="{FF2B5EF4-FFF2-40B4-BE49-F238E27FC236}">
                <a16:creationId xmlns:a16="http://schemas.microsoft.com/office/drawing/2014/main" id="{252CDB89-0156-F55A-D92C-5B94F02BE38A}"/>
              </a:ext>
            </a:extLst>
          </p:cNvPr>
          <p:cNvSpPr/>
          <p:nvPr/>
        </p:nvSpPr>
        <p:spPr>
          <a:xfrm>
            <a:off x="638362" y="3466485"/>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19</a:t>
            </a:r>
          </a:p>
        </p:txBody>
      </p:sp>
      <p:sp>
        <p:nvSpPr>
          <p:cNvPr id="49" name="TextBox 48">
            <a:extLst>
              <a:ext uri="{FF2B5EF4-FFF2-40B4-BE49-F238E27FC236}">
                <a16:creationId xmlns:a16="http://schemas.microsoft.com/office/drawing/2014/main" id="{A5ADDE92-6570-861F-794C-38CF13DB5535}"/>
              </a:ext>
            </a:extLst>
          </p:cNvPr>
          <p:cNvSpPr txBox="1"/>
          <p:nvPr/>
        </p:nvSpPr>
        <p:spPr>
          <a:xfrm>
            <a:off x="9984260" y="783916"/>
            <a:ext cx="1484198" cy="369332"/>
          </a:xfrm>
          <a:prstGeom prst="rect">
            <a:avLst/>
          </a:prstGeom>
          <a:noFill/>
        </p:spPr>
        <p:txBody>
          <a:bodyPr wrap="square" rtlCol="0">
            <a:spAutoFit/>
          </a:bodyPr>
          <a:lstStyle/>
          <a:p>
            <a:r>
              <a:rPr lang="en-GB" dirty="0"/>
              <a:t>T</a:t>
            </a:r>
            <a:r>
              <a:rPr lang="en-BG" dirty="0"/>
              <a:t> = 50s</a:t>
            </a:r>
          </a:p>
        </p:txBody>
      </p:sp>
      <p:sp>
        <p:nvSpPr>
          <p:cNvPr id="3" name="Rectangle 2">
            <a:extLst>
              <a:ext uri="{FF2B5EF4-FFF2-40B4-BE49-F238E27FC236}">
                <a16:creationId xmlns:a16="http://schemas.microsoft.com/office/drawing/2014/main" id="{CDFE051E-ABF6-13DC-A6C1-8B88FF3A3F5A}"/>
              </a:ext>
            </a:extLst>
          </p:cNvPr>
          <p:cNvSpPr/>
          <p:nvPr/>
        </p:nvSpPr>
        <p:spPr>
          <a:xfrm>
            <a:off x="8031822" y="3505299"/>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a:t>
            </a:r>
          </a:p>
        </p:txBody>
      </p:sp>
      <p:sp>
        <p:nvSpPr>
          <p:cNvPr id="4" name="Rectangle 3">
            <a:extLst>
              <a:ext uri="{FF2B5EF4-FFF2-40B4-BE49-F238E27FC236}">
                <a16:creationId xmlns:a16="http://schemas.microsoft.com/office/drawing/2014/main" id="{C314223A-6280-21B0-5A0E-5C7D9F330BCB}"/>
              </a:ext>
            </a:extLst>
          </p:cNvPr>
          <p:cNvSpPr/>
          <p:nvPr/>
        </p:nvSpPr>
        <p:spPr>
          <a:xfrm>
            <a:off x="7464816" y="3505299"/>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2</a:t>
            </a:r>
          </a:p>
        </p:txBody>
      </p:sp>
      <p:sp>
        <p:nvSpPr>
          <p:cNvPr id="6" name="Rectangle 5">
            <a:extLst>
              <a:ext uri="{FF2B5EF4-FFF2-40B4-BE49-F238E27FC236}">
                <a16:creationId xmlns:a16="http://schemas.microsoft.com/office/drawing/2014/main" id="{1438910F-D1FA-179A-05C1-F51EC182149A}"/>
              </a:ext>
            </a:extLst>
          </p:cNvPr>
          <p:cNvSpPr/>
          <p:nvPr/>
        </p:nvSpPr>
        <p:spPr>
          <a:xfrm>
            <a:off x="6897810" y="3505299"/>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3</a:t>
            </a:r>
          </a:p>
        </p:txBody>
      </p:sp>
      <p:sp>
        <p:nvSpPr>
          <p:cNvPr id="7" name="Rectangle 6">
            <a:extLst>
              <a:ext uri="{FF2B5EF4-FFF2-40B4-BE49-F238E27FC236}">
                <a16:creationId xmlns:a16="http://schemas.microsoft.com/office/drawing/2014/main" id="{BD91602D-58AF-0222-5936-754202E53DE7}"/>
              </a:ext>
            </a:extLst>
          </p:cNvPr>
          <p:cNvSpPr/>
          <p:nvPr/>
        </p:nvSpPr>
        <p:spPr>
          <a:xfrm>
            <a:off x="6313470" y="3525635"/>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4</a:t>
            </a:r>
          </a:p>
        </p:txBody>
      </p:sp>
      <p:sp>
        <p:nvSpPr>
          <p:cNvPr id="9" name="Rectangle 8">
            <a:extLst>
              <a:ext uri="{FF2B5EF4-FFF2-40B4-BE49-F238E27FC236}">
                <a16:creationId xmlns:a16="http://schemas.microsoft.com/office/drawing/2014/main" id="{BAC7C85F-E542-5FD4-1D04-08F0560A5AF4}"/>
              </a:ext>
            </a:extLst>
          </p:cNvPr>
          <p:cNvSpPr/>
          <p:nvPr/>
        </p:nvSpPr>
        <p:spPr>
          <a:xfrm>
            <a:off x="5722302" y="3505298"/>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5</a:t>
            </a:r>
          </a:p>
        </p:txBody>
      </p:sp>
      <p:sp>
        <p:nvSpPr>
          <p:cNvPr id="10" name="Rectangle 9">
            <a:extLst>
              <a:ext uri="{FF2B5EF4-FFF2-40B4-BE49-F238E27FC236}">
                <a16:creationId xmlns:a16="http://schemas.microsoft.com/office/drawing/2014/main" id="{F8063E23-7089-7542-7D43-8E6A58C819D7}"/>
              </a:ext>
            </a:extLst>
          </p:cNvPr>
          <p:cNvSpPr/>
          <p:nvPr/>
        </p:nvSpPr>
        <p:spPr>
          <a:xfrm>
            <a:off x="5135035" y="3505298"/>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6</a:t>
            </a:r>
          </a:p>
        </p:txBody>
      </p:sp>
      <p:sp>
        <p:nvSpPr>
          <p:cNvPr id="11" name="Rectangle 10">
            <a:extLst>
              <a:ext uri="{FF2B5EF4-FFF2-40B4-BE49-F238E27FC236}">
                <a16:creationId xmlns:a16="http://schemas.microsoft.com/office/drawing/2014/main" id="{E4560F1E-93C7-6862-5C9E-4F64D7D8BDD0}"/>
              </a:ext>
            </a:extLst>
          </p:cNvPr>
          <p:cNvSpPr/>
          <p:nvPr/>
        </p:nvSpPr>
        <p:spPr>
          <a:xfrm>
            <a:off x="4539160" y="3525634"/>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7</a:t>
            </a:r>
          </a:p>
        </p:txBody>
      </p:sp>
      <p:sp>
        <p:nvSpPr>
          <p:cNvPr id="12" name="Rectangle 11">
            <a:extLst>
              <a:ext uri="{FF2B5EF4-FFF2-40B4-BE49-F238E27FC236}">
                <a16:creationId xmlns:a16="http://schemas.microsoft.com/office/drawing/2014/main" id="{61EDF3C7-36B9-3566-5E6E-FF051B76959F}"/>
              </a:ext>
            </a:extLst>
          </p:cNvPr>
          <p:cNvSpPr/>
          <p:nvPr/>
        </p:nvSpPr>
        <p:spPr>
          <a:xfrm>
            <a:off x="3951880" y="3525634"/>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8</a:t>
            </a:r>
          </a:p>
        </p:txBody>
      </p:sp>
      <p:sp>
        <p:nvSpPr>
          <p:cNvPr id="13" name="Rectangle 12">
            <a:extLst>
              <a:ext uri="{FF2B5EF4-FFF2-40B4-BE49-F238E27FC236}">
                <a16:creationId xmlns:a16="http://schemas.microsoft.com/office/drawing/2014/main" id="{0B491E07-A7F2-148A-D845-99E796C9E2ED}"/>
              </a:ext>
            </a:extLst>
          </p:cNvPr>
          <p:cNvSpPr/>
          <p:nvPr/>
        </p:nvSpPr>
        <p:spPr>
          <a:xfrm>
            <a:off x="3789301" y="1606391"/>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11</a:t>
            </a:r>
          </a:p>
        </p:txBody>
      </p:sp>
      <p:sp>
        <p:nvSpPr>
          <p:cNvPr id="14" name="TextBox 13">
            <a:extLst>
              <a:ext uri="{FF2B5EF4-FFF2-40B4-BE49-F238E27FC236}">
                <a16:creationId xmlns:a16="http://schemas.microsoft.com/office/drawing/2014/main" id="{8E1FA141-B7F7-28D5-8334-B42A81FD260F}"/>
              </a:ext>
            </a:extLst>
          </p:cNvPr>
          <p:cNvSpPr txBox="1"/>
          <p:nvPr/>
        </p:nvSpPr>
        <p:spPr>
          <a:xfrm>
            <a:off x="823094" y="4411362"/>
            <a:ext cx="2392290" cy="1477328"/>
          </a:xfrm>
          <a:prstGeom prst="rect">
            <a:avLst/>
          </a:prstGeom>
          <a:noFill/>
        </p:spPr>
        <p:txBody>
          <a:bodyPr wrap="square" rtlCol="0">
            <a:spAutoFit/>
          </a:bodyPr>
          <a:lstStyle/>
          <a:p>
            <a:r>
              <a:rPr lang="en-BG" dirty="0"/>
              <a:t>Na</a:t>
            </a:r>
            <a:r>
              <a:rPr lang="en-GB" dirty="0" err="1"/>
              <a:t>ï</a:t>
            </a:r>
            <a:r>
              <a:rPr lang="en-BG" dirty="0"/>
              <a:t>ve scheduling:</a:t>
            </a:r>
          </a:p>
          <a:p>
            <a:r>
              <a:rPr lang="en-BG" dirty="0"/>
              <a:t>“Start a new task, whenever there you can put it on the input conveyer”</a:t>
            </a:r>
          </a:p>
        </p:txBody>
      </p:sp>
      <p:sp>
        <p:nvSpPr>
          <p:cNvPr id="17" name="Footer Placeholder 16">
            <a:extLst>
              <a:ext uri="{FF2B5EF4-FFF2-40B4-BE49-F238E27FC236}">
                <a16:creationId xmlns:a16="http://schemas.microsoft.com/office/drawing/2014/main" id="{8BBF46A1-5EA0-A42A-1860-DC7D4FBA1712}"/>
              </a:ext>
            </a:extLst>
          </p:cNvPr>
          <p:cNvSpPr>
            <a:spLocks noGrp="1"/>
          </p:cNvSpPr>
          <p:nvPr>
            <p:ph type="ftr" sz="quarter" idx="16"/>
          </p:nvPr>
        </p:nvSpPr>
        <p:spPr/>
        <p:txBody>
          <a:bodyPr/>
          <a:lstStyle/>
          <a:p>
            <a:r>
              <a:rPr lang="en-US"/>
              <a:t>12 Dec 2022</a:t>
            </a:r>
          </a:p>
        </p:txBody>
      </p:sp>
      <p:sp>
        <p:nvSpPr>
          <p:cNvPr id="18" name="Slide Number Placeholder 17">
            <a:extLst>
              <a:ext uri="{FF2B5EF4-FFF2-40B4-BE49-F238E27FC236}">
                <a16:creationId xmlns:a16="http://schemas.microsoft.com/office/drawing/2014/main" id="{E71EEA1E-E9D1-6410-F089-A31C7F22F37D}"/>
              </a:ext>
            </a:extLst>
          </p:cNvPr>
          <p:cNvSpPr>
            <a:spLocks noGrp="1"/>
          </p:cNvSpPr>
          <p:nvPr>
            <p:ph type="sldNum" sz="quarter" idx="17"/>
          </p:nvPr>
        </p:nvSpPr>
        <p:spPr/>
        <p:txBody>
          <a:bodyPr/>
          <a:lstStyle/>
          <a:p>
            <a:fld id="{2E1B1CB6-5C5C-443C-B788-F7ADFC29778E}" type="slidenum">
              <a:rPr lang="en-US" smtClean="0"/>
              <a:pPr/>
              <a:t>16</a:t>
            </a:fld>
            <a:endParaRPr lang="en-US"/>
          </a:p>
        </p:txBody>
      </p:sp>
    </p:spTree>
    <p:extLst>
      <p:ext uri="{BB962C8B-B14F-4D97-AF65-F5344CB8AC3E}">
        <p14:creationId xmlns:p14="http://schemas.microsoft.com/office/powerpoint/2010/main" val="4031475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054533-22BA-19CA-3F58-0F37C6FA5305}"/>
              </a:ext>
            </a:extLst>
          </p:cNvPr>
          <p:cNvSpPr>
            <a:spLocks noGrp="1"/>
          </p:cNvSpPr>
          <p:nvPr>
            <p:ph type="body" sz="quarter" idx="13"/>
          </p:nvPr>
        </p:nvSpPr>
        <p:spPr/>
        <p:txBody>
          <a:bodyPr/>
          <a:lstStyle/>
          <a:p>
            <a:r>
              <a:rPr lang="en-BG" dirty="0"/>
              <a:t>Scheduling </a:t>
            </a:r>
            <a:r>
              <a:rPr lang="en-US" dirty="0"/>
              <a:t>Example</a:t>
            </a:r>
            <a:endParaRPr lang="en-BG" dirty="0"/>
          </a:p>
        </p:txBody>
      </p:sp>
      <p:pic>
        <p:nvPicPr>
          <p:cNvPr id="5" name="Picture 4" descr="Graphical user interface&#10;&#10;Description automatically generated with low confidence">
            <a:extLst>
              <a:ext uri="{FF2B5EF4-FFF2-40B4-BE49-F238E27FC236}">
                <a16:creationId xmlns:a16="http://schemas.microsoft.com/office/drawing/2014/main" id="{9A5464BA-89A9-D3C7-A958-A14AC90C4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6057" y="915390"/>
            <a:ext cx="7772400" cy="5220490"/>
          </a:xfrm>
          <a:prstGeom prst="rect">
            <a:avLst/>
          </a:prstGeom>
        </p:spPr>
      </p:pic>
      <p:sp>
        <p:nvSpPr>
          <p:cNvPr id="8" name="Rectangle 7">
            <a:extLst>
              <a:ext uri="{FF2B5EF4-FFF2-40B4-BE49-F238E27FC236}">
                <a16:creationId xmlns:a16="http://schemas.microsoft.com/office/drawing/2014/main" id="{A148423A-4545-D459-A3A9-A02425F825E0}"/>
              </a:ext>
            </a:extLst>
          </p:cNvPr>
          <p:cNvSpPr/>
          <p:nvPr/>
        </p:nvSpPr>
        <p:spPr>
          <a:xfrm>
            <a:off x="3804570" y="2235135"/>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10</a:t>
            </a:r>
          </a:p>
        </p:txBody>
      </p:sp>
      <p:sp>
        <p:nvSpPr>
          <p:cNvPr id="30" name="Rectangle 29">
            <a:extLst>
              <a:ext uri="{FF2B5EF4-FFF2-40B4-BE49-F238E27FC236}">
                <a16:creationId xmlns:a16="http://schemas.microsoft.com/office/drawing/2014/main" id="{4BF91365-7601-CB78-2752-8D09806D0774}"/>
              </a:ext>
            </a:extLst>
          </p:cNvPr>
          <p:cNvSpPr/>
          <p:nvPr/>
        </p:nvSpPr>
        <p:spPr>
          <a:xfrm>
            <a:off x="3789301" y="2950782"/>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9</a:t>
            </a:r>
          </a:p>
        </p:txBody>
      </p:sp>
      <p:sp>
        <p:nvSpPr>
          <p:cNvPr id="41" name="Rectangle 40">
            <a:extLst>
              <a:ext uri="{FF2B5EF4-FFF2-40B4-BE49-F238E27FC236}">
                <a16:creationId xmlns:a16="http://schemas.microsoft.com/office/drawing/2014/main" id="{9E00E347-C378-061C-A000-3F6562DE0D71}"/>
              </a:ext>
            </a:extLst>
          </p:cNvPr>
          <p:cNvSpPr/>
          <p:nvPr/>
        </p:nvSpPr>
        <p:spPr>
          <a:xfrm>
            <a:off x="2889032"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12</a:t>
            </a:r>
          </a:p>
        </p:txBody>
      </p:sp>
      <p:sp>
        <p:nvSpPr>
          <p:cNvPr id="42" name="Rectangle 41">
            <a:extLst>
              <a:ext uri="{FF2B5EF4-FFF2-40B4-BE49-F238E27FC236}">
                <a16:creationId xmlns:a16="http://schemas.microsoft.com/office/drawing/2014/main" id="{1D5BADCF-7131-3955-2B8B-4CE680FDEF98}"/>
              </a:ext>
            </a:extLst>
          </p:cNvPr>
          <p:cNvSpPr/>
          <p:nvPr/>
        </p:nvSpPr>
        <p:spPr>
          <a:xfrm>
            <a:off x="1103765"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14</a:t>
            </a:r>
          </a:p>
        </p:txBody>
      </p:sp>
      <p:sp>
        <p:nvSpPr>
          <p:cNvPr id="43" name="Rectangle 42">
            <a:extLst>
              <a:ext uri="{FF2B5EF4-FFF2-40B4-BE49-F238E27FC236}">
                <a16:creationId xmlns:a16="http://schemas.microsoft.com/office/drawing/2014/main" id="{15A132B4-82ED-C110-D1DD-5B156C7A732C}"/>
              </a:ext>
            </a:extLst>
          </p:cNvPr>
          <p:cNvSpPr/>
          <p:nvPr/>
        </p:nvSpPr>
        <p:spPr>
          <a:xfrm>
            <a:off x="653631"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13</a:t>
            </a:r>
          </a:p>
        </p:txBody>
      </p:sp>
      <p:sp>
        <p:nvSpPr>
          <p:cNvPr id="44" name="Rectangle 43">
            <a:extLst>
              <a:ext uri="{FF2B5EF4-FFF2-40B4-BE49-F238E27FC236}">
                <a16:creationId xmlns:a16="http://schemas.microsoft.com/office/drawing/2014/main" id="{3C073766-5811-7585-23D2-5F38869F87B2}"/>
              </a:ext>
            </a:extLst>
          </p:cNvPr>
          <p:cNvSpPr/>
          <p:nvPr/>
        </p:nvSpPr>
        <p:spPr>
          <a:xfrm>
            <a:off x="1553899"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15</a:t>
            </a:r>
          </a:p>
        </p:txBody>
      </p:sp>
      <p:sp>
        <p:nvSpPr>
          <p:cNvPr id="45" name="Rectangle 44">
            <a:extLst>
              <a:ext uri="{FF2B5EF4-FFF2-40B4-BE49-F238E27FC236}">
                <a16:creationId xmlns:a16="http://schemas.microsoft.com/office/drawing/2014/main" id="{006DE914-7891-240A-54B4-70F4A84EEB34}"/>
              </a:ext>
            </a:extLst>
          </p:cNvPr>
          <p:cNvSpPr/>
          <p:nvPr/>
        </p:nvSpPr>
        <p:spPr>
          <a:xfrm>
            <a:off x="2004033"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16</a:t>
            </a:r>
          </a:p>
        </p:txBody>
      </p:sp>
      <p:sp>
        <p:nvSpPr>
          <p:cNvPr id="46" name="Rectangle 45">
            <a:extLst>
              <a:ext uri="{FF2B5EF4-FFF2-40B4-BE49-F238E27FC236}">
                <a16:creationId xmlns:a16="http://schemas.microsoft.com/office/drawing/2014/main" id="{1DCF9DD4-4DEB-AFAF-F51E-C8BF04F33064}"/>
              </a:ext>
            </a:extLst>
          </p:cNvPr>
          <p:cNvSpPr/>
          <p:nvPr/>
        </p:nvSpPr>
        <p:spPr>
          <a:xfrm>
            <a:off x="2454167"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17</a:t>
            </a:r>
          </a:p>
        </p:txBody>
      </p:sp>
      <p:sp>
        <p:nvSpPr>
          <p:cNvPr id="47" name="Rectangle 46">
            <a:extLst>
              <a:ext uri="{FF2B5EF4-FFF2-40B4-BE49-F238E27FC236}">
                <a16:creationId xmlns:a16="http://schemas.microsoft.com/office/drawing/2014/main" id="{FF4688EB-BD42-2258-2674-900C9D112E6C}"/>
              </a:ext>
            </a:extLst>
          </p:cNvPr>
          <p:cNvSpPr/>
          <p:nvPr/>
        </p:nvSpPr>
        <p:spPr>
          <a:xfrm>
            <a:off x="2904301"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18</a:t>
            </a:r>
          </a:p>
        </p:txBody>
      </p:sp>
      <p:sp>
        <p:nvSpPr>
          <p:cNvPr id="48" name="Rectangle 47">
            <a:extLst>
              <a:ext uri="{FF2B5EF4-FFF2-40B4-BE49-F238E27FC236}">
                <a16:creationId xmlns:a16="http://schemas.microsoft.com/office/drawing/2014/main" id="{252CDB89-0156-F55A-D92C-5B94F02BE38A}"/>
              </a:ext>
            </a:extLst>
          </p:cNvPr>
          <p:cNvSpPr/>
          <p:nvPr/>
        </p:nvSpPr>
        <p:spPr>
          <a:xfrm>
            <a:off x="638362" y="3466485"/>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19</a:t>
            </a:r>
          </a:p>
        </p:txBody>
      </p:sp>
      <p:sp>
        <p:nvSpPr>
          <p:cNvPr id="49" name="TextBox 48">
            <a:extLst>
              <a:ext uri="{FF2B5EF4-FFF2-40B4-BE49-F238E27FC236}">
                <a16:creationId xmlns:a16="http://schemas.microsoft.com/office/drawing/2014/main" id="{A5ADDE92-6570-861F-794C-38CF13DB5535}"/>
              </a:ext>
            </a:extLst>
          </p:cNvPr>
          <p:cNvSpPr txBox="1"/>
          <p:nvPr/>
        </p:nvSpPr>
        <p:spPr>
          <a:xfrm>
            <a:off x="9984260" y="783916"/>
            <a:ext cx="1484198" cy="369332"/>
          </a:xfrm>
          <a:prstGeom prst="rect">
            <a:avLst/>
          </a:prstGeom>
          <a:noFill/>
        </p:spPr>
        <p:txBody>
          <a:bodyPr wrap="square" rtlCol="0">
            <a:spAutoFit/>
          </a:bodyPr>
          <a:lstStyle/>
          <a:p>
            <a:r>
              <a:rPr lang="en-GB" dirty="0"/>
              <a:t>T</a:t>
            </a:r>
            <a:r>
              <a:rPr lang="en-BG" dirty="0"/>
              <a:t> = 55s</a:t>
            </a:r>
          </a:p>
        </p:txBody>
      </p:sp>
      <p:sp>
        <p:nvSpPr>
          <p:cNvPr id="3" name="Rectangle 2">
            <a:extLst>
              <a:ext uri="{FF2B5EF4-FFF2-40B4-BE49-F238E27FC236}">
                <a16:creationId xmlns:a16="http://schemas.microsoft.com/office/drawing/2014/main" id="{CDFE051E-ABF6-13DC-A6C1-8B88FF3A3F5A}"/>
              </a:ext>
            </a:extLst>
          </p:cNvPr>
          <p:cNvSpPr/>
          <p:nvPr/>
        </p:nvSpPr>
        <p:spPr>
          <a:xfrm>
            <a:off x="8061080" y="3157560"/>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a:t>
            </a:r>
          </a:p>
        </p:txBody>
      </p:sp>
      <p:sp>
        <p:nvSpPr>
          <p:cNvPr id="4" name="Rectangle 3">
            <a:extLst>
              <a:ext uri="{FF2B5EF4-FFF2-40B4-BE49-F238E27FC236}">
                <a16:creationId xmlns:a16="http://schemas.microsoft.com/office/drawing/2014/main" id="{C314223A-6280-21B0-5A0E-5C7D9F330BCB}"/>
              </a:ext>
            </a:extLst>
          </p:cNvPr>
          <p:cNvSpPr/>
          <p:nvPr/>
        </p:nvSpPr>
        <p:spPr>
          <a:xfrm>
            <a:off x="7464816" y="3505299"/>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2</a:t>
            </a:r>
          </a:p>
        </p:txBody>
      </p:sp>
      <p:sp>
        <p:nvSpPr>
          <p:cNvPr id="6" name="Rectangle 5">
            <a:extLst>
              <a:ext uri="{FF2B5EF4-FFF2-40B4-BE49-F238E27FC236}">
                <a16:creationId xmlns:a16="http://schemas.microsoft.com/office/drawing/2014/main" id="{1438910F-D1FA-179A-05C1-F51EC182149A}"/>
              </a:ext>
            </a:extLst>
          </p:cNvPr>
          <p:cNvSpPr/>
          <p:nvPr/>
        </p:nvSpPr>
        <p:spPr>
          <a:xfrm>
            <a:off x="6897810" y="3505299"/>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3</a:t>
            </a:r>
          </a:p>
        </p:txBody>
      </p:sp>
      <p:sp>
        <p:nvSpPr>
          <p:cNvPr id="7" name="Rectangle 6">
            <a:extLst>
              <a:ext uri="{FF2B5EF4-FFF2-40B4-BE49-F238E27FC236}">
                <a16:creationId xmlns:a16="http://schemas.microsoft.com/office/drawing/2014/main" id="{BD91602D-58AF-0222-5936-754202E53DE7}"/>
              </a:ext>
            </a:extLst>
          </p:cNvPr>
          <p:cNvSpPr/>
          <p:nvPr/>
        </p:nvSpPr>
        <p:spPr>
          <a:xfrm>
            <a:off x="6313470" y="3525635"/>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4</a:t>
            </a:r>
          </a:p>
        </p:txBody>
      </p:sp>
      <p:sp>
        <p:nvSpPr>
          <p:cNvPr id="9" name="Rectangle 8">
            <a:extLst>
              <a:ext uri="{FF2B5EF4-FFF2-40B4-BE49-F238E27FC236}">
                <a16:creationId xmlns:a16="http://schemas.microsoft.com/office/drawing/2014/main" id="{BAC7C85F-E542-5FD4-1D04-08F0560A5AF4}"/>
              </a:ext>
            </a:extLst>
          </p:cNvPr>
          <p:cNvSpPr/>
          <p:nvPr/>
        </p:nvSpPr>
        <p:spPr>
          <a:xfrm>
            <a:off x="5722302" y="3505298"/>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5</a:t>
            </a:r>
          </a:p>
        </p:txBody>
      </p:sp>
      <p:sp>
        <p:nvSpPr>
          <p:cNvPr id="10" name="Rectangle 9">
            <a:extLst>
              <a:ext uri="{FF2B5EF4-FFF2-40B4-BE49-F238E27FC236}">
                <a16:creationId xmlns:a16="http://schemas.microsoft.com/office/drawing/2014/main" id="{F8063E23-7089-7542-7D43-8E6A58C819D7}"/>
              </a:ext>
            </a:extLst>
          </p:cNvPr>
          <p:cNvSpPr/>
          <p:nvPr/>
        </p:nvSpPr>
        <p:spPr>
          <a:xfrm>
            <a:off x="5135035" y="3505298"/>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6</a:t>
            </a:r>
          </a:p>
        </p:txBody>
      </p:sp>
      <p:sp>
        <p:nvSpPr>
          <p:cNvPr id="11" name="Rectangle 10">
            <a:extLst>
              <a:ext uri="{FF2B5EF4-FFF2-40B4-BE49-F238E27FC236}">
                <a16:creationId xmlns:a16="http://schemas.microsoft.com/office/drawing/2014/main" id="{E4560F1E-93C7-6862-5C9E-4F64D7D8BDD0}"/>
              </a:ext>
            </a:extLst>
          </p:cNvPr>
          <p:cNvSpPr/>
          <p:nvPr/>
        </p:nvSpPr>
        <p:spPr>
          <a:xfrm>
            <a:off x="4539160" y="3525634"/>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7</a:t>
            </a:r>
          </a:p>
        </p:txBody>
      </p:sp>
      <p:sp>
        <p:nvSpPr>
          <p:cNvPr id="12" name="Rectangle 11">
            <a:extLst>
              <a:ext uri="{FF2B5EF4-FFF2-40B4-BE49-F238E27FC236}">
                <a16:creationId xmlns:a16="http://schemas.microsoft.com/office/drawing/2014/main" id="{61EDF3C7-36B9-3566-5E6E-FF051B76959F}"/>
              </a:ext>
            </a:extLst>
          </p:cNvPr>
          <p:cNvSpPr/>
          <p:nvPr/>
        </p:nvSpPr>
        <p:spPr>
          <a:xfrm>
            <a:off x="3951880" y="3525634"/>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8</a:t>
            </a:r>
          </a:p>
        </p:txBody>
      </p:sp>
      <p:sp>
        <p:nvSpPr>
          <p:cNvPr id="13" name="Rectangle 12">
            <a:extLst>
              <a:ext uri="{FF2B5EF4-FFF2-40B4-BE49-F238E27FC236}">
                <a16:creationId xmlns:a16="http://schemas.microsoft.com/office/drawing/2014/main" id="{0B491E07-A7F2-148A-D845-99E796C9E2ED}"/>
              </a:ext>
            </a:extLst>
          </p:cNvPr>
          <p:cNvSpPr/>
          <p:nvPr/>
        </p:nvSpPr>
        <p:spPr>
          <a:xfrm>
            <a:off x="3789301" y="1606391"/>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11</a:t>
            </a:r>
          </a:p>
        </p:txBody>
      </p:sp>
      <p:sp>
        <p:nvSpPr>
          <p:cNvPr id="14" name="TextBox 13">
            <a:extLst>
              <a:ext uri="{FF2B5EF4-FFF2-40B4-BE49-F238E27FC236}">
                <a16:creationId xmlns:a16="http://schemas.microsoft.com/office/drawing/2014/main" id="{8B096456-3FF2-7DBF-AC3C-4FDCBB7D561F}"/>
              </a:ext>
            </a:extLst>
          </p:cNvPr>
          <p:cNvSpPr txBox="1"/>
          <p:nvPr/>
        </p:nvSpPr>
        <p:spPr>
          <a:xfrm>
            <a:off x="823094" y="4411362"/>
            <a:ext cx="2392290" cy="1477328"/>
          </a:xfrm>
          <a:prstGeom prst="rect">
            <a:avLst/>
          </a:prstGeom>
          <a:noFill/>
        </p:spPr>
        <p:txBody>
          <a:bodyPr wrap="square" rtlCol="0">
            <a:spAutoFit/>
          </a:bodyPr>
          <a:lstStyle/>
          <a:p>
            <a:r>
              <a:rPr lang="en-BG" dirty="0"/>
              <a:t>Na</a:t>
            </a:r>
            <a:r>
              <a:rPr lang="en-GB" dirty="0" err="1"/>
              <a:t>ï</a:t>
            </a:r>
            <a:r>
              <a:rPr lang="en-BG" dirty="0"/>
              <a:t>ve scheduling:</a:t>
            </a:r>
          </a:p>
          <a:p>
            <a:r>
              <a:rPr lang="en-BG" dirty="0"/>
              <a:t>“Start a new task, whenever there you can put it on the input conveyer”</a:t>
            </a:r>
          </a:p>
        </p:txBody>
      </p:sp>
      <p:sp>
        <p:nvSpPr>
          <p:cNvPr id="17" name="Footer Placeholder 16">
            <a:extLst>
              <a:ext uri="{FF2B5EF4-FFF2-40B4-BE49-F238E27FC236}">
                <a16:creationId xmlns:a16="http://schemas.microsoft.com/office/drawing/2014/main" id="{0B6C19E8-0D22-037B-1B7E-5CE1323CB632}"/>
              </a:ext>
            </a:extLst>
          </p:cNvPr>
          <p:cNvSpPr>
            <a:spLocks noGrp="1"/>
          </p:cNvSpPr>
          <p:nvPr>
            <p:ph type="ftr" sz="quarter" idx="16"/>
          </p:nvPr>
        </p:nvSpPr>
        <p:spPr/>
        <p:txBody>
          <a:bodyPr/>
          <a:lstStyle/>
          <a:p>
            <a:r>
              <a:rPr lang="en-US"/>
              <a:t>12 Dec 2022</a:t>
            </a:r>
          </a:p>
        </p:txBody>
      </p:sp>
      <p:sp>
        <p:nvSpPr>
          <p:cNvPr id="18" name="Slide Number Placeholder 17">
            <a:extLst>
              <a:ext uri="{FF2B5EF4-FFF2-40B4-BE49-F238E27FC236}">
                <a16:creationId xmlns:a16="http://schemas.microsoft.com/office/drawing/2014/main" id="{EA8B87AD-3617-460C-0E00-30A874A745DD}"/>
              </a:ext>
            </a:extLst>
          </p:cNvPr>
          <p:cNvSpPr>
            <a:spLocks noGrp="1"/>
          </p:cNvSpPr>
          <p:nvPr>
            <p:ph type="sldNum" sz="quarter" idx="17"/>
          </p:nvPr>
        </p:nvSpPr>
        <p:spPr/>
        <p:txBody>
          <a:bodyPr/>
          <a:lstStyle/>
          <a:p>
            <a:fld id="{2E1B1CB6-5C5C-443C-B788-F7ADFC29778E}" type="slidenum">
              <a:rPr lang="en-US" smtClean="0"/>
              <a:pPr/>
              <a:t>17</a:t>
            </a:fld>
            <a:endParaRPr lang="en-US"/>
          </a:p>
        </p:txBody>
      </p:sp>
    </p:spTree>
    <p:extLst>
      <p:ext uri="{BB962C8B-B14F-4D97-AF65-F5344CB8AC3E}">
        <p14:creationId xmlns:p14="http://schemas.microsoft.com/office/powerpoint/2010/main" val="2639416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054533-22BA-19CA-3F58-0F37C6FA5305}"/>
              </a:ext>
            </a:extLst>
          </p:cNvPr>
          <p:cNvSpPr>
            <a:spLocks noGrp="1"/>
          </p:cNvSpPr>
          <p:nvPr>
            <p:ph type="body" sz="quarter" idx="13"/>
          </p:nvPr>
        </p:nvSpPr>
        <p:spPr/>
        <p:txBody>
          <a:bodyPr/>
          <a:lstStyle/>
          <a:p>
            <a:r>
              <a:rPr lang="en-BG" dirty="0"/>
              <a:t>Scheduling </a:t>
            </a:r>
            <a:r>
              <a:rPr lang="en-US" dirty="0"/>
              <a:t>Example</a:t>
            </a:r>
            <a:endParaRPr lang="en-BG" dirty="0"/>
          </a:p>
        </p:txBody>
      </p:sp>
      <p:pic>
        <p:nvPicPr>
          <p:cNvPr id="5" name="Picture 4" descr="Graphical user interface&#10;&#10;Description automatically generated with low confidence">
            <a:extLst>
              <a:ext uri="{FF2B5EF4-FFF2-40B4-BE49-F238E27FC236}">
                <a16:creationId xmlns:a16="http://schemas.microsoft.com/office/drawing/2014/main" id="{9A5464BA-89A9-D3C7-A958-A14AC90C4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6057" y="915390"/>
            <a:ext cx="7772400" cy="5220490"/>
          </a:xfrm>
          <a:prstGeom prst="rect">
            <a:avLst/>
          </a:prstGeom>
        </p:spPr>
      </p:pic>
      <p:sp>
        <p:nvSpPr>
          <p:cNvPr id="8" name="Rectangle 7">
            <a:extLst>
              <a:ext uri="{FF2B5EF4-FFF2-40B4-BE49-F238E27FC236}">
                <a16:creationId xmlns:a16="http://schemas.microsoft.com/office/drawing/2014/main" id="{A148423A-4545-D459-A3A9-A02425F825E0}"/>
              </a:ext>
            </a:extLst>
          </p:cNvPr>
          <p:cNvSpPr/>
          <p:nvPr/>
        </p:nvSpPr>
        <p:spPr>
          <a:xfrm>
            <a:off x="3804570" y="2235135"/>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11</a:t>
            </a:r>
          </a:p>
        </p:txBody>
      </p:sp>
      <p:sp>
        <p:nvSpPr>
          <p:cNvPr id="30" name="Rectangle 29">
            <a:extLst>
              <a:ext uri="{FF2B5EF4-FFF2-40B4-BE49-F238E27FC236}">
                <a16:creationId xmlns:a16="http://schemas.microsoft.com/office/drawing/2014/main" id="{4BF91365-7601-CB78-2752-8D09806D0774}"/>
              </a:ext>
            </a:extLst>
          </p:cNvPr>
          <p:cNvSpPr/>
          <p:nvPr/>
        </p:nvSpPr>
        <p:spPr>
          <a:xfrm>
            <a:off x="3789301" y="2950782"/>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10</a:t>
            </a:r>
          </a:p>
        </p:txBody>
      </p:sp>
      <p:sp>
        <p:nvSpPr>
          <p:cNvPr id="42" name="Rectangle 41">
            <a:extLst>
              <a:ext uri="{FF2B5EF4-FFF2-40B4-BE49-F238E27FC236}">
                <a16:creationId xmlns:a16="http://schemas.microsoft.com/office/drawing/2014/main" id="{1D5BADCF-7131-3955-2B8B-4CE680FDEF98}"/>
              </a:ext>
            </a:extLst>
          </p:cNvPr>
          <p:cNvSpPr/>
          <p:nvPr/>
        </p:nvSpPr>
        <p:spPr>
          <a:xfrm>
            <a:off x="1103765"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14</a:t>
            </a:r>
          </a:p>
        </p:txBody>
      </p:sp>
      <p:sp>
        <p:nvSpPr>
          <p:cNvPr id="43" name="Rectangle 42">
            <a:extLst>
              <a:ext uri="{FF2B5EF4-FFF2-40B4-BE49-F238E27FC236}">
                <a16:creationId xmlns:a16="http://schemas.microsoft.com/office/drawing/2014/main" id="{15A132B4-82ED-C110-D1DD-5B156C7A732C}"/>
              </a:ext>
            </a:extLst>
          </p:cNvPr>
          <p:cNvSpPr/>
          <p:nvPr/>
        </p:nvSpPr>
        <p:spPr>
          <a:xfrm>
            <a:off x="653631"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13</a:t>
            </a:r>
          </a:p>
        </p:txBody>
      </p:sp>
      <p:sp>
        <p:nvSpPr>
          <p:cNvPr id="44" name="Rectangle 43">
            <a:extLst>
              <a:ext uri="{FF2B5EF4-FFF2-40B4-BE49-F238E27FC236}">
                <a16:creationId xmlns:a16="http://schemas.microsoft.com/office/drawing/2014/main" id="{3C073766-5811-7585-23D2-5F38869F87B2}"/>
              </a:ext>
            </a:extLst>
          </p:cNvPr>
          <p:cNvSpPr/>
          <p:nvPr/>
        </p:nvSpPr>
        <p:spPr>
          <a:xfrm>
            <a:off x="1553899"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15</a:t>
            </a:r>
          </a:p>
        </p:txBody>
      </p:sp>
      <p:sp>
        <p:nvSpPr>
          <p:cNvPr id="45" name="Rectangle 44">
            <a:extLst>
              <a:ext uri="{FF2B5EF4-FFF2-40B4-BE49-F238E27FC236}">
                <a16:creationId xmlns:a16="http://schemas.microsoft.com/office/drawing/2014/main" id="{006DE914-7891-240A-54B4-70F4A84EEB34}"/>
              </a:ext>
            </a:extLst>
          </p:cNvPr>
          <p:cNvSpPr/>
          <p:nvPr/>
        </p:nvSpPr>
        <p:spPr>
          <a:xfrm>
            <a:off x="2004033"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16</a:t>
            </a:r>
          </a:p>
        </p:txBody>
      </p:sp>
      <p:sp>
        <p:nvSpPr>
          <p:cNvPr id="46" name="Rectangle 45">
            <a:extLst>
              <a:ext uri="{FF2B5EF4-FFF2-40B4-BE49-F238E27FC236}">
                <a16:creationId xmlns:a16="http://schemas.microsoft.com/office/drawing/2014/main" id="{1DCF9DD4-4DEB-AFAF-F51E-C8BF04F33064}"/>
              </a:ext>
            </a:extLst>
          </p:cNvPr>
          <p:cNvSpPr/>
          <p:nvPr/>
        </p:nvSpPr>
        <p:spPr>
          <a:xfrm>
            <a:off x="2454167"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17</a:t>
            </a:r>
          </a:p>
        </p:txBody>
      </p:sp>
      <p:sp>
        <p:nvSpPr>
          <p:cNvPr id="47" name="Rectangle 46">
            <a:extLst>
              <a:ext uri="{FF2B5EF4-FFF2-40B4-BE49-F238E27FC236}">
                <a16:creationId xmlns:a16="http://schemas.microsoft.com/office/drawing/2014/main" id="{FF4688EB-BD42-2258-2674-900C9D112E6C}"/>
              </a:ext>
            </a:extLst>
          </p:cNvPr>
          <p:cNvSpPr/>
          <p:nvPr/>
        </p:nvSpPr>
        <p:spPr>
          <a:xfrm>
            <a:off x="2904301"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18</a:t>
            </a:r>
          </a:p>
        </p:txBody>
      </p:sp>
      <p:sp>
        <p:nvSpPr>
          <p:cNvPr id="48" name="Rectangle 47">
            <a:extLst>
              <a:ext uri="{FF2B5EF4-FFF2-40B4-BE49-F238E27FC236}">
                <a16:creationId xmlns:a16="http://schemas.microsoft.com/office/drawing/2014/main" id="{252CDB89-0156-F55A-D92C-5B94F02BE38A}"/>
              </a:ext>
            </a:extLst>
          </p:cNvPr>
          <p:cNvSpPr/>
          <p:nvPr/>
        </p:nvSpPr>
        <p:spPr>
          <a:xfrm>
            <a:off x="638362" y="3466485"/>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19</a:t>
            </a:r>
          </a:p>
        </p:txBody>
      </p:sp>
      <p:sp>
        <p:nvSpPr>
          <p:cNvPr id="49" name="TextBox 48">
            <a:extLst>
              <a:ext uri="{FF2B5EF4-FFF2-40B4-BE49-F238E27FC236}">
                <a16:creationId xmlns:a16="http://schemas.microsoft.com/office/drawing/2014/main" id="{A5ADDE92-6570-861F-794C-38CF13DB5535}"/>
              </a:ext>
            </a:extLst>
          </p:cNvPr>
          <p:cNvSpPr txBox="1"/>
          <p:nvPr/>
        </p:nvSpPr>
        <p:spPr>
          <a:xfrm>
            <a:off x="9984260" y="783916"/>
            <a:ext cx="1484198" cy="369332"/>
          </a:xfrm>
          <a:prstGeom prst="rect">
            <a:avLst/>
          </a:prstGeom>
          <a:noFill/>
        </p:spPr>
        <p:txBody>
          <a:bodyPr wrap="square" rtlCol="0">
            <a:spAutoFit/>
          </a:bodyPr>
          <a:lstStyle/>
          <a:p>
            <a:r>
              <a:rPr lang="en-GB" dirty="0"/>
              <a:t>T</a:t>
            </a:r>
            <a:r>
              <a:rPr lang="en-BG" dirty="0"/>
              <a:t> = 60s</a:t>
            </a:r>
          </a:p>
        </p:txBody>
      </p:sp>
      <p:sp>
        <p:nvSpPr>
          <p:cNvPr id="3" name="Rectangle 2">
            <a:extLst>
              <a:ext uri="{FF2B5EF4-FFF2-40B4-BE49-F238E27FC236}">
                <a16:creationId xmlns:a16="http://schemas.microsoft.com/office/drawing/2014/main" id="{CDFE051E-ABF6-13DC-A6C1-8B88FF3A3F5A}"/>
              </a:ext>
            </a:extLst>
          </p:cNvPr>
          <p:cNvSpPr/>
          <p:nvPr/>
        </p:nvSpPr>
        <p:spPr>
          <a:xfrm>
            <a:off x="7415126" y="3157560"/>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a:t>
            </a:r>
          </a:p>
        </p:txBody>
      </p:sp>
      <p:sp>
        <p:nvSpPr>
          <p:cNvPr id="4" name="Rectangle 3">
            <a:extLst>
              <a:ext uri="{FF2B5EF4-FFF2-40B4-BE49-F238E27FC236}">
                <a16:creationId xmlns:a16="http://schemas.microsoft.com/office/drawing/2014/main" id="{C314223A-6280-21B0-5A0E-5C7D9F330BCB}"/>
              </a:ext>
            </a:extLst>
          </p:cNvPr>
          <p:cNvSpPr/>
          <p:nvPr/>
        </p:nvSpPr>
        <p:spPr>
          <a:xfrm>
            <a:off x="8020053" y="3505298"/>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2</a:t>
            </a:r>
          </a:p>
        </p:txBody>
      </p:sp>
      <p:sp>
        <p:nvSpPr>
          <p:cNvPr id="6" name="Rectangle 5">
            <a:extLst>
              <a:ext uri="{FF2B5EF4-FFF2-40B4-BE49-F238E27FC236}">
                <a16:creationId xmlns:a16="http://schemas.microsoft.com/office/drawing/2014/main" id="{1438910F-D1FA-179A-05C1-F51EC182149A}"/>
              </a:ext>
            </a:extLst>
          </p:cNvPr>
          <p:cNvSpPr/>
          <p:nvPr/>
        </p:nvSpPr>
        <p:spPr>
          <a:xfrm>
            <a:off x="7415126" y="3525634"/>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3</a:t>
            </a:r>
          </a:p>
        </p:txBody>
      </p:sp>
      <p:sp>
        <p:nvSpPr>
          <p:cNvPr id="7" name="Rectangle 6">
            <a:extLst>
              <a:ext uri="{FF2B5EF4-FFF2-40B4-BE49-F238E27FC236}">
                <a16:creationId xmlns:a16="http://schemas.microsoft.com/office/drawing/2014/main" id="{BD91602D-58AF-0222-5936-754202E53DE7}"/>
              </a:ext>
            </a:extLst>
          </p:cNvPr>
          <p:cNvSpPr/>
          <p:nvPr/>
        </p:nvSpPr>
        <p:spPr>
          <a:xfrm>
            <a:off x="6836170" y="3525634"/>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4</a:t>
            </a:r>
          </a:p>
        </p:txBody>
      </p:sp>
      <p:sp>
        <p:nvSpPr>
          <p:cNvPr id="9" name="Rectangle 8">
            <a:extLst>
              <a:ext uri="{FF2B5EF4-FFF2-40B4-BE49-F238E27FC236}">
                <a16:creationId xmlns:a16="http://schemas.microsoft.com/office/drawing/2014/main" id="{BAC7C85F-E542-5FD4-1D04-08F0560A5AF4}"/>
              </a:ext>
            </a:extLst>
          </p:cNvPr>
          <p:cNvSpPr/>
          <p:nvPr/>
        </p:nvSpPr>
        <p:spPr>
          <a:xfrm>
            <a:off x="6240295" y="3525634"/>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5</a:t>
            </a:r>
          </a:p>
        </p:txBody>
      </p:sp>
      <p:sp>
        <p:nvSpPr>
          <p:cNvPr id="10" name="Rectangle 9">
            <a:extLst>
              <a:ext uri="{FF2B5EF4-FFF2-40B4-BE49-F238E27FC236}">
                <a16:creationId xmlns:a16="http://schemas.microsoft.com/office/drawing/2014/main" id="{F8063E23-7089-7542-7D43-8E6A58C819D7}"/>
              </a:ext>
            </a:extLst>
          </p:cNvPr>
          <p:cNvSpPr/>
          <p:nvPr/>
        </p:nvSpPr>
        <p:spPr>
          <a:xfrm>
            <a:off x="5644420" y="3525634"/>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6</a:t>
            </a:r>
          </a:p>
        </p:txBody>
      </p:sp>
      <p:sp>
        <p:nvSpPr>
          <p:cNvPr id="11" name="Rectangle 10">
            <a:extLst>
              <a:ext uri="{FF2B5EF4-FFF2-40B4-BE49-F238E27FC236}">
                <a16:creationId xmlns:a16="http://schemas.microsoft.com/office/drawing/2014/main" id="{E4560F1E-93C7-6862-5C9E-4F64D7D8BDD0}"/>
              </a:ext>
            </a:extLst>
          </p:cNvPr>
          <p:cNvSpPr/>
          <p:nvPr/>
        </p:nvSpPr>
        <p:spPr>
          <a:xfrm>
            <a:off x="5048545" y="3525634"/>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7</a:t>
            </a:r>
          </a:p>
        </p:txBody>
      </p:sp>
      <p:sp>
        <p:nvSpPr>
          <p:cNvPr id="12" name="Rectangle 11">
            <a:extLst>
              <a:ext uri="{FF2B5EF4-FFF2-40B4-BE49-F238E27FC236}">
                <a16:creationId xmlns:a16="http://schemas.microsoft.com/office/drawing/2014/main" id="{61EDF3C7-36B9-3566-5E6E-FF051B76959F}"/>
              </a:ext>
            </a:extLst>
          </p:cNvPr>
          <p:cNvSpPr/>
          <p:nvPr/>
        </p:nvSpPr>
        <p:spPr>
          <a:xfrm>
            <a:off x="4458228" y="3505297"/>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8</a:t>
            </a:r>
          </a:p>
        </p:txBody>
      </p:sp>
      <p:sp>
        <p:nvSpPr>
          <p:cNvPr id="13" name="Rectangle 12">
            <a:extLst>
              <a:ext uri="{FF2B5EF4-FFF2-40B4-BE49-F238E27FC236}">
                <a16:creationId xmlns:a16="http://schemas.microsoft.com/office/drawing/2014/main" id="{0B491E07-A7F2-148A-D845-99E796C9E2ED}"/>
              </a:ext>
            </a:extLst>
          </p:cNvPr>
          <p:cNvSpPr/>
          <p:nvPr/>
        </p:nvSpPr>
        <p:spPr>
          <a:xfrm>
            <a:off x="3789301" y="1606391"/>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12</a:t>
            </a:r>
          </a:p>
        </p:txBody>
      </p:sp>
      <p:sp>
        <p:nvSpPr>
          <p:cNvPr id="14" name="Rectangle 13">
            <a:extLst>
              <a:ext uri="{FF2B5EF4-FFF2-40B4-BE49-F238E27FC236}">
                <a16:creationId xmlns:a16="http://schemas.microsoft.com/office/drawing/2014/main" id="{50D56115-A9D0-9F0D-7090-E1E86682F676}"/>
              </a:ext>
            </a:extLst>
          </p:cNvPr>
          <p:cNvSpPr/>
          <p:nvPr/>
        </p:nvSpPr>
        <p:spPr>
          <a:xfrm>
            <a:off x="3843674" y="3525634"/>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9</a:t>
            </a:r>
          </a:p>
        </p:txBody>
      </p:sp>
      <p:sp>
        <p:nvSpPr>
          <p:cNvPr id="15" name="TextBox 14">
            <a:extLst>
              <a:ext uri="{FF2B5EF4-FFF2-40B4-BE49-F238E27FC236}">
                <a16:creationId xmlns:a16="http://schemas.microsoft.com/office/drawing/2014/main" id="{646FAA4E-D425-ED26-0157-219EF12A90B2}"/>
              </a:ext>
            </a:extLst>
          </p:cNvPr>
          <p:cNvSpPr txBox="1"/>
          <p:nvPr/>
        </p:nvSpPr>
        <p:spPr>
          <a:xfrm>
            <a:off x="823094" y="4411362"/>
            <a:ext cx="2392290" cy="1477328"/>
          </a:xfrm>
          <a:prstGeom prst="rect">
            <a:avLst/>
          </a:prstGeom>
          <a:noFill/>
        </p:spPr>
        <p:txBody>
          <a:bodyPr wrap="square" rtlCol="0">
            <a:spAutoFit/>
          </a:bodyPr>
          <a:lstStyle/>
          <a:p>
            <a:r>
              <a:rPr lang="en-BG" dirty="0"/>
              <a:t>Na</a:t>
            </a:r>
            <a:r>
              <a:rPr lang="en-GB" dirty="0" err="1"/>
              <a:t>ï</a:t>
            </a:r>
            <a:r>
              <a:rPr lang="en-BG" dirty="0"/>
              <a:t>ve scheduling:</a:t>
            </a:r>
          </a:p>
          <a:p>
            <a:r>
              <a:rPr lang="en-BG" dirty="0"/>
              <a:t>“Start a new task, whenever there you can put it on the input conveyer”</a:t>
            </a:r>
          </a:p>
        </p:txBody>
      </p:sp>
      <p:sp>
        <p:nvSpPr>
          <p:cNvPr id="18" name="Footer Placeholder 17">
            <a:extLst>
              <a:ext uri="{FF2B5EF4-FFF2-40B4-BE49-F238E27FC236}">
                <a16:creationId xmlns:a16="http://schemas.microsoft.com/office/drawing/2014/main" id="{6DBF169E-5E80-4342-6F6E-96894303B34A}"/>
              </a:ext>
            </a:extLst>
          </p:cNvPr>
          <p:cNvSpPr>
            <a:spLocks noGrp="1"/>
          </p:cNvSpPr>
          <p:nvPr>
            <p:ph type="ftr" sz="quarter" idx="16"/>
          </p:nvPr>
        </p:nvSpPr>
        <p:spPr/>
        <p:txBody>
          <a:bodyPr/>
          <a:lstStyle/>
          <a:p>
            <a:r>
              <a:rPr lang="en-US"/>
              <a:t>12 Dec 2022</a:t>
            </a:r>
          </a:p>
        </p:txBody>
      </p:sp>
      <p:sp>
        <p:nvSpPr>
          <p:cNvPr id="19" name="Slide Number Placeholder 18">
            <a:extLst>
              <a:ext uri="{FF2B5EF4-FFF2-40B4-BE49-F238E27FC236}">
                <a16:creationId xmlns:a16="http://schemas.microsoft.com/office/drawing/2014/main" id="{3B7129FB-6828-1365-607E-F9F6DA3751BA}"/>
              </a:ext>
            </a:extLst>
          </p:cNvPr>
          <p:cNvSpPr>
            <a:spLocks noGrp="1"/>
          </p:cNvSpPr>
          <p:nvPr>
            <p:ph type="sldNum" sz="quarter" idx="17"/>
          </p:nvPr>
        </p:nvSpPr>
        <p:spPr/>
        <p:txBody>
          <a:bodyPr/>
          <a:lstStyle/>
          <a:p>
            <a:fld id="{2E1B1CB6-5C5C-443C-B788-F7ADFC29778E}" type="slidenum">
              <a:rPr lang="en-US" smtClean="0"/>
              <a:pPr/>
              <a:t>18</a:t>
            </a:fld>
            <a:endParaRPr lang="en-US"/>
          </a:p>
        </p:txBody>
      </p:sp>
    </p:spTree>
    <p:extLst>
      <p:ext uri="{BB962C8B-B14F-4D97-AF65-F5344CB8AC3E}">
        <p14:creationId xmlns:p14="http://schemas.microsoft.com/office/powerpoint/2010/main" val="3448692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054533-22BA-19CA-3F58-0F37C6FA5305}"/>
              </a:ext>
            </a:extLst>
          </p:cNvPr>
          <p:cNvSpPr>
            <a:spLocks noGrp="1"/>
          </p:cNvSpPr>
          <p:nvPr>
            <p:ph type="body" sz="quarter" idx="13"/>
          </p:nvPr>
        </p:nvSpPr>
        <p:spPr/>
        <p:txBody>
          <a:bodyPr/>
          <a:lstStyle/>
          <a:p>
            <a:r>
              <a:rPr lang="en-BG" dirty="0"/>
              <a:t>Scheduling </a:t>
            </a:r>
            <a:r>
              <a:rPr lang="en-US" dirty="0"/>
              <a:t>Example</a:t>
            </a:r>
            <a:endParaRPr lang="en-BG" dirty="0"/>
          </a:p>
        </p:txBody>
      </p:sp>
      <p:pic>
        <p:nvPicPr>
          <p:cNvPr id="5" name="Picture 4" descr="Graphical user interface&#10;&#10;Description automatically generated with low confidence">
            <a:extLst>
              <a:ext uri="{FF2B5EF4-FFF2-40B4-BE49-F238E27FC236}">
                <a16:creationId xmlns:a16="http://schemas.microsoft.com/office/drawing/2014/main" id="{9A5464BA-89A9-D3C7-A958-A14AC90C4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6057" y="915390"/>
            <a:ext cx="7772400" cy="5220490"/>
          </a:xfrm>
          <a:prstGeom prst="rect">
            <a:avLst/>
          </a:prstGeom>
        </p:spPr>
      </p:pic>
      <p:sp>
        <p:nvSpPr>
          <p:cNvPr id="8" name="Rectangle 7">
            <a:extLst>
              <a:ext uri="{FF2B5EF4-FFF2-40B4-BE49-F238E27FC236}">
                <a16:creationId xmlns:a16="http://schemas.microsoft.com/office/drawing/2014/main" id="{A148423A-4545-D459-A3A9-A02425F825E0}"/>
              </a:ext>
            </a:extLst>
          </p:cNvPr>
          <p:cNvSpPr/>
          <p:nvPr/>
        </p:nvSpPr>
        <p:spPr>
          <a:xfrm>
            <a:off x="3804570" y="2235135"/>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13</a:t>
            </a:r>
          </a:p>
        </p:txBody>
      </p:sp>
      <p:sp>
        <p:nvSpPr>
          <p:cNvPr id="30" name="Rectangle 29">
            <a:extLst>
              <a:ext uri="{FF2B5EF4-FFF2-40B4-BE49-F238E27FC236}">
                <a16:creationId xmlns:a16="http://schemas.microsoft.com/office/drawing/2014/main" id="{4BF91365-7601-CB78-2752-8D09806D0774}"/>
              </a:ext>
            </a:extLst>
          </p:cNvPr>
          <p:cNvSpPr/>
          <p:nvPr/>
        </p:nvSpPr>
        <p:spPr>
          <a:xfrm>
            <a:off x="3789301" y="2950782"/>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12</a:t>
            </a:r>
          </a:p>
        </p:txBody>
      </p:sp>
      <p:sp>
        <p:nvSpPr>
          <p:cNvPr id="44" name="Rectangle 43">
            <a:extLst>
              <a:ext uri="{FF2B5EF4-FFF2-40B4-BE49-F238E27FC236}">
                <a16:creationId xmlns:a16="http://schemas.microsoft.com/office/drawing/2014/main" id="{3C073766-5811-7585-23D2-5F38869F87B2}"/>
              </a:ext>
            </a:extLst>
          </p:cNvPr>
          <p:cNvSpPr/>
          <p:nvPr/>
        </p:nvSpPr>
        <p:spPr>
          <a:xfrm>
            <a:off x="1553899"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15</a:t>
            </a:r>
          </a:p>
        </p:txBody>
      </p:sp>
      <p:sp>
        <p:nvSpPr>
          <p:cNvPr id="45" name="Rectangle 44">
            <a:extLst>
              <a:ext uri="{FF2B5EF4-FFF2-40B4-BE49-F238E27FC236}">
                <a16:creationId xmlns:a16="http://schemas.microsoft.com/office/drawing/2014/main" id="{006DE914-7891-240A-54B4-70F4A84EEB34}"/>
              </a:ext>
            </a:extLst>
          </p:cNvPr>
          <p:cNvSpPr/>
          <p:nvPr/>
        </p:nvSpPr>
        <p:spPr>
          <a:xfrm>
            <a:off x="2004033"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16</a:t>
            </a:r>
          </a:p>
        </p:txBody>
      </p:sp>
      <p:sp>
        <p:nvSpPr>
          <p:cNvPr id="46" name="Rectangle 45">
            <a:extLst>
              <a:ext uri="{FF2B5EF4-FFF2-40B4-BE49-F238E27FC236}">
                <a16:creationId xmlns:a16="http://schemas.microsoft.com/office/drawing/2014/main" id="{1DCF9DD4-4DEB-AFAF-F51E-C8BF04F33064}"/>
              </a:ext>
            </a:extLst>
          </p:cNvPr>
          <p:cNvSpPr/>
          <p:nvPr/>
        </p:nvSpPr>
        <p:spPr>
          <a:xfrm>
            <a:off x="2454167"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17</a:t>
            </a:r>
          </a:p>
        </p:txBody>
      </p:sp>
      <p:sp>
        <p:nvSpPr>
          <p:cNvPr id="47" name="Rectangle 46">
            <a:extLst>
              <a:ext uri="{FF2B5EF4-FFF2-40B4-BE49-F238E27FC236}">
                <a16:creationId xmlns:a16="http://schemas.microsoft.com/office/drawing/2014/main" id="{FF4688EB-BD42-2258-2674-900C9D112E6C}"/>
              </a:ext>
            </a:extLst>
          </p:cNvPr>
          <p:cNvSpPr/>
          <p:nvPr/>
        </p:nvSpPr>
        <p:spPr>
          <a:xfrm>
            <a:off x="2904301"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18</a:t>
            </a:r>
          </a:p>
        </p:txBody>
      </p:sp>
      <p:sp>
        <p:nvSpPr>
          <p:cNvPr id="48" name="Rectangle 47">
            <a:extLst>
              <a:ext uri="{FF2B5EF4-FFF2-40B4-BE49-F238E27FC236}">
                <a16:creationId xmlns:a16="http://schemas.microsoft.com/office/drawing/2014/main" id="{252CDB89-0156-F55A-D92C-5B94F02BE38A}"/>
              </a:ext>
            </a:extLst>
          </p:cNvPr>
          <p:cNvSpPr/>
          <p:nvPr/>
        </p:nvSpPr>
        <p:spPr>
          <a:xfrm>
            <a:off x="638362" y="3466485"/>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19</a:t>
            </a:r>
          </a:p>
        </p:txBody>
      </p:sp>
      <p:sp>
        <p:nvSpPr>
          <p:cNvPr id="49" name="TextBox 48">
            <a:extLst>
              <a:ext uri="{FF2B5EF4-FFF2-40B4-BE49-F238E27FC236}">
                <a16:creationId xmlns:a16="http://schemas.microsoft.com/office/drawing/2014/main" id="{A5ADDE92-6570-861F-794C-38CF13DB5535}"/>
              </a:ext>
            </a:extLst>
          </p:cNvPr>
          <p:cNvSpPr txBox="1"/>
          <p:nvPr/>
        </p:nvSpPr>
        <p:spPr>
          <a:xfrm>
            <a:off x="9984260" y="783916"/>
            <a:ext cx="1484198" cy="369332"/>
          </a:xfrm>
          <a:prstGeom prst="rect">
            <a:avLst/>
          </a:prstGeom>
          <a:noFill/>
        </p:spPr>
        <p:txBody>
          <a:bodyPr wrap="square" rtlCol="0">
            <a:spAutoFit/>
          </a:bodyPr>
          <a:lstStyle/>
          <a:p>
            <a:r>
              <a:rPr lang="en-GB" dirty="0"/>
              <a:t>T</a:t>
            </a:r>
            <a:r>
              <a:rPr lang="en-BG" dirty="0"/>
              <a:t> = 70s</a:t>
            </a:r>
          </a:p>
        </p:txBody>
      </p:sp>
      <p:sp>
        <p:nvSpPr>
          <p:cNvPr id="3" name="Rectangle 2">
            <a:extLst>
              <a:ext uri="{FF2B5EF4-FFF2-40B4-BE49-F238E27FC236}">
                <a16:creationId xmlns:a16="http://schemas.microsoft.com/office/drawing/2014/main" id="{CDFE051E-ABF6-13DC-A6C1-8B88FF3A3F5A}"/>
              </a:ext>
            </a:extLst>
          </p:cNvPr>
          <p:cNvSpPr/>
          <p:nvPr/>
        </p:nvSpPr>
        <p:spPr>
          <a:xfrm>
            <a:off x="6296517" y="3150972"/>
            <a:ext cx="535210" cy="3089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BG" sz="1050" dirty="0"/>
              <a:t>1</a:t>
            </a:r>
          </a:p>
        </p:txBody>
      </p:sp>
      <p:sp>
        <p:nvSpPr>
          <p:cNvPr id="4" name="Rectangle 3">
            <a:extLst>
              <a:ext uri="{FF2B5EF4-FFF2-40B4-BE49-F238E27FC236}">
                <a16:creationId xmlns:a16="http://schemas.microsoft.com/office/drawing/2014/main" id="{C314223A-6280-21B0-5A0E-5C7D9F330BCB}"/>
              </a:ext>
            </a:extLst>
          </p:cNvPr>
          <p:cNvSpPr/>
          <p:nvPr/>
        </p:nvSpPr>
        <p:spPr>
          <a:xfrm>
            <a:off x="7415126" y="3177903"/>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2</a:t>
            </a:r>
          </a:p>
        </p:txBody>
      </p:sp>
      <p:sp>
        <p:nvSpPr>
          <p:cNvPr id="6" name="Rectangle 5">
            <a:extLst>
              <a:ext uri="{FF2B5EF4-FFF2-40B4-BE49-F238E27FC236}">
                <a16:creationId xmlns:a16="http://schemas.microsoft.com/office/drawing/2014/main" id="{1438910F-D1FA-179A-05C1-F51EC182149A}"/>
              </a:ext>
            </a:extLst>
          </p:cNvPr>
          <p:cNvSpPr/>
          <p:nvPr/>
        </p:nvSpPr>
        <p:spPr>
          <a:xfrm>
            <a:off x="8055577" y="3157560"/>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3</a:t>
            </a:r>
          </a:p>
        </p:txBody>
      </p:sp>
      <p:sp>
        <p:nvSpPr>
          <p:cNvPr id="7" name="Rectangle 6">
            <a:extLst>
              <a:ext uri="{FF2B5EF4-FFF2-40B4-BE49-F238E27FC236}">
                <a16:creationId xmlns:a16="http://schemas.microsoft.com/office/drawing/2014/main" id="{BD91602D-58AF-0222-5936-754202E53DE7}"/>
              </a:ext>
            </a:extLst>
          </p:cNvPr>
          <p:cNvSpPr/>
          <p:nvPr/>
        </p:nvSpPr>
        <p:spPr>
          <a:xfrm>
            <a:off x="8055577" y="3511881"/>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4</a:t>
            </a:r>
          </a:p>
        </p:txBody>
      </p:sp>
      <p:sp>
        <p:nvSpPr>
          <p:cNvPr id="9" name="Rectangle 8">
            <a:extLst>
              <a:ext uri="{FF2B5EF4-FFF2-40B4-BE49-F238E27FC236}">
                <a16:creationId xmlns:a16="http://schemas.microsoft.com/office/drawing/2014/main" id="{BAC7C85F-E542-5FD4-1D04-08F0560A5AF4}"/>
              </a:ext>
            </a:extLst>
          </p:cNvPr>
          <p:cNvSpPr/>
          <p:nvPr/>
        </p:nvSpPr>
        <p:spPr>
          <a:xfrm>
            <a:off x="7459702" y="3511881"/>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5</a:t>
            </a:r>
          </a:p>
        </p:txBody>
      </p:sp>
      <p:sp>
        <p:nvSpPr>
          <p:cNvPr id="10" name="Rectangle 9">
            <a:extLst>
              <a:ext uri="{FF2B5EF4-FFF2-40B4-BE49-F238E27FC236}">
                <a16:creationId xmlns:a16="http://schemas.microsoft.com/office/drawing/2014/main" id="{F8063E23-7089-7542-7D43-8E6A58C819D7}"/>
              </a:ext>
            </a:extLst>
          </p:cNvPr>
          <p:cNvSpPr/>
          <p:nvPr/>
        </p:nvSpPr>
        <p:spPr>
          <a:xfrm>
            <a:off x="6863827" y="3511881"/>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6</a:t>
            </a:r>
          </a:p>
        </p:txBody>
      </p:sp>
      <p:sp>
        <p:nvSpPr>
          <p:cNvPr id="11" name="Rectangle 10">
            <a:extLst>
              <a:ext uri="{FF2B5EF4-FFF2-40B4-BE49-F238E27FC236}">
                <a16:creationId xmlns:a16="http://schemas.microsoft.com/office/drawing/2014/main" id="{E4560F1E-93C7-6862-5C9E-4F64D7D8BDD0}"/>
              </a:ext>
            </a:extLst>
          </p:cNvPr>
          <p:cNvSpPr/>
          <p:nvPr/>
        </p:nvSpPr>
        <p:spPr>
          <a:xfrm>
            <a:off x="6267952" y="3511881"/>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7</a:t>
            </a:r>
          </a:p>
        </p:txBody>
      </p:sp>
      <p:sp>
        <p:nvSpPr>
          <p:cNvPr id="12" name="Rectangle 11">
            <a:extLst>
              <a:ext uri="{FF2B5EF4-FFF2-40B4-BE49-F238E27FC236}">
                <a16:creationId xmlns:a16="http://schemas.microsoft.com/office/drawing/2014/main" id="{61EDF3C7-36B9-3566-5E6E-FF051B76959F}"/>
              </a:ext>
            </a:extLst>
          </p:cNvPr>
          <p:cNvSpPr/>
          <p:nvPr/>
        </p:nvSpPr>
        <p:spPr>
          <a:xfrm>
            <a:off x="5677635" y="3491544"/>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8</a:t>
            </a:r>
          </a:p>
        </p:txBody>
      </p:sp>
      <p:sp>
        <p:nvSpPr>
          <p:cNvPr id="13" name="Rectangle 12">
            <a:extLst>
              <a:ext uri="{FF2B5EF4-FFF2-40B4-BE49-F238E27FC236}">
                <a16:creationId xmlns:a16="http://schemas.microsoft.com/office/drawing/2014/main" id="{0B491E07-A7F2-148A-D845-99E796C9E2ED}"/>
              </a:ext>
            </a:extLst>
          </p:cNvPr>
          <p:cNvSpPr/>
          <p:nvPr/>
        </p:nvSpPr>
        <p:spPr>
          <a:xfrm>
            <a:off x="3789301" y="1606391"/>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14</a:t>
            </a:r>
          </a:p>
        </p:txBody>
      </p:sp>
      <p:sp>
        <p:nvSpPr>
          <p:cNvPr id="14" name="Rectangle 13">
            <a:extLst>
              <a:ext uri="{FF2B5EF4-FFF2-40B4-BE49-F238E27FC236}">
                <a16:creationId xmlns:a16="http://schemas.microsoft.com/office/drawing/2014/main" id="{50D56115-A9D0-9F0D-7090-E1E86682F676}"/>
              </a:ext>
            </a:extLst>
          </p:cNvPr>
          <p:cNvSpPr/>
          <p:nvPr/>
        </p:nvSpPr>
        <p:spPr>
          <a:xfrm>
            <a:off x="5063081" y="3511881"/>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9</a:t>
            </a:r>
          </a:p>
        </p:txBody>
      </p:sp>
      <p:sp>
        <p:nvSpPr>
          <p:cNvPr id="18" name="Rectangle 17">
            <a:extLst>
              <a:ext uri="{FF2B5EF4-FFF2-40B4-BE49-F238E27FC236}">
                <a16:creationId xmlns:a16="http://schemas.microsoft.com/office/drawing/2014/main" id="{351CC140-5AC9-C35E-0A67-4E521BA74008}"/>
              </a:ext>
            </a:extLst>
          </p:cNvPr>
          <p:cNvSpPr/>
          <p:nvPr/>
        </p:nvSpPr>
        <p:spPr>
          <a:xfrm>
            <a:off x="4458654" y="3491616"/>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10</a:t>
            </a:r>
          </a:p>
        </p:txBody>
      </p:sp>
      <p:sp>
        <p:nvSpPr>
          <p:cNvPr id="19" name="Rectangle 18">
            <a:extLst>
              <a:ext uri="{FF2B5EF4-FFF2-40B4-BE49-F238E27FC236}">
                <a16:creationId xmlns:a16="http://schemas.microsoft.com/office/drawing/2014/main" id="{DD389F17-E616-C68D-F8D4-CCB572A5ACF8}"/>
              </a:ext>
            </a:extLst>
          </p:cNvPr>
          <p:cNvSpPr/>
          <p:nvPr/>
        </p:nvSpPr>
        <p:spPr>
          <a:xfrm>
            <a:off x="3833973" y="3525635"/>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11</a:t>
            </a:r>
          </a:p>
        </p:txBody>
      </p:sp>
      <p:sp>
        <p:nvSpPr>
          <p:cNvPr id="21" name="Oval 20">
            <a:extLst>
              <a:ext uri="{FF2B5EF4-FFF2-40B4-BE49-F238E27FC236}">
                <a16:creationId xmlns:a16="http://schemas.microsoft.com/office/drawing/2014/main" id="{6C05E130-9E64-38BF-057F-05E782C54334}"/>
              </a:ext>
            </a:extLst>
          </p:cNvPr>
          <p:cNvSpPr/>
          <p:nvPr/>
        </p:nvSpPr>
        <p:spPr>
          <a:xfrm>
            <a:off x="5677635" y="2718069"/>
            <a:ext cx="241251" cy="23271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G" dirty="0"/>
              <a:t>1</a:t>
            </a:r>
          </a:p>
        </p:txBody>
      </p:sp>
      <p:sp>
        <p:nvSpPr>
          <p:cNvPr id="26" name="TextBox 25">
            <a:extLst>
              <a:ext uri="{FF2B5EF4-FFF2-40B4-BE49-F238E27FC236}">
                <a16:creationId xmlns:a16="http://schemas.microsoft.com/office/drawing/2014/main" id="{9ECE7AC7-4B8A-CE4E-6A77-6ABA25C87756}"/>
              </a:ext>
            </a:extLst>
          </p:cNvPr>
          <p:cNvSpPr txBox="1"/>
          <p:nvPr/>
        </p:nvSpPr>
        <p:spPr>
          <a:xfrm>
            <a:off x="823094" y="4411362"/>
            <a:ext cx="2392290" cy="1477328"/>
          </a:xfrm>
          <a:prstGeom prst="rect">
            <a:avLst/>
          </a:prstGeom>
          <a:noFill/>
        </p:spPr>
        <p:txBody>
          <a:bodyPr wrap="square" rtlCol="0">
            <a:spAutoFit/>
          </a:bodyPr>
          <a:lstStyle/>
          <a:p>
            <a:r>
              <a:rPr lang="en-BG" dirty="0"/>
              <a:t>Na</a:t>
            </a:r>
            <a:r>
              <a:rPr lang="en-GB" dirty="0" err="1"/>
              <a:t>ï</a:t>
            </a:r>
            <a:r>
              <a:rPr lang="en-BG" dirty="0"/>
              <a:t>ve scheduling:</a:t>
            </a:r>
          </a:p>
          <a:p>
            <a:r>
              <a:rPr lang="en-BG" dirty="0"/>
              <a:t>“Start a new task, whenever there you can put it on the input conveyer”</a:t>
            </a:r>
          </a:p>
        </p:txBody>
      </p:sp>
      <p:sp>
        <p:nvSpPr>
          <p:cNvPr id="17" name="Footer Placeholder 16">
            <a:extLst>
              <a:ext uri="{FF2B5EF4-FFF2-40B4-BE49-F238E27FC236}">
                <a16:creationId xmlns:a16="http://schemas.microsoft.com/office/drawing/2014/main" id="{8E37A69F-5A7D-7571-D65F-021DE1310C9D}"/>
              </a:ext>
            </a:extLst>
          </p:cNvPr>
          <p:cNvSpPr>
            <a:spLocks noGrp="1"/>
          </p:cNvSpPr>
          <p:nvPr>
            <p:ph type="ftr" sz="quarter" idx="16"/>
          </p:nvPr>
        </p:nvSpPr>
        <p:spPr/>
        <p:txBody>
          <a:bodyPr/>
          <a:lstStyle/>
          <a:p>
            <a:r>
              <a:rPr lang="en-US"/>
              <a:t>12 Dec 2022</a:t>
            </a:r>
          </a:p>
        </p:txBody>
      </p:sp>
      <p:sp>
        <p:nvSpPr>
          <p:cNvPr id="20" name="Slide Number Placeholder 19">
            <a:extLst>
              <a:ext uri="{FF2B5EF4-FFF2-40B4-BE49-F238E27FC236}">
                <a16:creationId xmlns:a16="http://schemas.microsoft.com/office/drawing/2014/main" id="{C5D880F5-F8E5-BE8A-A9FD-747B7CADC370}"/>
              </a:ext>
            </a:extLst>
          </p:cNvPr>
          <p:cNvSpPr>
            <a:spLocks noGrp="1"/>
          </p:cNvSpPr>
          <p:nvPr>
            <p:ph type="sldNum" sz="quarter" idx="17"/>
          </p:nvPr>
        </p:nvSpPr>
        <p:spPr/>
        <p:txBody>
          <a:bodyPr/>
          <a:lstStyle/>
          <a:p>
            <a:fld id="{2E1B1CB6-5C5C-443C-B788-F7ADFC29778E}" type="slidenum">
              <a:rPr lang="en-US" smtClean="0"/>
              <a:pPr/>
              <a:t>19</a:t>
            </a:fld>
            <a:endParaRPr lang="en-US"/>
          </a:p>
        </p:txBody>
      </p:sp>
    </p:spTree>
    <p:extLst>
      <p:ext uri="{BB962C8B-B14F-4D97-AF65-F5344CB8AC3E}">
        <p14:creationId xmlns:p14="http://schemas.microsoft.com/office/powerpoint/2010/main" val="958072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6F13414-CAE6-E7F7-D325-7B975D2FE3F7}"/>
              </a:ext>
            </a:extLst>
          </p:cNvPr>
          <p:cNvSpPr>
            <a:spLocks noGrp="1"/>
          </p:cNvSpPr>
          <p:nvPr>
            <p:ph type="subTitle" idx="1"/>
          </p:nvPr>
        </p:nvSpPr>
        <p:spPr/>
        <p:txBody>
          <a:bodyPr/>
          <a:lstStyle/>
          <a:p>
            <a:r>
              <a:rPr lang="en-BG" dirty="0"/>
              <a:t>Vangel Paronov, </a:t>
            </a:r>
            <a:r>
              <a:rPr lang="en-GB" dirty="0"/>
              <a:t>K11938626</a:t>
            </a:r>
            <a:endParaRPr lang="en-BG" dirty="0"/>
          </a:p>
        </p:txBody>
      </p:sp>
      <p:sp>
        <p:nvSpPr>
          <p:cNvPr id="3" name="Title 2">
            <a:extLst>
              <a:ext uri="{FF2B5EF4-FFF2-40B4-BE49-F238E27FC236}">
                <a16:creationId xmlns:a16="http://schemas.microsoft.com/office/drawing/2014/main" id="{5F3FF805-F4DB-679E-6EC9-9CE70A724A85}"/>
              </a:ext>
            </a:extLst>
          </p:cNvPr>
          <p:cNvSpPr>
            <a:spLocks noGrp="1"/>
          </p:cNvSpPr>
          <p:nvPr>
            <p:ph type="title"/>
          </p:nvPr>
        </p:nvSpPr>
        <p:spPr/>
        <p:txBody>
          <a:bodyPr/>
          <a:lstStyle/>
          <a:p>
            <a:r>
              <a:rPr lang="en-US" dirty="0"/>
              <a:t>Application of AI in Warehouse Scheduling Optimization Problems</a:t>
            </a:r>
          </a:p>
        </p:txBody>
      </p:sp>
    </p:spTree>
    <p:extLst>
      <p:ext uri="{BB962C8B-B14F-4D97-AF65-F5344CB8AC3E}">
        <p14:creationId xmlns:p14="http://schemas.microsoft.com/office/powerpoint/2010/main" val="2628338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054533-22BA-19CA-3F58-0F37C6FA5305}"/>
              </a:ext>
            </a:extLst>
          </p:cNvPr>
          <p:cNvSpPr>
            <a:spLocks noGrp="1"/>
          </p:cNvSpPr>
          <p:nvPr>
            <p:ph type="body" sz="quarter" idx="13"/>
          </p:nvPr>
        </p:nvSpPr>
        <p:spPr/>
        <p:txBody>
          <a:bodyPr/>
          <a:lstStyle/>
          <a:p>
            <a:r>
              <a:rPr lang="en-BG" dirty="0"/>
              <a:t>Scheduling </a:t>
            </a:r>
            <a:r>
              <a:rPr lang="en-US" dirty="0"/>
              <a:t>Example</a:t>
            </a:r>
            <a:endParaRPr lang="en-BG" dirty="0"/>
          </a:p>
        </p:txBody>
      </p:sp>
      <p:pic>
        <p:nvPicPr>
          <p:cNvPr id="5" name="Picture 4" descr="Graphical user interface&#10;&#10;Description automatically generated with low confidence">
            <a:extLst>
              <a:ext uri="{FF2B5EF4-FFF2-40B4-BE49-F238E27FC236}">
                <a16:creationId xmlns:a16="http://schemas.microsoft.com/office/drawing/2014/main" id="{9A5464BA-89A9-D3C7-A958-A14AC90C4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6057" y="915390"/>
            <a:ext cx="7771670" cy="5220000"/>
          </a:xfrm>
          <a:prstGeom prst="rect">
            <a:avLst/>
          </a:prstGeom>
        </p:spPr>
      </p:pic>
      <p:sp>
        <p:nvSpPr>
          <p:cNvPr id="8" name="Rectangle 7">
            <a:extLst>
              <a:ext uri="{FF2B5EF4-FFF2-40B4-BE49-F238E27FC236}">
                <a16:creationId xmlns:a16="http://schemas.microsoft.com/office/drawing/2014/main" id="{A148423A-4545-D459-A3A9-A02425F825E0}"/>
              </a:ext>
            </a:extLst>
          </p:cNvPr>
          <p:cNvSpPr/>
          <p:nvPr/>
        </p:nvSpPr>
        <p:spPr>
          <a:xfrm>
            <a:off x="3804570" y="2235135"/>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17</a:t>
            </a:r>
          </a:p>
        </p:txBody>
      </p:sp>
      <p:sp>
        <p:nvSpPr>
          <p:cNvPr id="30" name="Rectangle 29">
            <a:extLst>
              <a:ext uri="{FF2B5EF4-FFF2-40B4-BE49-F238E27FC236}">
                <a16:creationId xmlns:a16="http://schemas.microsoft.com/office/drawing/2014/main" id="{4BF91365-7601-CB78-2752-8D09806D0774}"/>
              </a:ext>
            </a:extLst>
          </p:cNvPr>
          <p:cNvSpPr/>
          <p:nvPr/>
        </p:nvSpPr>
        <p:spPr>
          <a:xfrm>
            <a:off x="3789301" y="2950782"/>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16</a:t>
            </a:r>
          </a:p>
        </p:txBody>
      </p:sp>
      <p:sp>
        <p:nvSpPr>
          <p:cNvPr id="48" name="Rectangle 47">
            <a:extLst>
              <a:ext uri="{FF2B5EF4-FFF2-40B4-BE49-F238E27FC236}">
                <a16:creationId xmlns:a16="http://schemas.microsoft.com/office/drawing/2014/main" id="{252CDB89-0156-F55A-D92C-5B94F02BE38A}"/>
              </a:ext>
            </a:extLst>
          </p:cNvPr>
          <p:cNvSpPr/>
          <p:nvPr/>
        </p:nvSpPr>
        <p:spPr>
          <a:xfrm>
            <a:off x="638362" y="3466485"/>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19</a:t>
            </a:r>
          </a:p>
        </p:txBody>
      </p:sp>
      <p:sp>
        <p:nvSpPr>
          <p:cNvPr id="49" name="TextBox 48">
            <a:extLst>
              <a:ext uri="{FF2B5EF4-FFF2-40B4-BE49-F238E27FC236}">
                <a16:creationId xmlns:a16="http://schemas.microsoft.com/office/drawing/2014/main" id="{A5ADDE92-6570-861F-794C-38CF13DB5535}"/>
              </a:ext>
            </a:extLst>
          </p:cNvPr>
          <p:cNvSpPr txBox="1"/>
          <p:nvPr/>
        </p:nvSpPr>
        <p:spPr>
          <a:xfrm>
            <a:off x="9984260" y="783916"/>
            <a:ext cx="1484198" cy="369332"/>
          </a:xfrm>
          <a:prstGeom prst="rect">
            <a:avLst/>
          </a:prstGeom>
          <a:noFill/>
        </p:spPr>
        <p:txBody>
          <a:bodyPr wrap="square" rtlCol="0">
            <a:spAutoFit/>
          </a:bodyPr>
          <a:lstStyle/>
          <a:p>
            <a:r>
              <a:rPr lang="en-GB" dirty="0"/>
              <a:t>T</a:t>
            </a:r>
            <a:r>
              <a:rPr lang="en-BG" dirty="0"/>
              <a:t> = 90s</a:t>
            </a:r>
          </a:p>
        </p:txBody>
      </p:sp>
      <p:sp>
        <p:nvSpPr>
          <p:cNvPr id="3" name="Rectangle 2">
            <a:extLst>
              <a:ext uri="{FF2B5EF4-FFF2-40B4-BE49-F238E27FC236}">
                <a16:creationId xmlns:a16="http://schemas.microsoft.com/office/drawing/2014/main" id="{CDFE051E-ABF6-13DC-A6C1-8B88FF3A3F5A}"/>
              </a:ext>
            </a:extLst>
          </p:cNvPr>
          <p:cNvSpPr/>
          <p:nvPr/>
        </p:nvSpPr>
        <p:spPr>
          <a:xfrm>
            <a:off x="4511249" y="3157559"/>
            <a:ext cx="535210" cy="3089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BG" sz="1050" dirty="0"/>
              <a:t>1</a:t>
            </a:r>
          </a:p>
        </p:txBody>
      </p:sp>
      <p:sp>
        <p:nvSpPr>
          <p:cNvPr id="4" name="Rectangle 3">
            <a:extLst>
              <a:ext uri="{FF2B5EF4-FFF2-40B4-BE49-F238E27FC236}">
                <a16:creationId xmlns:a16="http://schemas.microsoft.com/office/drawing/2014/main" id="{C314223A-6280-21B0-5A0E-5C7D9F330BCB}"/>
              </a:ext>
            </a:extLst>
          </p:cNvPr>
          <p:cNvSpPr/>
          <p:nvPr/>
        </p:nvSpPr>
        <p:spPr>
          <a:xfrm>
            <a:off x="5103151" y="3154852"/>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2</a:t>
            </a:r>
          </a:p>
        </p:txBody>
      </p:sp>
      <p:sp>
        <p:nvSpPr>
          <p:cNvPr id="6" name="Rectangle 5">
            <a:extLst>
              <a:ext uri="{FF2B5EF4-FFF2-40B4-BE49-F238E27FC236}">
                <a16:creationId xmlns:a16="http://schemas.microsoft.com/office/drawing/2014/main" id="{1438910F-D1FA-179A-05C1-F51EC182149A}"/>
              </a:ext>
            </a:extLst>
          </p:cNvPr>
          <p:cNvSpPr/>
          <p:nvPr/>
        </p:nvSpPr>
        <p:spPr>
          <a:xfrm>
            <a:off x="5732742" y="3137219"/>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3</a:t>
            </a:r>
          </a:p>
        </p:txBody>
      </p:sp>
      <p:sp>
        <p:nvSpPr>
          <p:cNvPr id="7" name="Rectangle 6">
            <a:extLst>
              <a:ext uri="{FF2B5EF4-FFF2-40B4-BE49-F238E27FC236}">
                <a16:creationId xmlns:a16="http://schemas.microsoft.com/office/drawing/2014/main" id="{BD91602D-58AF-0222-5936-754202E53DE7}"/>
              </a:ext>
            </a:extLst>
          </p:cNvPr>
          <p:cNvSpPr/>
          <p:nvPr/>
        </p:nvSpPr>
        <p:spPr>
          <a:xfrm>
            <a:off x="6324156" y="3154851"/>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4</a:t>
            </a:r>
          </a:p>
        </p:txBody>
      </p:sp>
      <p:sp>
        <p:nvSpPr>
          <p:cNvPr id="9" name="Rectangle 8">
            <a:extLst>
              <a:ext uri="{FF2B5EF4-FFF2-40B4-BE49-F238E27FC236}">
                <a16:creationId xmlns:a16="http://schemas.microsoft.com/office/drawing/2014/main" id="{BAC7C85F-E542-5FD4-1D04-08F0560A5AF4}"/>
              </a:ext>
            </a:extLst>
          </p:cNvPr>
          <p:cNvSpPr/>
          <p:nvPr/>
        </p:nvSpPr>
        <p:spPr>
          <a:xfrm>
            <a:off x="6921011" y="3154850"/>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5</a:t>
            </a:r>
          </a:p>
        </p:txBody>
      </p:sp>
      <p:sp>
        <p:nvSpPr>
          <p:cNvPr id="10" name="Rectangle 9">
            <a:extLst>
              <a:ext uri="{FF2B5EF4-FFF2-40B4-BE49-F238E27FC236}">
                <a16:creationId xmlns:a16="http://schemas.microsoft.com/office/drawing/2014/main" id="{F8063E23-7089-7542-7D43-8E6A58C819D7}"/>
              </a:ext>
            </a:extLst>
          </p:cNvPr>
          <p:cNvSpPr/>
          <p:nvPr/>
        </p:nvSpPr>
        <p:spPr>
          <a:xfrm>
            <a:off x="7492030" y="3140277"/>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6</a:t>
            </a:r>
          </a:p>
        </p:txBody>
      </p:sp>
      <p:sp>
        <p:nvSpPr>
          <p:cNvPr id="11" name="Rectangle 10">
            <a:extLst>
              <a:ext uri="{FF2B5EF4-FFF2-40B4-BE49-F238E27FC236}">
                <a16:creationId xmlns:a16="http://schemas.microsoft.com/office/drawing/2014/main" id="{E4560F1E-93C7-6862-5C9E-4F64D7D8BDD0}"/>
              </a:ext>
            </a:extLst>
          </p:cNvPr>
          <p:cNvSpPr/>
          <p:nvPr/>
        </p:nvSpPr>
        <p:spPr>
          <a:xfrm>
            <a:off x="8044764" y="3154849"/>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7</a:t>
            </a:r>
          </a:p>
        </p:txBody>
      </p:sp>
      <p:sp>
        <p:nvSpPr>
          <p:cNvPr id="12" name="Rectangle 11">
            <a:extLst>
              <a:ext uri="{FF2B5EF4-FFF2-40B4-BE49-F238E27FC236}">
                <a16:creationId xmlns:a16="http://schemas.microsoft.com/office/drawing/2014/main" id="{61EDF3C7-36B9-3566-5E6E-FF051B76959F}"/>
              </a:ext>
            </a:extLst>
          </p:cNvPr>
          <p:cNvSpPr/>
          <p:nvPr/>
        </p:nvSpPr>
        <p:spPr>
          <a:xfrm>
            <a:off x="8027240" y="3511880"/>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8</a:t>
            </a:r>
          </a:p>
        </p:txBody>
      </p:sp>
      <p:sp>
        <p:nvSpPr>
          <p:cNvPr id="13" name="Rectangle 12">
            <a:extLst>
              <a:ext uri="{FF2B5EF4-FFF2-40B4-BE49-F238E27FC236}">
                <a16:creationId xmlns:a16="http://schemas.microsoft.com/office/drawing/2014/main" id="{0B491E07-A7F2-148A-D845-99E796C9E2ED}"/>
              </a:ext>
            </a:extLst>
          </p:cNvPr>
          <p:cNvSpPr/>
          <p:nvPr/>
        </p:nvSpPr>
        <p:spPr>
          <a:xfrm>
            <a:off x="3789301" y="1606391"/>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18</a:t>
            </a:r>
          </a:p>
        </p:txBody>
      </p:sp>
      <p:sp>
        <p:nvSpPr>
          <p:cNvPr id="14" name="Rectangle 13">
            <a:extLst>
              <a:ext uri="{FF2B5EF4-FFF2-40B4-BE49-F238E27FC236}">
                <a16:creationId xmlns:a16="http://schemas.microsoft.com/office/drawing/2014/main" id="{50D56115-A9D0-9F0D-7090-E1E86682F676}"/>
              </a:ext>
            </a:extLst>
          </p:cNvPr>
          <p:cNvSpPr/>
          <p:nvPr/>
        </p:nvSpPr>
        <p:spPr>
          <a:xfrm>
            <a:off x="7442147" y="3525634"/>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9</a:t>
            </a:r>
          </a:p>
        </p:txBody>
      </p:sp>
      <p:sp>
        <p:nvSpPr>
          <p:cNvPr id="18" name="Rectangle 17">
            <a:extLst>
              <a:ext uri="{FF2B5EF4-FFF2-40B4-BE49-F238E27FC236}">
                <a16:creationId xmlns:a16="http://schemas.microsoft.com/office/drawing/2014/main" id="{351CC140-5AC9-C35E-0A67-4E521BA74008}"/>
              </a:ext>
            </a:extLst>
          </p:cNvPr>
          <p:cNvSpPr/>
          <p:nvPr/>
        </p:nvSpPr>
        <p:spPr>
          <a:xfrm>
            <a:off x="6857054" y="3511880"/>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10</a:t>
            </a:r>
          </a:p>
        </p:txBody>
      </p:sp>
      <p:sp>
        <p:nvSpPr>
          <p:cNvPr id="19" name="Rectangle 18">
            <a:extLst>
              <a:ext uri="{FF2B5EF4-FFF2-40B4-BE49-F238E27FC236}">
                <a16:creationId xmlns:a16="http://schemas.microsoft.com/office/drawing/2014/main" id="{DD389F17-E616-C68D-F8D4-CCB572A5ACF8}"/>
              </a:ext>
            </a:extLst>
          </p:cNvPr>
          <p:cNvSpPr/>
          <p:nvPr/>
        </p:nvSpPr>
        <p:spPr>
          <a:xfrm>
            <a:off x="6281203" y="3511880"/>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11</a:t>
            </a:r>
          </a:p>
        </p:txBody>
      </p:sp>
      <p:sp>
        <p:nvSpPr>
          <p:cNvPr id="15" name="Rectangle 14">
            <a:extLst>
              <a:ext uri="{FF2B5EF4-FFF2-40B4-BE49-F238E27FC236}">
                <a16:creationId xmlns:a16="http://schemas.microsoft.com/office/drawing/2014/main" id="{86860D8C-5210-406B-C9DD-0E801EE845AC}"/>
              </a:ext>
            </a:extLst>
          </p:cNvPr>
          <p:cNvSpPr/>
          <p:nvPr/>
        </p:nvSpPr>
        <p:spPr>
          <a:xfrm>
            <a:off x="5705352" y="3525634"/>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12</a:t>
            </a:r>
          </a:p>
        </p:txBody>
      </p:sp>
      <p:sp>
        <p:nvSpPr>
          <p:cNvPr id="16" name="Rectangle 15">
            <a:extLst>
              <a:ext uri="{FF2B5EF4-FFF2-40B4-BE49-F238E27FC236}">
                <a16:creationId xmlns:a16="http://schemas.microsoft.com/office/drawing/2014/main" id="{29F1D758-88B3-EAE3-5C4C-8F11043587C5}"/>
              </a:ext>
            </a:extLst>
          </p:cNvPr>
          <p:cNvSpPr/>
          <p:nvPr/>
        </p:nvSpPr>
        <p:spPr>
          <a:xfrm>
            <a:off x="5129501" y="3539388"/>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13</a:t>
            </a:r>
          </a:p>
        </p:txBody>
      </p:sp>
      <p:sp>
        <p:nvSpPr>
          <p:cNvPr id="17" name="Rectangle 16">
            <a:extLst>
              <a:ext uri="{FF2B5EF4-FFF2-40B4-BE49-F238E27FC236}">
                <a16:creationId xmlns:a16="http://schemas.microsoft.com/office/drawing/2014/main" id="{75C66F1F-2A04-AD49-7070-36BFFB3ABCA8}"/>
              </a:ext>
            </a:extLst>
          </p:cNvPr>
          <p:cNvSpPr/>
          <p:nvPr/>
        </p:nvSpPr>
        <p:spPr>
          <a:xfrm>
            <a:off x="4494525" y="3511880"/>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14</a:t>
            </a:r>
          </a:p>
        </p:txBody>
      </p:sp>
      <p:sp>
        <p:nvSpPr>
          <p:cNvPr id="20" name="Rectangle 19">
            <a:extLst>
              <a:ext uri="{FF2B5EF4-FFF2-40B4-BE49-F238E27FC236}">
                <a16:creationId xmlns:a16="http://schemas.microsoft.com/office/drawing/2014/main" id="{0AEB50CF-294F-3561-141C-4BDAAC72A28E}"/>
              </a:ext>
            </a:extLst>
          </p:cNvPr>
          <p:cNvSpPr/>
          <p:nvPr/>
        </p:nvSpPr>
        <p:spPr>
          <a:xfrm>
            <a:off x="3902538" y="3525634"/>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15</a:t>
            </a:r>
          </a:p>
        </p:txBody>
      </p:sp>
      <p:sp>
        <p:nvSpPr>
          <p:cNvPr id="21" name="Oval 20">
            <a:extLst>
              <a:ext uri="{FF2B5EF4-FFF2-40B4-BE49-F238E27FC236}">
                <a16:creationId xmlns:a16="http://schemas.microsoft.com/office/drawing/2014/main" id="{A7C00E07-7141-494C-D9D4-367AF1844047}"/>
              </a:ext>
            </a:extLst>
          </p:cNvPr>
          <p:cNvSpPr/>
          <p:nvPr/>
        </p:nvSpPr>
        <p:spPr>
          <a:xfrm>
            <a:off x="5677635" y="2718069"/>
            <a:ext cx="241251" cy="23271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G" dirty="0"/>
              <a:t>1</a:t>
            </a:r>
          </a:p>
        </p:txBody>
      </p:sp>
      <p:sp>
        <p:nvSpPr>
          <p:cNvPr id="22" name="TextBox 21">
            <a:extLst>
              <a:ext uri="{FF2B5EF4-FFF2-40B4-BE49-F238E27FC236}">
                <a16:creationId xmlns:a16="http://schemas.microsoft.com/office/drawing/2014/main" id="{79CA2F70-8F55-6F1E-827E-BE77943C77F9}"/>
              </a:ext>
            </a:extLst>
          </p:cNvPr>
          <p:cNvSpPr txBox="1"/>
          <p:nvPr/>
        </p:nvSpPr>
        <p:spPr>
          <a:xfrm>
            <a:off x="823094" y="4411362"/>
            <a:ext cx="2392290" cy="1477328"/>
          </a:xfrm>
          <a:prstGeom prst="rect">
            <a:avLst/>
          </a:prstGeom>
          <a:noFill/>
        </p:spPr>
        <p:txBody>
          <a:bodyPr wrap="square" rtlCol="0">
            <a:spAutoFit/>
          </a:bodyPr>
          <a:lstStyle/>
          <a:p>
            <a:r>
              <a:rPr lang="en-BG" dirty="0"/>
              <a:t>Na</a:t>
            </a:r>
            <a:r>
              <a:rPr lang="en-GB" dirty="0" err="1"/>
              <a:t>ï</a:t>
            </a:r>
            <a:r>
              <a:rPr lang="en-BG" dirty="0"/>
              <a:t>ve scheduling:</a:t>
            </a:r>
          </a:p>
          <a:p>
            <a:r>
              <a:rPr lang="en-BG" dirty="0"/>
              <a:t>“Start a new task, whenever there you can put it on the input conveyer”</a:t>
            </a:r>
          </a:p>
        </p:txBody>
      </p:sp>
      <p:sp>
        <p:nvSpPr>
          <p:cNvPr id="25" name="Footer Placeholder 24">
            <a:extLst>
              <a:ext uri="{FF2B5EF4-FFF2-40B4-BE49-F238E27FC236}">
                <a16:creationId xmlns:a16="http://schemas.microsoft.com/office/drawing/2014/main" id="{10780B0D-7E5A-A44F-008F-6B7DB9B0C6FD}"/>
              </a:ext>
            </a:extLst>
          </p:cNvPr>
          <p:cNvSpPr>
            <a:spLocks noGrp="1"/>
          </p:cNvSpPr>
          <p:nvPr>
            <p:ph type="ftr" sz="quarter" idx="16"/>
          </p:nvPr>
        </p:nvSpPr>
        <p:spPr/>
        <p:txBody>
          <a:bodyPr/>
          <a:lstStyle/>
          <a:p>
            <a:r>
              <a:rPr lang="en-US"/>
              <a:t>12 Dec 2022</a:t>
            </a:r>
          </a:p>
        </p:txBody>
      </p:sp>
      <p:sp>
        <p:nvSpPr>
          <p:cNvPr id="26" name="Slide Number Placeholder 25">
            <a:extLst>
              <a:ext uri="{FF2B5EF4-FFF2-40B4-BE49-F238E27FC236}">
                <a16:creationId xmlns:a16="http://schemas.microsoft.com/office/drawing/2014/main" id="{5A6A7AAB-D9C0-1575-EE77-28A48173B73D}"/>
              </a:ext>
            </a:extLst>
          </p:cNvPr>
          <p:cNvSpPr>
            <a:spLocks noGrp="1"/>
          </p:cNvSpPr>
          <p:nvPr>
            <p:ph type="sldNum" sz="quarter" idx="17"/>
          </p:nvPr>
        </p:nvSpPr>
        <p:spPr/>
        <p:txBody>
          <a:bodyPr/>
          <a:lstStyle/>
          <a:p>
            <a:fld id="{2E1B1CB6-5C5C-443C-B788-F7ADFC29778E}" type="slidenum">
              <a:rPr lang="en-US" smtClean="0"/>
              <a:pPr/>
              <a:t>20</a:t>
            </a:fld>
            <a:endParaRPr lang="en-US"/>
          </a:p>
        </p:txBody>
      </p:sp>
    </p:spTree>
    <p:extLst>
      <p:ext uri="{BB962C8B-B14F-4D97-AF65-F5344CB8AC3E}">
        <p14:creationId xmlns:p14="http://schemas.microsoft.com/office/powerpoint/2010/main" val="1078407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054533-22BA-19CA-3F58-0F37C6FA5305}"/>
              </a:ext>
            </a:extLst>
          </p:cNvPr>
          <p:cNvSpPr>
            <a:spLocks noGrp="1"/>
          </p:cNvSpPr>
          <p:nvPr>
            <p:ph type="body" sz="quarter" idx="13"/>
          </p:nvPr>
        </p:nvSpPr>
        <p:spPr/>
        <p:txBody>
          <a:bodyPr/>
          <a:lstStyle/>
          <a:p>
            <a:r>
              <a:rPr lang="en-BG" dirty="0"/>
              <a:t>Scheduling </a:t>
            </a:r>
            <a:r>
              <a:rPr lang="en-US" dirty="0"/>
              <a:t>Example</a:t>
            </a:r>
            <a:endParaRPr lang="en-BG" dirty="0"/>
          </a:p>
        </p:txBody>
      </p:sp>
      <p:pic>
        <p:nvPicPr>
          <p:cNvPr id="5" name="Picture 4" descr="Graphical user interface&#10;&#10;Description automatically generated with low confidence">
            <a:extLst>
              <a:ext uri="{FF2B5EF4-FFF2-40B4-BE49-F238E27FC236}">
                <a16:creationId xmlns:a16="http://schemas.microsoft.com/office/drawing/2014/main" id="{9A5464BA-89A9-D3C7-A958-A14AC90C4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6057" y="915390"/>
            <a:ext cx="7772400" cy="5220490"/>
          </a:xfrm>
          <a:prstGeom prst="rect">
            <a:avLst/>
          </a:prstGeom>
        </p:spPr>
      </p:pic>
      <p:sp>
        <p:nvSpPr>
          <p:cNvPr id="8" name="Rectangle 7">
            <a:extLst>
              <a:ext uri="{FF2B5EF4-FFF2-40B4-BE49-F238E27FC236}">
                <a16:creationId xmlns:a16="http://schemas.microsoft.com/office/drawing/2014/main" id="{A148423A-4545-D459-A3A9-A02425F825E0}"/>
              </a:ext>
            </a:extLst>
          </p:cNvPr>
          <p:cNvSpPr/>
          <p:nvPr/>
        </p:nvSpPr>
        <p:spPr>
          <a:xfrm>
            <a:off x="3804570" y="2235135"/>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17</a:t>
            </a:r>
          </a:p>
        </p:txBody>
      </p:sp>
      <p:sp>
        <p:nvSpPr>
          <p:cNvPr id="30" name="Rectangle 29">
            <a:extLst>
              <a:ext uri="{FF2B5EF4-FFF2-40B4-BE49-F238E27FC236}">
                <a16:creationId xmlns:a16="http://schemas.microsoft.com/office/drawing/2014/main" id="{4BF91365-7601-CB78-2752-8D09806D0774}"/>
              </a:ext>
            </a:extLst>
          </p:cNvPr>
          <p:cNvSpPr/>
          <p:nvPr/>
        </p:nvSpPr>
        <p:spPr>
          <a:xfrm>
            <a:off x="3789301" y="2950782"/>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16</a:t>
            </a:r>
          </a:p>
        </p:txBody>
      </p:sp>
      <p:sp>
        <p:nvSpPr>
          <p:cNvPr id="48" name="Rectangle 47">
            <a:extLst>
              <a:ext uri="{FF2B5EF4-FFF2-40B4-BE49-F238E27FC236}">
                <a16:creationId xmlns:a16="http://schemas.microsoft.com/office/drawing/2014/main" id="{252CDB89-0156-F55A-D92C-5B94F02BE38A}"/>
              </a:ext>
            </a:extLst>
          </p:cNvPr>
          <p:cNvSpPr/>
          <p:nvPr/>
        </p:nvSpPr>
        <p:spPr>
          <a:xfrm>
            <a:off x="638362" y="3466485"/>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19</a:t>
            </a:r>
          </a:p>
        </p:txBody>
      </p:sp>
      <p:sp>
        <p:nvSpPr>
          <p:cNvPr id="49" name="TextBox 48">
            <a:extLst>
              <a:ext uri="{FF2B5EF4-FFF2-40B4-BE49-F238E27FC236}">
                <a16:creationId xmlns:a16="http://schemas.microsoft.com/office/drawing/2014/main" id="{A5ADDE92-6570-861F-794C-38CF13DB5535}"/>
              </a:ext>
            </a:extLst>
          </p:cNvPr>
          <p:cNvSpPr txBox="1"/>
          <p:nvPr/>
        </p:nvSpPr>
        <p:spPr>
          <a:xfrm>
            <a:off x="9984260" y="783916"/>
            <a:ext cx="1484198" cy="369332"/>
          </a:xfrm>
          <a:prstGeom prst="rect">
            <a:avLst/>
          </a:prstGeom>
          <a:noFill/>
        </p:spPr>
        <p:txBody>
          <a:bodyPr wrap="square" rtlCol="0">
            <a:spAutoFit/>
          </a:bodyPr>
          <a:lstStyle/>
          <a:p>
            <a:r>
              <a:rPr lang="en-GB" dirty="0"/>
              <a:t>T</a:t>
            </a:r>
            <a:r>
              <a:rPr lang="en-BG" dirty="0"/>
              <a:t> = 310s</a:t>
            </a:r>
          </a:p>
        </p:txBody>
      </p:sp>
      <p:sp>
        <p:nvSpPr>
          <p:cNvPr id="3" name="Rectangle 2">
            <a:extLst>
              <a:ext uri="{FF2B5EF4-FFF2-40B4-BE49-F238E27FC236}">
                <a16:creationId xmlns:a16="http://schemas.microsoft.com/office/drawing/2014/main" id="{CDFE051E-ABF6-13DC-A6C1-8B88FF3A3F5A}"/>
              </a:ext>
            </a:extLst>
          </p:cNvPr>
          <p:cNvSpPr/>
          <p:nvPr/>
        </p:nvSpPr>
        <p:spPr>
          <a:xfrm>
            <a:off x="4511249" y="3157559"/>
            <a:ext cx="535210" cy="30892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BG" sz="1050" dirty="0"/>
              <a:t>1</a:t>
            </a:r>
          </a:p>
        </p:txBody>
      </p:sp>
      <p:sp>
        <p:nvSpPr>
          <p:cNvPr id="4" name="Rectangle 3">
            <a:extLst>
              <a:ext uri="{FF2B5EF4-FFF2-40B4-BE49-F238E27FC236}">
                <a16:creationId xmlns:a16="http://schemas.microsoft.com/office/drawing/2014/main" id="{C314223A-6280-21B0-5A0E-5C7D9F330BCB}"/>
              </a:ext>
            </a:extLst>
          </p:cNvPr>
          <p:cNvSpPr/>
          <p:nvPr/>
        </p:nvSpPr>
        <p:spPr>
          <a:xfrm>
            <a:off x="5103151" y="3154852"/>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2</a:t>
            </a:r>
          </a:p>
        </p:txBody>
      </p:sp>
      <p:sp>
        <p:nvSpPr>
          <p:cNvPr id="6" name="Rectangle 5">
            <a:extLst>
              <a:ext uri="{FF2B5EF4-FFF2-40B4-BE49-F238E27FC236}">
                <a16:creationId xmlns:a16="http://schemas.microsoft.com/office/drawing/2014/main" id="{1438910F-D1FA-179A-05C1-F51EC182149A}"/>
              </a:ext>
            </a:extLst>
          </p:cNvPr>
          <p:cNvSpPr/>
          <p:nvPr/>
        </p:nvSpPr>
        <p:spPr>
          <a:xfrm>
            <a:off x="5732742" y="3137219"/>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3</a:t>
            </a:r>
          </a:p>
        </p:txBody>
      </p:sp>
      <p:sp>
        <p:nvSpPr>
          <p:cNvPr id="7" name="Rectangle 6">
            <a:extLst>
              <a:ext uri="{FF2B5EF4-FFF2-40B4-BE49-F238E27FC236}">
                <a16:creationId xmlns:a16="http://schemas.microsoft.com/office/drawing/2014/main" id="{BD91602D-58AF-0222-5936-754202E53DE7}"/>
              </a:ext>
            </a:extLst>
          </p:cNvPr>
          <p:cNvSpPr/>
          <p:nvPr/>
        </p:nvSpPr>
        <p:spPr>
          <a:xfrm>
            <a:off x="6324156" y="3154851"/>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4</a:t>
            </a:r>
          </a:p>
        </p:txBody>
      </p:sp>
      <p:sp>
        <p:nvSpPr>
          <p:cNvPr id="9" name="Rectangle 8">
            <a:extLst>
              <a:ext uri="{FF2B5EF4-FFF2-40B4-BE49-F238E27FC236}">
                <a16:creationId xmlns:a16="http://schemas.microsoft.com/office/drawing/2014/main" id="{BAC7C85F-E542-5FD4-1D04-08F0560A5AF4}"/>
              </a:ext>
            </a:extLst>
          </p:cNvPr>
          <p:cNvSpPr/>
          <p:nvPr/>
        </p:nvSpPr>
        <p:spPr>
          <a:xfrm>
            <a:off x="6921011" y="3154850"/>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5</a:t>
            </a:r>
          </a:p>
        </p:txBody>
      </p:sp>
      <p:sp>
        <p:nvSpPr>
          <p:cNvPr id="10" name="Rectangle 9">
            <a:extLst>
              <a:ext uri="{FF2B5EF4-FFF2-40B4-BE49-F238E27FC236}">
                <a16:creationId xmlns:a16="http://schemas.microsoft.com/office/drawing/2014/main" id="{F8063E23-7089-7542-7D43-8E6A58C819D7}"/>
              </a:ext>
            </a:extLst>
          </p:cNvPr>
          <p:cNvSpPr/>
          <p:nvPr/>
        </p:nvSpPr>
        <p:spPr>
          <a:xfrm>
            <a:off x="7492030" y="3140277"/>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6</a:t>
            </a:r>
          </a:p>
        </p:txBody>
      </p:sp>
      <p:sp>
        <p:nvSpPr>
          <p:cNvPr id="11" name="Rectangle 10">
            <a:extLst>
              <a:ext uri="{FF2B5EF4-FFF2-40B4-BE49-F238E27FC236}">
                <a16:creationId xmlns:a16="http://schemas.microsoft.com/office/drawing/2014/main" id="{E4560F1E-93C7-6862-5C9E-4F64D7D8BDD0}"/>
              </a:ext>
            </a:extLst>
          </p:cNvPr>
          <p:cNvSpPr/>
          <p:nvPr/>
        </p:nvSpPr>
        <p:spPr>
          <a:xfrm>
            <a:off x="8044764" y="3154849"/>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7</a:t>
            </a:r>
          </a:p>
        </p:txBody>
      </p:sp>
      <p:sp>
        <p:nvSpPr>
          <p:cNvPr id="12" name="Rectangle 11">
            <a:extLst>
              <a:ext uri="{FF2B5EF4-FFF2-40B4-BE49-F238E27FC236}">
                <a16:creationId xmlns:a16="http://schemas.microsoft.com/office/drawing/2014/main" id="{61EDF3C7-36B9-3566-5E6E-FF051B76959F}"/>
              </a:ext>
            </a:extLst>
          </p:cNvPr>
          <p:cNvSpPr/>
          <p:nvPr/>
        </p:nvSpPr>
        <p:spPr>
          <a:xfrm>
            <a:off x="8027240" y="3511880"/>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8</a:t>
            </a:r>
          </a:p>
        </p:txBody>
      </p:sp>
      <p:sp>
        <p:nvSpPr>
          <p:cNvPr id="13" name="Rectangle 12">
            <a:extLst>
              <a:ext uri="{FF2B5EF4-FFF2-40B4-BE49-F238E27FC236}">
                <a16:creationId xmlns:a16="http://schemas.microsoft.com/office/drawing/2014/main" id="{0B491E07-A7F2-148A-D845-99E796C9E2ED}"/>
              </a:ext>
            </a:extLst>
          </p:cNvPr>
          <p:cNvSpPr/>
          <p:nvPr/>
        </p:nvSpPr>
        <p:spPr>
          <a:xfrm>
            <a:off x="3789301" y="1606391"/>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18</a:t>
            </a:r>
          </a:p>
        </p:txBody>
      </p:sp>
      <p:sp>
        <p:nvSpPr>
          <p:cNvPr id="14" name="Rectangle 13">
            <a:extLst>
              <a:ext uri="{FF2B5EF4-FFF2-40B4-BE49-F238E27FC236}">
                <a16:creationId xmlns:a16="http://schemas.microsoft.com/office/drawing/2014/main" id="{50D56115-A9D0-9F0D-7090-E1E86682F676}"/>
              </a:ext>
            </a:extLst>
          </p:cNvPr>
          <p:cNvSpPr/>
          <p:nvPr/>
        </p:nvSpPr>
        <p:spPr>
          <a:xfrm>
            <a:off x="7442147" y="3525634"/>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9</a:t>
            </a:r>
          </a:p>
        </p:txBody>
      </p:sp>
      <p:sp>
        <p:nvSpPr>
          <p:cNvPr id="18" name="Rectangle 17">
            <a:extLst>
              <a:ext uri="{FF2B5EF4-FFF2-40B4-BE49-F238E27FC236}">
                <a16:creationId xmlns:a16="http://schemas.microsoft.com/office/drawing/2014/main" id="{351CC140-5AC9-C35E-0A67-4E521BA74008}"/>
              </a:ext>
            </a:extLst>
          </p:cNvPr>
          <p:cNvSpPr/>
          <p:nvPr/>
        </p:nvSpPr>
        <p:spPr>
          <a:xfrm>
            <a:off x="6857054" y="3511880"/>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10</a:t>
            </a:r>
          </a:p>
        </p:txBody>
      </p:sp>
      <p:sp>
        <p:nvSpPr>
          <p:cNvPr id="19" name="Rectangle 18">
            <a:extLst>
              <a:ext uri="{FF2B5EF4-FFF2-40B4-BE49-F238E27FC236}">
                <a16:creationId xmlns:a16="http://schemas.microsoft.com/office/drawing/2014/main" id="{DD389F17-E616-C68D-F8D4-CCB572A5ACF8}"/>
              </a:ext>
            </a:extLst>
          </p:cNvPr>
          <p:cNvSpPr/>
          <p:nvPr/>
        </p:nvSpPr>
        <p:spPr>
          <a:xfrm>
            <a:off x="6281203" y="3511880"/>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11</a:t>
            </a:r>
          </a:p>
        </p:txBody>
      </p:sp>
      <p:sp>
        <p:nvSpPr>
          <p:cNvPr id="15" name="Rectangle 14">
            <a:extLst>
              <a:ext uri="{FF2B5EF4-FFF2-40B4-BE49-F238E27FC236}">
                <a16:creationId xmlns:a16="http://schemas.microsoft.com/office/drawing/2014/main" id="{86860D8C-5210-406B-C9DD-0E801EE845AC}"/>
              </a:ext>
            </a:extLst>
          </p:cNvPr>
          <p:cNvSpPr/>
          <p:nvPr/>
        </p:nvSpPr>
        <p:spPr>
          <a:xfrm>
            <a:off x="5705352" y="3525634"/>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12</a:t>
            </a:r>
          </a:p>
        </p:txBody>
      </p:sp>
      <p:sp>
        <p:nvSpPr>
          <p:cNvPr id="16" name="Rectangle 15">
            <a:extLst>
              <a:ext uri="{FF2B5EF4-FFF2-40B4-BE49-F238E27FC236}">
                <a16:creationId xmlns:a16="http://schemas.microsoft.com/office/drawing/2014/main" id="{29F1D758-88B3-EAE3-5C4C-8F11043587C5}"/>
              </a:ext>
            </a:extLst>
          </p:cNvPr>
          <p:cNvSpPr/>
          <p:nvPr/>
        </p:nvSpPr>
        <p:spPr>
          <a:xfrm>
            <a:off x="5129501" y="3539388"/>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13</a:t>
            </a:r>
          </a:p>
        </p:txBody>
      </p:sp>
      <p:sp>
        <p:nvSpPr>
          <p:cNvPr id="17" name="Rectangle 16">
            <a:extLst>
              <a:ext uri="{FF2B5EF4-FFF2-40B4-BE49-F238E27FC236}">
                <a16:creationId xmlns:a16="http://schemas.microsoft.com/office/drawing/2014/main" id="{75C66F1F-2A04-AD49-7070-36BFFB3ABCA8}"/>
              </a:ext>
            </a:extLst>
          </p:cNvPr>
          <p:cNvSpPr/>
          <p:nvPr/>
        </p:nvSpPr>
        <p:spPr>
          <a:xfrm>
            <a:off x="4494525" y="3511880"/>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14</a:t>
            </a:r>
          </a:p>
        </p:txBody>
      </p:sp>
      <p:sp>
        <p:nvSpPr>
          <p:cNvPr id="20" name="Rectangle 19">
            <a:extLst>
              <a:ext uri="{FF2B5EF4-FFF2-40B4-BE49-F238E27FC236}">
                <a16:creationId xmlns:a16="http://schemas.microsoft.com/office/drawing/2014/main" id="{0AEB50CF-294F-3561-141C-4BDAAC72A28E}"/>
              </a:ext>
            </a:extLst>
          </p:cNvPr>
          <p:cNvSpPr/>
          <p:nvPr/>
        </p:nvSpPr>
        <p:spPr>
          <a:xfrm>
            <a:off x="3902538" y="3525634"/>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15</a:t>
            </a:r>
          </a:p>
        </p:txBody>
      </p:sp>
      <p:sp>
        <p:nvSpPr>
          <p:cNvPr id="21" name="Explosion 2 20">
            <a:extLst>
              <a:ext uri="{FF2B5EF4-FFF2-40B4-BE49-F238E27FC236}">
                <a16:creationId xmlns:a16="http://schemas.microsoft.com/office/drawing/2014/main" id="{8B68D03B-BC16-4830-C6E4-FE5D6F01C6F7}"/>
              </a:ext>
            </a:extLst>
          </p:cNvPr>
          <p:cNvSpPr/>
          <p:nvPr/>
        </p:nvSpPr>
        <p:spPr>
          <a:xfrm>
            <a:off x="2104846" y="1727463"/>
            <a:ext cx="2936660" cy="1482811"/>
          </a:xfrm>
          <a:prstGeom prst="irregularSeal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BG" dirty="0"/>
              <a:t>Deadlock</a:t>
            </a:r>
          </a:p>
        </p:txBody>
      </p:sp>
      <p:sp>
        <p:nvSpPr>
          <p:cNvPr id="22" name="Oval 21">
            <a:extLst>
              <a:ext uri="{FF2B5EF4-FFF2-40B4-BE49-F238E27FC236}">
                <a16:creationId xmlns:a16="http://schemas.microsoft.com/office/drawing/2014/main" id="{8C14E5D6-DC68-04DA-8085-424C2DAAA393}"/>
              </a:ext>
            </a:extLst>
          </p:cNvPr>
          <p:cNvSpPr/>
          <p:nvPr/>
        </p:nvSpPr>
        <p:spPr>
          <a:xfrm>
            <a:off x="5677635" y="2718069"/>
            <a:ext cx="241251" cy="232713"/>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G" dirty="0"/>
              <a:t>1</a:t>
            </a:r>
          </a:p>
        </p:txBody>
      </p:sp>
      <p:sp>
        <p:nvSpPr>
          <p:cNvPr id="23" name="TextBox 22">
            <a:extLst>
              <a:ext uri="{FF2B5EF4-FFF2-40B4-BE49-F238E27FC236}">
                <a16:creationId xmlns:a16="http://schemas.microsoft.com/office/drawing/2014/main" id="{7780C0EE-610D-F6B1-EF05-CEFAF40250BC}"/>
              </a:ext>
            </a:extLst>
          </p:cNvPr>
          <p:cNvSpPr txBox="1"/>
          <p:nvPr/>
        </p:nvSpPr>
        <p:spPr>
          <a:xfrm>
            <a:off x="823094" y="4411362"/>
            <a:ext cx="2392290" cy="1477328"/>
          </a:xfrm>
          <a:prstGeom prst="rect">
            <a:avLst/>
          </a:prstGeom>
          <a:noFill/>
        </p:spPr>
        <p:txBody>
          <a:bodyPr wrap="square" rtlCol="0">
            <a:spAutoFit/>
          </a:bodyPr>
          <a:lstStyle/>
          <a:p>
            <a:r>
              <a:rPr lang="en-BG" dirty="0"/>
              <a:t>Na</a:t>
            </a:r>
            <a:r>
              <a:rPr lang="en-GB" dirty="0" err="1"/>
              <a:t>ï</a:t>
            </a:r>
            <a:r>
              <a:rPr lang="en-BG" dirty="0"/>
              <a:t>ve scheduling:</a:t>
            </a:r>
          </a:p>
          <a:p>
            <a:r>
              <a:rPr lang="en-BG" dirty="0"/>
              <a:t>“Start a new task, whenever there you can put it on the input conveyer”</a:t>
            </a:r>
          </a:p>
        </p:txBody>
      </p:sp>
      <p:sp>
        <p:nvSpPr>
          <p:cNvPr id="26" name="Footer Placeholder 25">
            <a:extLst>
              <a:ext uri="{FF2B5EF4-FFF2-40B4-BE49-F238E27FC236}">
                <a16:creationId xmlns:a16="http://schemas.microsoft.com/office/drawing/2014/main" id="{F15C4773-B272-A23B-A50C-94585FDEC904}"/>
              </a:ext>
            </a:extLst>
          </p:cNvPr>
          <p:cNvSpPr>
            <a:spLocks noGrp="1"/>
          </p:cNvSpPr>
          <p:nvPr>
            <p:ph type="ftr" sz="quarter" idx="16"/>
          </p:nvPr>
        </p:nvSpPr>
        <p:spPr/>
        <p:txBody>
          <a:bodyPr/>
          <a:lstStyle/>
          <a:p>
            <a:r>
              <a:rPr lang="en-US"/>
              <a:t>12 Dec 2022</a:t>
            </a:r>
          </a:p>
        </p:txBody>
      </p:sp>
      <p:sp>
        <p:nvSpPr>
          <p:cNvPr id="27" name="Slide Number Placeholder 26">
            <a:extLst>
              <a:ext uri="{FF2B5EF4-FFF2-40B4-BE49-F238E27FC236}">
                <a16:creationId xmlns:a16="http://schemas.microsoft.com/office/drawing/2014/main" id="{2DBFEAC6-A8DC-84C9-FD24-E5088B96DA0C}"/>
              </a:ext>
            </a:extLst>
          </p:cNvPr>
          <p:cNvSpPr>
            <a:spLocks noGrp="1"/>
          </p:cNvSpPr>
          <p:nvPr>
            <p:ph type="sldNum" sz="quarter" idx="17"/>
          </p:nvPr>
        </p:nvSpPr>
        <p:spPr/>
        <p:txBody>
          <a:bodyPr/>
          <a:lstStyle/>
          <a:p>
            <a:fld id="{2E1B1CB6-5C5C-443C-B788-F7ADFC29778E}" type="slidenum">
              <a:rPr lang="en-US" smtClean="0"/>
              <a:pPr/>
              <a:t>21</a:t>
            </a:fld>
            <a:endParaRPr lang="en-US"/>
          </a:p>
        </p:txBody>
      </p:sp>
    </p:spTree>
    <p:extLst>
      <p:ext uri="{BB962C8B-B14F-4D97-AF65-F5344CB8AC3E}">
        <p14:creationId xmlns:p14="http://schemas.microsoft.com/office/powerpoint/2010/main" val="2517858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054533-22BA-19CA-3F58-0F37C6FA5305}"/>
              </a:ext>
            </a:extLst>
          </p:cNvPr>
          <p:cNvSpPr>
            <a:spLocks noGrp="1"/>
          </p:cNvSpPr>
          <p:nvPr>
            <p:ph type="body" sz="quarter" idx="13"/>
          </p:nvPr>
        </p:nvSpPr>
        <p:spPr/>
        <p:txBody>
          <a:bodyPr/>
          <a:lstStyle/>
          <a:p>
            <a:r>
              <a:rPr lang="en-BG" dirty="0"/>
              <a:t>Scheduling </a:t>
            </a:r>
            <a:r>
              <a:rPr lang="en-US" dirty="0"/>
              <a:t>Example</a:t>
            </a:r>
            <a:endParaRPr lang="en-BG" dirty="0"/>
          </a:p>
        </p:txBody>
      </p:sp>
      <p:pic>
        <p:nvPicPr>
          <p:cNvPr id="5" name="Picture 4" descr="Graphical user interface&#10;&#10;Description automatically generated with low confidence">
            <a:extLst>
              <a:ext uri="{FF2B5EF4-FFF2-40B4-BE49-F238E27FC236}">
                <a16:creationId xmlns:a16="http://schemas.microsoft.com/office/drawing/2014/main" id="{9A5464BA-89A9-D3C7-A958-A14AC90C4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6057" y="915390"/>
            <a:ext cx="7772400" cy="5220490"/>
          </a:xfrm>
          <a:prstGeom prst="rect">
            <a:avLst/>
          </a:prstGeom>
        </p:spPr>
      </p:pic>
      <p:sp>
        <p:nvSpPr>
          <p:cNvPr id="48" name="Rectangle 47">
            <a:extLst>
              <a:ext uri="{FF2B5EF4-FFF2-40B4-BE49-F238E27FC236}">
                <a16:creationId xmlns:a16="http://schemas.microsoft.com/office/drawing/2014/main" id="{252CDB89-0156-F55A-D92C-5B94F02BE38A}"/>
              </a:ext>
            </a:extLst>
          </p:cNvPr>
          <p:cNvSpPr/>
          <p:nvPr/>
        </p:nvSpPr>
        <p:spPr>
          <a:xfrm>
            <a:off x="638362" y="3466485"/>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19</a:t>
            </a:r>
          </a:p>
        </p:txBody>
      </p:sp>
      <p:sp>
        <p:nvSpPr>
          <p:cNvPr id="49" name="TextBox 48">
            <a:extLst>
              <a:ext uri="{FF2B5EF4-FFF2-40B4-BE49-F238E27FC236}">
                <a16:creationId xmlns:a16="http://schemas.microsoft.com/office/drawing/2014/main" id="{A5ADDE92-6570-861F-794C-38CF13DB5535}"/>
              </a:ext>
            </a:extLst>
          </p:cNvPr>
          <p:cNvSpPr txBox="1"/>
          <p:nvPr/>
        </p:nvSpPr>
        <p:spPr>
          <a:xfrm>
            <a:off x="9984260" y="783916"/>
            <a:ext cx="1484198" cy="369332"/>
          </a:xfrm>
          <a:prstGeom prst="rect">
            <a:avLst/>
          </a:prstGeom>
          <a:noFill/>
        </p:spPr>
        <p:txBody>
          <a:bodyPr wrap="square" rtlCol="0">
            <a:spAutoFit/>
          </a:bodyPr>
          <a:lstStyle/>
          <a:p>
            <a:r>
              <a:rPr lang="en-GB" dirty="0"/>
              <a:t>T</a:t>
            </a:r>
            <a:r>
              <a:rPr lang="en-BG" dirty="0"/>
              <a:t> = 310s</a:t>
            </a:r>
          </a:p>
        </p:txBody>
      </p:sp>
      <p:sp>
        <p:nvSpPr>
          <p:cNvPr id="3" name="Rectangle 2">
            <a:extLst>
              <a:ext uri="{FF2B5EF4-FFF2-40B4-BE49-F238E27FC236}">
                <a16:creationId xmlns:a16="http://schemas.microsoft.com/office/drawing/2014/main" id="{CDFE051E-ABF6-13DC-A6C1-8B88FF3A3F5A}"/>
              </a:ext>
            </a:extLst>
          </p:cNvPr>
          <p:cNvSpPr/>
          <p:nvPr/>
        </p:nvSpPr>
        <p:spPr>
          <a:xfrm>
            <a:off x="4511249" y="3157559"/>
            <a:ext cx="535210" cy="30892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BG" sz="1050" dirty="0"/>
              <a:t>1</a:t>
            </a:r>
          </a:p>
        </p:txBody>
      </p:sp>
      <p:sp>
        <p:nvSpPr>
          <p:cNvPr id="4" name="Rectangle 3">
            <a:extLst>
              <a:ext uri="{FF2B5EF4-FFF2-40B4-BE49-F238E27FC236}">
                <a16:creationId xmlns:a16="http://schemas.microsoft.com/office/drawing/2014/main" id="{C314223A-6280-21B0-5A0E-5C7D9F330BCB}"/>
              </a:ext>
            </a:extLst>
          </p:cNvPr>
          <p:cNvSpPr/>
          <p:nvPr/>
        </p:nvSpPr>
        <p:spPr>
          <a:xfrm>
            <a:off x="5103151" y="3154852"/>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2</a:t>
            </a:r>
          </a:p>
        </p:txBody>
      </p:sp>
      <p:sp>
        <p:nvSpPr>
          <p:cNvPr id="6" name="Rectangle 5">
            <a:extLst>
              <a:ext uri="{FF2B5EF4-FFF2-40B4-BE49-F238E27FC236}">
                <a16:creationId xmlns:a16="http://schemas.microsoft.com/office/drawing/2014/main" id="{1438910F-D1FA-179A-05C1-F51EC182149A}"/>
              </a:ext>
            </a:extLst>
          </p:cNvPr>
          <p:cNvSpPr/>
          <p:nvPr/>
        </p:nvSpPr>
        <p:spPr>
          <a:xfrm>
            <a:off x="5732742" y="3137219"/>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3</a:t>
            </a:r>
          </a:p>
        </p:txBody>
      </p:sp>
      <p:sp>
        <p:nvSpPr>
          <p:cNvPr id="7" name="Rectangle 6">
            <a:extLst>
              <a:ext uri="{FF2B5EF4-FFF2-40B4-BE49-F238E27FC236}">
                <a16:creationId xmlns:a16="http://schemas.microsoft.com/office/drawing/2014/main" id="{BD91602D-58AF-0222-5936-754202E53DE7}"/>
              </a:ext>
            </a:extLst>
          </p:cNvPr>
          <p:cNvSpPr/>
          <p:nvPr/>
        </p:nvSpPr>
        <p:spPr>
          <a:xfrm>
            <a:off x="6324156" y="3154851"/>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4</a:t>
            </a:r>
          </a:p>
        </p:txBody>
      </p:sp>
      <p:sp>
        <p:nvSpPr>
          <p:cNvPr id="9" name="Rectangle 8">
            <a:extLst>
              <a:ext uri="{FF2B5EF4-FFF2-40B4-BE49-F238E27FC236}">
                <a16:creationId xmlns:a16="http://schemas.microsoft.com/office/drawing/2014/main" id="{BAC7C85F-E542-5FD4-1D04-08F0560A5AF4}"/>
              </a:ext>
            </a:extLst>
          </p:cNvPr>
          <p:cNvSpPr/>
          <p:nvPr/>
        </p:nvSpPr>
        <p:spPr>
          <a:xfrm>
            <a:off x="6921011" y="3154850"/>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5</a:t>
            </a:r>
          </a:p>
        </p:txBody>
      </p:sp>
      <p:sp>
        <p:nvSpPr>
          <p:cNvPr id="10" name="Rectangle 9">
            <a:extLst>
              <a:ext uri="{FF2B5EF4-FFF2-40B4-BE49-F238E27FC236}">
                <a16:creationId xmlns:a16="http://schemas.microsoft.com/office/drawing/2014/main" id="{F8063E23-7089-7542-7D43-8E6A58C819D7}"/>
              </a:ext>
            </a:extLst>
          </p:cNvPr>
          <p:cNvSpPr/>
          <p:nvPr/>
        </p:nvSpPr>
        <p:spPr>
          <a:xfrm>
            <a:off x="7492030" y="3140277"/>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6</a:t>
            </a:r>
          </a:p>
        </p:txBody>
      </p:sp>
      <p:sp>
        <p:nvSpPr>
          <p:cNvPr id="11" name="Rectangle 10">
            <a:extLst>
              <a:ext uri="{FF2B5EF4-FFF2-40B4-BE49-F238E27FC236}">
                <a16:creationId xmlns:a16="http://schemas.microsoft.com/office/drawing/2014/main" id="{E4560F1E-93C7-6862-5C9E-4F64D7D8BDD0}"/>
              </a:ext>
            </a:extLst>
          </p:cNvPr>
          <p:cNvSpPr/>
          <p:nvPr/>
        </p:nvSpPr>
        <p:spPr>
          <a:xfrm>
            <a:off x="8044764" y="3154849"/>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7</a:t>
            </a:r>
          </a:p>
        </p:txBody>
      </p:sp>
      <p:sp>
        <p:nvSpPr>
          <p:cNvPr id="22" name="Oval 21">
            <a:extLst>
              <a:ext uri="{FF2B5EF4-FFF2-40B4-BE49-F238E27FC236}">
                <a16:creationId xmlns:a16="http://schemas.microsoft.com/office/drawing/2014/main" id="{8C14E5D6-DC68-04DA-8085-424C2DAAA393}"/>
              </a:ext>
            </a:extLst>
          </p:cNvPr>
          <p:cNvSpPr/>
          <p:nvPr/>
        </p:nvSpPr>
        <p:spPr>
          <a:xfrm>
            <a:off x="5677635" y="2718069"/>
            <a:ext cx="241251" cy="232713"/>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G" dirty="0"/>
              <a:t>1</a:t>
            </a:r>
          </a:p>
        </p:txBody>
      </p:sp>
      <p:sp>
        <p:nvSpPr>
          <p:cNvPr id="31" name="Rectangle 30">
            <a:extLst>
              <a:ext uri="{FF2B5EF4-FFF2-40B4-BE49-F238E27FC236}">
                <a16:creationId xmlns:a16="http://schemas.microsoft.com/office/drawing/2014/main" id="{F2AD831D-9062-1821-1141-F9B2598FA080}"/>
              </a:ext>
            </a:extLst>
          </p:cNvPr>
          <p:cNvSpPr/>
          <p:nvPr/>
        </p:nvSpPr>
        <p:spPr>
          <a:xfrm>
            <a:off x="1538630"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9</a:t>
            </a:r>
          </a:p>
        </p:txBody>
      </p:sp>
      <p:sp>
        <p:nvSpPr>
          <p:cNvPr id="32" name="Rectangle 31">
            <a:extLst>
              <a:ext uri="{FF2B5EF4-FFF2-40B4-BE49-F238E27FC236}">
                <a16:creationId xmlns:a16="http://schemas.microsoft.com/office/drawing/2014/main" id="{2EA3672A-1952-6CE7-D62D-BEF94FC07E32}"/>
              </a:ext>
            </a:extLst>
          </p:cNvPr>
          <p:cNvSpPr/>
          <p:nvPr/>
        </p:nvSpPr>
        <p:spPr>
          <a:xfrm>
            <a:off x="1988764"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10</a:t>
            </a:r>
          </a:p>
        </p:txBody>
      </p:sp>
      <p:sp>
        <p:nvSpPr>
          <p:cNvPr id="33" name="Rectangle 32">
            <a:extLst>
              <a:ext uri="{FF2B5EF4-FFF2-40B4-BE49-F238E27FC236}">
                <a16:creationId xmlns:a16="http://schemas.microsoft.com/office/drawing/2014/main" id="{D8877FC5-679C-BFA6-AE46-26885EF9DDD2}"/>
              </a:ext>
            </a:extLst>
          </p:cNvPr>
          <p:cNvSpPr/>
          <p:nvPr/>
        </p:nvSpPr>
        <p:spPr>
          <a:xfrm>
            <a:off x="2438898"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11</a:t>
            </a:r>
          </a:p>
        </p:txBody>
      </p:sp>
      <p:sp>
        <p:nvSpPr>
          <p:cNvPr id="34" name="Rectangle 33">
            <a:extLst>
              <a:ext uri="{FF2B5EF4-FFF2-40B4-BE49-F238E27FC236}">
                <a16:creationId xmlns:a16="http://schemas.microsoft.com/office/drawing/2014/main" id="{0C6BA2AD-1E3F-9832-40C8-CE62DD0D77DE}"/>
              </a:ext>
            </a:extLst>
          </p:cNvPr>
          <p:cNvSpPr/>
          <p:nvPr/>
        </p:nvSpPr>
        <p:spPr>
          <a:xfrm>
            <a:off x="2889032"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12</a:t>
            </a:r>
          </a:p>
        </p:txBody>
      </p:sp>
      <p:sp>
        <p:nvSpPr>
          <p:cNvPr id="35" name="Rectangle 34">
            <a:extLst>
              <a:ext uri="{FF2B5EF4-FFF2-40B4-BE49-F238E27FC236}">
                <a16:creationId xmlns:a16="http://schemas.microsoft.com/office/drawing/2014/main" id="{58470766-6918-B3DA-892E-A3613998422E}"/>
              </a:ext>
            </a:extLst>
          </p:cNvPr>
          <p:cNvSpPr/>
          <p:nvPr/>
        </p:nvSpPr>
        <p:spPr>
          <a:xfrm>
            <a:off x="1103765"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14</a:t>
            </a:r>
          </a:p>
        </p:txBody>
      </p:sp>
      <p:sp>
        <p:nvSpPr>
          <p:cNvPr id="36" name="Rectangle 35">
            <a:extLst>
              <a:ext uri="{FF2B5EF4-FFF2-40B4-BE49-F238E27FC236}">
                <a16:creationId xmlns:a16="http://schemas.microsoft.com/office/drawing/2014/main" id="{15AFDEEB-1E96-35CA-27D2-67FD11E6E0B0}"/>
              </a:ext>
            </a:extLst>
          </p:cNvPr>
          <p:cNvSpPr/>
          <p:nvPr/>
        </p:nvSpPr>
        <p:spPr>
          <a:xfrm>
            <a:off x="653631"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13</a:t>
            </a:r>
          </a:p>
        </p:txBody>
      </p:sp>
      <p:sp>
        <p:nvSpPr>
          <p:cNvPr id="37" name="Rectangle 36">
            <a:extLst>
              <a:ext uri="{FF2B5EF4-FFF2-40B4-BE49-F238E27FC236}">
                <a16:creationId xmlns:a16="http://schemas.microsoft.com/office/drawing/2014/main" id="{E397C7C1-BAF8-4CAA-3D49-ABF66FFBD341}"/>
              </a:ext>
            </a:extLst>
          </p:cNvPr>
          <p:cNvSpPr/>
          <p:nvPr/>
        </p:nvSpPr>
        <p:spPr>
          <a:xfrm>
            <a:off x="1553899"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15</a:t>
            </a:r>
          </a:p>
        </p:txBody>
      </p:sp>
      <p:sp>
        <p:nvSpPr>
          <p:cNvPr id="38" name="Rectangle 37">
            <a:extLst>
              <a:ext uri="{FF2B5EF4-FFF2-40B4-BE49-F238E27FC236}">
                <a16:creationId xmlns:a16="http://schemas.microsoft.com/office/drawing/2014/main" id="{EF575B4D-081A-D3B4-E99B-EE15039F28C3}"/>
              </a:ext>
            </a:extLst>
          </p:cNvPr>
          <p:cNvSpPr/>
          <p:nvPr/>
        </p:nvSpPr>
        <p:spPr>
          <a:xfrm>
            <a:off x="2004033"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16</a:t>
            </a:r>
          </a:p>
        </p:txBody>
      </p:sp>
      <p:sp>
        <p:nvSpPr>
          <p:cNvPr id="39" name="Rectangle 38">
            <a:extLst>
              <a:ext uri="{FF2B5EF4-FFF2-40B4-BE49-F238E27FC236}">
                <a16:creationId xmlns:a16="http://schemas.microsoft.com/office/drawing/2014/main" id="{3B932872-05B2-B1FB-CB65-B18463858E5D}"/>
              </a:ext>
            </a:extLst>
          </p:cNvPr>
          <p:cNvSpPr/>
          <p:nvPr/>
        </p:nvSpPr>
        <p:spPr>
          <a:xfrm>
            <a:off x="2454167"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17</a:t>
            </a:r>
          </a:p>
        </p:txBody>
      </p:sp>
      <p:sp>
        <p:nvSpPr>
          <p:cNvPr id="40" name="Rectangle 39">
            <a:extLst>
              <a:ext uri="{FF2B5EF4-FFF2-40B4-BE49-F238E27FC236}">
                <a16:creationId xmlns:a16="http://schemas.microsoft.com/office/drawing/2014/main" id="{70C1468F-321C-F1B6-BCC0-4EBFC8599DD2}"/>
              </a:ext>
            </a:extLst>
          </p:cNvPr>
          <p:cNvSpPr/>
          <p:nvPr/>
        </p:nvSpPr>
        <p:spPr>
          <a:xfrm>
            <a:off x="2904301"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18</a:t>
            </a:r>
          </a:p>
        </p:txBody>
      </p:sp>
      <p:sp>
        <p:nvSpPr>
          <p:cNvPr id="41" name="TextBox 40">
            <a:extLst>
              <a:ext uri="{FF2B5EF4-FFF2-40B4-BE49-F238E27FC236}">
                <a16:creationId xmlns:a16="http://schemas.microsoft.com/office/drawing/2014/main" id="{75CA3142-929E-D0E8-07AC-6A82BD5C83EB}"/>
              </a:ext>
            </a:extLst>
          </p:cNvPr>
          <p:cNvSpPr txBox="1"/>
          <p:nvPr/>
        </p:nvSpPr>
        <p:spPr>
          <a:xfrm>
            <a:off x="606068" y="3974342"/>
            <a:ext cx="3716082" cy="923330"/>
          </a:xfrm>
          <a:prstGeom prst="rect">
            <a:avLst/>
          </a:prstGeom>
          <a:noFill/>
        </p:spPr>
        <p:txBody>
          <a:bodyPr wrap="none" rtlCol="0">
            <a:spAutoFit/>
          </a:bodyPr>
          <a:lstStyle/>
          <a:p>
            <a:r>
              <a:rPr lang="en-BG" dirty="0"/>
              <a:t>Non optimal heuristic:</a:t>
            </a:r>
          </a:p>
          <a:p>
            <a:r>
              <a:rPr lang="en-BG" dirty="0"/>
              <a:t>“Don’t put new boxes, </a:t>
            </a:r>
          </a:p>
          <a:p>
            <a:r>
              <a:rPr lang="en-BG" dirty="0"/>
              <a:t>when station 1 or station 2 are full”</a:t>
            </a:r>
          </a:p>
        </p:txBody>
      </p:sp>
      <p:sp>
        <p:nvSpPr>
          <p:cNvPr id="13" name="Footer Placeholder 12">
            <a:extLst>
              <a:ext uri="{FF2B5EF4-FFF2-40B4-BE49-F238E27FC236}">
                <a16:creationId xmlns:a16="http://schemas.microsoft.com/office/drawing/2014/main" id="{6A4E14ED-239F-7754-6C91-3A6881CBCC7E}"/>
              </a:ext>
            </a:extLst>
          </p:cNvPr>
          <p:cNvSpPr>
            <a:spLocks noGrp="1"/>
          </p:cNvSpPr>
          <p:nvPr>
            <p:ph type="ftr" sz="quarter" idx="16"/>
          </p:nvPr>
        </p:nvSpPr>
        <p:spPr/>
        <p:txBody>
          <a:bodyPr/>
          <a:lstStyle/>
          <a:p>
            <a:r>
              <a:rPr lang="en-US"/>
              <a:t>12 Dec 2022</a:t>
            </a:r>
          </a:p>
        </p:txBody>
      </p:sp>
      <p:sp>
        <p:nvSpPr>
          <p:cNvPr id="14" name="Slide Number Placeholder 13">
            <a:extLst>
              <a:ext uri="{FF2B5EF4-FFF2-40B4-BE49-F238E27FC236}">
                <a16:creationId xmlns:a16="http://schemas.microsoft.com/office/drawing/2014/main" id="{CACBECD5-B57F-F97E-C40A-493086D00A60}"/>
              </a:ext>
            </a:extLst>
          </p:cNvPr>
          <p:cNvSpPr>
            <a:spLocks noGrp="1"/>
          </p:cNvSpPr>
          <p:nvPr>
            <p:ph type="sldNum" sz="quarter" idx="17"/>
          </p:nvPr>
        </p:nvSpPr>
        <p:spPr/>
        <p:txBody>
          <a:bodyPr/>
          <a:lstStyle/>
          <a:p>
            <a:fld id="{2E1B1CB6-5C5C-443C-B788-F7ADFC29778E}" type="slidenum">
              <a:rPr lang="en-US" smtClean="0"/>
              <a:pPr/>
              <a:t>22</a:t>
            </a:fld>
            <a:endParaRPr lang="en-US"/>
          </a:p>
        </p:txBody>
      </p:sp>
    </p:spTree>
    <p:extLst>
      <p:ext uri="{BB962C8B-B14F-4D97-AF65-F5344CB8AC3E}">
        <p14:creationId xmlns:p14="http://schemas.microsoft.com/office/powerpoint/2010/main" val="1260388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054533-22BA-19CA-3F58-0F37C6FA5305}"/>
              </a:ext>
            </a:extLst>
          </p:cNvPr>
          <p:cNvSpPr>
            <a:spLocks noGrp="1"/>
          </p:cNvSpPr>
          <p:nvPr>
            <p:ph type="body" sz="quarter" idx="13"/>
          </p:nvPr>
        </p:nvSpPr>
        <p:spPr/>
        <p:txBody>
          <a:bodyPr/>
          <a:lstStyle/>
          <a:p>
            <a:r>
              <a:rPr lang="en-BG" dirty="0"/>
              <a:t>Scheduling </a:t>
            </a:r>
            <a:r>
              <a:rPr lang="en-US" dirty="0"/>
              <a:t>Example</a:t>
            </a:r>
            <a:endParaRPr lang="en-BG" dirty="0"/>
          </a:p>
        </p:txBody>
      </p:sp>
      <p:pic>
        <p:nvPicPr>
          <p:cNvPr id="5" name="Picture 4" descr="Graphical user interface&#10;&#10;Description automatically generated with low confidence">
            <a:extLst>
              <a:ext uri="{FF2B5EF4-FFF2-40B4-BE49-F238E27FC236}">
                <a16:creationId xmlns:a16="http://schemas.microsoft.com/office/drawing/2014/main" id="{9A5464BA-89A9-D3C7-A958-A14AC90C4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6057" y="915390"/>
            <a:ext cx="7772400" cy="5220490"/>
          </a:xfrm>
          <a:prstGeom prst="rect">
            <a:avLst/>
          </a:prstGeom>
        </p:spPr>
      </p:pic>
      <p:sp>
        <p:nvSpPr>
          <p:cNvPr id="48" name="Rectangle 47">
            <a:extLst>
              <a:ext uri="{FF2B5EF4-FFF2-40B4-BE49-F238E27FC236}">
                <a16:creationId xmlns:a16="http://schemas.microsoft.com/office/drawing/2014/main" id="{252CDB89-0156-F55A-D92C-5B94F02BE38A}"/>
              </a:ext>
            </a:extLst>
          </p:cNvPr>
          <p:cNvSpPr/>
          <p:nvPr/>
        </p:nvSpPr>
        <p:spPr>
          <a:xfrm>
            <a:off x="638362" y="3466485"/>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19</a:t>
            </a:r>
          </a:p>
        </p:txBody>
      </p:sp>
      <p:sp>
        <p:nvSpPr>
          <p:cNvPr id="49" name="TextBox 48">
            <a:extLst>
              <a:ext uri="{FF2B5EF4-FFF2-40B4-BE49-F238E27FC236}">
                <a16:creationId xmlns:a16="http://schemas.microsoft.com/office/drawing/2014/main" id="{A5ADDE92-6570-861F-794C-38CF13DB5535}"/>
              </a:ext>
            </a:extLst>
          </p:cNvPr>
          <p:cNvSpPr txBox="1"/>
          <p:nvPr/>
        </p:nvSpPr>
        <p:spPr>
          <a:xfrm>
            <a:off x="9984260" y="783916"/>
            <a:ext cx="1484198" cy="369332"/>
          </a:xfrm>
          <a:prstGeom prst="rect">
            <a:avLst/>
          </a:prstGeom>
          <a:noFill/>
        </p:spPr>
        <p:txBody>
          <a:bodyPr wrap="square" rtlCol="0">
            <a:spAutoFit/>
          </a:bodyPr>
          <a:lstStyle/>
          <a:p>
            <a:r>
              <a:rPr lang="en-GB" dirty="0"/>
              <a:t>T</a:t>
            </a:r>
            <a:r>
              <a:rPr lang="en-BG" dirty="0"/>
              <a:t> = 315s</a:t>
            </a:r>
          </a:p>
        </p:txBody>
      </p:sp>
      <p:sp>
        <p:nvSpPr>
          <p:cNvPr id="3" name="Rectangle 2">
            <a:extLst>
              <a:ext uri="{FF2B5EF4-FFF2-40B4-BE49-F238E27FC236}">
                <a16:creationId xmlns:a16="http://schemas.microsoft.com/office/drawing/2014/main" id="{CDFE051E-ABF6-13DC-A6C1-8B88FF3A3F5A}"/>
              </a:ext>
            </a:extLst>
          </p:cNvPr>
          <p:cNvSpPr/>
          <p:nvPr/>
        </p:nvSpPr>
        <p:spPr>
          <a:xfrm>
            <a:off x="4474178" y="3525635"/>
            <a:ext cx="535210" cy="30892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BG" sz="1050" dirty="0"/>
              <a:t>1</a:t>
            </a:r>
          </a:p>
        </p:txBody>
      </p:sp>
      <p:sp>
        <p:nvSpPr>
          <p:cNvPr id="4" name="Rectangle 3">
            <a:extLst>
              <a:ext uri="{FF2B5EF4-FFF2-40B4-BE49-F238E27FC236}">
                <a16:creationId xmlns:a16="http://schemas.microsoft.com/office/drawing/2014/main" id="{C314223A-6280-21B0-5A0E-5C7D9F330BCB}"/>
              </a:ext>
            </a:extLst>
          </p:cNvPr>
          <p:cNvSpPr/>
          <p:nvPr/>
        </p:nvSpPr>
        <p:spPr>
          <a:xfrm>
            <a:off x="5103151" y="3154852"/>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2</a:t>
            </a:r>
          </a:p>
        </p:txBody>
      </p:sp>
      <p:sp>
        <p:nvSpPr>
          <p:cNvPr id="6" name="Rectangle 5">
            <a:extLst>
              <a:ext uri="{FF2B5EF4-FFF2-40B4-BE49-F238E27FC236}">
                <a16:creationId xmlns:a16="http://schemas.microsoft.com/office/drawing/2014/main" id="{1438910F-D1FA-179A-05C1-F51EC182149A}"/>
              </a:ext>
            </a:extLst>
          </p:cNvPr>
          <p:cNvSpPr/>
          <p:nvPr/>
        </p:nvSpPr>
        <p:spPr>
          <a:xfrm>
            <a:off x="5732742" y="3137219"/>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3</a:t>
            </a:r>
          </a:p>
        </p:txBody>
      </p:sp>
      <p:sp>
        <p:nvSpPr>
          <p:cNvPr id="7" name="Rectangle 6">
            <a:extLst>
              <a:ext uri="{FF2B5EF4-FFF2-40B4-BE49-F238E27FC236}">
                <a16:creationId xmlns:a16="http://schemas.microsoft.com/office/drawing/2014/main" id="{BD91602D-58AF-0222-5936-754202E53DE7}"/>
              </a:ext>
            </a:extLst>
          </p:cNvPr>
          <p:cNvSpPr/>
          <p:nvPr/>
        </p:nvSpPr>
        <p:spPr>
          <a:xfrm>
            <a:off x="6324156" y="3154851"/>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4</a:t>
            </a:r>
          </a:p>
        </p:txBody>
      </p:sp>
      <p:sp>
        <p:nvSpPr>
          <p:cNvPr id="9" name="Rectangle 8">
            <a:extLst>
              <a:ext uri="{FF2B5EF4-FFF2-40B4-BE49-F238E27FC236}">
                <a16:creationId xmlns:a16="http://schemas.microsoft.com/office/drawing/2014/main" id="{BAC7C85F-E542-5FD4-1D04-08F0560A5AF4}"/>
              </a:ext>
            </a:extLst>
          </p:cNvPr>
          <p:cNvSpPr/>
          <p:nvPr/>
        </p:nvSpPr>
        <p:spPr>
          <a:xfrm>
            <a:off x="6921011" y="3154850"/>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5</a:t>
            </a:r>
          </a:p>
        </p:txBody>
      </p:sp>
      <p:sp>
        <p:nvSpPr>
          <p:cNvPr id="10" name="Rectangle 9">
            <a:extLst>
              <a:ext uri="{FF2B5EF4-FFF2-40B4-BE49-F238E27FC236}">
                <a16:creationId xmlns:a16="http://schemas.microsoft.com/office/drawing/2014/main" id="{F8063E23-7089-7542-7D43-8E6A58C819D7}"/>
              </a:ext>
            </a:extLst>
          </p:cNvPr>
          <p:cNvSpPr/>
          <p:nvPr/>
        </p:nvSpPr>
        <p:spPr>
          <a:xfrm>
            <a:off x="7492030" y="3140277"/>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6</a:t>
            </a:r>
          </a:p>
        </p:txBody>
      </p:sp>
      <p:sp>
        <p:nvSpPr>
          <p:cNvPr id="11" name="Rectangle 10">
            <a:extLst>
              <a:ext uri="{FF2B5EF4-FFF2-40B4-BE49-F238E27FC236}">
                <a16:creationId xmlns:a16="http://schemas.microsoft.com/office/drawing/2014/main" id="{E4560F1E-93C7-6862-5C9E-4F64D7D8BDD0}"/>
              </a:ext>
            </a:extLst>
          </p:cNvPr>
          <p:cNvSpPr/>
          <p:nvPr/>
        </p:nvSpPr>
        <p:spPr>
          <a:xfrm>
            <a:off x="8044764" y="3154849"/>
            <a:ext cx="535210" cy="3089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7</a:t>
            </a:r>
          </a:p>
        </p:txBody>
      </p:sp>
      <p:sp>
        <p:nvSpPr>
          <p:cNvPr id="31" name="Rectangle 30">
            <a:extLst>
              <a:ext uri="{FF2B5EF4-FFF2-40B4-BE49-F238E27FC236}">
                <a16:creationId xmlns:a16="http://schemas.microsoft.com/office/drawing/2014/main" id="{F2AD831D-9062-1821-1141-F9B2598FA080}"/>
              </a:ext>
            </a:extLst>
          </p:cNvPr>
          <p:cNvSpPr/>
          <p:nvPr/>
        </p:nvSpPr>
        <p:spPr>
          <a:xfrm>
            <a:off x="1538630"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9</a:t>
            </a:r>
          </a:p>
        </p:txBody>
      </p:sp>
      <p:sp>
        <p:nvSpPr>
          <p:cNvPr id="32" name="Rectangle 31">
            <a:extLst>
              <a:ext uri="{FF2B5EF4-FFF2-40B4-BE49-F238E27FC236}">
                <a16:creationId xmlns:a16="http://schemas.microsoft.com/office/drawing/2014/main" id="{2EA3672A-1952-6CE7-D62D-BEF94FC07E32}"/>
              </a:ext>
            </a:extLst>
          </p:cNvPr>
          <p:cNvSpPr/>
          <p:nvPr/>
        </p:nvSpPr>
        <p:spPr>
          <a:xfrm>
            <a:off x="1988764"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10</a:t>
            </a:r>
          </a:p>
        </p:txBody>
      </p:sp>
      <p:sp>
        <p:nvSpPr>
          <p:cNvPr id="33" name="Rectangle 32">
            <a:extLst>
              <a:ext uri="{FF2B5EF4-FFF2-40B4-BE49-F238E27FC236}">
                <a16:creationId xmlns:a16="http://schemas.microsoft.com/office/drawing/2014/main" id="{D8877FC5-679C-BFA6-AE46-26885EF9DDD2}"/>
              </a:ext>
            </a:extLst>
          </p:cNvPr>
          <p:cNvSpPr/>
          <p:nvPr/>
        </p:nvSpPr>
        <p:spPr>
          <a:xfrm>
            <a:off x="2438898"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11</a:t>
            </a:r>
          </a:p>
        </p:txBody>
      </p:sp>
      <p:sp>
        <p:nvSpPr>
          <p:cNvPr id="34" name="Rectangle 33">
            <a:extLst>
              <a:ext uri="{FF2B5EF4-FFF2-40B4-BE49-F238E27FC236}">
                <a16:creationId xmlns:a16="http://schemas.microsoft.com/office/drawing/2014/main" id="{0C6BA2AD-1E3F-9832-40C8-CE62DD0D77DE}"/>
              </a:ext>
            </a:extLst>
          </p:cNvPr>
          <p:cNvSpPr/>
          <p:nvPr/>
        </p:nvSpPr>
        <p:spPr>
          <a:xfrm>
            <a:off x="2889032" y="2032484"/>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12</a:t>
            </a:r>
          </a:p>
        </p:txBody>
      </p:sp>
      <p:sp>
        <p:nvSpPr>
          <p:cNvPr id="35" name="Rectangle 34">
            <a:extLst>
              <a:ext uri="{FF2B5EF4-FFF2-40B4-BE49-F238E27FC236}">
                <a16:creationId xmlns:a16="http://schemas.microsoft.com/office/drawing/2014/main" id="{58470766-6918-B3DA-892E-A3613998422E}"/>
              </a:ext>
            </a:extLst>
          </p:cNvPr>
          <p:cNvSpPr/>
          <p:nvPr/>
        </p:nvSpPr>
        <p:spPr>
          <a:xfrm>
            <a:off x="1103765"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14</a:t>
            </a:r>
          </a:p>
        </p:txBody>
      </p:sp>
      <p:sp>
        <p:nvSpPr>
          <p:cNvPr id="36" name="Rectangle 35">
            <a:extLst>
              <a:ext uri="{FF2B5EF4-FFF2-40B4-BE49-F238E27FC236}">
                <a16:creationId xmlns:a16="http://schemas.microsoft.com/office/drawing/2014/main" id="{15AFDEEB-1E96-35CA-27D2-67FD11E6E0B0}"/>
              </a:ext>
            </a:extLst>
          </p:cNvPr>
          <p:cNvSpPr/>
          <p:nvPr/>
        </p:nvSpPr>
        <p:spPr>
          <a:xfrm>
            <a:off x="653631"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13</a:t>
            </a:r>
          </a:p>
        </p:txBody>
      </p:sp>
      <p:sp>
        <p:nvSpPr>
          <p:cNvPr id="37" name="Rectangle 36">
            <a:extLst>
              <a:ext uri="{FF2B5EF4-FFF2-40B4-BE49-F238E27FC236}">
                <a16:creationId xmlns:a16="http://schemas.microsoft.com/office/drawing/2014/main" id="{E397C7C1-BAF8-4CAA-3D49-ABF66FFBD341}"/>
              </a:ext>
            </a:extLst>
          </p:cNvPr>
          <p:cNvSpPr/>
          <p:nvPr/>
        </p:nvSpPr>
        <p:spPr>
          <a:xfrm>
            <a:off x="1553899"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15</a:t>
            </a:r>
          </a:p>
        </p:txBody>
      </p:sp>
      <p:sp>
        <p:nvSpPr>
          <p:cNvPr id="38" name="Rectangle 37">
            <a:extLst>
              <a:ext uri="{FF2B5EF4-FFF2-40B4-BE49-F238E27FC236}">
                <a16:creationId xmlns:a16="http://schemas.microsoft.com/office/drawing/2014/main" id="{EF575B4D-081A-D3B4-E99B-EE15039F28C3}"/>
              </a:ext>
            </a:extLst>
          </p:cNvPr>
          <p:cNvSpPr/>
          <p:nvPr/>
        </p:nvSpPr>
        <p:spPr>
          <a:xfrm>
            <a:off x="2004033"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16</a:t>
            </a:r>
          </a:p>
        </p:txBody>
      </p:sp>
      <p:sp>
        <p:nvSpPr>
          <p:cNvPr id="39" name="Rectangle 38">
            <a:extLst>
              <a:ext uri="{FF2B5EF4-FFF2-40B4-BE49-F238E27FC236}">
                <a16:creationId xmlns:a16="http://schemas.microsoft.com/office/drawing/2014/main" id="{3B932872-05B2-B1FB-CB65-B18463858E5D}"/>
              </a:ext>
            </a:extLst>
          </p:cNvPr>
          <p:cNvSpPr/>
          <p:nvPr/>
        </p:nvSpPr>
        <p:spPr>
          <a:xfrm>
            <a:off x="2454167"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17</a:t>
            </a:r>
          </a:p>
        </p:txBody>
      </p:sp>
      <p:sp>
        <p:nvSpPr>
          <p:cNvPr id="40" name="Rectangle 39">
            <a:extLst>
              <a:ext uri="{FF2B5EF4-FFF2-40B4-BE49-F238E27FC236}">
                <a16:creationId xmlns:a16="http://schemas.microsoft.com/office/drawing/2014/main" id="{70C1468F-321C-F1B6-BCC0-4EBFC8599DD2}"/>
              </a:ext>
            </a:extLst>
          </p:cNvPr>
          <p:cNvSpPr/>
          <p:nvPr/>
        </p:nvSpPr>
        <p:spPr>
          <a:xfrm>
            <a:off x="2904301" y="2718069"/>
            <a:ext cx="341621" cy="5189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BG" sz="1050" dirty="0"/>
              <a:t>18</a:t>
            </a:r>
          </a:p>
        </p:txBody>
      </p:sp>
      <p:sp>
        <p:nvSpPr>
          <p:cNvPr id="8" name="TextBox 7">
            <a:extLst>
              <a:ext uri="{FF2B5EF4-FFF2-40B4-BE49-F238E27FC236}">
                <a16:creationId xmlns:a16="http://schemas.microsoft.com/office/drawing/2014/main" id="{E7EC1536-1D47-4538-3973-8594836DAB99}"/>
              </a:ext>
            </a:extLst>
          </p:cNvPr>
          <p:cNvSpPr txBox="1"/>
          <p:nvPr/>
        </p:nvSpPr>
        <p:spPr>
          <a:xfrm>
            <a:off x="606068" y="3974342"/>
            <a:ext cx="3716082" cy="923330"/>
          </a:xfrm>
          <a:prstGeom prst="rect">
            <a:avLst/>
          </a:prstGeom>
          <a:noFill/>
        </p:spPr>
        <p:txBody>
          <a:bodyPr wrap="none" rtlCol="0">
            <a:spAutoFit/>
          </a:bodyPr>
          <a:lstStyle/>
          <a:p>
            <a:r>
              <a:rPr lang="en-BG" dirty="0"/>
              <a:t>Non optimal heuristic:</a:t>
            </a:r>
          </a:p>
          <a:p>
            <a:r>
              <a:rPr lang="en-BG" dirty="0"/>
              <a:t>“Don’t put new boxes, </a:t>
            </a:r>
          </a:p>
          <a:p>
            <a:r>
              <a:rPr lang="en-BG" dirty="0"/>
              <a:t>when station 1 or station 2 are full”</a:t>
            </a:r>
          </a:p>
        </p:txBody>
      </p:sp>
      <p:sp>
        <p:nvSpPr>
          <p:cNvPr id="14" name="Footer Placeholder 13">
            <a:extLst>
              <a:ext uri="{FF2B5EF4-FFF2-40B4-BE49-F238E27FC236}">
                <a16:creationId xmlns:a16="http://schemas.microsoft.com/office/drawing/2014/main" id="{B190D5BA-CA83-DE9B-65C0-E138EC6C6D22}"/>
              </a:ext>
            </a:extLst>
          </p:cNvPr>
          <p:cNvSpPr>
            <a:spLocks noGrp="1"/>
          </p:cNvSpPr>
          <p:nvPr>
            <p:ph type="ftr" sz="quarter" idx="16"/>
          </p:nvPr>
        </p:nvSpPr>
        <p:spPr/>
        <p:txBody>
          <a:bodyPr/>
          <a:lstStyle/>
          <a:p>
            <a:r>
              <a:rPr lang="en-US"/>
              <a:t>12 Dec 2022</a:t>
            </a:r>
          </a:p>
        </p:txBody>
      </p:sp>
      <p:sp>
        <p:nvSpPr>
          <p:cNvPr id="15" name="Slide Number Placeholder 14">
            <a:extLst>
              <a:ext uri="{FF2B5EF4-FFF2-40B4-BE49-F238E27FC236}">
                <a16:creationId xmlns:a16="http://schemas.microsoft.com/office/drawing/2014/main" id="{2CE63A4E-142A-7BDF-C333-61399F66ECDB}"/>
              </a:ext>
            </a:extLst>
          </p:cNvPr>
          <p:cNvSpPr>
            <a:spLocks noGrp="1"/>
          </p:cNvSpPr>
          <p:nvPr>
            <p:ph type="sldNum" sz="quarter" idx="17"/>
          </p:nvPr>
        </p:nvSpPr>
        <p:spPr/>
        <p:txBody>
          <a:bodyPr/>
          <a:lstStyle/>
          <a:p>
            <a:fld id="{2E1B1CB6-5C5C-443C-B788-F7ADFC29778E}" type="slidenum">
              <a:rPr lang="en-US" smtClean="0"/>
              <a:pPr/>
              <a:t>23</a:t>
            </a:fld>
            <a:endParaRPr lang="en-US"/>
          </a:p>
        </p:txBody>
      </p:sp>
    </p:spTree>
    <p:extLst>
      <p:ext uri="{BB962C8B-B14F-4D97-AF65-F5344CB8AC3E}">
        <p14:creationId xmlns:p14="http://schemas.microsoft.com/office/powerpoint/2010/main" val="3659748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08E104-B6D0-414B-0D5C-147FE5631287}"/>
              </a:ext>
            </a:extLst>
          </p:cNvPr>
          <p:cNvSpPr txBox="1"/>
          <p:nvPr/>
        </p:nvSpPr>
        <p:spPr>
          <a:xfrm>
            <a:off x="623092" y="1030147"/>
            <a:ext cx="6414315" cy="1877437"/>
          </a:xfrm>
          <a:prstGeom prst="rect">
            <a:avLst/>
          </a:prstGeom>
          <a:noFill/>
        </p:spPr>
        <p:txBody>
          <a:bodyPr wrap="square" rtlCol="0">
            <a:spAutoFit/>
          </a:bodyPr>
          <a:lstStyle/>
          <a:p>
            <a:r>
              <a:rPr lang="en-BG" dirty="0"/>
              <a:t>AI Hypothesis </a:t>
            </a:r>
          </a:p>
          <a:p>
            <a:endParaRPr lang="en-BG" sz="1600" dirty="0"/>
          </a:p>
          <a:p>
            <a:pPr marL="342900" indent="-342900">
              <a:buAutoNum type="arabicPeriod"/>
            </a:pPr>
            <a:r>
              <a:rPr lang="en-BG" sz="1600" dirty="0"/>
              <a:t>The optimal policy for the Scheduling Subsystem (SS) could be learned using the Reinforcement Learning (RL) approach.</a:t>
            </a:r>
          </a:p>
          <a:p>
            <a:pPr marL="342900" indent="-342900">
              <a:buAutoNum type="arabicPeriod"/>
            </a:pPr>
            <a:r>
              <a:rPr lang="en-BG" sz="1600" dirty="0"/>
              <a:t>The elements of the RL could be mapped to the problem as follows:</a:t>
            </a:r>
          </a:p>
          <a:p>
            <a:pPr marL="342900" indent="-342900">
              <a:buAutoNum type="arabicPeriod"/>
            </a:pPr>
            <a:endParaRPr lang="en-BG" dirty="0"/>
          </a:p>
        </p:txBody>
      </p:sp>
      <p:pic>
        <p:nvPicPr>
          <p:cNvPr id="6" name="Picture 5" descr="Diagram&#10;&#10;Description automatically generated">
            <a:extLst>
              <a:ext uri="{FF2B5EF4-FFF2-40B4-BE49-F238E27FC236}">
                <a16:creationId xmlns:a16="http://schemas.microsoft.com/office/drawing/2014/main" id="{D488FE79-457E-063F-EB06-93286C152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148" y="507224"/>
            <a:ext cx="5199852" cy="3226575"/>
          </a:xfrm>
          <a:prstGeom prst="rect">
            <a:avLst/>
          </a:prstGeom>
        </p:spPr>
      </p:pic>
      <p:graphicFrame>
        <p:nvGraphicFramePr>
          <p:cNvPr id="7" name="Table 7">
            <a:extLst>
              <a:ext uri="{FF2B5EF4-FFF2-40B4-BE49-F238E27FC236}">
                <a16:creationId xmlns:a16="http://schemas.microsoft.com/office/drawing/2014/main" id="{D094B70B-8F4D-2B21-515C-DD927F3A570A}"/>
              </a:ext>
            </a:extLst>
          </p:cNvPr>
          <p:cNvGraphicFramePr>
            <a:graphicFrameLocks noGrp="1"/>
          </p:cNvGraphicFramePr>
          <p:nvPr>
            <p:extLst>
              <p:ext uri="{D42A27DB-BD31-4B8C-83A1-F6EECF244321}">
                <p14:modId xmlns:p14="http://schemas.microsoft.com/office/powerpoint/2010/main" val="2324570968"/>
              </p:ext>
            </p:extLst>
          </p:nvPr>
        </p:nvGraphicFramePr>
        <p:xfrm>
          <a:off x="623092" y="2614613"/>
          <a:ext cx="6414314" cy="3650152"/>
        </p:xfrm>
        <a:graphic>
          <a:graphicData uri="http://schemas.openxmlformats.org/drawingml/2006/table">
            <a:tbl>
              <a:tblPr firstRow="1" bandRow="1">
                <a:tableStyleId>{93296810-A885-4BE3-A3E7-6D5BEEA58F35}</a:tableStyleId>
              </a:tblPr>
              <a:tblGrid>
                <a:gridCol w="1196743">
                  <a:extLst>
                    <a:ext uri="{9D8B030D-6E8A-4147-A177-3AD203B41FA5}">
                      <a16:colId xmlns:a16="http://schemas.microsoft.com/office/drawing/2014/main" val="2078808674"/>
                    </a:ext>
                  </a:extLst>
                </a:gridCol>
                <a:gridCol w="5217571">
                  <a:extLst>
                    <a:ext uri="{9D8B030D-6E8A-4147-A177-3AD203B41FA5}">
                      <a16:colId xmlns:a16="http://schemas.microsoft.com/office/drawing/2014/main" val="301397735"/>
                    </a:ext>
                  </a:extLst>
                </a:gridCol>
              </a:tblGrid>
              <a:tr h="325715">
                <a:tc>
                  <a:txBody>
                    <a:bodyPr/>
                    <a:lstStyle/>
                    <a:p>
                      <a:r>
                        <a:rPr lang="en-BG" sz="1400" dirty="0"/>
                        <a:t>RL</a:t>
                      </a:r>
                    </a:p>
                  </a:txBody>
                  <a:tcPr/>
                </a:tc>
                <a:tc>
                  <a:txBody>
                    <a:bodyPr/>
                    <a:lstStyle/>
                    <a:p>
                      <a:r>
                        <a:rPr lang="en-BG" sz="1400" dirty="0"/>
                        <a:t>Problem </a:t>
                      </a:r>
                    </a:p>
                  </a:txBody>
                  <a:tcPr/>
                </a:tc>
                <a:extLst>
                  <a:ext uri="{0D108BD9-81ED-4DB2-BD59-A6C34878D82A}">
                    <a16:rowId xmlns:a16="http://schemas.microsoft.com/office/drawing/2014/main" val="724906163"/>
                  </a:ext>
                </a:extLst>
              </a:tr>
              <a:tr h="325715">
                <a:tc>
                  <a:txBody>
                    <a:bodyPr/>
                    <a:lstStyle/>
                    <a:p>
                      <a:r>
                        <a:rPr lang="en-BG" sz="1400" dirty="0"/>
                        <a:t>Agent</a:t>
                      </a:r>
                    </a:p>
                  </a:txBody>
                  <a:tcPr/>
                </a:tc>
                <a:tc>
                  <a:txBody>
                    <a:bodyPr/>
                    <a:lstStyle/>
                    <a:p>
                      <a:r>
                        <a:rPr lang="en-BG" sz="1400" dirty="0"/>
                        <a:t>The Scheduling Subsystem</a:t>
                      </a:r>
                    </a:p>
                  </a:txBody>
                  <a:tcPr/>
                </a:tc>
                <a:extLst>
                  <a:ext uri="{0D108BD9-81ED-4DB2-BD59-A6C34878D82A}">
                    <a16:rowId xmlns:a16="http://schemas.microsoft.com/office/drawing/2014/main" val="2092350748"/>
                  </a:ext>
                </a:extLst>
              </a:tr>
              <a:tr h="553715">
                <a:tc>
                  <a:txBody>
                    <a:bodyPr/>
                    <a:lstStyle/>
                    <a:p>
                      <a:r>
                        <a:rPr lang="en-BG" sz="1400" dirty="0"/>
                        <a:t>Action</a:t>
                      </a:r>
                    </a:p>
                  </a:txBody>
                  <a:tcPr/>
                </a:tc>
                <a:tc>
                  <a:txBody>
                    <a:bodyPr/>
                    <a:lstStyle/>
                    <a:p>
                      <a:r>
                        <a:rPr lang="en-BG" sz="1400" dirty="0"/>
                        <a:t>The selection of a specific picking task from the task pool.</a:t>
                      </a:r>
                    </a:p>
                  </a:txBody>
                  <a:tcPr/>
                </a:tc>
                <a:extLst>
                  <a:ext uri="{0D108BD9-81ED-4DB2-BD59-A6C34878D82A}">
                    <a16:rowId xmlns:a16="http://schemas.microsoft.com/office/drawing/2014/main" val="3401402600"/>
                  </a:ext>
                </a:extLst>
              </a:tr>
              <a:tr h="553715">
                <a:tc>
                  <a:txBody>
                    <a:bodyPr/>
                    <a:lstStyle/>
                    <a:p>
                      <a:r>
                        <a:rPr lang="en-BG" sz="1400" dirty="0"/>
                        <a:t>Environment</a:t>
                      </a:r>
                    </a:p>
                  </a:txBody>
                  <a:tcPr/>
                </a:tc>
                <a:tc>
                  <a:txBody>
                    <a:bodyPr/>
                    <a:lstStyle/>
                    <a:p>
                      <a:r>
                        <a:rPr lang="en-BG" sz="1400" dirty="0"/>
                        <a:t>The warehouse (transportation / picking stations / picking agents). </a:t>
                      </a:r>
                    </a:p>
                  </a:txBody>
                  <a:tcPr/>
                </a:tc>
                <a:extLst>
                  <a:ext uri="{0D108BD9-81ED-4DB2-BD59-A6C34878D82A}">
                    <a16:rowId xmlns:a16="http://schemas.microsoft.com/office/drawing/2014/main" val="262985816"/>
                  </a:ext>
                </a:extLst>
              </a:tr>
              <a:tr h="553715">
                <a:tc>
                  <a:txBody>
                    <a:bodyPr/>
                    <a:lstStyle/>
                    <a:p>
                      <a:r>
                        <a:rPr lang="en-BG" sz="1400" dirty="0"/>
                        <a:t>Reward</a:t>
                      </a:r>
                    </a:p>
                  </a:txBody>
                  <a:tcPr/>
                </a:tc>
                <a:tc>
                  <a:txBody>
                    <a:bodyPr/>
                    <a:lstStyle/>
                    <a:p>
                      <a:r>
                        <a:rPr lang="en-BG" sz="1400" dirty="0"/>
                        <a:t>A function that maps all SS goals to a number. </a:t>
                      </a:r>
                    </a:p>
                  </a:txBody>
                  <a:tcPr/>
                </a:tc>
                <a:extLst>
                  <a:ext uri="{0D108BD9-81ED-4DB2-BD59-A6C34878D82A}">
                    <a16:rowId xmlns:a16="http://schemas.microsoft.com/office/drawing/2014/main" val="2810769245"/>
                  </a:ext>
                </a:extLst>
              </a:tr>
              <a:tr h="1337577">
                <a:tc>
                  <a:txBody>
                    <a:bodyPr/>
                    <a:lstStyle/>
                    <a:p>
                      <a:r>
                        <a:rPr lang="en-BG" sz="1400" dirty="0"/>
                        <a:t>State</a:t>
                      </a:r>
                    </a:p>
                  </a:txBody>
                  <a:tcPr/>
                </a:tc>
                <a:tc>
                  <a:txBody>
                    <a:bodyPr/>
                    <a:lstStyle/>
                    <a:p>
                      <a:r>
                        <a:rPr lang="en-BG" sz="1400" dirty="0"/>
                        <a:t>The number and location of all picking tasks in the warehouse at a certain moment in time. Approximated with the collected observations (messages) sent from the warehouse components</a:t>
                      </a:r>
                    </a:p>
                  </a:txBody>
                  <a:tcPr/>
                </a:tc>
                <a:extLst>
                  <a:ext uri="{0D108BD9-81ED-4DB2-BD59-A6C34878D82A}">
                    <a16:rowId xmlns:a16="http://schemas.microsoft.com/office/drawing/2014/main" val="2561494387"/>
                  </a:ext>
                </a:extLst>
              </a:tr>
            </a:tbl>
          </a:graphicData>
        </a:graphic>
      </p:graphicFrame>
      <p:sp>
        <p:nvSpPr>
          <p:cNvPr id="5" name="Footer Placeholder 4">
            <a:extLst>
              <a:ext uri="{FF2B5EF4-FFF2-40B4-BE49-F238E27FC236}">
                <a16:creationId xmlns:a16="http://schemas.microsoft.com/office/drawing/2014/main" id="{A93531CF-0C99-1DC6-1C99-970FC0392FE3}"/>
              </a:ext>
            </a:extLst>
          </p:cNvPr>
          <p:cNvSpPr>
            <a:spLocks noGrp="1"/>
          </p:cNvSpPr>
          <p:nvPr>
            <p:ph type="ftr" sz="quarter" idx="16"/>
          </p:nvPr>
        </p:nvSpPr>
        <p:spPr/>
        <p:txBody>
          <a:bodyPr/>
          <a:lstStyle/>
          <a:p>
            <a:r>
              <a:rPr lang="en-US"/>
              <a:t>12 Dec 2022</a:t>
            </a:r>
          </a:p>
        </p:txBody>
      </p:sp>
      <p:sp>
        <p:nvSpPr>
          <p:cNvPr id="8" name="Slide Number Placeholder 7">
            <a:extLst>
              <a:ext uri="{FF2B5EF4-FFF2-40B4-BE49-F238E27FC236}">
                <a16:creationId xmlns:a16="http://schemas.microsoft.com/office/drawing/2014/main" id="{EDE4F426-F43F-B857-2766-6F31034AF22F}"/>
              </a:ext>
            </a:extLst>
          </p:cNvPr>
          <p:cNvSpPr>
            <a:spLocks noGrp="1"/>
          </p:cNvSpPr>
          <p:nvPr>
            <p:ph type="sldNum" sz="quarter" idx="17"/>
          </p:nvPr>
        </p:nvSpPr>
        <p:spPr/>
        <p:txBody>
          <a:bodyPr/>
          <a:lstStyle/>
          <a:p>
            <a:fld id="{2E1B1CB6-5C5C-443C-B788-F7ADFC29778E}" type="slidenum">
              <a:rPr lang="en-US" smtClean="0"/>
              <a:pPr/>
              <a:t>24</a:t>
            </a:fld>
            <a:endParaRPr lang="en-US"/>
          </a:p>
        </p:txBody>
      </p:sp>
    </p:spTree>
    <p:extLst>
      <p:ext uri="{BB962C8B-B14F-4D97-AF65-F5344CB8AC3E}">
        <p14:creationId xmlns:p14="http://schemas.microsoft.com/office/powerpoint/2010/main" val="2348442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08C2CB-4B38-0DCA-E397-91CA4118A640}"/>
              </a:ext>
            </a:extLst>
          </p:cNvPr>
          <p:cNvSpPr>
            <a:spLocks noGrp="1"/>
          </p:cNvSpPr>
          <p:nvPr>
            <p:ph type="body" sz="quarter" idx="13"/>
          </p:nvPr>
        </p:nvSpPr>
        <p:spPr>
          <a:xfrm>
            <a:off x="623093" y="636613"/>
            <a:ext cx="10845364" cy="555579"/>
          </a:xfrm>
        </p:spPr>
        <p:txBody>
          <a:bodyPr/>
          <a:lstStyle/>
          <a:p>
            <a:r>
              <a:rPr lang="en-BG" dirty="0"/>
              <a:t>RL mapping</a:t>
            </a:r>
            <a:r>
              <a:rPr lang="bg-BG" dirty="0"/>
              <a:t> - </a:t>
            </a:r>
            <a:r>
              <a:rPr lang="en-US" dirty="0"/>
              <a:t>Actions</a:t>
            </a:r>
            <a:endParaRPr lang="en-BG" dirty="0"/>
          </a:p>
        </p:txBody>
      </p:sp>
      <p:sp>
        <p:nvSpPr>
          <p:cNvPr id="4" name="TextBox 3">
            <a:extLst>
              <a:ext uri="{FF2B5EF4-FFF2-40B4-BE49-F238E27FC236}">
                <a16:creationId xmlns:a16="http://schemas.microsoft.com/office/drawing/2014/main" id="{DB226ED4-4653-79B8-433C-E4469BCCFA89}"/>
              </a:ext>
            </a:extLst>
          </p:cNvPr>
          <p:cNvSpPr txBox="1"/>
          <p:nvPr/>
        </p:nvSpPr>
        <p:spPr>
          <a:xfrm>
            <a:off x="723543" y="1192192"/>
            <a:ext cx="10744914" cy="3970318"/>
          </a:xfrm>
          <a:prstGeom prst="rect">
            <a:avLst/>
          </a:prstGeom>
          <a:noFill/>
        </p:spPr>
        <p:txBody>
          <a:bodyPr wrap="square" rtlCol="0">
            <a:spAutoFit/>
          </a:bodyPr>
          <a:lstStyle/>
          <a:p>
            <a:pPr algn="just"/>
            <a:r>
              <a:rPr lang="en-US" dirty="0"/>
              <a:t>At every scheduling time step, the </a:t>
            </a:r>
            <a:r>
              <a:rPr lang="en-US" b="1" dirty="0"/>
              <a:t>agent</a:t>
            </a:r>
            <a:r>
              <a:rPr lang="en-US" dirty="0"/>
              <a:t> should apply an </a:t>
            </a:r>
            <a:r>
              <a:rPr lang="en-US" b="1" dirty="0"/>
              <a:t>action</a:t>
            </a:r>
            <a:r>
              <a:rPr lang="en-US" dirty="0"/>
              <a:t> to the </a:t>
            </a:r>
            <a:r>
              <a:rPr lang="en-US" b="1" dirty="0"/>
              <a:t>environment</a:t>
            </a:r>
            <a:r>
              <a:rPr lang="en-US" dirty="0"/>
              <a:t>. The action should lead to maximization of the </a:t>
            </a:r>
            <a:r>
              <a:rPr lang="en-US" b="1" dirty="0"/>
              <a:t>reward.</a:t>
            </a:r>
          </a:p>
          <a:p>
            <a:pPr algn="just"/>
            <a:endParaRPr lang="en-US" dirty="0"/>
          </a:p>
          <a:p>
            <a:pPr algn="just"/>
            <a:r>
              <a:rPr lang="en-US" dirty="0"/>
              <a:t>There are two classes of actions</a:t>
            </a:r>
            <a:r>
              <a:rPr lang="bg-BG" dirty="0"/>
              <a:t>.</a:t>
            </a:r>
          </a:p>
          <a:p>
            <a:pPr algn="just"/>
            <a:endParaRPr lang="en-US" dirty="0"/>
          </a:p>
          <a:p>
            <a:pPr marL="342900" indent="-342900" algn="just">
              <a:buAutoNum type="arabicPeriod"/>
            </a:pPr>
            <a:r>
              <a:rPr lang="en-US" dirty="0"/>
              <a:t>Do nothing. </a:t>
            </a:r>
          </a:p>
          <a:p>
            <a:pPr marL="342900" indent="-342900" algn="just">
              <a:buAutoNum type="arabicPeriod"/>
            </a:pPr>
            <a:r>
              <a:rPr lang="en-US" dirty="0"/>
              <a:t>Choose picking task with certain characteristics – Routing Slip / Deadline / SKUs to be picked. </a:t>
            </a:r>
          </a:p>
          <a:p>
            <a:pPr algn="just"/>
            <a:endParaRPr lang="en-US" dirty="0"/>
          </a:p>
          <a:p>
            <a:pPr algn="just"/>
            <a:r>
              <a:rPr lang="en-US" dirty="0"/>
              <a:t>The list of all available actions depends on the tasks, that are in the Picking Tasks Buffer.</a:t>
            </a:r>
          </a:p>
          <a:p>
            <a:pPr algn="just"/>
            <a:endParaRPr lang="en-US" dirty="0"/>
          </a:p>
          <a:p>
            <a:pPr algn="just"/>
            <a:r>
              <a:rPr lang="en-US" i="1" dirty="0"/>
              <a:t>Example: If there are 9 </a:t>
            </a:r>
            <a:r>
              <a:rPr lang="en-US" b="1" i="1" dirty="0"/>
              <a:t>picking stations</a:t>
            </a:r>
            <a:r>
              <a:rPr lang="en-US" i="1" dirty="0"/>
              <a:t> the tasks could be arranged into 2</a:t>
            </a:r>
            <a:r>
              <a:rPr lang="en-US" i="1" baseline="30000" dirty="0"/>
              <a:t>9</a:t>
            </a:r>
            <a:r>
              <a:rPr lang="en-US" i="1" dirty="0"/>
              <a:t>-1 slots. The tasks in every slot are sorted in ascending order by their </a:t>
            </a:r>
            <a:r>
              <a:rPr lang="en-US" b="1" i="1" dirty="0"/>
              <a:t>deadline </a:t>
            </a:r>
            <a:r>
              <a:rPr lang="en-US" i="1" dirty="0"/>
              <a:t>property</a:t>
            </a:r>
            <a:r>
              <a:rPr lang="en-US" b="1" i="1" dirty="0"/>
              <a:t>. </a:t>
            </a:r>
            <a:r>
              <a:rPr lang="en-US" i="1" dirty="0"/>
              <a:t>Then the action is to pick the earliest (first) task with specific </a:t>
            </a:r>
            <a:r>
              <a:rPr lang="en-US" b="1" i="1" dirty="0"/>
              <a:t>routing slip</a:t>
            </a:r>
            <a:r>
              <a:rPr lang="en-US" i="1" dirty="0"/>
              <a:t>. </a:t>
            </a:r>
            <a:endParaRPr lang="en-US" b="1" i="1" dirty="0"/>
          </a:p>
          <a:p>
            <a:pPr algn="just"/>
            <a:r>
              <a:rPr lang="en-US" i="1" dirty="0"/>
              <a:t>In this case there are 512 actions – {do nothing, pick earliest with picking slip P}.</a:t>
            </a:r>
          </a:p>
        </p:txBody>
      </p:sp>
      <p:sp>
        <p:nvSpPr>
          <p:cNvPr id="6" name="Footer Placeholder 5">
            <a:extLst>
              <a:ext uri="{FF2B5EF4-FFF2-40B4-BE49-F238E27FC236}">
                <a16:creationId xmlns:a16="http://schemas.microsoft.com/office/drawing/2014/main" id="{80ED68EB-8A00-2B27-4B19-956CF9D88B73}"/>
              </a:ext>
            </a:extLst>
          </p:cNvPr>
          <p:cNvSpPr>
            <a:spLocks noGrp="1"/>
          </p:cNvSpPr>
          <p:nvPr>
            <p:ph type="ftr" sz="quarter" idx="16"/>
          </p:nvPr>
        </p:nvSpPr>
        <p:spPr/>
        <p:txBody>
          <a:bodyPr/>
          <a:lstStyle/>
          <a:p>
            <a:r>
              <a:rPr lang="en-US"/>
              <a:t>12 Dec 2022</a:t>
            </a:r>
          </a:p>
        </p:txBody>
      </p:sp>
      <p:sp>
        <p:nvSpPr>
          <p:cNvPr id="7" name="Slide Number Placeholder 6">
            <a:extLst>
              <a:ext uri="{FF2B5EF4-FFF2-40B4-BE49-F238E27FC236}">
                <a16:creationId xmlns:a16="http://schemas.microsoft.com/office/drawing/2014/main" id="{30222D62-409B-4923-C230-38C6FBAD9BE8}"/>
              </a:ext>
            </a:extLst>
          </p:cNvPr>
          <p:cNvSpPr>
            <a:spLocks noGrp="1"/>
          </p:cNvSpPr>
          <p:nvPr>
            <p:ph type="sldNum" sz="quarter" idx="17"/>
          </p:nvPr>
        </p:nvSpPr>
        <p:spPr/>
        <p:txBody>
          <a:bodyPr/>
          <a:lstStyle/>
          <a:p>
            <a:fld id="{2E1B1CB6-5C5C-443C-B788-F7ADFC29778E}" type="slidenum">
              <a:rPr lang="en-US" smtClean="0"/>
              <a:pPr/>
              <a:t>25</a:t>
            </a:fld>
            <a:endParaRPr lang="en-US"/>
          </a:p>
        </p:txBody>
      </p:sp>
    </p:spTree>
    <p:extLst>
      <p:ext uri="{BB962C8B-B14F-4D97-AF65-F5344CB8AC3E}">
        <p14:creationId xmlns:p14="http://schemas.microsoft.com/office/powerpoint/2010/main" val="1138498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1220DC-DF64-F8D6-6A6B-8665CCE33BAD}"/>
              </a:ext>
            </a:extLst>
          </p:cNvPr>
          <p:cNvSpPr>
            <a:spLocks noGrp="1"/>
          </p:cNvSpPr>
          <p:nvPr>
            <p:ph type="body" sz="quarter" idx="13"/>
          </p:nvPr>
        </p:nvSpPr>
        <p:spPr>
          <a:xfrm>
            <a:off x="623093" y="636614"/>
            <a:ext cx="10845364" cy="428258"/>
          </a:xfrm>
        </p:spPr>
        <p:txBody>
          <a:bodyPr/>
          <a:lstStyle/>
          <a:p>
            <a:r>
              <a:rPr lang="en-BG" dirty="0"/>
              <a:t>RL mapping - State </a:t>
            </a:r>
          </a:p>
        </p:txBody>
      </p:sp>
      <p:sp>
        <p:nvSpPr>
          <p:cNvPr id="3" name="TextBox 2">
            <a:extLst>
              <a:ext uri="{FF2B5EF4-FFF2-40B4-BE49-F238E27FC236}">
                <a16:creationId xmlns:a16="http://schemas.microsoft.com/office/drawing/2014/main" id="{1C59E252-265E-CBC2-E894-282AC2E4BC2C}"/>
              </a:ext>
            </a:extLst>
          </p:cNvPr>
          <p:cNvSpPr txBox="1"/>
          <p:nvPr/>
        </p:nvSpPr>
        <p:spPr>
          <a:xfrm>
            <a:off x="623093" y="1226915"/>
            <a:ext cx="6773130" cy="2862322"/>
          </a:xfrm>
          <a:prstGeom prst="rect">
            <a:avLst/>
          </a:prstGeom>
          <a:noFill/>
        </p:spPr>
        <p:txBody>
          <a:bodyPr wrap="square" rtlCol="0">
            <a:spAutoFit/>
          </a:bodyPr>
          <a:lstStyle/>
          <a:p>
            <a:r>
              <a:rPr lang="en-BG" i="1" dirty="0"/>
              <a:t>The state should encode </a:t>
            </a:r>
            <a:r>
              <a:rPr lang="en-US" i="1" dirty="0"/>
              <a:t>the number and location of all picking tasks that are in the warehouse</a:t>
            </a:r>
            <a:r>
              <a:rPr lang="bg-BG" i="1" dirty="0"/>
              <a:t>.</a:t>
            </a:r>
          </a:p>
          <a:p>
            <a:endParaRPr lang="bg-BG" i="1" dirty="0"/>
          </a:p>
          <a:p>
            <a:r>
              <a:rPr lang="en-US" i="1" dirty="0"/>
              <a:t>The environment is is partially observable, and it is not possible to have the full state. </a:t>
            </a:r>
          </a:p>
          <a:p>
            <a:endParaRPr lang="en-US" i="1" dirty="0"/>
          </a:p>
          <a:p>
            <a:r>
              <a:rPr lang="en-US" i="1" dirty="0"/>
              <a:t>The state is aggregated from messages that are sent from the warehouse components and the picking agents.</a:t>
            </a:r>
          </a:p>
          <a:p>
            <a:endParaRPr lang="en-US" i="1" dirty="0"/>
          </a:p>
          <a:p>
            <a:endParaRPr lang="en-BG" i="1" dirty="0"/>
          </a:p>
        </p:txBody>
      </p:sp>
      <p:pic>
        <p:nvPicPr>
          <p:cNvPr id="5" name="Picture 4" descr="Diagram&#10;&#10;Description automatically generated">
            <a:extLst>
              <a:ext uri="{FF2B5EF4-FFF2-40B4-BE49-F238E27FC236}">
                <a16:creationId xmlns:a16="http://schemas.microsoft.com/office/drawing/2014/main" id="{3F718C36-5784-4D90-6065-60F2A10A9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093" y="3619157"/>
            <a:ext cx="7772400" cy="2123853"/>
          </a:xfrm>
          <a:prstGeom prst="rect">
            <a:avLst/>
          </a:prstGeom>
        </p:spPr>
      </p:pic>
      <p:sp>
        <p:nvSpPr>
          <p:cNvPr id="7" name="Footer Placeholder 6">
            <a:extLst>
              <a:ext uri="{FF2B5EF4-FFF2-40B4-BE49-F238E27FC236}">
                <a16:creationId xmlns:a16="http://schemas.microsoft.com/office/drawing/2014/main" id="{C6F6BABB-E194-1E92-0662-193461201542}"/>
              </a:ext>
            </a:extLst>
          </p:cNvPr>
          <p:cNvSpPr>
            <a:spLocks noGrp="1"/>
          </p:cNvSpPr>
          <p:nvPr>
            <p:ph type="ftr" sz="quarter" idx="16"/>
          </p:nvPr>
        </p:nvSpPr>
        <p:spPr/>
        <p:txBody>
          <a:bodyPr/>
          <a:lstStyle/>
          <a:p>
            <a:r>
              <a:rPr lang="en-US"/>
              <a:t>12 Dec 2022</a:t>
            </a:r>
          </a:p>
        </p:txBody>
      </p:sp>
      <p:sp>
        <p:nvSpPr>
          <p:cNvPr id="8" name="Slide Number Placeholder 7">
            <a:extLst>
              <a:ext uri="{FF2B5EF4-FFF2-40B4-BE49-F238E27FC236}">
                <a16:creationId xmlns:a16="http://schemas.microsoft.com/office/drawing/2014/main" id="{48D5ED23-8304-5894-72C4-88B83BE166A7}"/>
              </a:ext>
            </a:extLst>
          </p:cNvPr>
          <p:cNvSpPr>
            <a:spLocks noGrp="1"/>
          </p:cNvSpPr>
          <p:nvPr>
            <p:ph type="sldNum" sz="quarter" idx="17"/>
          </p:nvPr>
        </p:nvSpPr>
        <p:spPr/>
        <p:txBody>
          <a:bodyPr/>
          <a:lstStyle/>
          <a:p>
            <a:fld id="{2E1B1CB6-5C5C-443C-B788-F7ADFC29778E}" type="slidenum">
              <a:rPr lang="en-US" smtClean="0"/>
              <a:pPr/>
              <a:t>26</a:t>
            </a:fld>
            <a:endParaRPr lang="en-US"/>
          </a:p>
        </p:txBody>
      </p:sp>
    </p:spTree>
    <p:extLst>
      <p:ext uri="{BB962C8B-B14F-4D97-AF65-F5344CB8AC3E}">
        <p14:creationId xmlns:p14="http://schemas.microsoft.com/office/powerpoint/2010/main" val="999640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8CF41A-A663-6F0E-92F3-E5F8B7893D4A}"/>
              </a:ext>
            </a:extLst>
          </p:cNvPr>
          <p:cNvSpPr>
            <a:spLocks noGrp="1"/>
          </p:cNvSpPr>
          <p:nvPr>
            <p:ph type="body" sz="quarter" idx="13"/>
          </p:nvPr>
        </p:nvSpPr>
        <p:spPr/>
        <p:txBody>
          <a:bodyPr/>
          <a:lstStyle/>
          <a:p>
            <a:r>
              <a:rPr lang="en-BG" dirty="0"/>
              <a:t>RL mapping – Reward Function</a:t>
            </a:r>
          </a:p>
        </p:txBody>
      </p:sp>
      <p:sp>
        <p:nvSpPr>
          <p:cNvPr id="3" name="TextBox 2">
            <a:extLst>
              <a:ext uri="{FF2B5EF4-FFF2-40B4-BE49-F238E27FC236}">
                <a16:creationId xmlns:a16="http://schemas.microsoft.com/office/drawing/2014/main" id="{42D3F542-EAC5-40E3-EA4A-AD2FF61F0F78}"/>
              </a:ext>
            </a:extLst>
          </p:cNvPr>
          <p:cNvSpPr txBox="1"/>
          <p:nvPr/>
        </p:nvSpPr>
        <p:spPr>
          <a:xfrm>
            <a:off x="623092" y="1226915"/>
            <a:ext cx="7927783" cy="3693319"/>
          </a:xfrm>
          <a:prstGeom prst="rect">
            <a:avLst/>
          </a:prstGeom>
          <a:noFill/>
        </p:spPr>
        <p:txBody>
          <a:bodyPr wrap="square" rtlCol="0">
            <a:spAutoFit/>
          </a:bodyPr>
          <a:lstStyle/>
          <a:p>
            <a:r>
              <a:rPr lang="en-BG" i="1" dirty="0"/>
              <a:t>The </a:t>
            </a:r>
            <a:r>
              <a:rPr lang="en-US" i="1" dirty="0"/>
              <a:t>reward function maps all Scheduling Subsystem objectives to a number</a:t>
            </a:r>
          </a:p>
          <a:p>
            <a:endParaRPr lang="en-US" i="1" dirty="0"/>
          </a:p>
          <a:p>
            <a:r>
              <a:rPr lang="en-US" i="1" dirty="0"/>
              <a:t>Two different approaches are possible:</a:t>
            </a:r>
          </a:p>
          <a:p>
            <a:endParaRPr lang="en-US" i="1" dirty="0"/>
          </a:p>
          <a:p>
            <a:pPr marL="342900" indent="-342900">
              <a:buAutoNum type="arabicPeriod"/>
            </a:pPr>
            <a:r>
              <a:rPr lang="en-US" i="1" dirty="0"/>
              <a:t>Reward is zero for all intermediate steps and it is calculated after the last step of the scheduling episode (i.e., when all tasks are completed). A special negative value is calculated when a deadlock or task deadline overdue is detected.</a:t>
            </a:r>
          </a:p>
          <a:p>
            <a:pPr marL="342900" indent="-342900">
              <a:buAutoNum type="arabicPeriod"/>
            </a:pPr>
            <a:r>
              <a:rPr lang="en-US" i="1" dirty="0"/>
              <a:t>An intermediate reward value is generated at every step, based on the current state of the system.</a:t>
            </a:r>
          </a:p>
          <a:p>
            <a:pPr marL="342900" indent="-342900">
              <a:buAutoNum type="arabicPeriod"/>
            </a:pPr>
            <a:endParaRPr lang="en-US" i="1" dirty="0"/>
          </a:p>
          <a:p>
            <a:r>
              <a:rPr lang="en-US" b="1" i="1" dirty="0"/>
              <a:t>The proposal for a proper reward function is one of the goals of this project.</a:t>
            </a:r>
          </a:p>
        </p:txBody>
      </p:sp>
      <p:sp>
        <p:nvSpPr>
          <p:cNvPr id="6" name="Footer Placeholder 5">
            <a:extLst>
              <a:ext uri="{FF2B5EF4-FFF2-40B4-BE49-F238E27FC236}">
                <a16:creationId xmlns:a16="http://schemas.microsoft.com/office/drawing/2014/main" id="{5E1B2750-90CB-3C1B-5FCE-77A4AE77BB22}"/>
              </a:ext>
            </a:extLst>
          </p:cNvPr>
          <p:cNvSpPr>
            <a:spLocks noGrp="1"/>
          </p:cNvSpPr>
          <p:nvPr>
            <p:ph type="ftr" sz="quarter" idx="16"/>
          </p:nvPr>
        </p:nvSpPr>
        <p:spPr/>
        <p:txBody>
          <a:bodyPr/>
          <a:lstStyle/>
          <a:p>
            <a:r>
              <a:rPr lang="en-US"/>
              <a:t>12 Dec 2022</a:t>
            </a:r>
          </a:p>
        </p:txBody>
      </p:sp>
      <p:sp>
        <p:nvSpPr>
          <p:cNvPr id="7" name="Slide Number Placeholder 6">
            <a:extLst>
              <a:ext uri="{FF2B5EF4-FFF2-40B4-BE49-F238E27FC236}">
                <a16:creationId xmlns:a16="http://schemas.microsoft.com/office/drawing/2014/main" id="{92A790B1-431B-4CAF-1511-EA69D33E8510}"/>
              </a:ext>
            </a:extLst>
          </p:cNvPr>
          <p:cNvSpPr>
            <a:spLocks noGrp="1"/>
          </p:cNvSpPr>
          <p:nvPr>
            <p:ph type="sldNum" sz="quarter" idx="17"/>
          </p:nvPr>
        </p:nvSpPr>
        <p:spPr/>
        <p:txBody>
          <a:bodyPr/>
          <a:lstStyle/>
          <a:p>
            <a:fld id="{2E1B1CB6-5C5C-443C-B788-F7ADFC29778E}" type="slidenum">
              <a:rPr lang="en-US" smtClean="0"/>
              <a:pPr/>
              <a:t>27</a:t>
            </a:fld>
            <a:endParaRPr lang="en-US"/>
          </a:p>
        </p:txBody>
      </p:sp>
    </p:spTree>
    <p:extLst>
      <p:ext uri="{BB962C8B-B14F-4D97-AF65-F5344CB8AC3E}">
        <p14:creationId xmlns:p14="http://schemas.microsoft.com/office/powerpoint/2010/main" val="3110983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8CF41A-A663-6F0E-92F3-E5F8B7893D4A}"/>
              </a:ext>
            </a:extLst>
          </p:cNvPr>
          <p:cNvSpPr>
            <a:spLocks noGrp="1"/>
          </p:cNvSpPr>
          <p:nvPr>
            <p:ph type="body" sz="quarter" idx="13"/>
          </p:nvPr>
        </p:nvSpPr>
        <p:spPr/>
        <p:txBody>
          <a:bodyPr/>
          <a:lstStyle/>
          <a:p>
            <a:r>
              <a:rPr lang="en-BG" dirty="0"/>
              <a:t>Simulation Environment</a:t>
            </a:r>
          </a:p>
        </p:txBody>
      </p:sp>
      <p:sp>
        <p:nvSpPr>
          <p:cNvPr id="3" name="TextBox 2">
            <a:extLst>
              <a:ext uri="{FF2B5EF4-FFF2-40B4-BE49-F238E27FC236}">
                <a16:creationId xmlns:a16="http://schemas.microsoft.com/office/drawing/2014/main" id="{42D3F542-EAC5-40E3-EA4A-AD2FF61F0F78}"/>
              </a:ext>
            </a:extLst>
          </p:cNvPr>
          <p:cNvSpPr txBox="1"/>
          <p:nvPr/>
        </p:nvSpPr>
        <p:spPr>
          <a:xfrm>
            <a:off x="623093" y="1226915"/>
            <a:ext cx="5801306" cy="2308324"/>
          </a:xfrm>
          <a:prstGeom prst="rect">
            <a:avLst/>
          </a:prstGeom>
          <a:noFill/>
        </p:spPr>
        <p:txBody>
          <a:bodyPr wrap="square" rtlCol="0">
            <a:spAutoFit/>
          </a:bodyPr>
          <a:lstStyle/>
          <a:p>
            <a:r>
              <a:rPr lang="en-US" i="1" dirty="0"/>
              <a:t>The model of the warehouse will be implemented using a Discrete-event Simulator.</a:t>
            </a:r>
            <a:endParaRPr lang="en-GB" i="1" u="sng" dirty="0">
              <a:hlinkClick r:id="rId2">
                <a:extLst>
                  <a:ext uri="{A12FA001-AC4F-418D-AE19-62706E023703}">
                    <ahyp:hlinkClr xmlns:ahyp="http://schemas.microsoft.com/office/drawing/2018/hyperlinkcolor" val="tx"/>
                  </a:ext>
                </a:extLst>
              </a:hlinkClick>
            </a:endParaRPr>
          </a:p>
          <a:p>
            <a:endParaRPr lang="en-US" i="1" dirty="0"/>
          </a:p>
          <a:p>
            <a:r>
              <a:rPr lang="en-US" i="1" dirty="0"/>
              <a:t>For the initial experiments, a simple Python implementation will be used. </a:t>
            </a:r>
          </a:p>
          <a:p>
            <a:endParaRPr lang="en-US" i="1" dirty="0"/>
          </a:p>
          <a:p>
            <a:r>
              <a:rPr lang="en-US" i="1" dirty="0"/>
              <a:t>Standalone simulation environments like 4diac / Forte will be tested during the following stages of the project.</a:t>
            </a:r>
          </a:p>
        </p:txBody>
      </p:sp>
      <p:pic>
        <p:nvPicPr>
          <p:cNvPr id="5" name="Picture 4" descr="Diagram&#10;&#10;Description automatically generated">
            <a:extLst>
              <a:ext uri="{FF2B5EF4-FFF2-40B4-BE49-F238E27FC236}">
                <a16:creationId xmlns:a16="http://schemas.microsoft.com/office/drawing/2014/main" id="{1A22A823-6298-047C-28ED-7FAC8F261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399" y="1226915"/>
            <a:ext cx="5329452" cy="3352800"/>
          </a:xfrm>
          <a:prstGeom prst="rect">
            <a:avLst/>
          </a:prstGeom>
        </p:spPr>
      </p:pic>
      <p:sp>
        <p:nvSpPr>
          <p:cNvPr id="7" name="Footer Placeholder 6">
            <a:extLst>
              <a:ext uri="{FF2B5EF4-FFF2-40B4-BE49-F238E27FC236}">
                <a16:creationId xmlns:a16="http://schemas.microsoft.com/office/drawing/2014/main" id="{1AE58023-C408-7EE3-A598-50F621D166D0}"/>
              </a:ext>
            </a:extLst>
          </p:cNvPr>
          <p:cNvSpPr>
            <a:spLocks noGrp="1"/>
          </p:cNvSpPr>
          <p:nvPr>
            <p:ph type="ftr" sz="quarter" idx="16"/>
          </p:nvPr>
        </p:nvSpPr>
        <p:spPr/>
        <p:txBody>
          <a:bodyPr/>
          <a:lstStyle/>
          <a:p>
            <a:r>
              <a:rPr lang="en-US"/>
              <a:t>12 Dec 2022</a:t>
            </a:r>
          </a:p>
        </p:txBody>
      </p:sp>
      <p:sp>
        <p:nvSpPr>
          <p:cNvPr id="8" name="Slide Number Placeholder 7">
            <a:extLst>
              <a:ext uri="{FF2B5EF4-FFF2-40B4-BE49-F238E27FC236}">
                <a16:creationId xmlns:a16="http://schemas.microsoft.com/office/drawing/2014/main" id="{BC3988B3-4C13-D74D-943F-58FE99B81E3D}"/>
              </a:ext>
            </a:extLst>
          </p:cNvPr>
          <p:cNvSpPr>
            <a:spLocks noGrp="1"/>
          </p:cNvSpPr>
          <p:nvPr>
            <p:ph type="sldNum" sz="quarter" idx="17"/>
          </p:nvPr>
        </p:nvSpPr>
        <p:spPr/>
        <p:txBody>
          <a:bodyPr/>
          <a:lstStyle/>
          <a:p>
            <a:fld id="{2E1B1CB6-5C5C-443C-B788-F7ADFC29778E}" type="slidenum">
              <a:rPr lang="en-US" smtClean="0"/>
              <a:pPr/>
              <a:t>28</a:t>
            </a:fld>
            <a:endParaRPr lang="en-US"/>
          </a:p>
        </p:txBody>
      </p:sp>
    </p:spTree>
    <p:extLst>
      <p:ext uri="{BB962C8B-B14F-4D97-AF65-F5344CB8AC3E}">
        <p14:creationId xmlns:p14="http://schemas.microsoft.com/office/powerpoint/2010/main" val="2141381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8CF41A-A663-6F0E-92F3-E5F8B7893D4A}"/>
              </a:ext>
            </a:extLst>
          </p:cNvPr>
          <p:cNvSpPr>
            <a:spLocks noGrp="1"/>
          </p:cNvSpPr>
          <p:nvPr>
            <p:ph type="body" sz="quarter" idx="13"/>
          </p:nvPr>
        </p:nvSpPr>
        <p:spPr/>
        <p:txBody>
          <a:bodyPr/>
          <a:lstStyle/>
          <a:p>
            <a:r>
              <a:rPr lang="en-US" dirty="0"/>
              <a:t>Warehouse structure for evaluation</a:t>
            </a:r>
            <a:endParaRPr lang="en-BG" dirty="0"/>
          </a:p>
        </p:txBody>
      </p:sp>
      <p:pic>
        <p:nvPicPr>
          <p:cNvPr id="4" name="Picture 3" descr="Graphical user interface&#10;&#10;Description automatically generated with low confidence">
            <a:extLst>
              <a:ext uri="{FF2B5EF4-FFF2-40B4-BE49-F238E27FC236}">
                <a16:creationId xmlns:a16="http://schemas.microsoft.com/office/drawing/2014/main" id="{9CB4980D-CCB4-7D6A-B053-8564212D0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6057" y="915390"/>
            <a:ext cx="7772400" cy="5220490"/>
          </a:xfrm>
          <a:prstGeom prst="rect">
            <a:avLst/>
          </a:prstGeom>
        </p:spPr>
      </p:pic>
      <p:sp>
        <p:nvSpPr>
          <p:cNvPr id="6" name="TextBox 5">
            <a:extLst>
              <a:ext uri="{FF2B5EF4-FFF2-40B4-BE49-F238E27FC236}">
                <a16:creationId xmlns:a16="http://schemas.microsoft.com/office/drawing/2014/main" id="{03496334-C51B-2E3E-2E1C-6D47418F91A7}"/>
              </a:ext>
            </a:extLst>
          </p:cNvPr>
          <p:cNvSpPr txBox="1"/>
          <p:nvPr/>
        </p:nvSpPr>
        <p:spPr>
          <a:xfrm>
            <a:off x="3696057" y="2496063"/>
            <a:ext cx="564397" cy="370703"/>
          </a:xfrm>
          <a:prstGeom prst="rect">
            <a:avLst/>
          </a:prstGeom>
          <a:noFill/>
        </p:spPr>
        <p:txBody>
          <a:bodyPr wrap="square" rtlCol="0">
            <a:spAutoFit/>
          </a:bodyPr>
          <a:lstStyle/>
          <a:p>
            <a:r>
              <a:rPr lang="en-BG" dirty="0"/>
              <a:t>C1</a:t>
            </a:r>
          </a:p>
        </p:txBody>
      </p:sp>
      <p:sp>
        <p:nvSpPr>
          <p:cNvPr id="7" name="TextBox 6">
            <a:extLst>
              <a:ext uri="{FF2B5EF4-FFF2-40B4-BE49-F238E27FC236}">
                <a16:creationId xmlns:a16="http://schemas.microsoft.com/office/drawing/2014/main" id="{2F891016-C197-738F-1435-8765FB543449}"/>
              </a:ext>
            </a:extLst>
          </p:cNvPr>
          <p:cNvSpPr txBox="1"/>
          <p:nvPr/>
        </p:nvSpPr>
        <p:spPr>
          <a:xfrm>
            <a:off x="4580133" y="3529752"/>
            <a:ext cx="564397" cy="370703"/>
          </a:xfrm>
          <a:prstGeom prst="rect">
            <a:avLst/>
          </a:prstGeom>
          <a:noFill/>
        </p:spPr>
        <p:txBody>
          <a:bodyPr wrap="square" rtlCol="0">
            <a:spAutoFit/>
          </a:bodyPr>
          <a:lstStyle/>
          <a:p>
            <a:r>
              <a:rPr lang="en-BG" dirty="0"/>
              <a:t>C2</a:t>
            </a:r>
          </a:p>
        </p:txBody>
      </p:sp>
      <p:sp>
        <p:nvSpPr>
          <p:cNvPr id="8" name="TextBox 7">
            <a:extLst>
              <a:ext uri="{FF2B5EF4-FFF2-40B4-BE49-F238E27FC236}">
                <a16:creationId xmlns:a16="http://schemas.microsoft.com/office/drawing/2014/main" id="{5DB46913-B7A2-7286-F406-EE717821E3B9}"/>
              </a:ext>
            </a:extLst>
          </p:cNvPr>
          <p:cNvSpPr txBox="1"/>
          <p:nvPr/>
        </p:nvSpPr>
        <p:spPr>
          <a:xfrm>
            <a:off x="8024295" y="3525635"/>
            <a:ext cx="564397" cy="370703"/>
          </a:xfrm>
          <a:prstGeom prst="rect">
            <a:avLst/>
          </a:prstGeom>
          <a:noFill/>
        </p:spPr>
        <p:txBody>
          <a:bodyPr wrap="square" rtlCol="0">
            <a:spAutoFit/>
          </a:bodyPr>
          <a:lstStyle/>
          <a:p>
            <a:r>
              <a:rPr lang="en-BG" dirty="0"/>
              <a:t>D1</a:t>
            </a:r>
          </a:p>
        </p:txBody>
      </p:sp>
      <p:sp>
        <p:nvSpPr>
          <p:cNvPr id="9" name="TextBox 8">
            <a:extLst>
              <a:ext uri="{FF2B5EF4-FFF2-40B4-BE49-F238E27FC236}">
                <a16:creationId xmlns:a16="http://schemas.microsoft.com/office/drawing/2014/main" id="{6FF0A12C-B0E7-7744-A62E-3EAEFDC83F8F}"/>
              </a:ext>
            </a:extLst>
          </p:cNvPr>
          <p:cNvSpPr txBox="1"/>
          <p:nvPr/>
        </p:nvSpPr>
        <p:spPr>
          <a:xfrm>
            <a:off x="8683322" y="3525634"/>
            <a:ext cx="564397" cy="370703"/>
          </a:xfrm>
          <a:prstGeom prst="rect">
            <a:avLst/>
          </a:prstGeom>
          <a:noFill/>
        </p:spPr>
        <p:txBody>
          <a:bodyPr wrap="square" rtlCol="0">
            <a:spAutoFit/>
          </a:bodyPr>
          <a:lstStyle/>
          <a:p>
            <a:r>
              <a:rPr lang="en-BG" dirty="0"/>
              <a:t>D2</a:t>
            </a:r>
          </a:p>
        </p:txBody>
      </p:sp>
      <p:sp>
        <p:nvSpPr>
          <p:cNvPr id="10" name="TextBox 9">
            <a:extLst>
              <a:ext uri="{FF2B5EF4-FFF2-40B4-BE49-F238E27FC236}">
                <a16:creationId xmlns:a16="http://schemas.microsoft.com/office/drawing/2014/main" id="{C5D71820-04CA-4224-DF70-63511ABCEB64}"/>
              </a:ext>
            </a:extLst>
          </p:cNvPr>
          <p:cNvSpPr txBox="1"/>
          <p:nvPr/>
        </p:nvSpPr>
        <p:spPr>
          <a:xfrm>
            <a:off x="8024295" y="3147013"/>
            <a:ext cx="564397" cy="370703"/>
          </a:xfrm>
          <a:prstGeom prst="rect">
            <a:avLst/>
          </a:prstGeom>
          <a:noFill/>
        </p:spPr>
        <p:txBody>
          <a:bodyPr wrap="square" rtlCol="0">
            <a:spAutoFit/>
          </a:bodyPr>
          <a:lstStyle/>
          <a:p>
            <a:r>
              <a:rPr lang="en-BG" dirty="0"/>
              <a:t>C3</a:t>
            </a:r>
          </a:p>
        </p:txBody>
      </p:sp>
      <p:sp>
        <p:nvSpPr>
          <p:cNvPr id="11" name="TextBox 10">
            <a:extLst>
              <a:ext uri="{FF2B5EF4-FFF2-40B4-BE49-F238E27FC236}">
                <a16:creationId xmlns:a16="http://schemas.microsoft.com/office/drawing/2014/main" id="{3CFD0ACB-7CB0-1292-3FE1-2AA3F45F5EA3}"/>
              </a:ext>
            </a:extLst>
          </p:cNvPr>
          <p:cNvSpPr txBox="1"/>
          <p:nvPr/>
        </p:nvSpPr>
        <p:spPr>
          <a:xfrm>
            <a:off x="6300245" y="3154931"/>
            <a:ext cx="564397" cy="369332"/>
          </a:xfrm>
          <a:prstGeom prst="rect">
            <a:avLst/>
          </a:prstGeom>
          <a:noFill/>
        </p:spPr>
        <p:txBody>
          <a:bodyPr wrap="square" rtlCol="0">
            <a:spAutoFit/>
          </a:bodyPr>
          <a:lstStyle/>
          <a:p>
            <a:r>
              <a:rPr lang="en-BG" dirty="0"/>
              <a:t>C4</a:t>
            </a:r>
          </a:p>
        </p:txBody>
      </p:sp>
      <p:sp>
        <p:nvSpPr>
          <p:cNvPr id="12" name="TextBox 11">
            <a:extLst>
              <a:ext uri="{FF2B5EF4-FFF2-40B4-BE49-F238E27FC236}">
                <a16:creationId xmlns:a16="http://schemas.microsoft.com/office/drawing/2014/main" id="{BD0E67C0-22C9-3B52-44B7-9FFFA212CE8D}"/>
              </a:ext>
            </a:extLst>
          </p:cNvPr>
          <p:cNvSpPr txBox="1"/>
          <p:nvPr/>
        </p:nvSpPr>
        <p:spPr>
          <a:xfrm>
            <a:off x="8683321" y="3896337"/>
            <a:ext cx="564397" cy="370703"/>
          </a:xfrm>
          <a:prstGeom prst="rect">
            <a:avLst/>
          </a:prstGeom>
          <a:noFill/>
        </p:spPr>
        <p:txBody>
          <a:bodyPr wrap="square" rtlCol="0">
            <a:spAutoFit/>
          </a:bodyPr>
          <a:lstStyle/>
          <a:p>
            <a:r>
              <a:rPr lang="en-BG" dirty="0"/>
              <a:t>C5</a:t>
            </a:r>
          </a:p>
        </p:txBody>
      </p:sp>
      <p:sp>
        <p:nvSpPr>
          <p:cNvPr id="13" name="TextBox 12">
            <a:extLst>
              <a:ext uri="{FF2B5EF4-FFF2-40B4-BE49-F238E27FC236}">
                <a16:creationId xmlns:a16="http://schemas.microsoft.com/office/drawing/2014/main" id="{3BEE3193-73EB-567C-B181-890411DC0AAD}"/>
              </a:ext>
            </a:extLst>
          </p:cNvPr>
          <p:cNvSpPr txBox="1"/>
          <p:nvPr/>
        </p:nvSpPr>
        <p:spPr>
          <a:xfrm>
            <a:off x="6300245" y="3831712"/>
            <a:ext cx="564397" cy="370703"/>
          </a:xfrm>
          <a:prstGeom prst="rect">
            <a:avLst/>
          </a:prstGeom>
          <a:noFill/>
        </p:spPr>
        <p:txBody>
          <a:bodyPr wrap="square" rtlCol="0">
            <a:spAutoFit/>
          </a:bodyPr>
          <a:lstStyle/>
          <a:p>
            <a:r>
              <a:rPr lang="en-BG" dirty="0"/>
              <a:t>C6</a:t>
            </a:r>
          </a:p>
        </p:txBody>
      </p:sp>
      <p:sp>
        <p:nvSpPr>
          <p:cNvPr id="14" name="TextBox 13">
            <a:extLst>
              <a:ext uri="{FF2B5EF4-FFF2-40B4-BE49-F238E27FC236}">
                <a16:creationId xmlns:a16="http://schemas.microsoft.com/office/drawing/2014/main" id="{4049694F-BA3F-A28D-2085-E9D559B07348}"/>
              </a:ext>
            </a:extLst>
          </p:cNvPr>
          <p:cNvSpPr txBox="1"/>
          <p:nvPr/>
        </p:nvSpPr>
        <p:spPr>
          <a:xfrm>
            <a:off x="9450757" y="3461009"/>
            <a:ext cx="564397" cy="370703"/>
          </a:xfrm>
          <a:prstGeom prst="rect">
            <a:avLst/>
          </a:prstGeom>
          <a:noFill/>
        </p:spPr>
        <p:txBody>
          <a:bodyPr wrap="square" rtlCol="0">
            <a:spAutoFit/>
          </a:bodyPr>
          <a:lstStyle/>
          <a:p>
            <a:r>
              <a:rPr lang="en-BG" dirty="0"/>
              <a:t>C7</a:t>
            </a:r>
          </a:p>
        </p:txBody>
      </p:sp>
      <p:sp>
        <p:nvSpPr>
          <p:cNvPr id="15" name="TextBox 14">
            <a:extLst>
              <a:ext uri="{FF2B5EF4-FFF2-40B4-BE49-F238E27FC236}">
                <a16:creationId xmlns:a16="http://schemas.microsoft.com/office/drawing/2014/main" id="{4C2BCECA-33FE-5A9C-92B7-0C58181D487D}"/>
              </a:ext>
            </a:extLst>
          </p:cNvPr>
          <p:cNvSpPr txBox="1"/>
          <p:nvPr/>
        </p:nvSpPr>
        <p:spPr>
          <a:xfrm>
            <a:off x="5705420" y="2516497"/>
            <a:ext cx="831304" cy="369332"/>
          </a:xfrm>
          <a:prstGeom prst="rect">
            <a:avLst/>
          </a:prstGeom>
          <a:noFill/>
        </p:spPr>
        <p:txBody>
          <a:bodyPr wrap="square" rtlCol="0">
            <a:spAutoFit/>
          </a:bodyPr>
          <a:lstStyle/>
          <a:p>
            <a:r>
              <a:rPr lang="en-BG" dirty="0"/>
              <a:t>A1</a:t>
            </a:r>
          </a:p>
        </p:txBody>
      </p:sp>
      <p:sp>
        <p:nvSpPr>
          <p:cNvPr id="16" name="TextBox 15">
            <a:extLst>
              <a:ext uri="{FF2B5EF4-FFF2-40B4-BE49-F238E27FC236}">
                <a16:creationId xmlns:a16="http://schemas.microsoft.com/office/drawing/2014/main" id="{A67388A5-3DB6-5F1A-50AD-2495EDE53FFE}"/>
              </a:ext>
            </a:extLst>
          </p:cNvPr>
          <p:cNvSpPr txBox="1"/>
          <p:nvPr/>
        </p:nvSpPr>
        <p:spPr>
          <a:xfrm>
            <a:off x="4808108" y="4425565"/>
            <a:ext cx="831304" cy="369332"/>
          </a:xfrm>
          <a:prstGeom prst="rect">
            <a:avLst/>
          </a:prstGeom>
          <a:noFill/>
        </p:spPr>
        <p:txBody>
          <a:bodyPr wrap="square" rtlCol="0">
            <a:spAutoFit/>
          </a:bodyPr>
          <a:lstStyle/>
          <a:p>
            <a:r>
              <a:rPr lang="en-BG" dirty="0"/>
              <a:t>A2</a:t>
            </a:r>
          </a:p>
        </p:txBody>
      </p:sp>
      <p:sp>
        <p:nvSpPr>
          <p:cNvPr id="17" name="TextBox 16">
            <a:extLst>
              <a:ext uri="{FF2B5EF4-FFF2-40B4-BE49-F238E27FC236}">
                <a16:creationId xmlns:a16="http://schemas.microsoft.com/office/drawing/2014/main" id="{E0EC4561-21AC-654D-5998-ECB56CA77850}"/>
              </a:ext>
            </a:extLst>
          </p:cNvPr>
          <p:cNvSpPr txBox="1"/>
          <p:nvPr/>
        </p:nvSpPr>
        <p:spPr>
          <a:xfrm>
            <a:off x="7981690" y="1695340"/>
            <a:ext cx="2972514" cy="923330"/>
          </a:xfrm>
          <a:prstGeom prst="rect">
            <a:avLst/>
          </a:prstGeom>
          <a:noFill/>
        </p:spPr>
        <p:txBody>
          <a:bodyPr wrap="square" rtlCol="0">
            <a:spAutoFit/>
          </a:bodyPr>
          <a:lstStyle/>
          <a:p>
            <a:r>
              <a:rPr lang="en-BG" dirty="0"/>
              <a:t>Conveyers C1 .. C7</a:t>
            </a:r>
          </a:p>
          <a:p>
            <a:r>
              <a:rPr lang="en-BG" dirty="0"/>
              <a:t>Diverters D1 .. D2</a:t>
            </a:r>
          </a:p>
          <a:p>
            <a:r>
              <a:rPr lang="en-BG" dirty="0"/>
              <a:t>Picking Agents A1 .. A2</a:t>
            </a:r>
          </a:p>
        </p:txBody>
      </p:sp>
      <p:sp>
        <p:nvSpPr>
          <p:cNvPr id="18" name="TextBox 17">
            <a:extLst>
              <a:ext uri="{FF2B5EF4-FFF2-40B4-BE49-F238E27FC236}">
                <a16:creationId xmlns:a16="http://schemas.microsoft.com/office/drawing/2014/main" id="{2F3874E8-803E-25AA-D79F-756C5FAFBD79}"/>
              </a:ext>
            </a:extLst>
          </p:cNvPr>
          <p:cNvSpPr txBox="1"/>
          <p:nvPr/>
        </p:nvSpPr>
        <p:spPr>
          <a:xfrm>
            <a:off x="771654" y="1171828"/>
            <a:ext cx="2972514" cy="5078313"/>
          </a:xfrm>
          <a:prstGeom prst="rect">
            <a:avLst/>
          </a:prstGeom>
          <a:noFill/>
        </p:spPr>
        <p:txBody>
          <a:bodyPr wrap="square" rtlCol="0">
            <a:spAutoFit/>
          </a:bodyPr>
          <a:lstStyle/>
          <a:p>
            <a:r>
              <a:rPr lang="en-BG" dirty="0"/>
              <a:t>Design Parameters</a:t>
            </a:r>
          </a:p>
          <a:p>
            <a:endParaRPr lang="en-BG" dirty="0"/>
          </a:p>
          <a:p>
            <a:pPr marL="342900" indent="-342900">
              <a:buAutoNum type="arabicPeriod"/>
            </a:pPr>
            <a:r>
              <a:rPr lang="en-BG" dirty="0"/>
              <a:t>The conveyers move with speed C cm/s. Every segment has fixed length of Cx cm.</a:t>
            </a:r>
          </a:p>
          <a:p>
            <a:pPr marL="342900" indent="-342900">
              <a:buAutoNum type="arabicPeriod"/>
            </a:pPr>
            <a:r>
              <a:rPr lang="en-BG" dirty="0"/>
              <a:t>The diverters move with speed D cm/s. Every diverter has fixed length of Dx cm.</a:t>
            </a:r>
          </a:p>
          <a:p>
            <a:pPr marL="342900" indent="-342900">
              <a:buAutoNum type="arabicPeriod"/>
            </a:pPr>
            <a:r>
              <a:rPr lang="en-BG" dirty="0"/>
              <a:t> Every picking agent works with speed P tasks/h. The number of agents at stations are A</a:t>
            </a:r>
            <a:r>
              <a:rPr lang="en-GB" dirty="0"/>
              <a:t>1n and A2n.</a:t>
            </a:r>
            <a:endParaRPr lang="en-BG" dirty="0"/>
          </a:p>
          <a:p>
            <a:pPr marL="342900" indent="-342900">
              <a:buAutoNum type="arabicPeriod"/>
            </a:pPr>
            <a:r>
              <a:rPr lang="en-BG" dirty="0"/>
              <a:t>All tasks are picked in equally sized boxes with length B cm.</a:t>
            </a:r>
          </a:p>
        </p:txBody>
      </p:sp>
      <p:sp>
        <p:nvSpPr>
          <p:cNvPr id="19" name="Footer Placeholder 18">
            <a:extLst>
              <a:ext uri="{FF2B5EF4-FFF2-40B4-BE49-F238E27FC236}">
                <a16:creationId xmlns:a16="http://schemas.microsoft.com/office/drawing/2014/main" id="{7C68EF27-AC72-7152-FCD2-54B8E1CA2D43}"/>
              </a:ext>
            </a:extLst>
          </p:cNvPr>
          <p:cNvSpPr>
            <a:spLocks noGrp="1"/>
          </p:cNvSpPr>
          <p:nvPr>
            <p:ph type="ftr" sz="quarter" idx="16"/>
          </p:nvPr>
        </p:nvSpPr>
        <p:spPr/>
        <p:txBody>
          <a:bodyPr/>
          <a:lstStyle/>
          <a:p>
            <a:r>
              <a:rPr lang="en-US"/>
              <a:t>12 Dec 2022</a:t>
            </a:r>
          </a:p>
        </p:txBody>
      </p:sp>
      <p:sp>
        <p:nvSpPr>
          <p:cNvPr id="20" name="Slide Number Placeholder 19">
            <a:extLst>
              <a:ext uri="{FF2B5EF4-FFF2-40B4-BE49-F238E27FC236}">
                <a16:creationId xmlns:a16="http://schemas.microsoft.com/office/drawing/2014/main" id="{6CBF0ECA-264A-3994-FF1F-F56C3FB8F2FD}"/>
              </a:ext>
            </a:extLst>
          </p:cNvPr>
          <p:cNvSpPr>
            <a:spLocks noGrp="1"/>
          </p:cNvSpPr>
          <p:nvPr>
            <p:ph type="sldNum" sz="quarter" idx="17"/>
          </p:nvPr>
        </p:nvSpPr>
        <p:spPr/>
        <p:txBody>
          <a:bodyPr/>
          <a:lstStyle/>
          <a:p>
            <a:fld id="{2E1B1CB6-5C5C-443C-B788-F7ADFC29778E}" type="slidenum">
              <a:rPr lang="en-US" smtClean="0"/>
              <a:pPr/>
              <a:t>29</a:t>
            </a:fld>
            <a:endParaRPr lang="en-US"/>
          </a:p>
        </p:txBody>
      </p:sp>
    </p:spTree>
    <p:extLst>
      <p:ext uri="{BB962C8B-B14F-4D97-AF65-F5344CB8AC3E}">
        <p14:creationId xmlns:p14="http://schemas.microsoft.com/office/powerpoint/2010/main" val="861144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8D226E-DF17-DE11-69BC-0B3232BBC7E0}"/>
              </a:ext>
            </a:extLst>
          </p:cNvPr>
          <p:cNvSpPr>
            <a:spLocks noGrp="1"/>
          </p:cNvSpPr>
          <p:nvPr>
            <p:ph type="body" sz="quarter" idx="13"/>
          </p:nvPr>
        </p:nvSpPr>
        <p:spPr/>
        <p:txBody>
          <a:bodyPr/>
          <a:lstStyle/>
          <a:p>
            <a:r>
              <a:rPr lang="en-BG" dirty="0"/>
              <a:t>Problem definition</a:t>
            </a:r>
          </a:p>
        </p:txBody>
      </p:sp>
      <p:pic>
        <p:nvPicPr>
          <p:cNvPr id="6" name="Picture 5" descr="Diagram&#10;&#10;Description automatically generated">
            <a:extLst>
              <a:ext uri="{FF2B5EF4-FFF2-40B4-BE49-F238E27FC236}">
                <a16:creationId xmlns:a16="http://schemas.microsoft.com/office/drawing/2014/main" id="{E06A9EB5-2CDE-97B1-4539-78F656581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399" y="972273"/>
            <a:ext cx="11016058" cy="5249114"/>
          </a:xfrm>
          <a:prstGeom prst="rect">
            <a:avLst/>
          </a:prstGeom>
        </p:spPr>
      </p:pic>
      <p:sp>
        <p:nvSpPr>
          <p:cNvPr id="5" name="Footer Placeholder 4">
            <a:extLst>
              <a:ext uri="{FF2B5EF4-FFF2-40B4-BE49-F238E27FC236}">
                <a16:creationId xmlns:a16="http://schemas.microsoft.com/office/drawing/2014/main" id="{97212910-0982-F947-D6CC-F8F6EB73AC56}"/>
              </a:ext>
            </a:extLst>
          </p:cNvPr>
          <p:cNvSpPr>
            <a:spLocks noGrp="1"/>
          </p:cNvSpPr>
          <p:nvPr>
            <p:ph type="ftr" sz="quarter" idx="16"/>
          </p:nvPr>
        </p:nvSpPr>
        <p:spPr/>
        <p:txBody>
          <a:bodyPr/>
          <a:lstStyle/>
          <a:p>
            <a:r>
              <a:rPr lang="en-US"/>
              <a:t>12 Dec 2022</a:t>
            </a:r>
          </a:p>
        </p:txBody>
      </p:sp>
      <p:sp>
        <p:nvSpPr>
          <p:cNvPr id="7" name="Slide Number Placeholder 6">
            <a:extLst>
              <a:ext uri="{FF2B5EF4-FFF2-40B4-BE49-F238E27FC236}">
                <a16:creationId xmlns:a16="http://schemas.microsoft.com/office/drawing/2014/main" id="{928D7E1A-FE2C-6A18-3D90-B2C816FF0D07}"/>
              </a:ext>
            </a:extLst>
          </p:cNvPr>
          <p:cNvSpPr>
            <a:spLocks noGrp="1"/>
          </p:cNvSpPr>
          <p:nvPr>
            <p:ph type="sldNum" sz="quarter" idx="17"/>
          </p:nvPr>
        </p:nvSpPr>
        <p:spPr/>
        <p:txBody>
          <a:bodyPr/>
          <a:lstStyle/>
          <a:p>
            <a:fld id="{2E1B1CB6-5C5C-443C-B788-F7ADFC29778E}" type="slidenum">
              <a:rPr lang="en-US" smtClean="0"/>
              <a:pPr/>
              <a:t>3</a:t>
            </a:fld>
            <a:endParaRPr lang="en-US"/>
          </a:p>
        </p:txBody>
      </p:sp>
    </p:spTree>
    <p:extLst>
      <p:ext uri="{BB962C8B-B14F-4D97-AF65-F5344CB8AC3E}">
        <p14:creationId xmlns:p14="http://schemas.microsoft.com/office/powerpoint/2010/main" val="1589540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A9AE4-FCF1-4BB7-BFEF-DBEC57EBF376}"/>
              </a:ext>
            </a:extLst>
          </p:cNvPr>
          <p:cNvSpPr>
            <a:spLocks noGrp="1"/>
          </p:cNvSpPr>
          <p:nvPr>
            <p:ph type="title"/>
          </p:nvPr>
        </p:nvSpPr>
        <p:spPr>
          <a:xfrm>
            <a:off x="2483692" y="2861999"/>
            <a:ext cx="7224616" cy="1574076"/>
          </a:xfrm>
        </p:spPr>
        <p:txBody>
          <a:bodyPr/>
          <a:lstStyle/>
          <a:p>
            <a:r>
              <a:rPr lang="en-BG" dirty="0"/>
              <a:t>Thank You For Your Attention</a:t>
            </a:r>
          </a:p>
        </p:txBody>
      </p:sp>
      <p:sp>
        <p:nvSpPr>
          <p:cNvPr id="5" name="Footer Placeholder 4">
            <a:extLst>
              <a:ext uri="{FF2B5EF4-FFF2-40B4-BE49-F238E27FC236}">
                <a16:creationId xmlns:a16="http://schemas.microsoft.com/office/drawing/2014/main" id="{7EC51F02-8001-3174-A578-01FDBBE9F10C}"/>
              </a:ext>
            </a:extLst>
          </p:cNvPr>
          <p:cNvSpPr>
            <a:spLocks noGrp="1"/>
          </p:cNvSpPr>
          <p:nvPr>
            <p:ph type="ftr" sz="quarter" idx="16"/>
          </p:nvPr>
        </p:nvSpPr>
        <p:spPr/>
        <p:txBody>
          <a:bodyPr/>
          <a:lstStyle/>
          <a:p>
            <a:r>
              <a:rPr lang="en-US"/>
              <a:t>12 Dec 2022</a:t>
            </a:r>
          </a:p>
        </p:txBody>
      </p:sp>
      <p:sp>
        <p:nvSpPr>
          <p:cNvPr id="6" name="Slide Number Placeholder 5">
            <a:extLst>
              <a:ext uri="{FF2B5EF4-FFF2-40B4-BE49-F238E27FC236}">
                <a16:creationId xmlns:a16="http://schemas.microsoft.com/office/drawing/2014/main" id="{C80D0DFB-F9F1-163B-B483-0018EAA3B276}"/>
              </a:ext>
            </a:extLst>
          </p:cNvPr>
          <p:cNvSpPr>
            <a:spLocks noGrp="1"/>
          </p:cNvSpPr>
          <p:nvPr>
            <p:ph type="sldNum" sz="quarter" idx="17"/>
          </p:nvPr>
        </p:nvSpPr>
        <p:spPr/>
        <p:txBody>
          <a:bodyPr/>
          <a:lstStyle/>
          <a:p>
            <a:fld id="{2E1B1CB6-5C5C-443C-B788-F7ADFC29778E}" type="slidenum">
              <a:rPr lang="en-US" smtClean="0"/>
              <a:pPr/>
              <a:t>30</a:t>
            </a:fld>
            <a:endParaRPr lang="en-US"/>
          </a:p>
        </p:txBody>
      </p:sp>
    </p:spTree>
    <p:extLst>
      <p:ext uri="{BB962C8B-B14F-4D97-AF65-F5344CB8AC3E}">
        <p14:creationId xmlns:p14="http://schemas.microsoft.com/office/powerpoint/2010/main" val="350212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8D226E-DF17-DE11-69BC-0B3232BBC7E0}"/>
              </a:ext>
            </a:extLst>
          </p:cNvPr>
          <p:cNvSpPr>
            <a:spLocks noGrp="1"/>
          </p:cNvSpPr>
          <p:nvPr>
            <p:ph type="body" sz="quarter" idx="13"/>
          </p:nvPr>
        </p:nvSpPr>
        <p:spPr/>
        <p:txBody>
          <a:bodyPr/>
          <a:lstStyle/>
          <a:p>
            <a:r>
              <a:rPr lang="en-BG" dirty="0"/>
              <a:t>Problem definition</a:t>
            </a:r>
          </a:p>
        </p:txBody>
      </p:sp>
      <p:pic>
        <p:nvPicPr>
          <p:cNvPr id="6" name="Picture 5" descr="Diagram&#10;&#10;Description automatically generated">
            <a:extLst>
              <a:ext uri="{FF2B5EF4-FFF2-40B4-BE49-F238E27FC236}">
                <a16:creationId xmlns:a16="http://schemas.microsoft.com/office/drawing/2014/main" id="{E06A9EB5-2CDE-97B1-4539-78F656581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399" y="972273"/>
            <a:ext cx="11016058" cy="5249114"/>
          </a:xfrm>
          <a:prstGeom prst="rect">
            <a:avLst/>
          </a:prstGeom>
        </p:spPr>
      </p:pic>
      <p:sp>
        <p:nvSpPr>
          <p:cNvPr id="3" name="Rounded Rectangle 2">
            <a:extLst>
              <a:ext uri="{FF2B5EF4-FFF2-40B4-BE49-F238E27FC236}">
                <a16:creationId xmlns:a16="http://schemas.microsoft.com/office/drawing/2014/main" id="{715FE5C3-F13B-1FBA-472A-FA053C827BEE}"/>
              </a:ext>
            </a:extLst>
          </p:cNvPr>
          <p:cNvSpPr/>
          <p:nvPr/>
        </p:nvSpPr>
        <p:spPr>
          <a:xfrm>
            <a:off x="2083443" y="1064871"/>
            <a:ext cx="2233914" cy="960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G" sz="1200" dirty="0"/>
              <a:t>The WMS creates picking tasks and puts them in th the picking tasks buffer</a:t>
            </a:r>
          </a:p>
        </p:txBody>
      </p:sp>
      <p:cxnSp>
        <p:nvCxnSpPr>
          <p:cNvPr id="5" name="Straight Arrow Connector 4">
            <a:extLst>
              <a:ext uri="{FF2B5EF4-FFF2-40B4-BE49-F238E27FC236}">
                <a16:creationId xmlns:a16="http://schemas.microsoft.com/office/drawing/2014/main" id="{41CA3C31-AFE7-787F-6D03-EDFB645E41B9}"/>
              </a:ext>
            </a:extLst>
          </p:cNvPr>
          <p:cNvCxnSpPr>
            <a:cxnSpLocks/>
            <a:stCxn id="3" idx="1"/>
          </p:cNvCxnSpPr>
          <p:nvPr/>
        </p:nvCxnSpPr>
        <p:spPr>
          <a:xfrm flipH="1">
            <a:off x="1597306" y="1545221"/>
            <a:ext cx="486137" cy="480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Footer Placeholder 7">
            <a:extLst>
              <a:ext uri="{FF2B5EF4-FFF2-40B4-BE49-F238E27FC236}">
                <a16:creationId xmlns:a16="http://schemas.microsoft.com/office/drawing/2014/main" id="{1EB98A60-C2B4-5A09-C457-C1C12734622D}"/>
              </a:ext>
            </a:extLst>
          </p:cNvPr>
          <p:cNvSpPr>
            <a:spLocks noGrp="1"/>
          </p:cNvSpPr>
          <p:nvPr>
            <p:ph type="ftr" sz="quarter" idx="16"/>
          </p:nvPr>
        </p:nvSpPr>
        <p:spPr/>
        <p:txBody>
          <a:bodyPr/>
          <a:lstStyle/>
          <a:p>
            <a:r>
              <a:rPr lang="en-US"/>
              <a:t>12 Dec 2022</a:t>
            </a:r>
          </a:p>
        </p:txBody>
      </p:sp>
      <p:sp>
        <p:nvSpPr>
          <p:cNvPr id="9" name="Slide Number Placeholder 8">
            <a:extLst>
              <a:ext uri="{FF2B5EF4-FFF2-40B4-BE49-F238E27FC236}">
                <a16:creationId xmlns:a16="http://schemas.microsoft.com/office/drawing/2014/main" id="{DC78191E-42EC-56E2-92B4-65DF1745DE48}"/>
              </a:ext>
            </a:extLst>
          </p:cNvPr>
          <p:cNvSpPr>
            <a:spLocks noGrp="1"/>
          </p:cNvSpPr>
          <p:nvPr>
            <p:ph type="sldNum" sz="quarter" idx="17"/>
          </p:nvPr>
        </p:nvSpPr>
        <p:spPr/>
        <p:txBody>
          <a:bodyPr/>
          <a:lstStyle/>
          <a:p>
            <a:fld id="{2E1B1CB6-5C5C-443C-B788-F7ADFC29778E}" type="slidenum">
              <a:rPr lang="en-US" smtClean="0"/>
              <a:pPr/>
              <a:t>4</a:t>
            </a:fld>
            <a:endParaRPr lang="en-US"/>
          </a:p>
        </p:txBody>
      </p:sp>
    </p:spTree>
    <p:extLst>
      <p:ext uri="{BB962C8B-B14F-4D97-AF65-F5344CB8AC3E}">
        <p14:creationId xmlns:p14="http://schemas.microsoft.com/office/powerpoint/2010/main" val="3058937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8D226E-DF17-DE11-69BC-0B3232BBC7E0}"/>
              </a:ext>
            </a:extLst>
          </p:cNvPr>
          <p:cNvSpPr>
            <a:spLocks noGrp="1"/>
          </p:cNvSpPr>
          <p:nvPr>
            <p:ph type="body" sz="quarter" idx="13"/>
          </p:nvPr>
        </p:nvSpPr>
        <p:spPr/>
        <p:txBody>
          <a:bodyPr/>
          <a:lstStyle/>
          <a:p>
            <a:r>
              <a:rPr lang="en-BG" dirty="0"/>
              <a:t>Problem definition</a:t>
            </a:r>
          </a:p>
        </p:txBody>
      </p:sp>
      <p:pic>
        <p:nvPicPr>
          <p:cNvPr id="6" name="Picture 5" descr="Diagram&#10;&#10;Description automatically generated">
            <a:extLst>
              <a:ext uri="{FF2B5EF4-FFF2-40B4-BE49-F238E27FC236}">
                <a16:creationId xmlns:a16="http://schemas.microsoft.com/office/drawing/2014/main" id="{E06A9EB5-2CDE-97B1-4539-78F656581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399" y="972273"/>
            <a:ext cx="11016058" cy="5249114"/>
          </a:xfrm>
          <a:prstGeom prst="rect">
            <a:avLst/>
          </a:prstGeom>
        </p:spPr>
      </p:pic>
      <p:sp>
        <p:nvSpPr>
          <p:cNvPr id="3" name="Rounded Rectangle 2">
            <a:extLst>
              <a:ext uri="{FF2B5EF4-FFF2-40B4-BE49-F238E27FC236}">
                <a16:creationId xmlns:a16="http://schemas.microsoft.com/office/drawing/2014/main" id="{715FE5C3-F13B-1FBA-472A-FA053C827BEE}"/>
              </a:ext>
            </a:extLst>
          </p:cNvPr>
          <p:cNvSpPr/>
          <p:nvPr/>
        </p:nvSpPr>
        <p:spPr>
          <a:xfrm>
            <a:off x="2812648" y="3596830"/>
            <a:ext cx="2233914" cy="960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BG" sz="1200" dirty="0">
                <a:effectLst/>
                <a:latin typeface="Arial" panose="020B0604020202020204" pitchFamily="34" charset="0"/>
                <a:ea typeface="Calibri" panose="020F0502020204030204" pitchFamily="34" charset="0"/>
                <a:cs typeface="Times New Roman" panose="02020603050405020304" pitchFamily="18" charset="0"/>
              </a:rPr>
              <a:t>The Scheduling Subsystem (2) decides which picking task start (3). </a:t>
            </a:r>
            <a:endParaRPr lang="en-BG" sz="12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Arrow Connector 3">
            <a:extLst>
              <a:ext uri="{FF2B5EF4-FFF2-40B4-BE49-F238E27FC236}">
                <a16:creationId xmlns:a16="http://schemas.microsoft.com/office/drawing/2014/main" id="{C0358610-BE93-60C2-2AA4-988E0772EE66}"/>
              </a:ext>
            </a:extLst>
          </p:cNvPr>
          <p:cNvCxnSpPr>
            <a:cxnSpLocks/>
            <a:stCxn id="3" idx="1"/>
          </p:cNvCxnSpPr>
          <p:nvPr/>
        </p:nvCxnSpPr>
        <p:spPr>
          <a:xfrm flipH="1">
            <a:off x="2118167" y="4077180"/>
            <a:ext cx="694481" cy="1591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A52A2D46-04A3-9937-4DD1-5F0A70476430}"/>
              </a:ext>
            </a:extLst>
          </p:cNvPr>
          <p:cNvCxnSpPr>
            <a:cxnSpLocks/>
          </p:cNvCxnSpPr>
          <p:nvPr/>
        </p:nvCxnSpPr>
        <p:spPr>
          <a:xfrm flipH="1" flipV="1">
            <a:off x="3356658" y="3261170"/>
            <a:ext cx="572947" cy="3356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Footer Placeholder 8">
            <a:extLst>
              <a:ext uri="{FF2B5EF4-FFF2-40B4-BE49-F238E27FC236}">
                <a16:creationId xmlns:a16="http://schemas.microsoft.com/office/drawing/2014/main" id="{E0EC5FA4-C087-9829-A215-6BEFD1300E8D}"/>
              </a:ext>
            </a:extLst>
          </p:cNvPr>
          <p:cNvSpPr>
            <a:spLocks noGrp="1"/>
          </p:cNvSpPr>
          <p:nvPr>
            <p:ph type="ftr" sz="quarter" idx="16"/>
          </p:nvPr>
        </p:nvSpPr>
        <p:spPr/>
        <p:txBody>
          <a:bodyPr/>
          <a:lstStyle/>
          <a:p>
            <a:r>
              <a:rPr lang="en-US"/>
              <a:t>12 Dec 2022</a:t>
            </a:r>
          </a:p>
        </p:txBody>
      </p:sp>
      <p:sp>
        <p:nvSpPr>
          <p:cNvPr id="10" name="Slide Number Placeholder 9">
            <a:extLst>
              <a:ext uri="{FF2B5EF4-FFF2-40B4-BE49-F238E27FC236}">
                <a16:creationId xmlns:a16="http://schemas.microsoft.com/office/drawing/2014/main" id="{7DA9143A-21C5-6E8F-1E1E-CDA3CBEF9FED}"/>
              </a:ext>
            </a:extLst>
          </p:cNvPr>
          <p:cNvSpPr>
            <a:spLocks noGrp="1"/>
          </p:cNvSpPr>
          <p:nvPr>
            <p:ph type="sldNum" sz="quarter" idx="17"/>
          </p:nvPr>
        </p:nvSpPr>
        <p:spPr/>
        <p:txBody>
          <a:bodyPr/>
          <a:lstStyle/>
          <a:p>
            <a:fld id="{2E1B1CB6-5C5C-443C-B788-F7ADFC29778E}" type="slidenum">
              <a:rPr lang="en-US" smtClean="0"/>
              <a:pPr/>
              <a:t>5</a:t>
            </a:fld>
            <a:endParaRPr lang="en-US"/>
          </a:p>
        </p:txBody>
      </p:sp>
    </p:spTree>
    <p:extLst>
      <p:ext uri="{BB962C8B-B14F-4D97-AF65-F5344CB8AC3E}">
        <p14:creationId xmlns:p14="http://schemas.microsoft.com/office/powerpoint/2010/main" val="1705717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8D226E-DF17-DE11-69BC-0B3232BBC7E0}"/>
              </a:ext>
            </a:extLst>
          </p:cNvPr>
          <p:cNvSpPr>
            <a:spLocks noGrp="1"/>
          </p:cNvSpPr>
          <p:nvPr>
            <p:ph type="body" sz="quarter" idx="13"/>
          </p:nvPr>
        </p:nvSpPr>
        <p:spPr/>
        <p:txBody>
          <a:bodyPr/>
          <a:lstStyle/>
          <a:p>
            <a:r>
              <a:rPr lang="en-BG" dirty="0"/>
              <a:t>Problem definition</a:t>
            </a:r>
          </a:p>
        </p:txBody>
      </p:sp>
      <p:pic>
        <p:nvPicPr>
          <p:cNvPr id="6" name="Picture 5" descr="Diagram&#10;&#10;Description automatically generated">
            <a:extLst>
              <a:ext uri="{FF2B5EF4-FFF2-40B4-BE49-F238E27FC236}">
                <a16:creationId xmlns:a16="http://schemas.microsoft.com/office/drawing/2014/main" id="{E06A9EB5-2CDE-97B1-4539-78F656581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99" y="972273"/>
            <a:ext cx="11016058" cy="5249114"/>
          </a:xfrm>
          <a:prstGeom prst="rect">
            <a:avLst/>
          </a:prstGeom>
        </p:spPr>
      </p:pic>
      <p:sp>
        <p:nvSpPr>
          <p:cNvPr id="3" name="Rounded Rectangle 2">
            <a:extLst>
              <a:ext uri="{FF2B5EF4-FFF2-40B4-BE49-F238E27FC236}">
                <a16:creationId xmlns:a16="http://schemas.microsoft.com/office/drawing/2014/main" id="{715FE5C3-F13B-1FBA-472A-FA053C827BEE}"/>
              </a:ext>
            </a:extLst>
          </p:cNvPr>
          <p:cNvSpPr/>
          <p:nvPr/>
        </p:nvSpPr>
        <p:spPr>
          <a:xfrm>
            <a:off x="2216551" y="1286235"/>
            <a:ext cx="2280213" cy="1171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BG" sz="1200" dirty="0">
                <a:effectLst/>
                <a:latin typeface="Arial" panose="020B0604020202020204" pitchFamily="34" charset="0"/>
                <a:ea typeface="Calibri" panose="020F0502020204030204" pitchFamily="34" charset="0"/>
                <a:cs typeface="Times New Roman" panose="02020603050405020304" pitchFamily="18" charset="0"/>
              </a:rPr>
              <a:t>The box for the task is transported to the designed picking stations using </a:t>
            </a:r>
            <a:endParaRPr lang="en-BG" sz="1200" dirty="0">
              <a:effectLst/>
              <a:latin typeface="Calibri" panose="020F0502020204030204" pitchFamily="34" charset="0"/>
              <a:ea typeface="Calibri" panose="020F0502020204030204" pitchFamily="34" charset="0"/>
              <a:cs typeface="Times New Roman" panose="02020603050405020304" pitchFamily="18" charset="0"/>
            </a:endParaRPr>
          </a:p>
          <a:p>
            <a:r>
              <a:rPr lang="en-BG" sz="1200" dirty="0">
                <a:effectLst/>
                <a:latin typeface="Arial" panose="020B0604020202020204" pitchFamily="34" charset="0"/>
                <a:ea typeface="Calibri" panose="020F0502020204030204" pitchFamily="34" charset="0"/>
              </a:rPr>
              <a:t>the warehouse transportation infrastructure WTI (4)</a:t>
            </a:r>
            <a:r>
              <a:rPr lang="en-BG" sz="1200" dirty="0">
                <a:effectLst/>
              </a:rPr>
              <a:t> </a:t>
            </a:r>
            <a:endParaRPr lang="en-BG" sz="12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A52A2D46-04A3-9937-4DD1-5F0A70476430}"/>
              </a:ext>
            </a:extLst>
          </p:cNvPr>
          <p:cNvCxnSpPr>
            <a:cxnSpLocks/>
            <a:stCxn id="3" idx="2"/>
          </p:cNvCxnSpPr>
          <p:nvPr/>
        </p:nvCxnSpPr>
        <p:spPr>
          <a:xfrm>
            <a:off x="3356658" y="2458175"/>
            <a:ext cx="798653" cy="5165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Footer Placeholder 7">
            <a:extLst>
              <a:ext uri="{FF2B5EF4-FFF2-40B4-BE49-F238E27FC236}">
                <a16:creationId xmlns:a16="http://schemas.microsoft.com/office/drawing/2014/main" id="{103374A4-AE6A-7FD8-4817-77010030A22D}"/>
              </a:ext>
            </a:extLst>
          </p:cNvPr>
          <p:cNvSpPr>
            <a:spLocks noGrp="1"/>
          </p:cNvSpPr>
          <p:nvPr>
            <p:ph type="ftr" sz="quarter" idx="16"/>
          </p:nvPr>
        </p:nvSpPr>
        <p:spPr/>
        <p:txBody>
          <a:bodyPr/>
          <a:lstStyle/>
          <a:p>
            <a:r>
              <a:rPr lang="en-US"/>
              <a:t>12 Dec 2022</a:t>
            </a:r>
          </a:p>
        </p:txBody>
      </p:sp>
      <p:sp>
        <p:nvSpPr>
          <p:cNvPr id="9" name="Slide Number Placeholder 8">
            <a:extLst>
              <a:ext uri="{FF2B5EF4-FFF2-40B4-BE49-F238E27FC236}">
                <a16:creationId xmlns:a16="http://schemas.microsoft.com/office/drawing/2014/main" id="{63EE0A00-E990-7C6E-E5E6-B27D486D7134}"/>
              </a:ext>
            </a:extLst>
          </p:cNvPr>
          <p:cNvSpPr>
            <a:spLocks noGrp="1"/>
          </p:cNvSpPr>
          <p:nvPr>
            <p:ph type="sldNum" sz="quarter" idx="17"/>
          </p:nvPr>
        </p:nvSpPr>
        <p:spPr/>
        <p:txBody>
          <a:bodyPr/>
          <a:lstStyle/>
          <a:p>
            <a:fld id="{2E1B1CB6-5C5C-443C-B788-F7ADFC29778E}" type="slidenum">
              <a:rPr lang="en-US" smtClean="0"/>
              <a:pPr/>
              <a:t>6</a:t>
            </a:fld>
            <a:endParaRPr lang="en-US"/>
          </a:p>
        </p:txBody>
      </p:sp>
    </p:spTree>
    <p:extLst>
      <p:ext uri="{BB962C8B-B14F-4D97-AF65-F5344CB8AC3E}">
        <p14:creationId xmlns:p14="http://schemas.microsoft.com/office/powerpoint/2010/main" val="383101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8D226E-DF17-DE11-69BC-0B3232BBC7E0}"/>
              </a:ext>
            </a:extLst>
          </p:cNvPr>
          <p:cNvSpPr>
            <a:spLocks noGrp="1"/>
          </p:cNvSpPr>
          <p:nvPr>
            <p:ph type="body" sz="quarter" idx="13"/>
          </p:nvPr>
        </p:nvSpPr>
        <p:spPr/>
        <p:txBody>
          <a:bodyPr/>
          <a:lstStyle/>
          <a:p>
            <a:r>
              <a:rPr lang="en-BG" dirty="0"/>
              <a:t>Problem definition</a:t>
            </a:r>
          </a:p>
        </p:txBody>
      </p:sp>
      <p:pic>
        <p:nvPicPr>
          <p:cNvPr id="6" name="Picture 5" descr="Diagram&#10;&#10;Description automatically generated">
            <a:extLst>
              <a:ext uri="{FF2B5EF4-FFF2-40B4-BE49-F238E27FC236}">
                <a16:creationId xmlns:a16="http://schemas.microsoft.com/office/drawing/2014/main" id="{E06A9EB5-2CDE-97B1-4539-78F656581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99" y="972273"/>
            <a:ext cx="11016058" cy="5249114"/>
          </a:xfrm>
          <a:prstGeom prst="rect">
            <a:avLst/>
          </a:prstGeom>
        </p:spPr>
      </p:pic>
      <p:sp>
        <p:nvSpPr>
          <p:cNvPr id="3" name="Rounded Rectangle 2">
            <a:extLst>
              <a:ext uri="{FF2B5EF4-FFF2-40B4-BE49-F238E27FC236}">
                <a16:creationId xmlns:a16="http://schemas.microsoft.com/office/drawing/2014/main" id="{715FE5C3-F13B-1FBA-472A-FA053C827BEE}"/>
              </a:ext>
            </a:extLst>
          </p:cNvPr>
          <p:cNvSpPr/>
          <p:nvPr/>
        </p:nvSpPr>
        <p:spPr>
          <a:xfrm>
            <a:off x="4977112" y="2453833"/>
            <a:ext cx="2569581" cy="10764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BG" sz="1200" dirty="0">
                <a:effectLst/>
                <a:latin typeface="Arial" panose="020B0604020202020204" pitchFamily="34" charset="0"/>
                <a:ea typeface="Calibri" panose="020F0502020204030204" pitchFamily="34" charset="0"/>
                <a:cs typeface="Times New Roman" panose="02020603050405020304" pitchFamily="18" charset="0"/>
              </a:rPr>
              <a:t>When the task arrives to the picking station (5) it is processed by the picking agent (6) and the items (SKUs) are picked from the storage area (7). </a:t>
            </a:r>
            <a:endParaRPr lang="en-BG"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BG" sz="12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A52A2D46-04A3-9937-4DD1-5F0A70476430}"/>
              </a:ext>
            </a:extLst>
          </p:cNvPr>
          <p:cNvCxnSpPr>
            <a:cxnSpLocks/>
            <a:stCxn id="3" idx="2"/>
          </p:cNvCxnSpPr>
          <p:nvPr/>
        </p:nvCxnSpPr>
        <p:spPr>
          <a:xfrm flipH="1">
            <a:off x="5081286" y="3530278"/>
            <a:ext cx="1180617" cy="5541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Footer Placeholder 7">
            <a:extLst>
              <a:ext uri="{FF2B5EF4-FFF2-40B4-BE49-F238E27FC236}">
                <a16:creationId xmlns:a16="http://schemas.microsoft.com/office/drawing/2014/main" id="{BC03F7FF-F0CC-32CA-2A82-1AFB089F0618}"/>
              </a:ext>
            </a:extLst>
          </p:cNvPr>
          <p:cNvSpPr>
            <a:spLocks noGrp="1"/>
          </p:cNvSpPr>
          <p:nvPr>
            <p:ph type="ftr" sz="quarter" idx="16"/>
          </p:nvPr>
        </p:nvSpPr>
        <p:spPr/>
        <p:txBody>
          <a:bodyPr/>
          <a:lstStyle/>
          <a:p>
            <a:r>
              <a:rPr lang="en-US"/>
              <a:t>12 Dec 2022</a:t>
            </a:r>
          </a:p>
        </p:txBody>
      </p:sp>
      <p:sp>
        <p:nvSpPr>
          <p:cNvPr id="9" name="Slide Number Placeholder 8">
            <a:extLst>
              <a:ext uri="{FF2B5EF4-FFF2-40B4-BE49-F238E27FC236}">
                <a16:creationId xmlns:a16="http://schemas.microsoft.com/office/drawing/2014/main" id="{D037A1A7-CADF-FD89-D80A-E8BC680C3784}"/>
              </a:ext>
            </a:extLst>
          </p:cNvPr>
          <p:cNvSpPr>
            <a:spLocks noGrp="1"/>
          </p:cNvSpPr>
          <p:nvPr>
            <p:ph type="sldNum" sz="quarter" idx="17"/>
          </p:nvPr>
        </p:nvSpPr>
        <p:spPr/>
        <p:txBody>
          <a:bodyPr/>
          <a:lstStyle/>
          <a:p>
            <a:fld id="{2E1B1CB6-5C5C-443C-B788-F7ADFC29778E}" type="slidenum">
              <a:rPr lang="en-US" smtClean="0"/>
              <a:pPr/>
              <a:t>7</a:t>
            </a:fld>
            <a:endParaRPr lang="en-US"/>
          </a:p>
        </p:txBody>
      </p:sp>
    </p:spTree>
    <p:extLst>
      <p:ext uri="{BB962C8B-B14F-4D97-AF65-F5344CB8AC3E}">
        <p14:creationId xmlns:p14="http://schemas.microsoft.com/office/powerpoint/2010/main" val="103803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8D226E-DF17-DE11-69BC-0B3232BBC7E0}"/>
              </a:ext>
            </a:extLst>
          </p:cNvPr>
          <p:cNvSpPr>
            <a:spLocks noGrp="1"/>
          </p:cNvSpPr>
          <p:nvPr>
            <p:ph type="body" sz="quarter" idx="13"/>
          </p:nvPr>
        </p:nvSpPr>
        <p:spPr/>
        <p:txBody>
          <a:bodyPr/>
          <a:lstStyle/>
          <a:p>
            <a:r>
              <a:rPr lang="en-BG" dirty="0"/>
              <a:t>Problem definition</a:t>
            </a:r>
          </a:p>
        </p:txBody>
      </p:sp>
      <p:pic>
        <p:nvPicPr>
          <p:cNvPr id="6" name="Picture 5" descr="Diagram&#10;&#10;Description automatically generated">
            <a:extLst>
              <a:ext uri="{FF2B5EF4-FFF2-40B4-BE49-F238E27FC236}">
                <a16:creationId xmlns:a16="http://schemas.microsoft.com/office/drawing/2014/main" id="{E06A9EB5-2CDE-97B1-4539-78F656581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399" y="972273"/>
            <a:ext cx="11016058" cy="5249114"/>
          </a:xfrm>
          <a:prstGeom prst="rect">
            <a:avLst/>
          </a:prstGeom>
        </p:spPr>
      </p:pic>
      <p:sp>
        <p:nvSpPr>
          <p:cNvPr id="3" name="Rounded Rectangle 2">
            <a:extLst>
              <a:ext uri="{FF2B5EF4-FFF2-40B4-BE49-F238E27FC236}">
                <a16:creationId xmlns:a16="http://schemas.microsoft.com/office/drawing/2014/main" id="{715FE5C3-F13B-1FBA-472A-FA053C827BEE}"/>
              </a:ext>
            </a:extLst>
          </p:cNvPr>
          <p:cNvSpPr/>
          <p:nvPr/>
        </p:nvSpPr>
        <p:spPr>
          <a:xfrm>
            <a:off x="5451674" y="1169043"/>
            <a:ext cx="3078868" cy="14121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BG" sz="1200" dirty="0">
                <a:effectLst/>
                <a:latin typeface="Arial" panose="020B0604020202020204" pitchFamily="34" charset="0"/>
                <a:ea typeface="Calibri" panose="020F0502020204030204" pitchFamily="34" charset="0"/>
                <a:cs typeface="Times New Roman" panose="02020603050405020304" pitchFamily="18" charset="0"/>
              </a:rPr>
              <a:t>When the picking for a certain picking station is finished, the agent (6) returns the box to the WTI and is transported to the next picking station or to the output of the warehouse (8) and then to some of the shipping lanes in the shipping area (9).</a:t>
            </a:r>
            <a:endParaRPr lang="en-BG"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BG" sz="12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A52A2D46-04A3-9937-4DD1-5F0A70476430}"/>
              </a:ext>
            </a:extLst>
          </p:cNvPr>
          <p:cNvCxnSpPr>
            <a:cxnSpLocks/>
          </p:cNvCxnSpPr>
          <p:nvPr/>
        </p:nvCxnSpPr>
        <p:spPr>
          <a:xfrm>
            <a:off x="8507393" y="2338085"/>
            <a:ext cx="289366" cy="6597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7DB6901E-97CF-5E9D-0382-C7E2582C5A09}"/>
              </a:ext>
            </a:extLst>
          </p:cNvPr>
          <p:cNvCxnSpPr>
            <a:cxnSpLocks/>
          </p:cNvCxnSpPr>
          <p:nvPr/>
        </p:nvCxnSpPr>
        <p:spPr>
          <a:xfrm>
            <a:off x="6886937" y="2581154"/>
            <a:ext cx="104171" cy="1493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Footer Placeholder 7">
            <a:extLst>
              <a:ext uri="{FF2B5EF4-FFF2-40B4-BE49-F238E27FC236}">
                <a16:creationId xmlns:a16="http://schemas.microsoft.com/office/drawing/2014/main" id="{03C2746D-36C1-434B-9B8E-A15625897B2E}"/>
              </a:ext>
            </a:extLst>
          </p:cNvPr>
          <p:cNvSpPr>
            <a:spLocks noGrp="1"/>
          </p:cNvSpPr>
          <p:nvPr>
            <p:ph type="ftr" sz="quarter" idx="16"/>
          </p:nvPr>
        </p:nvSpPr>
        <p:spPr/>
        <p:txBody>
          <a:bodyPr/>
          <a:lstStyle/>
          <a:p>
            <a:r>
              <a:rPr lang="en-US"/>
              <a:t>12 Dec 2022</a:t>
            </a:r>
          </a:p>
        </p:txBody>
      </p:sp>
      <p:sp>
        <p:nvSpPr>
          <p:cNvPr id="9" name="Slide Number Placeholder 8">
            <a:extLst>
              <a:ext uri="{FF2B5EF4-FFF2-40B4-BE49-F238E27FC236}">
                <a16:creationId xmlns:a16="http://schemas.microsoft.com/office/drawing/2014/main" id="{F8D5E71C-F47F-3953-E4E7-7D5A287C4C27}"/>
              </a:ext>
            </a:extLst>
          </p:cNvPr>
          <p:cNvSpPr>
            <a:spLocks noGrp="1"/>
          </p:cNvSpPr>
          <p:nvPr>
            <p:ph type="sldNum" sz="quarter" idx="17"/>
          </p:nvPr>
        </p:nvSpPr>
        <p:spPr/>
        <p:txBody>
          <a:bodyPr/>
          <a:lstStyle/>
          <a:p>
            <a:fld id="{2E1B1CB6-5C5C-443C-B788-F7ADFC29778E}" type="slidenum">
              <a:rPr lang="en-US" smtClean="0"/>
              <a:pPr/>
              <a:t>8</a:t>
            </a:fld>
            <a:endParaRPr lang="en-US"/>
          </a:p>
        </p:txBody>
      </p:sp>
    </p:spTree>
    <p:extLst>
      <p:ext uri="{BB962C8B-B14F-4D97-AF65-F5344CB8AC3E}">
        <p14:creationId xmlns:p14="http://schemas.microsoft.com/office/powerpoint/2010/main" val="966908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8D226E-DF17-DE11-69BC-0B3232BBC7E0}"/>
              </a:ext>
            </a:extLst>
          </p:cNvPr>
          <p:cNvSpPr>
            <a:spLocks noGrp="1"/>
          </p:cNvSpPr>
          <p:nvPr>
            <p:ph type="body" sz="quarter" idx="13"/>
          </p:nvPr>
        </p:nvSpPr>
        <p:spPr/>
        <p:txBody>
          <a:bodyPr/>
          <a:lstStyle/>
          <a:p>
            <a:r>
              <a:rPr lang="en-BG" dirty="0"/>
              <a:t>Problem definition</a:t>
            </a:r>
          </a:p>
        </p:txBody>
      </p:sp>
      <p:pic>
        <p:nvPicPr>
          <p:cNvPr id="6" name="Picture 5" descr="Diagram&#10;&#10;Description automatically generated">
            <a:extLst>
              <a:ext uri="{FF2B5EF4-FFF2-40B4-BE49-F238E27FC236}">
                <a16:creationId xmlns:a16="http://schemas.microsoft.com/office/drawing/2014/main" id="{E06A9EB5-2CDE-97B1-4539-78F656581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99" y="972273"/>
            <a:ext cx="11016058" cy="5249114"/>
          </a:xfrm>
          <a:prstGeom prst="rect">
            <a:avLst/>
          </a:prstGeom>
        </p:spPr>
      </p:pic>
      <p:sp>
        <p:nvSpPr>
          <p:cNvPr id="3" name="Rounded Rectangle 2">
            <a:extLst>
              <a:ext uri="{FF2B5EF4-FFF2-40B4-BE49-F238E27FC236}">
                <a16:creationId xmlns:a16="http://schemas.microsoft.com/office/drawing/2014/main" id="{715FE5C3-F13B-1FBA-472A-FA053C827BEE}"/>
              </a:ext>
            </a:extLst>
          </p:cNvPr>
          <p:cNvSpPr/>
          <p:nvPr/>
        </p:nvSpPr>
        <p:spPr>
          <a:xfrm>
            <a:off x="723543" y="2722944"/>
            <a:ext cx="3078868" cy="14121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BG" sz="1200" dirty="0">
                <a:effectLst/>
                <a:latin typeface="Arial" panose="020B0604020202020204" pitchFamily="34" charset="0"/>
                <a:ea typeface="Calibri" panose="020F0502020204030204" pitchFamily="34" charset="0"/>
                <a:cs typeface="Times New Roman" panose="02020603050405020304" pitchFamily="18" charset="0"/>
              </a:rPr>
              <a:t>The state of the system is collected by the messages (10) sent from the WTI (4), picking stations (5) and agents (6). The observed state is used by the Scheduling Subsystem to decide which picking task to select next (11).</a:t>
            </a:r>
            <a:endParaRPr lang="en-BG"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BG" sz="12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Arrow Connector 3">
            <a:extLst>
              <a:ext uri="{FF2B5EF4-FFF2-40B4-BE49-F238E27FC236}">
                <a16:creationId xmlns:a16="http://schemas.microsoft.com/office/drawing/2014/main" id="{53D4022E-F832-4448-F5C3-68A9EF5E0A10}"/>
              </a:ext>
            </a:extLst>
          </p:cNvPr>
          <p:cNvCxnSpPr>
            <a:cxnSpLocks/>
          </p:cNvCxnSpPr>
          <p:nvPr/>
        </p:nvCxnSpPr>
        <p:spPr>
          <a:xfrm>
            <a:off x="3229337" y="4135055"/>
            <a:ext cx="405114" cy="12355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D4A9B3D2-39A4-F991-6888-E607DFDDEF60}"/>
              </a:ext>
            </a:extLst>
          </p:cNvPr>
          <p:cNvCxnSpPr>
            <a:cxnSpLocks/>
          </p:cNvCxnSpPr>
          <p:nvPr/>
        </p:nvCxnSpPr>
        <p:spPr>
          <a:xfrm flipH="1">
            <a:off x="2384385" y="4135055"/>
            <a:ext cx="642395" cy="1244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Footer Placeholder 7">
            <a:extLst>
              <a:ext uri="{FF2B5EF4-FFF2-40B4-BE49-F238E27FC236}">
                <a16:creationId xmlns:a16="http://schemas.microsoft.com/office/drawing/2014/main" id="{DA50CD8E-D7FA-0A76-4C10-EC2945CC3A55}"/>
              </a:ext>
            </a:extLst>
          </p:cNvPr>
          <p:cNvSpPr>
            <a:spLocks noGrp="1"/>
          </p:cNvSpPr>
          <p:nvPr>
            <p:ph type="ftr" sz="quarter" idx="16"/>
          </p:nvPr>
        </p:nvSpPr>
        <p:spPr/>
        <p:txBody>
          <a:bodyPr/>
          <a:lstStyle/>
          <a:p>
            <a:r>
              <a:rPr lang="en-US"/>
              <a:t>12 Dec 2022</a:t>
            </a:r>
          </a:p>
        </p:txBody>
      </p:sp>
      <p:sp>
        <p:nvSpPr>
          <p:cNvPr id="10" name="Slide Number Placeholder 9">
            <a:extLst>
              <a:ext uri="{FF2B5EF4-FFF2-40B4-BE49-F238E27FC236}">
                <a16:creationId xmlns:a16="http://schemas.microsoft.com/office/drawing/2014/main" id="{8A9E19A1-F53D-8E1D-1F65-038F51786BC3}"/>
              </a:ext>
            </a:extLst>
          </p:cNvPr>
          <p:cNvSpPr>
            <a:spLocks noGrp="1"/>
          </p:cNvSpPr>
          <p:nvPr>
            <p:ph type="sldNum" sz="quarter" idx="17"/>
          </p:nvPr>
        </p:nvSpPr>
        <p:spPr/>
        <p:txBody>
          <a:bodyPr/>
          <a:lstStyle/>
          <a:p>
            <a:fld id="{2E1B1CB6-5C5C-443C-B788-F7ADFC29778E}" type="slidenum">
              <a:rPr lang="en-US" smtClean="0"/>
              <a:pPr/>
              <a:t>9</a:t>
            </a:fld>
            <a:endParaRPr lang="en-US"/>
          </a:p>
        </p:txBody>
      </p:sp>
    </p:spTree>
    <p:extLst>
      <p:ext uri="{BB962C8B-B14F-4D97-AF65-F5344CB8AC3E}">
        <p14:creationId xmlns:p14="http://schemas.microsoft.com/office/powerpoint/2010/main" val="1315626865"/>
      </p:ext>
    </p:extLst>
  </p:cSld>
  <p:clrMapOvr>
    <a:masterClrMapping/>
  </p:clrMapOvr>
</p:sld>
</file>

<file path=ppt/theme/theme1.xml><?xml version="1.0" encoding="utf-8"?>
<a:theme xmlns:a="http://schemas.openxmlformats.org/drawingml/2006/main" name="Larissa">
  <a:themeElements>
    <a:clrScheme name="JKU">
      <a:dk1>
        <a:srgbClr val="000000"/>
      </a:dk1>
      <a:lt1>
        <a:sysClr val="window" lastClr="FFFFFF"/>
      </a:lt1>
      <a:dk2>
        <a:srgbClr val="9C477B"/>
      </a:dk2>
      <a:lt2>
        <a:srgbClr val="BBD032"/>
      </a:lt2>
      <a:accent1>
        <a:srgbClr val="808288"/>
      </a:accent1>
      <a:accent2>
        <a:srgbClr val="046E98"/>
      </a:accent2>
      <a:accent3>
        <a:srgbClr val="5CCFCB"/>
      </a:accent3>
      <a:accent4>
        <a:srgbClr val="4CAC4E"/>
      </a:accent4>
      <a:accent5>
        <a:srgbClr val="E73729"/>
      </a:accent5>
      <a:accent6>
        <a:srgbClr val="FBBA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KU_presentation_EN_16_9_2020_01.pptx" id="{1F9F756A-371E-45F1-99F1-B1047E9DC74E}" vid="{0C0BC274-55BD-4327-A43F-AC325799A0B8}"/>
    </a:ext>
  </a:extLst>
</a:theme>
</file>

<file path=ppt/theme/theme2.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Larissa</Template>
  <TotalTime>21041</TotalTime>
  <Words>1685</Words>
  <Application>Microsoft Macintosh PowerPoint</Application>
  <PresentationFormat>Widescreen</PresentationFormat>
  <Paragraphs>436</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Black</vt:lpstr>
      <vt:lpstr>Calibri</vt:lpstr>
      <vt:lpstr>Wingdings</vt:lpstr>
      <vt:lpstr>Wingdings 2</vt:lpstr>
      <vt:lpstr>Larissa</vt:lpstr>
      <vt:lpstr>PowerPoint Presentation</vt:lpstr>
      <vt:lpstr>Application of AI in Warehouse Scheduling Optimization 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Picking task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Vangel Paronov</dc:creator>
  <cp:lastModifiedBy>Vangel Paronov</cp:lastModifiedBy>
  <cp:revision>55</cp:revision>
  <cp:lastPrinted>2015-10-19T12:36:16Z</cp:lastPrinted>
  <dcterms:created xsi:type="dcterms:W3CDTF">2022-11-23T13:12:09Z</dcterms:created>
  <dcterms:modified xsi:type="dcterms:W3CDTF">2022-12-12T17:52:52Z</dcterms:modified>
</cp:coreProperties>
</file>