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493" r:id="rId3"/>
    <p:sldId id="2201" r:id="rId4"/>
    <p:sldId id="2495" r:id="rId5"/>
    <p:sldId id="2496" r:id="rId6"/>
    <p:sldId id="2492" r:id="rId7"/>
    <p:sldId id="2497" r:id="rId8"/>
    <p:sldId id="2498" r:id="rId9"/>
    <p:sldId id="24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E1AF-B236-4CB9-AF7A-034C91897CF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3E15A-30CF-4D3E-BC29-FD711AD7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6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Fame and Feeling – increase awareness and establish an emotional connection</a:t>
            </a:r>
          </a:p>
          <a:p>
            <a:r>
              <a:rPr lang="en-US" dirty="0"/>
              <a:t>Brand, Target, and occasion for sales team and distributors</a:t>
            </a:r>
          </a:p>
          <a:p>
            <a:endParaRPr lang="en-US" dirty="0"/>
          </a:p>
          <a:p>
            <a:r>
              <a:rPr lang="en-US" dirty="0"/>
              <a:t>Tier 1 or 2 enhance at home, Tier 3 let’s send them somewhere cool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DDB310-FDA3-49AC-8864-1403F1BFF39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52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Natty Rush awareness – 10%</a:t>
            </a:r>
          </a:p>
          <a:p>
            <a:r>
              <a:rPr lang="en-US" dirty="0" err="1"/>
              <a:t>Clubtails</a:t>
            </a:r>
            <a:r>
              <a:rPr lang="en-US" dirty="0"/>
              <a:t> awareness – 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039C8-4AEE-4C59-BED5-90167A409C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24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Jackets:</a:t>
            </a:r>
          </a:p>
          <a:p>
            <a:r>
              <a:rPr lang="en-US" dirty="0"/>
              <a:t>2017-18 650k total attendance</a:t>
            </a:r>
          </a:p>
          <a:p>
            <a:r>
              <a:rPr lang="en-US" dirty="0"/>
              <a:t>7 sampling events: 600-900 samples/each</a:t>
            </a:r>
          </a:p>
          <a:p>
            <a:r>
              <a:rPr lang="en-US" dirty="0"/>
              <a:t>Sponsorship increases to $120,750 in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039C8-4AEE-4C59-BED5-90167A409C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061D-B38F-48A9-86CB-D13530F26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490DC-C2D6-4862-9874-D126FE558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219A9-1A8A-4DF6-89C2-E006F80A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F75C-C129-4FA7-B8F5-52246C5D528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93B90-D19D-4BB5-807F-BF4BFC2C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6B14E-47B8-4748-87BE-C20F424D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6A40-F5C5-4880-8DDB-169934FB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3329-60F3-455D-8BDB-ECE0F1E2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280C5-5F8B-4C54-9247-B41E135B4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50FB-B60B-4A06-AE86-209EEFC7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F75C-C129-4FA7-B8F5-52246C5D528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95A1-F904-486C-B070-38179F5A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151F2-7074-46C0-B8FC-B9A640FB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6A40-F5C5-4880-8DDB-169934FB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3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A866E-C45B-4980-895E-5599D3D26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2979B-E1AB-4026-A6BB-4B215EBA3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73B34-7A9A-46E0-96DF-3E2DFD68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F75C-C129-4FA7-B8F5-52246C5D528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DF827-0FFF-451A-A64F-A2203B36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450AC-7A6A-4EFE-8106-702648BE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6A40-F5C5-4880-8DDB-169934FB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3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0887C7-9971-4C37-8F05-B803EE8DF0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18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0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07D9-A66C-443E-8F4F-7345EBF4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C7DA-88B6-4189-8232-1D30F33A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35314-0D37-4E32-B4AC-412100DB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F75C-C129-4FA7-B8F5-52246C5D528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F78F-31DA-494D-8D6B-5D370ACF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30865-3EA3-493D-BB2F-F16FD68C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6A40-F5C5-4880-8DDB-169934FB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8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5883-6AC5-4679-9B2A-D75C9ECD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56116-2280-4043-BD11-E6BFA05F8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B7BC6-8C14-4F34-A3C6-A8491664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F75C-C129-4FA7-B8F5-52246C5D528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5591-9362-49BC-9142-574C90F6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D67B5-FA62-450B-A5C5-8D2F28D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6A40-F5C5-4880-8DDB-169934FB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7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7A2F-E4A0-4DB8-BC3A-5D348A7B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67483-8494-4345-855B-37793F975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FCF9B-EF51-4D0C-AE31-92EB9A956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46FE1-22B5-40AF-8916-B828B1FC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F75C-C129-4FA7-B8F5-52246C5D528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98220-F674-4049-9E85-83A45DE6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8D0B6-37F5-4E4F-B671-DCEBB5E0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6A40-F5C5-4880-8DDB-169934FB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4011-D2C4-4E3E-A52E-C1B950F5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9CC86-7142-4A85-98C1-FBA54BDFE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13D74-8DAE-4238-B585-0C884C152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8D7CC-D3DD-4BAC-AE01-084D99939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40599-8574-4EA7-A1B6-AA1220AB4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B072F-2208-4839-86C9-674B332F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F75C-C129-4FA7-B8F5-52246C5D528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E3E0D-6846-4B77-B5B5-F234478C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8459A6-AC9B-40E5-A1CA-381FDDEF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6A40-F5C5-4880-8DDB-169934FB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BA4E-9B94-43FE-B91C-A6D58D59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54972-5344-4D72-AB95-5A17B64D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F75C-C129-4FA7-B8F5-52246C5D528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6F142-BCA4-4C99-8D55-6447CE4C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6B73C-BD66-48F6-97FE-D7696483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6A40-F5C5-4880-8DDB-169934FB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5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CA944-ADFC-4F52-85F0-5BB48FEA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F75C-C129-4FA7-B8F5-52246C5D528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084F4-1FF8-420D-BF83-34CDE983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D29D2-A1A4-41D0-880E-651F564C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6A40-F5C5-4880-8DDB-169934FB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6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91E9-504E-4F2C-BCAF-E3F4035C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2AED-B17C-4374-BC07-1B17D0CC4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C87D1-F1EE-4064-B583-533009B26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2F645-A755-4DB2-A9BC-634AF284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F75C-C129-4FA7-B8F5-52246C5D528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2E7A1-B62C-44F4-8E38-7F81BA7B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E94D8-1FB5-42AE-BA66-D5051018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6A40-F5C5-4880-8DDB-169934FB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BFA7-BFFA-4CD1-B7BB-912EE030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F52A4-C6DF-41B0-A8E4-45EDA844A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8354F-9FFF-4634-BC05-E7DC00DB6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86E9E-3280-4E4E-8C74-9B43FA31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F75C-C129-4FA7-B8F5-52246C5D528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0AB4F-918C-4E79-8E19-519D062F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5AEC8-4981-4570-98A6-1BA718BC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6A40-F5C5-4880-8DDB-169934FB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E1789-22AA-4CFC-B17B-D8C5B744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F55FE-D2F8-4016-B59B-CCA87E88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80CD3-E19C-43F0-85DE-01C241289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AF75C-C129-4FA7-B8F5-52246C5D528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39E50-4D3E-4A57-95B5-2AFFC545D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E08A5-6913-4404-A2CE-FF2CE076C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B6A40-F5C5-4880-8DDB-169934FB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59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EFA7-FC29-4D36-96D7-63D7C370D6F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096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What We Plan to Accomplish Today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5EA3A-A364-48DB-9B16-E2C7A32BA856}"/>
              </a:ext>
            </a:extLst>
          </p:cNvPr>
          <p:cNvSpPr txBox="1"/>
          <p:nvPr/>
        </p:nvSpPr>
        <p:spPr>
          <a:xfrm>
            <a:off x="870333" y="1630496"/>
            <a:ext cx="7524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Lay out objectives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Discuss partnership options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Review timeline and budget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Align to program KPIs</a:t>
            </a:r>
          </a:p>
        </p:txBody>
      </p:sp>
    </p:spTree>
    <p:extLst>
      <p:ext uri="{BB962C8B-B14F-4D97-AF65-F5344CB8AC3E}">
        <p14:creationId xmlns:p14="http://schemas.microsoft.com/office/powerpoint/2010/main" val="371790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4EBB52-C111-4D0C-B9B5-BCF8360AB74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096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Objectives &amp; Considerations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7ABBC2-24F8-4DEB-A8B3-65AA630F7699}"/>
              </a:ext>
            </a:extLst>
          </p:cNvPr>
          <p:cNvSpPr/>
          <p:nvPr/>
        </p:nvSpPr>
        <p:spPr>
          <a:xfrm>
            <a:off x="8804438" y="1375347"/>
            <a:ext cx="2579915" cy="1317171"/>
          </a:xfrm>
          <a:prstGeom prst="rect">
            <a:avLst/>
          </a:prstGeom>
          <a:solidFill>
            <a:srgbClr val="30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EC9678-39E5-4463-A12D-0B86BA50339D}"/>
              </a:ext>
            </a:extLst>
          </p:cNvPr>
          <p:cNvSpPr/>
          <p:nvPr/>
        </p:nvSpPr>
        <p:spPr>
          <a:xfrm>
            <a:off x="432524" y="1386233"/>
            <a:ext cx="2579915" cy="1317171"/>
          </a:xfrm>
          <a:prstGeom prst="rect">
            <a:avLst/>
          </a:prstGeom>
          <a:solidFill>
            <a:srgbClr val="30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396825-16B2-4C76-8F7D-00787021D326}"/>
              </a:ext>
            </a:extLst>
          </p:cNvPr>
          <p:cNvSpPr/>
          <p:nvPr/>
        </p:nvSpPr>
        <p:spPr>
          <a:xfrm>
            <a:off x="3155229" y="1386232"/>
            <a:ext cx="2579915" cy="1317171"/>
          </a:xfrm>
          <a:prstGeom prst="rect">
            <a:avLst/>
          </a:prstGeom>
          <a:solidFill>
            <a:srgbClr val="30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8BFF98-CB84-43C3-AA88-EF76849F3454}"/>
              </a:ext>
            </a:extLst>
          </p:cNvPr>
          <p:cNvSpPr/>
          <p:nvPr/>
        </p:nvSpPr>
        <p:spPr>
          <a:xfrm>
            <a:off x="5844369" y="1375347"/>
            <a:ext cx="2579915" cy="1317171"/>
          </a:xfrm>
          <a:prstGeom prst="rect">
            <a:avLst/>
          </a:prstGeom>
          <a:solidFill>
            <a:srgbClr val="30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38D7B9-C641-4713-BEA3-6CFCE7830E3D}"/>
              </a:ext>
            </a:extLst>
          </p:cNvPr>
          <p:cNvSpPr/>
          <p:nvPr/>
        </p:nvSpPr>
        <p:spPr>
          <a:xfrm>
            <a:off x="8967659" y="1528711"/>
            <a:ext cx="22885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Increase volume sales (+71%) and PODS (+23K)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586C43-3F0A-41F0-9A03-F613923A82C8}"/>
              </a:ext>
            </a:extLst>
          </p:cNvPr>
          <p:cNvSpPr/>
          <p:nvPr/>
        </p:nvSpPr>
        <p:spPr>
          <a:xfrm>
            <a:off x="578203" y="1583153"/>
            <a:ext cx="2288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Increase awareness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B3D919-51A2-4342-A4DF-A9F1F6CEFB04}"/>
              </a:ext>
            </a:extLst>
          </p:cNvPr>
          <p:cNvSpPr/>
          <p:nvPr/>
        </p:nvSpPr>
        <p:spPr>
          <a:xfrm>
            <a:off x="3446589" y="1572268"/>
            <a:ext cx="22885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Drive trial among Everyday Enthusiasts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E79344-67A2-4DEA-8E70-83161C04FE52}"/>
              </a:ext>
            </a:extLst>
          </p:cNvPr>
          <p:cNvSpPr/>
          <p:nvPr/>
        </p:nvSpPr>
        <p:spPr>
          <a:xfrm>
            <a:off x="6026504" y="1572267"/>
            <a:ext cx="22885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#3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Distinguish MXD from high ABV competitors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C905EE-49DA-4249-A19A-E71F53A166BE}"/>
              </a:ext>
            </a:extLst>
          </p:cNvPr>
          <p:cNvSpPr txBox="1"/>
          <p:nvPr/>
        </p:nvSpPr>
        <p:spPr>
          <a:xfrm>
            <a:off x="432524" y="2982686"/>
            <a:ext cx="11008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Everyday Enthusiasts M21-29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CONSUMPTION (MEDIA):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Overindex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across all media; slightly lower on TV and digital than radio, print and OOH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Primarily convenience 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COMPETITION: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Clubtails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the current market leader; consider blunting tactics in strong markets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National launch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BUDGET: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100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B79C89-D914-4468-8B55-044657400FC5}"/>
              </a:ext>
            </a:extLst>
          </p:cNvPr>
          <p:cNvSpPr txBox="1"/>
          <p:nvPr/>
        </p:nvSpPr>
        <p:spPr>
          <a:xfrm>
            <a:off x="432524" y="1104842"/>
            <a:ext cx="7991760" cy="227081"/>
          </a:xfrm>
          <a:prstGeom prst="rect">
            <a:avLst/>
          </a:prstGeom>
          <a:solidFill>
            <a:srgbClr val="FF7001"/>
          </a:solidFill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MARKETING OBJECTIVES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225BCD-E4C4-4E6A-958C-C1E2B90EB10B}"/>
              </a:ext>
            </a:extLst>
          </p:cNvPr>
          <p:cNvSpPr txBox="1"/>
          <p:nvPr/>
        </p:nvSpPr>
        <p:spPr>
          <a:xfrm>
            <a:off x="8804437" y="1090008"/>
            <a:ext cx="2579915" cy="2419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OBJECTIVES</a:t>
            </a:r>
          </a:p>
        </p:txBody>
      </p:sp>
    </p:spTree>
    <p:extLst>
      <p:ext uri="{BB962C8B-B14F-4D97-AF65-F5344CB8AC3E}">
        <p14:creationId xmlns:p14="http://schemas.microsoft.com/office/powerpoint/2010/main" val="268903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EBB267-88BE-4FA8-AEF5-35034071E7A9}"/>
              </a:ext>
            </a:extLst>
          </p:cNvPr>
          <p:cNvSpPr/>
          <p:nvPr/>
        </p:nvSpPr>
        <p:spPr>
          <a:xfrm>
            <a:off x="1488183" y="183857"/>
            <a:ext cx="9215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black"/>
                </a:solidFill>
                <a:latin typeface="Calibri" panose="020F0502020204030204"/>
              </a:rPr>
              <a:t>KPIs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FB4E6E-1F16-4477-AE09-E4565731F1AD}"/>
              </a:ext>
            </a:extLst>
          </p:cNvPr>
          <p:cNvSpPr/>
          <p:nvPr/>
        </p:nvSpPr>
        <p:spPr>
          <a:xfrm>
            <a:off x="966723" y="2299946"/>
            <a:ext cx="2579915" cy="1317171"/>
          </a:xfrm>
          <a:prstGeom prst="rect">
            <a:avLst/>
          </a:prstGeom>
          <a:solidFill>
            <a:srgbClr val="30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800K CE in Sales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A15659-441A-438A-8D82-0B50AAEBDD75}"/>
              </a:ext>
            </a:extLst>
          </p:cNvPr>
          <p:cNvSpPr txBox="1"/>
          <p:nvPr/>
        </p:nvSpPr>
        <p:spPr>
          <a:xfrm>
            <a:off x="966723" y="2012575"/>
            <a:ext cx="2579915" cy="2419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OBJECTIVES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D4E12-DCA3-4C17-9B67-7D53D48610F8}"/>
              </a:ext>
            </a:extLst>
          </p:cNvPr>
          <p:cNvSpPr/>
          <p:nvPr/>
        </p:nvSpPr>
        <p:spPr>
          <a:xfrm>
            <a:off x="8337681" y="2299946"/>
            <a:ext cx="2579915" cy="1317171"/>
          </a:xfrm>
          <a:prstGeom prst="rect">
            <a:avLst/>
          </a:prstGeom>
          <a:solidFill>
            <a:srgbClr val="30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Increase from 4% to 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B198D1-E5B0-4911-9183-6C80D202BA37}"/>
              </a:ext>
            </a:extLst>
          </p:cNvPr>
          <p:cNvSpPr txBox="1"/>
          <p:nvPr/>
        </p:nvSpPr>
        <p:spPr>
          <a:xfrm>
            <a:off x="8337680" y="2014607"/>
            <a:ext cx="2579915" cy="2419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DRIVE TRIAL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EEDA2-AE64-4D84-A578-788E1B6B2A5F}"/>
              </a:ext>
            </a:extLst>
          </p:cNvPr>
          <p:cNvSpPr/>
          <p:nvPr/>
        </p:nvSpPr>
        <p:spPr>
          <a:xfrm>
            <a:off x="4652203" y="2299946"/>
            <a:ext cx="2579915" cy="1317171"/>
          </a:xfrm>
          <a:prstGeom prst="rect">
            <a:avLst/>
          </a:prstGeom>
          <a:solidFill>
            <a:srgbClr val="30B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Increase from 7% to 9%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8CFD59-38AA-4F8D-8ABD-8A46386FD1D2}"/>
              </a:ext>
            </a:extLst>
          </p:cNvPr>
          <p:cNvSpPr txBox="1"/>
          <p:nvPr/>
        </p:nvSpPr>
        <p:spPr>
          <a:xfrm>
            <a:off x="4652202" y="2014607"/>
            <a:ext cx="2579915" cy="2419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INCREASE AWARENESS</a:t>
            </a:r>
          </a:p>
        </p:txBody>
      </p:sp>
    </p:spTree>
    <p:extLst>
      <p:ext uri="{BB962C8B-B14F-4D97-AF65-F5344CB8AC3E}">
        <p14:creationId xmlns:p14="http://schemas.microsoft.com/office/powerpoint/2010/main" val="111164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8C456B-AAC3-427F-8F08-86D114EF1E7E}"/>
              </a:ext>
            </a:extLst>
          </p:cNvPr>
          <p:cNvSpPr/>
          <p:nvPr/>
        </p:nvSpPr>
        <p:spPr>
          <a:xfrm>
            <a:off x="199276" y="2187435"/>
            <a:ext cx="2240783" cy="49237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RETAIL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524782-F3BB-41B9-B6A2-EDAA6AF4D278}"/>
              </a:ext>
            </a:extLst>
          </p:cNvPr>
          <p:cNvSpPr/>
          <p:nvPr/>
        </p:nvSpPr>
        <p:spPr>
          <a:xfrm>
            <a:off x="3143443" y="2190784"/>
            <a:ext cx="2240783" cy="492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BRAND INTEGRATION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9725A-F245-4483-A1A5-CDDC0CCC9FEF}"/>
              </a:ext>
            </a:extLst>
          </p:cNvPr>
          <p:cNvSpPr/>
          <p:nvPr/>
        </p:nvSpPr>
        <p:spPr>
          <a:xfrm>
            <a:off x="6087611" y="2172362"/>
            <a:ext cx="2240783" cy="492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MEDIA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21B4A1-563C-43EF-84B5-12809FF212DC}"/>
              </a:ext>
            </a:extLst>
          </p:cNvPr>
          <p:cNvSpPr/>
          <p:nvPr/>
        </p:nvSpPr>
        <p:spPr>
          <a:xfrm>
            <a:off x="9031778" y="2187435"/>
            <a:ext cx="2240783" cy="492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DISTRIBUTOR INCENTIVE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F15381-22DE-4BE6-90D6-A4E569476231}"/>
              </a:ext>
            </a:extLst>
          </p:cNvPr>
          <p:cNvSpPr/>
          <p:nvPr/>
        </p:nvSpPr>
        <p:spPr>
          <a:xfrm>
            <a:off x="1180185" y="153712"/>
            <a:ext cx="9215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B53680-D9A7-4E02-8230-A98B732198BF}"/>
              </a:ext>
            </a:extLst>
          </p:cNvPr>
          <p:cNvSpPr/>
          <p:nvPr/>
        </p:nvSpPr>
        <p:spPr>
          <a:xfrm>
            <a:off x="199276" y="2917615"/>
            <a:ext cx="2240783" cy="3326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Usage rights for 2 GLORY athletes on 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GLORY TTW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4 winners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Training session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Meet &amp; greet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VIP tickets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DDA0C2-2AC7-4C2B-8A18-588B8517B15A}"/>
              </a:ext>
            </a:extLst>
          </p:cNvPr>
          <p:cNvSpPr/>
          <p:nvPr/>
        </p:nvSpPr>
        <p:spPr>
          <a:xfrm>
            <a:off x="3143442" y="2917614"/>
            <a:ext cx="2240783" cy="3326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Logo featured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Event marketing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Corner of the canvas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2 </a:t>
            </a:r>
            <a:r>
              <a:rPr lang="en-US" sz="1400" dirty="0" err="1">
                <a:solidFill>
                  <a:schemeClr val="tx1"/>
                </a:solidFill>
              </a:rPr>
              <a:t>Toblerones</a:t>
            </a:r>
            <a:r>
              <a:rPr lang="en-US" sz="1400" dirty="0">
                <a:solidFill>
                  <a:schemeClr val="tx1"/>
                </a:solidFill>
              </a:rPr>
              <a:t> around the 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All step &amp; repeats for weigh ins &amp; press conferences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Product placement at press conferences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1 broadcast feature in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Presenting partner for “Tail of the Tape” main event fight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113AE3-EA68-4D82-B00A-0D8540B03608}"/>
              </a:ext>
            </a:extLst>
          </p:cNvPr>
          <p:cNvSpPr/>
          <p:nvPr/>
        </p:nvSpPr>
        <p:spPr>
          <a:xfrm>
            <a:off x="6095997" y="2917615"/>
            <a:ext cx="2240783" cy="3326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Website homepage takeover during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3 posts on GLORY’s 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3 custom video content pieces (up to :30)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3 video posts on GLORY’s Facebook, Instagram, and YouTube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Inclusion in GLORY digital 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Digital &amp; Social: 1MM guaranteed impressions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77444-9AAD-427D-88DF-2EEC5F2EB054}"/>
              </a:ext>
            </a:extLst>
          </p:cNvPr>
          <p:cNvSpPr/>
          <p:nvPr/>
        </p:nvSpPr>
        <p:spPr>
          <a:xfrm>
            <a:off x="9031774" y="2917612"/>
            <a:ext cx="2240783" cy="8702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20 GLORY swag packs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2 winners &amp; guest sent to 2020 GLORY event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C0990-BED4-4037-9CF7-822530A0B989}"/>
              </a:ext>
            </a:extLst>
          </p:cNvPr>
          <p:cNvSpPr txBox="1"/>
          <p:nvPr/>
        </p:nvSpPr>
        <p:spPr>
          <a:xfrm>
            <a:off x="982910" y="765001"/>
            <a:ext cx="102094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Why is it a brand fit? MXD and Glory’s brand promises align: both guarantee an epic night/experience.</a:t>
            </a:r>
          </a:p>
          <a:p>
            <a:endParaRPr lang="en-US" sz="1400" dirty="0"/>
          </a:p>
          <a:p>
            <a:r>
              <a:rPr lang="en-US" sz="1400" dirty="0"/>
              <a:t>What’s in it for the consumer? Everyday Enthusiast over index in watching boxing.  </a:t>
            </a:r>
          </a:p>
          <a:p>
            <a:endParaRPr lang="en-US" sz="1400" dirty="0"/>
          </a:p>
          <a:p>
            <a:r>
              <a:rPr lang="en-US" sz="1400" dirty="0"/>
              <a:t>What’s in it for the retailer? Monster Energy is a Global GLORY partner, which will lend credibility to MXD’s partnership with Glory.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848F23-88C3-4446-8AD8-124A0FDE2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9" y="693520"/>
            <a:ext cx="485804" cy="356427"/>
          </a:xfrm>
          <a:prstGeom prst="rect">
            <a:avLst/>
          </a:prstGeom>
        </p:spPr>
      </p:pic>
      <p:pic>
        <p:nvPicPr>
          <p:cNvPr id="15" name="Picture 2" descr="Image result for check mark">
            <a:extLst>
              <a:ext uri="{FF2B5EF4-FFF2-40B4-BE49-F238E27FC236}">
                <a16:creationId xmlns:a16="http://schemas.microsoft.com/office/drawing/2014/main" id="{9C237B6F-F49D-4BBA-B15C-6F7A54EA5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68" y="1132933"/>
            <a:ext cx="360806" cy="36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hopping cart icon">
            <a:extLst>
              <a:ext uri="{FF2B5EF4-FFF2-40B4-BE49-F238E27FC236}">
                <a16:creationId xmlns:a16="http://schemas.microsoft.com/office/drawing/2014/main" id="{CE49CE0D-E3D7-4001-A6D8-FB4AC901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9" y="1604561"/>
            <a:ext cx="472051" cy="47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F9AF1E3-4B82-48F0-B21D-EA4A8FB40FD0}"/>
              </a:ext>
            </a:extLst>
          </p:cNvPr>
          <p:cNvSpPr/>
          <p:nvPr/>
        </p:nvSpPr>
        <p:spPr>
          <a:xfrm>
            <a:off x="9031774" y="5066349"/>
            <a:ext cx="2240783" cy="62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51345E-B463-4CD2-8B40-23AAA97B6CE8}"/>
              </a:ext>
            </a:extLst>
          </p:cNvPr>
          <p:cNvSpPr txBox="1"/>
          <p:nvPr/>
        </p:nvSpPr>
        <p:spPr>
          <a:xfrm>
            <a:off x="9372581" y="5236333"/>
            <a:ext cx="1705258" cy="3408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$150,000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8C5F-9C77-4A92-BA15-86DE08240A2E}"/>
              </a:ext>
            </a:extLst>
          </p:cNvPr>
          <p:cNvSpPr/>
          <p:nvPr/>
        </p:nvSpPr>
        <p:spPr>
          <a:xfrm>
            <a:off x="9031773" y="4178114"/>
            <a:ext cx="2240783" cy="492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418872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56D934-6346-44B7-BF28-49D11A1B0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940"/>
            <a:ext cx="3875995" cy="53057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09C39D-633D-4E47-917F-7261135EE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300" y="652940"/>
            <a:ext cx="3825025" cy="5140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48605E-571A-47F8-9C00-7793A9FD1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076" y="753424"/>
            <a:ext cx="4813374" cy="45722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13856-E8A1-4FC8-8771-4458D14A3FEF}"/>
              </a:ext>
            </a:extLst>
          </p:cNvPr>
          <p:cNvSpPr/>
          <p:nvPr/>
        </p:nvSpPr>
        <p:spPr>
          <a:xfrm>
            <a:off x="1173325" y="107093"/>
            <a:ext cx="8805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GLORY?</a:t>
            </a:r>
          </a:p>
        </p:txBody>
      </p:sp>
    </p:spTree>
    <p:extLst>
      <p:ext uri="{BB962C8B-B14F-4D97-AF65-F5344CB8AC3E}">
        <p14:creationId xmlns:p14="http://schemas.microsoft.com/office/powerpoint/2010/main" val="344500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AAE0ED-AD40-45F0-863B-C686BB7403EC}"/>
              </a:ext>
            </a:extLst>
          </p:cNvPr>
          <p:cNvSpPr/>
          <p:nvPr/>
        </p:nvSpPr>
        <p:spPr>
          <a:xfrm>
            <a:off x="2286874" y="2397886"/>
            <a:ext cx="2852058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What’s included?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FA496-D339-4B5D-8EE8-6ED1621A3E76}"/>
              </a:ext>
            </a:extLst>
          </p:cNvPr>
          <p:cNvSpPr/>
          <p:nvPr/>
        </p:nvSpPr>
        <p:spPr>
          <a:xfrm>
            <a:off x="2286874" y="3285952"/>
            <a:ext cx="2852058" cy="3326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Logo included in retail TTW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Prize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YouTube :15 targeted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Digital, video, and mobile :15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E648B5-3D64-4B6F-8D1F-9078FD5D7010}"/>
              </a:ext>
            </a:extLst>
          </p:cNvPr>
          <p:cNvSpPr/>
          <p:nvPr/>
        </p:nvSpPr>
        <p:spPr>
          <a:xfrm>
            <a:off x="5788002" y="2515747"/>
            <a:ext cx="2852058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Impressions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D84AB-19A2-498F-A30E-D44BA5627E54}"/>
              </a:ext>
            </a:extLst>
          </p:cNvPr>
          <p:cNvSpPr/>
          <p:nvPr/>
        </p:nvSpPr>
        <p:spPr>
          <a:xfrm>
            <a:off x="5788002" y="4848639"/>
            <a:ext cx="2852058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Budget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35B21-F48D-4C04-9D67-E82FBA79EFE7}"/>
              </a:ext>
            </a:extLst>
          </p:cNvPr>
          <p:cNvSpPr/>
          <p:nvPr/>
        </p:nvSpPr>
        <p:spPr>
          <a:xfrm>
            <a:off x="5788002" y="3378231"/>
            <a:ext cx="2852058" cy="7536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CE1E5-EABE-4E19-B2ED-1C2357606583}"/>
              </a:ext>
            </a:extLst>
          </p:cNvPr>
          <p:cNvSpPr txBox="1"/>
          <p:nvPr/>
        </p:nvSpPr>
        <p:spPr>
          <a:xfrm>
            <a:off x="6128809" y="3548215"/>
            <a:ext cx="2170444" cy="4136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5,000,000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088CA7-A630-4805-B9DA-C4B37549734F}"/>
              </a:ext>
            </a:extLst>
          </p:cNvPr>
          <p:cNvSpPr/>
          <p:nvPr/>
        </p:nvSpPr>
        <p:spPr>
          <a:xfrm>
            <a:off x="5788002" y="5741268"/>
            <a:ext cx="2852058" cy="7536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9D0111-83C3-40DF-9096-99B944935214}"/>
              </a:ext>
            </a:extLst>
          </p:cNvPr>
          <p:cNvSpPr txBox="1"/>
          <p:nvPr/>
        </p:nvSpPr>
        <p:spPr>
          <a:xfrm>
            <a:off x="6128809" y="5911252"/>
            <a:ext cx="2170444" cy="4136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$125,000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7828D-EA34-430A-BEDE-E4634760C7B4}"/>
              </a:ext>
            </a:extLst>
          </p:cNvPr>
          <p:cNvSpPr txBox="1"/>
          <p:nvPr/>
        </p:nvSpPr>
        <p:spPr>
          <a:xfrm>
            <a:off x="823225" y="906467"/>
            <a:ext cx="10209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Why is it a brand fit? MXD and WWE’s brand promises align: both guarantee an epic experience.</a:t>
            </a:r>
          </a:p>
          <a:p>
            <a:endParaRPr lang="en-US" sz="1400" dirty="0"/>
          </a:p>
          <a:p>
            <a:r>
              <a:rPr lang="en-US" sz="1400" dirty="0"/>
              <a:t>What’s in it for the consumer? WWE fans over index in flavored alcohol consumption.</a:t>
            </a:r>
          </a:p>
          <a:p>
            <a:endParaRPr lang="en-US" sz="1400" dirty="0"/>
          </a:p>
          <a:p>
            <a:r>
              <a:rPr lang="en-US" sz="1400" dirty="0"/>
              <a:t>What’s in it for the retailer? 65% of WWE fans say advertising helps them choose to buy.</a:t>
            </a:r>
          </a:p>
          <a:p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BF8294-A9DF-410F-852E-C77A1C942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1" y="906467"/>
            <a:ext cx="485804" cy="356427"/>
          </a:xfrm>
          <a:prstGeom prst="rect">
            <a:avLst/>
          </a:prstGeom>
        </p:spPr>
      </p:pic>
      <p:pic>
        <p:nvPicPr>
          <p:cNvPr id="18" name="Picture 2" descr="Image result for check mark">
            <a:extLst>
              <a:ext uri="{FF2B5EF4-FFF2-40B4-BE49-F238E27FC236}">
                <a16:creationId xmlns:a16="http://schemas.microsoft.com/office/drawing/2014/main" id="{F624B8A8-B0FF-40C0-B446-4295EC668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20" y="1345880"/>
            <a:ext cx="360806" cy="36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shopping cart icon">
            <a:extLst>
              <a:ext uri="{FF2B5EF4-FFF2-40B4-BE49-F238E27FC236}">
                <a16:creationId xmlns:a16="http://schemas.microsoft.com/office/drawing/2014/main" id="{2186776B-0A05-4916-AA9D-89CA211C1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1" y="1817508"/>
            <a:ext cx="472051" cy="47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8218561-A71F-4CD3-A19A-57DBB631BAE1}"/>
              </a:ext>
            </a:extLst>
          </p:cNvPr>
          <p:cNvSpPr/>
          <p:nvPr/>
        </p:nvSpPr>
        <p:spPr>
          <a:xfrm>
            <a:off x="1180185" y="153712"/>
            <a:ext cx="9215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WWE</a:t>
            </a:r>
          </a:p>
        </p:txBody>
      </p:sp>
    </p:spTree>
    <p:extLst>
      <p:ext uri="{BB962C8B-B14F-4D97-AF65-F5344CB8AC3E}">
        <p14:creationId xmlns:p14="http://schemas.microsoft.com/office/powerpoint/2010/main" val="359088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406D0D-088D-40D9-8A4B-100E4D2A62F8}"/>
              </a:ext>
            </a:extLst>
          </p:cNvPr>
          <p:cNvSpPr/>
          <p:nvPr/>
        </p:nvSpPr>
        <p:spPr>
          <a:xfrm>
            <a:off x="6276299" y="3251749"/>
            <a:ext cx="2852058" cy="7536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A5ED11-8794-4169-B84F-2DB81902606E}"/>
              </a:ext>
            </a:extLst>
          </p:cNvPr>
          <p:cNvSpPr/>
          <p:nvPr/>
        </p:nvSpPr>
        <p:spPr>
          <a:xfrm>
            <a:off x="6276299" y="5614786"/>
            <a:ext cx="2852058" cy="7536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5D68B1-682C-4FDF-88DA-084E3A5CB633}"/>
              </a:ext>
            </a:extLst>
          </p:cNvPr>
          <p:cNvSpPr/>
          <p:nvPr/>
        </p:nvSpPr>
        <p:spPr>
          <a:xfrm>
            <a:off x="1180185" y="153712"/>
            <a:ext cx="9215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black"/>
                </a:solidFill>
                <a:latin typeface="Calibri" panose="020F0502020204030204"/>
              </a:rPr>
              <a:t>Fantasy Island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6BE58F-5F66-4987-9166-55DBA0833CD3}"/>
              </a:ext>
            </a:extLst>
          </p:cNvPr>
          <p:cNvSpPr/>
          <p:nvPr/>
        </p:nvSpPr>
        <p:spPr>
          <a:xfrm>
            <a:off x="2918475" y="2389265"/>
            <a:ext cx="2852058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What’s included?*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86A8E-9D50-47EE-A5A1-38424AD81F26}"/>
              </a:ext>
            </a:extLst>
          </p:cNvPr>
          <p:cNvSpPr/>
          <p:nvPr/>
        </p:nvSpPr>
        <p:spPr>
          <a:xfrm>
            <a:off x="2918477" y="3251748"/>
            <a:ext cx="2852058" cy="3326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Logo included in retail TTW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In-cinema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Cinema takeovers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76AF68-B3C2-46B1-90CD-941A81317D1F}"/>
              </a:ext>
            </a:extLst>
          </p:cNvPr>
          <p:cNvSpPr/>
          <p:nvPr/>
        </p:nvSpPr>
        <p:spPr>
          <a:xfrm>
            <a:off x="6276299" y="2389265"/>
            <a:ext cx="2852058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Impressions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5C1BDB-E183-462F-88F6-40BE492CAB6B}"/>
              </a:ext>
            </a:extLst>
          </p:cNvPr>
          <p:cNvSpPr/>
          <p:nvPr/>
        </p:nvSpPr>
        <p:spPr>
          <a:xfrm>
            <a:off x="6276299" y="4722157"/>
            <a:ext cx="2852058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Budget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614583-1D6B-4AD9-9069-664D55BF20CE}"/>
              </a:ext>
            </a:extLst>
          </p:cNvPr>
          <p:cNvSpPr txBox="1"/>
          <p:nvPr/>
        </p:nvSpPr>
        <p:spPr>
          <a:xfrm>
            <a:off x="6617106" y="3421733"/>
            <a:ext cx="2170444" cy="4136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TBD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57CDF-4BAC-44FB-BD06-E44C0B8070B7}"/>
              </a:ext>
            </a:extLst>
          </p:cNvPr>
          <p:cNvSpPr txBox="1"/>
          <p:nvPr/>
        </p:nvSpPr>
        <p:spPr>
          <a:xfrm>
            <a:off x="6617106" y="5784770"/>
            <a:ext cx="2170444" cy="4136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$250,000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B1960-934C-4026-AC6F-F602679AE568}"/>
              </a:ext>
            </a:extLst>
          </p:cNvPr>
          <p:cNvSpPr txBox="1"/>
          <p:nvPr/>
        </p:nvSpPr>
        <p:spPr>
          <a:xfrm>
            <a:off x="802414" y="815865"/>
            <a:ext cx="10209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Why is it a brand fit? Aligns to MXD’s tropical look and feel.  Fantasy Islands’ target are m/w 18-34.</a:t>
            </a:r>
          </a:p>
          <a:p>
            <a:endParaRPr lang="en-US" sz="1400" dirty="0"/>
          </a:p>
          <a:p>
            <a:r>
              <a:rPr lang="en-US" sz="1400" dirty="0"/>
              <a:t>What’s in it for the consumer? </a:t>
            </a:r>
            <a:r>
              <a:rPr lang="en-US" sz="1400" dirty="0">
                <a:solidFill>
                  <a:schemeClr val="tx1"/>
                </a:solidFill>
              </a:rPr>
              <a:t>71% of MXD audience has attended a movie in the last 6 months, and are more likely to choose horror.</a:t>
            </a:r>
          </a:p>
          <a:p>
            <a:endParaRPr lang="en-US" sz="1400" dirty="0"/>
          </a:p>
          <a:p>
            <a:r>
              <a:rPr lang="en-US" sz="1400" dirty="0"/>
              <a:t>What’s in it for the retailer? Leverages up-and-coming cinema property to excite consumers.</a:t>
            </a:r>
          </a:p>
          <a:p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02E342-CF8A-40C3-AC1B-7BB7A8C423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10" y="730256"/>
            <a:ext cx="485804" cy="356427"/>
          </a:xfrm>
          <a:prstGeom prst="rect">
            <a:avLst/>
          </a:prstGeom>
        </p:spPr>
      </p:pic>
      <p:pic>
        <p:nvPicPr>
          <p:cNvPr id="15" name="Picture 2" descr="Image result for check mark">
            <a:extLst>
              <a:ext uri="{FF2B5EF4-FFF2-40B4-BE49-F238E27FC236}">
                <a16:creationId xmlns:a16="http://schemas.microsoft.com/office/drawing/2014/main" id="{194AC039-5E1E-4B44-8B0B-1848DEFAD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09" y="1169669"/>
            <a:ext cx="360806" cy="36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hopping cart icon">
            <a:extLst>
              <a:ext uri="{FF2B5EF4-FFF2-40B4-BE49-F238E27FC236}">
                <a16:creationId xmlns:a16="http://schemas.microsoft.com/office/drawing/2014/main" id="{062EA452-E229-46EA-9DCE-A644469BD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10" y="1641297"/>
            <a:ext cx="472051" cy="47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0AF767-D238-410A-BBB6-914966C40E65}"/>
              </a:ext>
            </a:extLst>
          </p:cNvPr>
          <p:cNvSpPr txBox="1"/>
          <p:nvPr/>
        </p:nvSpPr>
        <p:spPr>
          <a:xfrm>
            <a:off x="2918475" y="6331532"/>
            <a:ext cx="1663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*proposed</a:t>
            </a:r>
          </a:p>
        </p:txBody>
      </p:sp>
    </p:spTree>
    <p:extLst>
      <p:ext uri="{BB962C8B-B14F-4D97-AF65-F5344CB8AC3E}">
        <p14:creationId xmlns:p14="http://schemas.microsoft.com/office/powerpoint/2010/main" val="240770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8784E0-436A-47CE-99BC-51D754B7C652}"/>
              </a:ext>
            </a:extLst>
          </p:cNvPr>
          <p:cNvSpPr/>
          <p:nvPr/>
        </p:nvSpPr>
        <p:spPr>
          <a:xfrm>
            <a:off x="1180185" y="153712"/>
            <a:ext cx="9215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black"/>
                </a:solidFill>
                <a:latin typeface="Calibri" panose="020F0502020204030204"/>
              </a:rPr>
              <a:t>Side-by-Side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40EE2C-EC0B-42B7-84ED-E8525A3FB764}"/>
              </a:ext>
            </a:extLst>
          </p:cNvPr>
          <p:cNvSpPr/>
          <p:nvPr/>
        </p:nvSpPr>
        <p:spPr>
          <a:xfrm>
            <a:off x="743576" y="1311310"/>
            <a:ext cx="2240783" cy="49237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GLORY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A7E90-CD3F-4427-9D59-7E1DF2868C3D}"/>
              </a:ext>
            </a:extLst>
          </p:cNvPr>
          <p:cNvSpPr/>
          <p:nvPr/>
        </p:nvSpPr>
        <p:spPr>
          <a:xfrm>
            <a:off x="743576" y="2041490"/>
            <a:ext cx="2240783" cy="3326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Logo at retail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Branding inclusion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Digital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Social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1MM Impressions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91F38-63B3-4D22-87D9-42D92D074E97}"/>
              </a:ext>
            </a:extLst>
          </p:cNvPr>
          <p:cNvSpPr/>
          <p:nvPr/>
        </p:nvSpPr>
        <p:spPr>
          <a:xfrm>
            <a:off x="3575537" y="1311310"/>
            <a:ext cx="2240783" cy="49237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WWE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914473-6C00-44AD-97A2-1206707B7E56}"/>
              </a:ext>
            </a:extLst>
          </p:cNvPr>
          <p:cNvSpPr/>
          <p:nvPr/>
        </p:nvSpPr>
        <p:spPr>
          <a:xfrm>
            <a:off x="3575537" y="2041490"/>
            <a:ext cx="2240783" cy="3326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Logo at retail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Digital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5MM Impressions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47C553-983F-48E7-AD1E-FAFD5A6F2AF9}"/>
              </a:ext>
            </a:extLst>
          </p:cNvPr>
          <p:cNvSpPr/>
          <p:nvPr/>
        </p:nvSpPr>
        <p:spPr>
          <a:xfrm>
            <a:off x="6407498" y="1311310"/>
            <a:ext cx="2240783" cy="49237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Fantasy Island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40C2E-3EEA-424B-96B7-978CDDCF91DA}"/>
              </a:ext>
            </a:extLst>
          </p:cNvPr>
          <p:cNvSpPr/>
          <p:nvPr/>
        </p:nvSpPr>
        <p:spPr>
          <a:xfrm>
            <a:off x="6407498" y="2041490"/>
            <a:ext cx="2240783" cy="3326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Logo at retail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Media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In-cinema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Digital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Cinema takeovers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F0341A-8D98-48A0-9999-C7D53947DB94}"/>
              </a:ext>
            </a:extLst>
          </p:cNvPr>
          <p:cNvSpPr/>
          <p:nvPr/>
        </p:nvSpPr>
        <p:spPr>
          <a:xfrm>
            <a:off x="9239459" y="1311310"/>
            <a:ext cx="2240783" cy="49237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Blue Jackets*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852F50-F4C7-493D-BD4F-74FDBEA8932C}"/>
              </a:ext>
            </a:extLst>
          </p:cNvPr>
          <p:cNvSpPr/>
          <p:nvPr/>
        </p:nvSpPr>
        <p:spPr>
          <a:xfrm>
            <a:off x="9239459" y="2041490"/>
            <a:ext cx="2240783" cy="3326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Logo at retail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Sampling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Branding inclusion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Media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Website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Digital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Social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E22BE1-06DD-4307-92B8-12AA37896617}"/>
              </a:ext>
            </a:extLst>
          </p:cNvPr>
          <p:cNvSpPr/>
          <p:nvPr/>
        </p:nvSpPr>
        <p:spPr>
          <a:xfrm>
            <a:off x="743576" y="5546690"/>
            <a:ext cx="2240783" cy="383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51AC1-AAD3-46DF-8CC8-88F08C7E7EB0}"/>
              </a:ext>
            </a:extLst>
          </p:cNvPr>
          <p:cNvSpPr txBox="1"/>
          <p:nvPr/>
        </p:nvSpPr>
        <p:spPr>
          <a:xfrm>
            <a:off x="1060099" y="5652615"/>
            <a:ext cx="1607736" cy="17166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$150,000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283CB1-AD5F-42C8-9A2A-39AD5C9E7247}"/>
              </a:ext>
            </a:extLst>
          </p:cNvPr>
          <p:cNvSpPr/>
          <p:nvPr/>
        </p:nvSpPr>
        <p:spPr>
          <a:xfrm>
            <a:off x="3575537" y="5546690"/>
            <a:ext cx="2240783" cy="383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711873-1041-4523-BDC5-B9CFCE7D0C11}"/>
              </a:ext>
            </a:extLst>
          </p:cNvPr>
          <p:cNvSpPr txBox="1"/>
          <p:nvPr/>
        </p:nvSpPr>
        <p:spPr>
          <a:xfrm>
            <a:off x="3892060" y="5652615"/>
            <a:ext cx="1607736" cy="17166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$125,000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51C09-22BD-4F60-8162-0C15C96195E6}"/>
              </a:ext>
            </a:extLst>
          </p:cNvPr>
          <p:cNvSpPr/>
          <p:nvPr/>
        </p:nvSpPr>
        <p:spPr>
          <a:xfrm>
            <a:off x="6407498" y="5551714"/>
            <a:ext cx="2240783" cy="383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FFD847-4273-4B84-BBBC-7D3E9B5A6CC5}"/>
              </a:ext>
            </a:extLst>
          </p:cNvPr>
          <p:cNvSpPr txBox="1"/>
          <p:nvPr/>
        </p:nvSpPr>
        <p:spPr>
          <a:xfrm>
            <a:off x="6724021" y="5657639"/>
            <a:ext cx="1607736" cy="17166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$250,000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68CEA0-C4B2-4716-9A2D-25F61CC56F52}"/>
              </a:ext>
            </a:extLst>
          </p:cNvPr>
          <p:cNvSpPr/>
          <p:nvPr/>
        </p:nvSpPr>
        <p:spPr>
          <a:xfrm>
            <a:off x="9239459" y="5573903"/>
            <a:ext cx="2240783" cy="383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119FCF-0F86-462E-B241-B3C1AF0CA203}"/>
              </a:ext>
            </a:extLst>
          </p:cNvPr>
          <p:cNvSpPr txBox="1"/>
          <p:nvPr/>
        </p:nvSpPr>
        <p:spPr>
          <a:xfrm>
            <a:off x="9555982" y="5679828"/>
            <a:ext cx="1607736" cy="17166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$115,000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AF4D8-F64B-4B40-BCC5-06482DD62BB5}"/>
              </a:ext>
            </a:extLst>
          </p:cNvPr>
          <p:cNvSpPr txBox="1"/>
          <p:nvPr/>
        </p:nvSpPr>
        <p:spPr>
          <a:xfrm>
            <a:off x="9155569" y="6040712"/>
            <a:ext cx="2151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*comparison only</a:t>
            </a:r>
          </a:p>
        </p:txBody>
      </p:sp>
    </p:spTree>
    <p:extLst>
      <p:ext uri="{BB962C8B-B14F-4D97-AF65-F5344CB8AC3E}">
        <p14:creationId xmlns:p14="http://schemas.microsoft.com/office/powerpoint/2010/main" val="244504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644</Words>
  <Application>Microsoft Office PowerPoint</Application>
  <PresentationFormat>Widescreen</PresentationFormat>
  <Paragraphs>181</Paragraphs>
  <Slides>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Cosby</dc:creator>
  <cp:lastModifiedBy>Christ Kallas</cp:lastModifiedBy>
  <cp:revision>10</cp:revision>
  <dcterms:created xsi:type="dcterms:W3CDTF">2019-06-25T15:53:09Z</dcterms:created>
  <dcterms:modified xsi:type="dcterms:W3CDTF">2023-03-12T14:58:45Z</dcterms:modified>
</cp:coreProperties>
</file>