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5" r:id="rId7"/>
    <p:sldId id="266" r:id="rId8"/>
    <p:sldId id="261" r:id="rId9"/>
    <p:sldId id="262"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84" autoAdjust="0"/>
    <p:restoredTop sz="94660"/>
  </p:normalViewPr>
  <p:slideViewPr>
    <p:cSldViewPr snapToGrid="0">
      <p:cViewPr varScale="1">
        <p:scale>
          <a:sx n="74" d="100"/>
          <a:sy n="74"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268551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4575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408817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13247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587EB-3199-464B-AF57-61C4F6F6DB38}"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05499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99587EB-3199-464B-AF57-61C4F6F6DB38}" type="datetimeFigureOut">
              <a:rPr lang="en-IN" smtClean="0"/>
              <a:t>14-11-2017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9005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99587EB-3199-464B-AF57-61C4F6F6DB38}" type="datetimeFigureOut">
              <a:rPr lang="en-IN" smtClean="0"/>
              <a:t>14-11-2017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82200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99587EB-3199-464B-AF57-61C4F6F6DB38}" type="datetimeFigureOut">
              <a:rPr lang="en-IN" smtClean="0"/>
              <a:t>14-11-2017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32882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587EB-3199-464B-AF57-61C4F6F6DB38}" type="datetimeFigureOut">
              <a:rPr lang="en-IN" smtClean="0"/>
              <a:t>14-11-2017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327630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587EB-3199-464B-AF57-61C4F6F6DB38}" type="datetimeFigureOut">
              <a:rPr lang="en-IN" smtClean="0"/>
              <a:t>14-11-2017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398640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587EB-3199-464B-AF57-61C4F6F6DB38}" type="datetimeFigureOut">
              <a:rPr lang="en-IN" smtClean="0"/>
              <a:t>14-11-2017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25522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587EB-3199-464B-AF57-61C4F6F6DB38}" type="datetimeFigureOut">
              <a:rPr lang="en-IN" smtClean="0"/>
              <a:t>14-11-2017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1D7C2-64D7-48B5-8D74-037413A278B9}" type="slidenum">
              <a:rPr lang="en-IN" smtClean="0"/>
              <a:t>‹#›</a:t>
            </a:fld>
            <a:endParaRPr lang="en-IN"/>
          </a:p>
        </p:txBody>
      </p:sp>
    </p:spTree>
    <p:extLst>
      <p:ext uri="{BB962C8B-B14F-4D97-AF65-F5344CB8AC3E}">
        <p14:creationId xmlns:p14="http://schemas.microsoft.com/office/powerpoint/2010/main" val="370339464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3863662"/>
          </a:xfrm>
        </p:spPr>
        <p:txBody>
          <a:bodyPr>
            <a:normAutofit/>
          </a:bodyPr>
          <a:lstStyle/>
          <a:p>
            <a:r>
              <a:rPr lang="en-IN" dirty="0" smtClean="0"/>
              <a:t>Lens Smear Detection</a:t>
            </a:r>
            <a:endParaRPr lang="en-IN" dirty="0"/>
          </a:p>
        </p:txBody>
      </p:sp>
      <p:sp>
        <p:nvSpPr>
          <p:cNvPr id="3" name="Subtitle 2"/>
          <p:cNvSpPr>
            <a:spLocks noGrp="1"/>
          </p:cNvSpPr>
          <p:nvPr>
            <p:ph type="subTitle" idx="1"/>
          </p:nvPr>
        </p:nvSpPr>
        <p:spPr>
          <a:xfrm>
            <a:off x="1524000" y="1716505"/>
            <a:ext cx="9144000" cy="4876800"/>
          </a:xfrm>
        </p:spPr>
        <p:txBody>
          <a:bodyPr>
            <a:normAutofit/>
          </a:bodyPr>
          <a:lstStyle/>
          <a:p>
            <a:endParaRPr lang="en-IN" sz="2800" dirty="0"/>
          </a:p>
          <a:p>
            <a:pPr lvl="4"/>
            <a:endParaRPr lang="en-US" dirty="0"/>
          </a:p>
          <a:p>
            <a:pPr lvl="1" algn="l"/>
            <a:r>
              <a:rPr lang="en-US" dirty="0" smtClean="0"/>
              <a:t>                                            </a:t>
            </a:r>
            <a:endParaRPr lang="en-US" dirty="0"/>
          </a:p>
          <a:p>
            <a:pPr lvl="4"/>
            <a:endParaRPr lang="en-IN" sz="2400" dirty="0"/>
          </a:p>
        </p:txBody>
      </p:sp>
    </p:spTree>
    <p:extLst>
      <p:ext uri="{BB962C8B-B14F-4D97-AF65-F5344CB8AC3E}">
        <p14:creationId xmlns:p14="http://schemas.microsoft.com/office/powerpoint/2010/main" val="325972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06" y="1300454"/>
            <a:ext cx="3417738" cy="3417738"/>
          </a:xfrm>
          <a:prstGeom prst="rect">
            <a:avLst/>
          </a:prstGeom>
        </p:spPr>
      </p:pic>
      <p:sp>
        <p:nvSpPr>
          <p:cNvPr id="5" name="TextBox 4"/>
          <p:cNvSpPr txBox="1"/>
          <p:nvPr/>
        </p:nvSpPr>
        <p:spPr>
          <a:xfrm>
            <a:off x="2048871" y="4911375"/>
            <a:ext cx="1239442" cy="369332"/>
          </a:xfrm>
          <a:prstGeom prst="rect">
            <a:avLst/>
          </a:prstGeom>
          <a:noFill/>
        </p:spPr>
        <p:txBody>
          <a:bodyPr wrap="none" rtlCol="0">
            <a:spAutoFit/>
          </a:bodyPr>
          <a:lstStyle/>
          <a:p>
            <a:r>
              <a:rPr lang="en-IN" dirty="0" smtClean="0"/>
              <a:t>Fig 6: Mask</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2" y="1300454"/>
            <a:ext cx="3417738" cy="3417738"/>
          </a:xfrm>
          <a:prstGeom prst="rect">
            <a:avLst/>
          </a:prstGeom>
        </p:spPr>
      </p:pic>
      <p:sp>
        <p:nvSpPr>
          <p:cNvPr id="7" name="TextBox 6"/>
          <p:cNvSpPr txBox="1"/>
          <p:nvPr/>
        </p:nvSpPr>
        <p:spPr>
          <a:xfrm>
            <a:off x="8591340" y="4911375"/>
            <a:ext cx="1239442" cy="369332"/>
          </a:xfrm>
          <a:prstGeom prst="rect">
            <a:avLst/>
          </a:prstGeom>
          <a:noFill/>
        </p:spPr>
        <p:txBody>
          <a:bodyPr wrap="none" rtlCol="0">
            <a:spAutoFit/>
          </a:bodyPr>
          <a:lstStyle/>
          <a:p>
            <a:r>
              <a:rPr lang="en-IN" dirty="0" smtClean="0"/>
              <a:t>Fig 6: Mask</a:t>
            </a:r>
            <a:endParaRPr lang="en-IN" dirty="0"/>
          </a:p>
        </p:txBody>
      </p:sp>
    </p:spTree>
    <p:extLst>
      <p:ext uri="{BB962C8B-B14F-4D97-AF65-F5344CB8AC3E}">
        <p14:creationId xmlns:p14="http://schemas.microsoft.com/office/powerpoint/2010/main" val="267533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823" y="1388725"/>
            <a:ext cx="3364691" cy="3364691"/>
          </a:xfrm>
        </p:spPr>
      </p:pic>
      <p:sp>
        <p:nvSpPr>
          <p:cNvPr id="5" name="TextBox 4"/>
          <p:cNvSpPr txBox="1"/>
          <p:nvPr/>
        </p:nvSpPr>
        <p:spPr>
          <a:xfrm>
            <a:off x="1694763" y="4972357"/>
            <a:ext cx="2720809" cy="369332"/>
          </a:xfrm>
          <a:prstGeom prst="rect">
            <a:avLst/>
          </a:prstGeom>
          <a:noFill/>
        </p:spPr>
        <p:txBody>
          <a:bodyPr wrap="none" rtlCol="0">
            <a:spAutoFit/>
          </a:bodyPr>
          <a:lstStyle/>
          <a:p>
            <a:r>
              <a:rPr lang="en-IN" dirty="0" smtClean="0"/>
              <a:t>Fig 7: Lens Smear Detected</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503" y="1388724"/>
            <a:ext cx="3364691" cy="3364691"/>
          </a:xfrm>
          <a:prstGeom prst="rect">
            <a:avLst/>
          </a:prstGeom>
        </p:spPr>
      </p:pic>
      <p:sp>
        <p:nvSpPr>
          <p:cNvPr id="6" name="TextBox 5"/>
          <p:cNvSpPr txBox="1"/>
          <p:nvPr/>
        </p:nvSpPr>
        <p:spPr>
          <a:xfrm>
            <a:off x="7771443" y="4972357"/>
            <a:ext cx="2720809" cy="369332"/>
          </a:xfrm>
          <a:prstGeom prst="rect">
            <a:avLst/>
          </a:prstGeom>
          <a:noFill/>
        </p:spPr>
        <p:txBody>
          <a:bodyPr wrap="none" rtlCol="0">
            <a:spAutoFit/>
          </a:bodyPr>
          <a:lstStyle/>
          <a:p>
            <a:r>
              <a:rPr lang="en-IN" dirty="0" smtClean="0"/>
              <a:t>Fig 7: Lens Smear Detected</a:t>
            </a:r>
            <a:endParaRPr lang="en-IN" dirty="0"/>
          </a:p>
        </p:txBody>
      </p:sp>
    </p:spTree>
    <p:extLst>
      <p:ext uri="{BB962C8B-B14F-4D97-AF65-F5344CB8AC3E}">
        <p14:creationId xmlns:p14="http://schemas.microsoft.com/office/powerpoint/2010/main" val="76030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The blur region on images due to smear on camera lens was then detected and was encircled in blue.</a:t>
            </a:r>
            <a:endParaRPr lang="en-IN" dirty="0"/>
          </a:p>
        </p:txBody>
      </p:sp>
    </p:spTree>
    <p:extLst>
      <p:ext uri="{BB962C8B-B14F-4D97-AF65-F5344CB8AC3E}">
        <p14:creationId xmlns:p14="http://schemas.microsoft.com/office/powerpoint/2010/main" val="234897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lstStyle/>
          <a:p>
            <a:r>
              <a:rPr lang="en-IN" dirty="0" smtClean="0"/>
              <a:t>Introduction</a:t>
            </a:r>
            <a:endParaRPr lang="en-IN" dirty="0"/>
          </a:p>
        </p:txBody>
      </p:sp>
      <p:sp>
        <p:nvSpPr>
          <p:cNvPr id="3" name="Content Placeholder 2"/>
          <p:cNvSpPr>
            <a:spLocks noGrp="1"/>
          </p:cNvSpPr>
          <p:nvPr>
            <p:ph idx="1"/>
          </p:nvPr>
        </p:nvSpPr>
        <p:spPr>
          <a:xfrm>
            <a:off x="838200" y="1636295"/>
            <a:ext cx="10515600" cy="4973052"/>
          </a:xfrm>
        </p:spPr>
        <p:txBody>
          <a:bodyPr/>
          <a:lstStyle/>
          <a:p>
            <a:pPr algn="just"/>
            <a:r>
              <a:rPr lang="en-IN" dirty="0" smtClean="0"/>
              <a:t>Dirt and dust or smear on camera lenses is one of the important </a:t>
            </a:r>
            <a:r>
              <a:rPr lang="en-IN" dirty="0" err="1" smtClean="0"/>
              <a:t>artifacts</a:t>
            </a:r>
            <a:r>
              <a:rPr lang="en-IN" dirty="0" smtClean="0"/>
              <a:t> in digital imaging systems.</a:t>
            </a:r>
          </a:p>
          <a:p>
            <a:pPr algn="just"/>
            <a:r>
              <a:rPr lang="en-IN" dirty="0" smtClean="0"/>
              <a:t>Cleaning the camera lens or to choose better spot to retake picture is not that easy when the cameras are installed outdoor for security, or installed underwater.</a:t>
            </a:r>
          </a:p>
          <a:p>
            <a:pPr algn="just"/>
            <a:r>
              <a:rPr lang="en-IN" dirty="0" smtClean="0"/>
              <a:t>Therefore, it is necessary that we detect the blur caused due to that smear on the lens.</a:t>
            </a:r>
          </a:p>
          <a:p>
            <a:pPr marL="0" indent="0" algn="just">
              <a:buNone/>
            </a:pPr>
            <a:endParaRPr lang="en-IN" dirty="0"/>
          </a:p>
        </p:txBody>
      </p:sp>
    </p:spTree>
    <p:extLst>
      <p:ext uri="{BB962C8B-B14F-4D97-AF65-F5344CB8AC3E}">
        <p14:creationId xmlns:p14="http://schemas.microsoft.com/office/powerpoint/2010/main" val="373416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6580"/>
          </a:xfrm>
        </p:spPr>
        <p:txBody>
          <a:bodyPr/>
          <a:lstStyle/>
          <a:p>
            <a:r>
              <a:rPr lang="en-IN" dirty="0" smtClean="0"/>
              <a:t>Approach</a:t>
            </a:r>
            <a:endParaRPr lang="en-IN" dirty="0"/>
          </a:p>
        </p:txBody>
      </p:sp>
      <p:sp>
        <p:nvSpPr>
          <p:cNvPr id="3" name="Content Placeholder 2"/>
          <p:cNvSpPr>
            <a:spLocks noGrp="1"/>
          </p:cNvSpPr>
          <p:nvPr>
            <p:ph idx="1"/>
          </p:nvPr>
        </p:nvSpPr>
        <p:spPr>
          <a:xfrm>
            <a:off x="838200" y="1046580"/>
            <a:ext cx="10515600" cy="5482557"/>
          </a:xfrm>
        </p:spPr>
        <p:txBody>
          <a:bodyPr>
            <a:normAutofit fontScale="92500" lnSpcReduction="20000"/>
          </a:bodyPr>
          <a:lstStyle/>
          <a:p>
            <a:pPr algn="just"/>
            <a:r>
              <a:rPr lang="en-IN" dirty="0" smtClean="0"/>
              <a:t>Input: Image is read from the system (Fig1).</a:t>
            </a:r>
          </a:p>
          <a:p>
            <a:pPr algn="just"/>
            <a:r>
              <a:rPr lang="en-IN" dirty="0" smtClean="0"/>
              <a:t>Gaussian filter is then applied to the input image to remove the Gaussian noise and is shown in (Fig2).</a:t>
            </a:r>
          </a:p>
          <a:p>
            <a:pPr algn="just"/>
            <a:r>
              <a:rPr lang="en-IN" dirty="0" smtClean="0"/>
              <a:t>We </a:t>
            </a:r>
            <a:r>
              <a:rPr lang="en-IN" dirty="0">
                <a:sym typeface="Wingdings" panose="05000000000000000000" pitchFamily="2" charset="2"/>
              </a:rPr>
              <a:t>a</a:t>
            </a:r>
            <a:r>
              <a:rPr lang="en-IN" dirty="0" smtClean="0">
                <a:sym typeface="Wingdings" panose="05000000000000000000" pitchFamily="2" charset="2"/>
              </a:rPr>
              <a:t>dd all the pixel densities together</a:t>
            </a:r>
            <a:r>
              <a:rPr lang="en-IN" dirty="0">
                <a:sym typeface="Wingdings" panose="05000000000000000000" pitchFamily="2" charset="2"/>
              </a:rPr>
              <a:t> </a:t>
            </a:r>
            <a:r>
              <a:rPr lang="en-IN" dirty="0" smtClean="0">
                <a:sym typeface="Wingdings" panose="05000000000000000000" pitchFamily="2" charset="2"/>
              </a:rPr>
              <a:t>and u</a:t>
            </a:r>
            <a:r>
              <a:rPr lang="en-IN" dirty="0" smtClean="0"/>
              <a:t>sing cv2.cvtColor we convert image colour from BGR </a:t>
            </a:r>
            <a:r>
              <a:rPr lang="en-IN" dirty="0" smtClean="0">
                <a:sym typeface="Wingdings" panose="05000000000000000000" pitchFamily="2" charset="2"/>
              </a:rPr>
              <a:t> GRAYSCALE.</a:t>
            </a:r>
          </a:p>
          <a:p>
            <a:pPr algn="just"/>
            <a:r>
              <a:rPr lang="en-IN" dirty="0" smtClean="0">
                <a:sym typeface="Wingdings" panose="05000000000000000000" pitchFamily="2" charset="2"/>
              </a:rPr>
              <a:t>To be able to detect the blur caused due to the smear we will apply threshold and canny edge detection on the images for better accuracy.</a:t>
            </a:r>
          </a:p>
          <a:p>
            <a:pPr algn="just"/>
            <a:r>
              <a:rPr lang="en-IN" dirty="0" smtClean="0"/>
              <a:t>Threshold: First argument in calculating threshold is that image should be grayscale. Therefore we use the image obtained in above step.</a:t>
            </a:r>
            <a:r>
              <a:rPr lang="en-IN" dirty="0"/>
              <a:t> If pixel value is </a:t>
            </a:r>
            <a:r>
              <a:rPr lang="en-IN" dirty="0" smtClean="0"/>
              <a:t>less </a:t>
            </a:r>
            <a:r>
              <a:rPr lang="en-IN" dirty="0"/>
              <a:t>than </a:t>
            </a:r>
            <a:r>
              <a:rPr lang="en-IN" dirty="0" smtClean="0"/>
              <a:t>the </a:t>
            </a:r>
            <a:r>
              <a:rPr lang="en-IN" dirty="0"/>
              <a:t>threshold </a:t>
            </a:r>
            <a:r>
              <a:rPr lang="en-IN" dirty="0" smtClean="0"/>
              <a:t>value which 100, </a:t>
            </a:r>
            <a:r>
              <a:rPr lang="en-IN" dirty="0"/>
              <a:t>it is assigned one value </a:t>
            </a:r>
            <a:r>
              <a:rPr lang="en-IN" dirty="0" smtClean="0"/>
              <a:t>(white), </a:t>
            </a:r>
            <a:r>
              <a:rPr lang="en-IN" dirty="0"/>
              <a:t>else it is assigned another value (</a:t>
            </a:r>
            <a:r>
              <a:rPr lang="en-IN" dirty="0" smtClean="0"/>
              <a:t>black).</a:t>
            </a:r>
          </a:p>
          <a:p>
            <a:pPr algn="just"/>
            <a:r>
              <a:rPr lang="en-IN" dirty="0" smtClean="0"/>
              <a:t>Since input image has different lightening conditions in different areas, we will calculate adaptive threshold. This helps in calculating threshold for small regions of the image. Hence, we get different thresholds for different regions of the same image. This gives us better result for images with varying illumination just like the input image.</a:t>
            </a:r>
          </a:p>
          <a:p>
            <a:pPr algn="just"/>
            <a:endParaRPr lang="en-IN" dirty="0" smtClean="0"/>
          </a:p>
        </p:txBody>
      </p:sp>
    </p:spTree>
    <p:extLst>
      <p:ext uri="{BB962C8B-B14F-4D97-AF65-F5344CB8AC3E}">
        <p14:creationId xmlns:p14="http://schemas.microsoft.com/office/powerpoint/2010/main" val="77328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2"/>
            <a:ext cx="10515600" cy="5887453"/>
          </a:xfrm>
        </p:spPr>
        <p:txBody>
          <a:bodyPr>
            <a:normAutofit/>
          </a:bodyPr>
          <a:lstStyle/>
          <a:p>
            <a:pPr algn="just"/>
            <a:r>
              <a:rPr lang="en-IN" dirty="0" smtClean="0"/>
              <a:t>Once more the threshold is calculated with binary inverted pixel densities to convert white pixels to black  (showed in Fig3).</a:t>
            </a:r>
          </a:p>
          <a:p>
            <a:pPr algn="just"/>
            <a:r>
              <a:rPr lang="en-IN" dirty="0" smtClean="0"/>
              <a:t>Edge detection: Using cv2.Canny(Arg1,Arg2,Arg3). Here Argument1 is the image obtained from the previous step, Argument2 and Agument3 are the </a:t>
            </a:r>
            <a:r>
              <a:rPr lang="en-IN" dirty="0" err="1" smtClean="0"/>
              <a:t>minVal</a:t>
            </a:r>
            <a:r>
              <a:rPr lang="en-IN" dirty="0" smtClean="0"/>
              <a:t> and </a:t>
            </a:r>
            <a:r>
              <a:rPr lang="en-IN" dirty="0" err="1" smtClean="0"/>
              <a:t>mxVal</a:t>
            </a:r>
            <a:r>
              <a:rPr lang="en-IN" dirty="0" smtClean="0"/>
              <a:t> respectively. Argument3 is the aperture size which is used to find image gradients. (Fig4)</a:t>
            </a:r>
          </a:p>
          <a:p>
            <a:pPr algn="just"/>
            <a:r>
              <a:rPr lang="en-IN" dirty="0" smtClean="0"/>
              <a:t>Finding contours: Contour is a curve joining all the continuous points along the boundary having some intensity. The function cv2.findContours() will find the white contour from the black background. The Fig5 shows all detected contour.</a:t>
            </a:r>
          </a:p>
          <a:p>
            <a:pPr algn="just"/>
            <a:r>
              <a:rPr lang="en-IN" dirty="0" smtClean="0"/>
              <a:t> The detected contour shows the actual position of blur caused due to the smear on the lens in Fig6. The input image is then used to draw the contour on it which shows the blue encircled, blurred region caused due to smear on lens. (Fig7 – Lens Smear Detected)</a:t>
            </a:r>
          </a:p>
        </p:txBody>
      </p:sp>
    </p:spTree>
    <p:extLst>
      <p:ext uri="{BB962C8B-B14F-4D97-AF65-F5344CB8AC3E}">
        <p14:creationId xmlns:p14="http://schemas.microsoft.com/office/powerpoint/2010/main" val="95461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6" y="0"/>
            <a:ext cx="10515600" cy="1325563"/>
          </a:xfrm>
        </p:spPr>
        <p:txBody>
          <a:bodyPr/>
          <a:lstStyle/>
          <a:p>
            <a:r>
              <a:rPr lang="en-IN" dirty="0" smtClean="0"/>
              <a:t>Result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0310" y="1490042"/>
            <a:ext cx="3580327" cy="3632358"/>
          </a:xfrm>
        </p:spPr>
      </p:pic>
      <p:sp>
        <p:nvSpPr>
          <p:cNvPr id="5" name="TextBox 4"/>
          <p:cNvSpPr txBox="1"/>
          <p:nvPr/>
        </p:nvSpPr>
        <p:spPr>
          <a:xfrm>
            <a:off x="1776155" y="5286879"/>
            <a:ext cx="2502568" cy="369332"/>
          </a:xfrm>
          <a:prstGeom prst="rect">
            <a:avLst/>
          </a:prstGeom>
          <a:noFill/>
        </p:spPr>
        <p:txBody>
          <a:bodyPr wrap="square" rtlCol="0">
            <a:spAutoFit/>
          </a:bodyPr>
          <a:lstStyle/>
          <a:p>
            <a:r>
              <a:rPr lang="en-IN" dirty="0" smtClean="0"/>
              <a:t>Fig 1: Input Image</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87" y="1490042"/>
            <a:ext cx="3632358" cy="3632358"/>
          </a:xfrm>
          <a:prstGeom prst="rect">
            <a:avLst/>
          </a:prstGeom>
        </p:spPr>
      </p:pic>
      <p:sp>
        <p:nvSpPr>
          <p:cNvPr id="11" name="TextBox 10"/>
          <p:cNvSpPr txBox="1"/>
          <p:nvPr/>
        </p:nvSpPr>
        <p:spPr>
          <a:xfrm>
            <a:off x="8007383" y="5286879"/>
            <a:ext cx="2502568" cy="369332"/>
          </a:xfrm>
          <a:prstGeom prst="rect">
            <a:avLst/>
          </a:prstGeom>
          <a:noFill/>
        </p:spPr>
        <p:txBody>
          <a:bodyPr wrap="square" rtlCol="0">
            <a:spAutoFit/>
          </a:bodyPr>
          <a:lstStyle/>
          <a:p>
            <a:r>
              <a:rPr lang="en-IN" dirty="0" smtClean="0"/>
              <a:t>Fig 1: Input Image</a:t>
            </a:r>
            <a:endParaRPr lang="en-IN" dirty="0"/>
          </a:p>
        </p:txBody>
      </p:sp>
    </p:spTree>
    <p:extLst>
      <p:ext uri="{BB962C8B-B14F-4D97-AF65-F5344CB8AC3E}">
        <p14:creationId xmlns:p14="http://schemas.microsoft.com/office/powerpoint/2010/main" val="46551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75" y="1411823"/>
            <a:ext cx="3590414" cy="3590414"/>
          </a:xfrm>
          <a:prstGeom prst="rect">
            <a:avLst/>
          </a:prstGeom>
        </p:spPr>
      </p:pic>
      <p:sp>
        <p:nvSpPr>
          <p:cNvPr id="5" name="TextBox 4"/>
          <p:cNvSpPr txBox="1"/>
          <p:nvPr/>
        </p:nvSpPr>
        <p:spPr>
          <a:xfrm>
            <a:off x="1727367" y="5192367"/>
            <a:ext cx="2013693" cy="369332"/>
          </a:xfrm>
          <a:prstGeom prst="rect">
            <a:avLst/>
          </a:prstGeom>
          <a:noFill/>
        </p:spPr>
        <p:txBody>
          <a:bodyPr wrap="none" rtlCol="0">
            <a:spAutoFit/>
          </a:bodyPr>
          <a:lstStyle/>
          <a:p>
            <a:r>
              <a:rPr lang="en-IN" dirty="0" smtClean="0"/>
              <a:t>Fig 2: Gaussian Blur</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113" y="1411823"/>
            <a:ext cx="3590414" cy="3590414"/>
          </a:xfrm>
          <a:prstGeom prst="rect">
            <a:avLst/>
          </a:prstGeom>
        </p:spPr>
      </p:pic>
      <p:sp>
        <p:nvSpPr>
          <p:cNvPr id="9" name="TextBox 8"/>
          <p:cNvSpPr txBox="1"/>
          <p:nvPr/>
        </p:nvSpPr>
        <p:spPr>
          <a:xfrm>
            <a:off x="8093473" y="5192367"/>
            <a:ext cx="2013693" cy="369332"/>
          </a:xfrm>
          <a:prstGeom prst="rect">
            <a:avLst/>
          </a:prstGeom>
          <a:noFill/>
        </p:spPr>
        <p:txBody>
          <a:bodyPr wrap="none" rtlCol="0">
            <a:spAutoFit/>
          </a:bodyPr>
          <a:lstStyle/>
          <a:p>
            <a:r>
              <a:rPr lang="en-IN" dirty="0" smtClean="0"/>
              <a:t>Fig 2: Gaussian Blur</a:t>
            </a:r>
            <a:endParaRPr lang="en-IN" dirty="0"/>
          </a:p>
        </p:txBody>
      </p:sp>
    </p:spTree>
    <p:extLst>
      <p:ext uri="{BB962C8B-B14F-4D97-AF65-F5344CB8AC3E}">
        <p14:creationId xmlns:p14="http://schemas.microsoft.com/office/powerpoint/2010/main" val="246132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78" y="1162968"/>
            <a:ext cx="3396151" cy="3396151"/>
          </a:xfrm>
          <a:prstGeom prst="rect">
            <a:avLst/>
          </a:prstGeom>
        </p:spPr>
      </p:pic>
      <p:sp>
        <p:nvSpPr>
          <p:cNvPr id="5" name="TextBox 4"/>
          <p:cNvSpPr txBox="1"/>
          <p:nvPr/>
        </p:nvSpPr>
        <p:spPr>
          <a:xfrm>
            <a:off x="1732620" y="5149576"/>
            <a:ext cx="1672446" cy="369332"/>
          </a:xfrm>
          <a:prstGeom prst="rect">
            <a:avLst/>
          </a:prstGeom>
          <a:noFill/>
        </p:spPr>
        <p:txBody>
          <a:bodyPr wrap="none" rtlCol="0">
            <a:spAutoFit/>
          </a:bodyPr>
          <a:lstStyle/>
          <a:p>
            <a:r>
              <a:rPr lang="en-IN" dirty="0" smtClean="0"/>
              <a:t>Fig 3: Threshold</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923" y="1162969"/>
            <a:ext cx="3396151" cy="3396151"/>
          </a:xfrm>
          <a:prstGeom prst="rect">
            <a:avLst/>
          </a:prstGeom>
        </p:spPr>
      </p:pic>
      <p:sp>
        <p:nvSpPr>
          <p:cNvPr id="7" name="TextBox 6"/>
          <p:cNvSpPr txBox="1"/>
          <p:nvPr/>
        </p:nvSpPr>
        <p:spPr>
          <a:xfrm>
            <a:off x="7769775" y="5149576"/>
            <a:ext cx="1672446" cy="369332"/>
          </a:xfrm>
          <a:prstGeom prst="rect">
            <a:avLst/>
          </a:prstGeom>
          <a:noFill/>
        </p:spPr>
        <p:txBody>
          <a:bodyPr wrap="none" rtlCol="0">
            <a:spAutoFit/>
          </a:bodyPr>
          <a:lstStyle/>
          <a:p>
            <a:r>
              <a:rPr lang="en-IN" dirty="0" smtClean="0"/>
              <a:t>Fig 3: Threshold</a:t>
            </a:r>
            <a:endParaRPr lang="en-IN" dirty="0"/>
          </a:p>
        </p:txBody>
      </p:sp>
    </p:spTree>
    <p:extLst>
      <p:ext uri="{BB962C8B-B14F-4D97-AF65-F5344CB8AC3E}">
        <p14:creationId xmlns:p14="http://schemas.microsoft.com/office/powerpoint/2010/main" val="109980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686" y="1450485"/>
            <a:ext cx="3322721" cy="3322721"/>
          </a:xfrm>
          <a:prstGeom prst="rect">
            <a:avLst/>
          </a:prstGeom>
        </p:spPr>
      </p:pic>
      <p:sp>
        <p:nvSpPr>
          <p:cNvPr id="6" name="TextBox 5"/>
          <p:cNvSpPr txBox="1"/>
          <p:nvPr/>
        </p:nvSpPr>
        <p:spPr>
          <a:xfrm>
            <a:off x="1630738" y="4979268"/>
            <a:ext cx="2189702" cy="369332"/>
          </a:xfrm>
          <a:prstGeom prst="rect">
            <a:avLst/>
          </a:prstGeom>
          <a:noFill/>
        </p:spPr>
        <p:txBody>
          <a:bodyPr wrap="none" rtlCol="0">
            <a:spAutoFit/>
          </a:bodyPr>
          <a:lstStyle/>
          <a:p>
            <a:r>
              <a:rPr lang="en-IN" dirty="0" smtClean="0"/>
              <a:t>Fig 4: Detected Edges</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967" y="1450484"/>
            <a:ext cx="3322721" cy="3322721"/>
          </a:xfrm>
          <a:prstGeom prst="rect">
            <a:avLst/>
          </a:prstGeom>
        </p:spPr>
      </p:pic>
      <p:sp>
        <p:nvSpPr>
          <p:cNvPr id="7" name="TextBox 6"/>
          <p:cNvSpPr txBox="1"/>
          <p:nvPr/>
        </p:nvSpPr>
        <p:spPr>
          <a:xfrm>
            <a:off x="7939240" y="4979268"/>
            <a:ext cx="2189702" cy="369332"/>
          </a:xfrm>
          <a:prstGeom prst="rect">
            <a:avLst/>
          </a:prstGeom>
          <a:noFill/>
        </p:spPr>
        <p:txBody>
          <a:bodyPr wrap="none" rtlCol="0">
            <a:spAutoFit/>
          </a:bodyPr>
          <a:lstStyle/>
          <a:p>
            <a:r>
              <a:rPr lang="en-IN" dirty="0" smtClean="0"/>
              <a:t>Fig 4: Detected Edges</a:t>
            </a:r>
            <a:endParaRPr lang="en-IN" dirty="0"/>
          </a:p>
        </p:txBody>
      </p:sp>
    </p:spTree>
    <p:extLst>
      <p:ext uri="{BB962C8B-B14F-4D97-AF65-F5344CB8AC3E}">
        <p14:creationId xmlns:p14="http://schemas.microsoft.com/office/powerpoint/2010/main" val="19528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690" y="1321689"/>
            <a:ext cx="3417738" cy="3417738"/>
          </a:xfrm>
        </p:spPr>
      </p:pic>
      <p:sp>
        <p:nvSpPr>
          <p:cNvPr id="7" name="TextBox 6"/>
          <p:cNvSpPr txBox="1"/>
          <p:nvPr/>
        </p:nvSpPr>
        <p:spPr>
          <a:xfrm>
            <a:off x="1825515" y="4962890"/>
            <a:ext cx="2472087" cy="369332"/>
          </a:xfrm>
          <a:prstGeom prst="rect">
            <a:avLst/>
          </a:prstGeom>
          <a:noFill/>
        </p:spPr>
        <p:txBody>
          <a:bodyPr wrap="none" rtlCol="0">
            <a:spAutoFit/>
          </a:bodyPr>
          <a:lstStyle/>
          <a:p>
            <a:r>
              <a:rPr lang="en-IN" dirty="0" smtClean="0"/>
              <a:t>Fig 5: Contour Detection</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184" y="1321689"/>
            <a:ext cx="3417738" cy="3417738"/>
          </a:xfrm>
          <a:prstGeom prst="rect">
            <a:avLst/>
          </a:prstGeom>
        </p:spPr>
      </p:pic>
      <p:sp>
        <p:nvSpPr>
          <p:cNvPr id="8" name="TextBox 7"/>
          <p:cNvSpPr txBox="1"/>
          <p:nvPr/>
        </p:nvSpPr>
        <p:spPr>
          <a:xfrm>
            <a:off x="7721893" y="4962890"/>
            <a:ext cx="2472087" cy="369332"/>
          </a:xfrm>
          <a:prstGeom prst="rect">
            <a:avLst/>
          </a:prstGeom>
          <a:noFill/>
        </p:spPr>
        <p:txBody>
          <a:bodyPr wrap="none" rtlCol="0">
            <a:spAutoFit/>
          </a:bodyPr>
          <a:lstStyle/>
          <a:p>
            <a:r>
              <a:rPr lang="en-IN" dirty="0" smtClean="0"/>
              <a:t>Fig 5: Contour Detection</a:t>
            </a:r>
            <a:endParaRPr lang="en-IN" dirty="0"/>
          </a:p>
        </p:txBody>
      </p:sp>
    </p:spTree>
    <p:extLst>
      <p:ext uri="{BB962C8B-B14F-4D97-AF65-F5344CB8AC3E}">
        <p14:creationId xmlns:p14="http://schemas.microsoft.com/office/powerpoint/2010/main" val="120746086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425</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Lens Smear Detection</vt:lpstr>
      <vt:lpstr>Introduction</vt:lpstr>
      <vt:lpstr>Approach</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Lens Smear Detection</dc:title>
  <dc:creator>Sharul</dc:creator>
  <cp:lastModifiedBy>Bijal Patel</cp:lastModifiedBy>
  <cp:revision>17</cp:revision>
  <dcterms:created xsi:type="dcterms:W3CDTF">2017-02-23T21:47:58Z</dcterms:created>
  <dcterms:modified xsi:type="dcterms:W3CDTF">2017-11-14T23:56:55Z</dcterms:modified>
</cp:coreProperties>
</file>