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8"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95057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24304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15349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95743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BE5EA-FE0A-4460-B0D8-9008B047117D}" type="datetimeFigureOut">
              <a:rPr lang="en-IN" smtClean="0"/>
              <a:t>16-03-2017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247844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ABE5EA-FE0A-4460-B0D8-9008B047117D}" type="datetimeFigureOut">
              <a:rPr lang="en-IN" smtClean="0"/>
              <a:t>16-03-2017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6624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ABE5EA-FE0A-4460-B0D8-9008B047117D}" type="datetimeFigureOut">
              <a:rPr lang="en-IN" smtClean="0"/>
              <a:t>16-03-2017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80079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ABE5EA-FE0A-4460-B0D8-9008B047117D}" type="datetimeFigureOut">
              <a:rPr lang="en-IN" smtClean="0"/>
              <a:t>16-03-2017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09733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BE5EA-FE0A-4460-B0D8-9008B047117D}" type="datetimeFigureOut">
              <a:rPr lang="en-IN" smtClean="0"/>
              <a:t>16-03-2017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47415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BE5EA-FE0A-4460-B0D8-9008B047117D}" type="datetimeFigureOut">
              <a:rPr lang="en-IN" smtClean="0"/>
              <a:t>16-03-2017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1344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BE5EA-FE0A-4460-B0D8-9008B047117D}" type="datetimeFigureOut">
              <a:rPr lang="en-IN" smtClean="0"/>
              <a:t>16-03-2017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419597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BE5EA-FE0A-4460-B0D8-9008B047117D}" type="datetimeFigureOut">
              <a:rPr lang="en-IN" smtClean="0"/>
              <a:t>16-03-2017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2BFAF-BCE1-41DB-9E8A-A6DEAACF6D7D}" type="slidenum">
              <a:rPr lang="en-IN" smtClean="0"/>
              <a:t>‹#›</a:t>
            </a:fld>
            <a:endParaRPr lang="en-IN"/>
          </a:p>
        </p:txBody>
      </p:sp>
    </p:spTree>
    <p:extLst>
      <p:ext uri="{BB962C8B-B14F-4D97-AF65-F5344CB8AC3E}">
        <p14:creationId xmlns:p14="http://schemas.microsoft.com/office/powerpoint/2010/main" val="15030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9074"/>
            <a:ext cx="9144000" cy="1017431"/>
          </a:xfrm>
        </p:spPr>
        <p:txBody>
          <a:bodyPr>
            <a:normAutofit fontScale="90000"/>
          </a:bodyPr>
          <a:lstStyle/>
          <a:p>
            <a:r>
              <a:rPr lang="en-IN" dirty="0" smtClean="0"/>
              <a:t>Probe Data Analysis for Road Slope</a:t>
            </a:r>
            <a:endParaRPr lang="en-IN" dirty="0"/>
          </a:p>
        </p:txBody>
      </p:sp>
      <p:sp>
        <p:nvSpPr>
          <p:cNvPr id="3" name="Subtitle 2"/>
          <p:cNvSpPr>
            <a:spLocks noGrp="1"/>
          </p:cNvSpPr>
          <p:nvPr>
            <p:ph type="subTitle" idx="1"/>
          </p:nvPr>
        </p:nvSpPr>
        <p:spPr>
          <a:xfrm>
            <a:off x="1524000" y="2082800"/>
            <a:ext cx="9144000" cy="4510504"/>
          </a:xfrm>
        </p:spPr>
        <p:txBody>
          <a:bodyPr>
            <a:normAutofit/>
          </a:bodyPr>
          <a:lstStyle/>
          <a:p>
            <a:r>
              <a:rPr lang="en-IN" sz="2800" dirty="0" smtClean="0"/>
              <a:t>Assignment 2</a:t>
            </a:r>
          </a:p>
          <a:p>
            <a:endParaRPr lang="en-IN" sz="2800" dirty="0"/>
          </a:p>
          <a:p>
            <a:r>
              <a:rPr lang="en-IN" sz="2800" dirty="0" smtClean="0"/>
              <a:t>Geospatial Vision / Visualisation</a:t>
            </a:r>
          </a:p>
          <a:p>
            <a:r>
              <a:rPr lang="en-IN" sz="2800" dirty="0" smtClean="0"/>
              <a:t>CS – 513</a:t>
            </a:r>
          </a:p>
          <a:p>
            <a:endParaRPr lang="en-IN" sz="2800" dirty="0"/>
          </a:p>
          <a:p>
            <a:pPr lvl="4"/>
            <a:r>
              <a:rPr lang="en-IN" sz="2400" dirty="0" smtClean="0"/>
              <a:t>Submitted by:</a:t>
            </a:r>
          </a:p>
          <a:p>
            <a:pPr lvl="1" algn="l"/>
            <a:r>
              <a:rPr lang="en-US" dirty="0" smtClean="0"/>
              <a:t>                                                                                       </a:t>
            </a:r>
            <a:r>
              <a:rPr lang="en-US" dirty="0" err="1" smtClean="0"/>
              <a:t>Bharatiben</a:t>
            </a:r>
            <a:r>
              <a:rPr lang="en-US" dirty="0" smtClean="0"/>
              <a:t> </a:t>
            </a:r>
            <a:r>
              <a:rPr lang="en-US" dirty="0" err="1"/>
              <a:t>Kyada</a:t>
            </a:r>
            <a:r>
              <a:rPr lang="en-US" dirty="0"/>
              <a:t> (</a:t>
            </a:r>
            <a:r>
              <a:rPr lang="en-US" dirty="0" smtClean="0"/>
              <a:t>A20353636)</a:t>
            </a:r>
          </a:p>
          <a:p>
            <a:pPr lvl="1" algn="l"/>
            <a:r>
              <a:rPr lang="en-US" dirty="0" smtClean="0"/>
              <a:t>                                                                                       </a:t>
            </a:r>
            <a:r>
              <a:rPr lang="en-US" dirty="0" err="1" smtClean="0"/>
              <a:t>Sharul</a:t>
            </a:r>
            <a:r>
              <a:rPr lang="en-US" dirty="0" smtClean="0"/>
              <a:t> </a:t>
            </a:r>
            <a:r>
              <a:rPr lang="en-US" dirty="0" err="1"/>
              <a:t>Saxena</a:t>
            </a:r>
            <a:r>
              <a:rPr lang="en-US" dirty="0"/>
              <a:t> (A20380920</a:t>
            </a:r>
            <a:r>
              <a:rPr lang="en-US" dirty="0" smtClean="0"/>
              <a:t>)</a:t>
            </a:r>
            <a:endParaRPr lang="en-US" dirty="0"/>
          </a:p>
          <a:p>
            <a:pPr lvl="1" algn="l"/>
            <a:r>
              <a:rPr lang="en-US" dirty="0" smtClean="0"/>
              <a:t>                                                                                       </a:t>
            </a:r>
            <a:r>
              <a:rPr lang="en-US" dirty="0" err="1" smtClean="0"/>
              <a:t>Tanmay</a:t>
            </a:r>
            <a:r>
              <a:rPr lang="en-US" dirty="0" smtClean="0"/>
              <a:t> </a:t>
            </a:r>
            <a:r>
              <a:rPr lang="en-US" dirty="0"/>
              <a:t>Pradhan (A20376280)</a:t>
            </a:r>
          </a:p>
          <a:p>
            <a:pPr lvl="1" algn="l"/>
            <a:r>
              <a:rPr lang="en-US" dirty="0" smtClean="0"/>
              <a:t>                                                                                       Vickyben </a:t>
            </a:r>
            <a:r>
              <a:rPr lang="en-US" dirty="0"/>
              <a:t>Patel (A20370450)</a:t>
            </a:r>
          </a:p>
          <a:p>
            <a:pPr lvl="4"/>
            <a:endParaRPr lang="en-IN" sz="2400" dirty="0"/>
          </a:p>
        </p:txBody>
      </p:sp>
    </p:spTree>
    <p:extLst>
      <p:ext uri="{BB962C8B-B14F-4D97-AF65-F5344CB8AC3E}">
        <p14:creationId xmlns:p14="http://schemas.microsoft.com/office/powerpoint/2010/main" val="172326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0"/>
            <a:ext cx="10515600" cy="1325563"/>
          </a:xfrm>
        </p:spPr>
        <p:txBody>
          <a:bodyPr/>
          <a:lstStyle/>
          <a:p>
            <a:r>
              <a:rPr lang="en-IN" dirty="0" smtClean="0"/>
              <a:t>Result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849" y="1155701"/>
            <a:ext cx="10268551" cy="5523732"/>
          </a:xfrm>
        </p:spPr>
      </p:pic>
    </p:spTree>
    <p:extLst>
      <p:ext uri="{BB962C8B-B14F-4D97-AF65-F5344CB8AC3E}">
        <p14:creationId xmlns:p14="http://schemas.microsoft.com/office/powerpoint/2010/main" val="99712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0" y="758825"/>
            <a:ext cx="9944100" cy="5590826"/>
          </a:xfrm>
        </p:spPr>
      </p:pic>
    </p:spTree>
    <p:extLst>
      <p:ext uri="{BB962C8B-B14F-4D97-AF65-F5344CB8AC3E}">
        <p14:creationId xmlns:p14="http://schemas.microsoft.com/office/powerpoint/2010/main" val="344857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95325"/>
            <a:ext cx="10515600" cy="5783614"/>
          </a:xfrm>
        </p:spPr>
      </p:pic>
    </p:spTree>
    <p:extLst>
      <p:ext uri="{BB962C8B-B14F-4D97-AF65-F5344CB8AC3E}">
        <p14:creationId xmlns:p14="http://schemas.microsoft.com/office/powerpoint/2010/main" val="6422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547" y="568324"/>
            <a:ext cx="9990983" cy="5768975"/>
          </a:xfrm>
        </p:spPr>
      </p:pic>
    </p:spTree>
    <p:extLst>
      <p:ext uri="{BB962C8B-B14F-4D97-AF65-F5344CB8AC3E}">
        <p14:creationId xmlns:p14="http://schemas.microsoft.com/office/powerpoint/2010/main" val="15981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66" y="327025"/>
            <a:ext cx="5009734" cy="6335333"/>
          </a:xfrm>
        </p:spPr>
      </p:pic>
      <p:sp>
        <p:nvSpPr>
          <p:cNvPr id="6" name="TextBox 5"/>
          <p:cNvSpPr txBox="1"/>
          <p:nvPr/>
        </p:nvSpPr>
        <p:spPr>
          <a:xfrm>
            <a:off x="5511800" y="1663700"/>
            <a:ext cx="6492966" cy="2308324"/>
          </a:xfrm>
          <a:prstGeom prst="rect">
            <a:avLst/>
          </a:prstGeom>
          <a:noFill/>
        </p:spPr>
        <p:txBody>
          <a:bodyPr wrap="square" rtlCol="0">
            <a:spAutoFit/>
          </a:bodyPr>
          <a:lstStyle/>
          <a:p>
            <a:r>
              <a:rPr lang="en-IN" dirty="0" smtClean="0"/>
              <a:t>Format of SlopeOutput.csv</a:t>
            </a:r>
          </a:p>
          <a:p>
            <a:endParaRPr lang="en-IN" dirty="0" smtClean="0"/>
          </a:p>
          <a:p>
            <a:r>
              <a:rPr lang="en-IN" dirty="0" err="1" smtClean="0"/>
              <a:t>linkPVID</a:t>
            </a:r>
            <a:r>
              <a:rPr lang="en-IN" dirty="0" smtClean="0"/>
              <a:t>, </a:t>
            </a:r>
            <a:r>
              <a:rPr lang="en-IN" dirty="0" err="1" smtClean="0"/>
              <a:t>derivedSlope</a:t>
            </a:r>
            <a:r>
              <a:rPr lang="en-IN" dirty="0" smtClean="0"/>
              <a:t>, </a:t>
            </a:r>
            <a:r>
              <a:rPr lang="en-IN" dirty="0" err="1" smtClean="0"/>
              <a:t>surveyedSlope</a:t>
            </a:r>
            <a:endParaRPr lang="en-IN" dirty="0" smtClean="0"/>
          </a:p>
          <a:p>
            <a:endParaRPr lang="en-IN" dirty="0" smtClean="0"/>
          </a:p>
          <a:p>
            <a:r>
              <a:rPr lang="en-IN" dirty="0" smtClean="0"/>
              <a:t>		</a:t>
            </a:r>
            <a:r>
              <a:rPr lang="en-IN" dirty="0" err="1" smtClean="0"/>
              <a:t>linkPVID</a:t>
            </a:r>
            <a:r>
              <a:rPr lang="en-IN" dirty="0" smtClean="0"/>
              <a:t>             is a unique identifier for a link.</a:t>
            </a:r>
          </a:p>
          <a:p>
            <a:r>
              <a:rPr lang="en-IN" dirty="0" smtClean="0"/>
              <a:t>		</a:t>
            </a:r>
            <a:r>
              <a:rPr lang="en-IN" dirty="0" err="1" smtClean="0"/>
              <a:t>derivedSlope</a:t>
            </a:r>
            <a:r>
              <a:rPr lang="en-IN" dirty="0" smtClean="0"/>
              <a:t>     is the slope calculated for a 			           probe point.</a:t>
            </a:r>
          </a:p>
          <a:p>
            <a:r>
              <a:rPr lang="en-IN" dirty="0" smtClean="0"/>
              <a:t>		</a:t>
            </a:r>
            <a:r>
              <a:rPr lang="en-IN" dirty="0" err="1" smtClean="0"/>
              <a:t>surveyedSlope</a:t>
            </a:r>
            <a:r>
              <a:rPr lang="en-IN" dirty="0" smtClean="0"/>
              <a:t>   is the slope for a specific link.</a:t>
            </a:r>
            <a:endParaRPr lang="en-IN" dirty="0"/>
          </a:p>
        </p:txBody>
      </p:sp>
    </p:spTree>
    <p:extLst>
      <p:ext uri="{BB962C8B-B14F-4D97-AF65-F5344CB8AC3E}">
        <p14:creationId xmlns:p14="http://schemas.microsoft.com/office/powerpoint/2010/main" val="364308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38200" y="1690689"/>
            <a:ext cx="10515600" cy="4752642"/>
          </a:xfrm>
        </p:spPr>
        <p:txBody>
          <a:bodyPr/>
          <a:lstStyle/>
          <a:p>
            <a:pPr algn="just"/>
            <a:r>
              <a:rPr lang="en-IN" dirty="0" smtClean="0"/>
              <a:t>Probe Data:</a:t>
            </a:r>
          </a:p>
          <a:p>
            <a:pPr lvl="1" algn="just"/>
            <a:r>
              <a:rPr lang="en-IN" dirty="0" smtClean="0"/>
              <a:t>Probe data is the data which is generated by monitoring the position of individual vehicles like cars, buses, trains etc. over space and time using dedicated probe vehicles, mobile phones, sensors etc.</a:t>
            </a:r>
          </a:p>
          <a:p>
            <a:pPr lvl="1" algn="just"/>
            <a:r>
              <a:rPr lang="en-IN" dirty="0" smtClean="0"/>
              <a:t>Data thus obtained is a time series of locations. It is in the form of (Latitude, Longitude, </a:t>
            </a:r>
            <a:r>
              <a:rPr lang="en-IN" dirty="0" err="1" smtClean="0"/>
              <a:t>TimeStamp</a:t>
            </a:r>
            <a:r>
              <a:rPr lang="en-IN" dirty="0" smtClean="0"/>
              <a:t>).</a:t>
            </a:r>
          </a:p>
          <a:p>
            <a:pPr lvl="1" algn="just"/>
            <a:r>
              <a:rPr lang="en-IN" dirty="0" smtClean="0"/>
              <a:t>Probe data is useful in many ways:</a:t>
            </a:r>
          </a:p>
          <a:p>
            <a:pPr lvl="2" algn="just"/>
            <a:r>
              <a:rPr lang="en-IN" dirty="0" smtClean="0"/>
              <a:t>Determine traffic speeds or travel time of road segments</a:t>
            </a:r>
          </a:p>
          <a:p>
            <a:pPr lvl="2" algn="just"/>
            <a:r>
              <a:rPr lang="en-IN" dirty="0" smtClean="0"/>
              <a:t>For transportation planning</a:t>
            </a:r>
          </a:p>
          <a:p>
            <a:pPr lvl="2" algn="just"/>
            <a:r>
              <a:rPr lang="en-IN" dirty="0" smtClean="0"/>
              <a:t>Map refinement/Creation</a:t>
            </a:r>
          </a:p>
          <a:p>
            <a:pPr lvl="2" algn="just"/>
            <a:r>
              <a:rPr lang="en-IN" dirty="0" smtClean="0"/>
              <a:t>Intersection delay analysis</a:t>
            </a:r>
            <a:endParaRPr lang="en-IN" dirty="0"/>
          </a:p>
          <a:p>
            <a:pPr algn="just"/>
            <a:endParaRPr lang="en-IN" dirty="0" smtClean="0"/>
          </a:p>
        </p:txBody>
      </p:sp>
    </p:spTree>
    <p:extLst>
      <p:ext uri="{BB962C8B-B14F-4D97-AF65-F5344CB8AC3E}">
        <p14:creationId xmlns:p14="http://schemas.microsoft.com/office/powerpoint/2010/main" val="2170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4323"/>
            <a:ext cx="10240926" cy="5581540"/>
          </a:xfrm>
        </p:spPr>
        <p:txBody>
          <a:bodyPr/>
          <a:lstStyle/>
          <a:p>
            <a:pPr algn="just"/>
            <a:r>
              <a:rPr lang="en-IN" dirty="0" smtClean="0"/>
              <a:t>Map-Matching:</a:t>
            </a:r>
          </a:p>
          <a:p>
            <a:pPr lvl="1" algn="just"/>
            <a:r>
              <a:rPr lang="en-IN" dirty="0" smtClean="0"/>
              <a:t>Map matching is performed by obtaining probe data and thus mapping it to the map using the given information like latitude, longitude, timestamp, elevation etc.</a:t>
            </a:r>
          </a:p>
          <a:p>
            <a:pPr lvl="1" algn="just"/>
            <a:r>
              <a:rPr lang="en-IN" dirty="0" smtClean="0"/>
              <a:t>It helps in identifying inaccuracy of positioning, off the road locations, error of a GPS point etc. The error of GPS point is corrected by snapping the GPS point onto the road network.</a:t>
            </a:r>
          </a:p>
          <a:p>
            <a:pPr lvl="1" algn="just"/>
            <a:r>
              <a:rPr lang="en-IN" dirty="0" smtClean="0"/>
              <a:t>Map-matching algorithm integrate probe data with road link data to identify the correct link on which a vehicle is travelling and to determine the location of vehicle on a link.</a:t>
            </a:r>
          </a:p>
          <a:p>
            <a:pPr lvl="1" algn="just"/>
            <a:r>
              <a:rPr lang="en-IN" dirty="0" smtClean="0"/>
              <a:t>There are several algorithms present to perform map-matching which are:</a:t>
            </a:r>
          </a:p>
          <a:p>
            <a:pPr lvl="2" algn="just"/>
            <a:r>
              <a:rPr lang="en-IN" dirty="0" smtClean="0"/>
              <a:t>Probabilistic theory</a:t>
            </a:r>
          </a:p>
          <a:p>
            <a:pPr lvl="2" algn="just"/>
            <a:r>
              <a:rPr lang="en-IN" dirty="0" err="1" smtClean="0"/>
              <a:t>Kalman</a:t>
            </a:r>
            <a:r>
              <a:rPr lang="en-IN" dirty="0" smtClean="0"/>
              <a:t> filter</a:t>
            </a:r>
          </a:p>
          <a:p>
            <a:pPr lvl="2" algn="just"/>
            <a:r>
              <a:rPr lang="en-IN" dirty="0" smtClean="0"/>
              <a:t>Fuzzy logic etc.</a:t>
            </a:r>
          </a:p>
          <a:p>
            <a:pPr lvl="1" algn="just"/>
            <a:endParaRPr lang="en-IN" dirty="0"/>
          </a:p>
        </p:txBody>
      </p:sp>
    </p:spTree>
    <p:extLst>
      <p:ext uri="{BB962C8B-B14F-4D97-AF65-F5344CB8AC3E}">
        <p14:creationId xmlns:p14="http://schemas.microsoft.com/office/powerpoint/2010/main" val="108629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Formula Used</a:t>
            </a:r>
            <a:endParaRPr lang="en-IN" dirty="0"/>
          </a:p>
        </p:txBody>
      </p:sp>
      <p:sp>
        <p:nvSpPr>
          <p:cNvPr id="3" name="Content Placeholder 2"/>
          <p:cNvSpPr>
            <a:spLocks noGrp="1"/>
          </p:cNvSpPr>
          <p:nvPr>
            <p:ph idx="1"/>
          </p:nvPr>
        </p:nvSpPr>
        <p:spPr>
          <a:xfrm>
            <a:off x="838200" y="1495684"/>
            <a:ext cx="10515600" cy="5139032"/>
          </a:xfrm>
        </p:spPr>
        <p:txBody>
          <a:bodyPr>
            <a:normAutofit/>
          </a:bodyPr>
          <a:lstStyle/>
          <a:p>
            <a:pPr algn="just"/>
            <a:r>
              <a:rPr lang="en-IN" dirty="0" err="1" smtClean="0"/>
              <a:t>Haversine</a:t>
            </a:r>
            <a:r>
              <a:rPr lang="en-IN" dirty="0" smtClean="0"/>
              <a:t> Formula: </a:t>
            </a:r>
            <a:r>
              <a:rPr lang="en-IN" sz="2400" dirty="0" smtClean="0"/>
              <a:t>It determines </a:t>
            </a:r>
            <a:r>
              <a:rPr lang="en-IN" sz="2400" dirty="0"/>
              <a:t>the great-circle distance between two points on a sphere given their longitudes and latitudes</a:t>
            </a:r>
            <a:r>
              <a:rPr lang="en-IN" sz="2400" dirty="0" smtClean="0"/>
              <a:t>.      ………………………(F1)</a:t>
            </a:r>
          </a:p>
          <a:p>
            <a:pPr marL="457200" lvl="1" indent="0" algn="just">
              <a:buNone/>
            </a:pPr>
            <a:endParaRPr lang="en-IN" dirty="0" smtClean="0"/>
          </a:p>
          <a:p>
            <a:pPr marL="457200" lvl="1" indent="0" algn="just">
              <a:buNone/>
            </a:pPr>
            <a:endParaRPr lang="en-IN" dirty="0"/>
          </a:p>
          <a:p>
            <a:pPr marL="457200" lvl="1" indent="0" algn="just">
              <a:buNone/>
            </a:pPr>
            <a:endParaRPr lang="en-IN" dirty="0" smtClean="0"/>
          </a:p>
          <a:p>
            <a:pPr marL="457200" lvl="1" indent="0" algn="just">
              <a:buNone/>
            </a:pPr>
            <a:endParaRPr lang="en-IN" dirty="0"/>
          </a:p>
          <a:p>
            <a:pPr marL="457200" lvl="1" indent="0" algn="just">
              <a:buNone/>
            </a:pPr>
            <a:endParaRPr lang="en-IN" dirty="0" smtClean="0"/>
          </a:p>
          <a:p>
            <a:pPr marL="457200" lvl="1" indent="0" algn="just">
              <a:buNone/>
            </a:pPr>
            <a:endParaRPr lang="en-IN" dirty="0"/>
          </a:p>
          <a:p>
            <a:pPr marL="457200" lvl="1" indent="0" algn="just">
              <a:buNone/>
            </a:pPr>
            <a:r>
              <a:rPr lang="en-IN" dirty="0" smtClean="0"/>
              <a:t>Where a = square of half of the chord length between the points</a:t>
            </a:r>
          </a:p>
          <a:p>
            <a:pPr marL="457200" lvl="1" indent="0" algn="just">
              <a:buNone/>
            </a:pPr>
            <a:r>
              <a:rPr lang="en-IN" dirty="0"/>
              <a:t>	 </a:t>
            </a:r>
            <a:r>
              <a:rPr lang="en-IN" dirty="0" smtClean="0"/>
              <a:t>      c = angular distance in radians</a:t>
            </a:r>
          </a:p>
          <a:p>
            <a:pPr marL="457200" lvl="1" indent="0" algn="just">
              <a:buNone/>
            </a:pPr>
            <a:r>
              <a:rPr lang="en-IN" dirty="0"/>
              <a:t>	</a:t>
            </a:r>
            <a:r>
              <a:rPr lang="en-IN" dirty="0" smtClean="0"/>
              <a:t>       R = radius of Earth in km</a:t>
            </a:r>
          </a:p>
          <a:p>
            <a:pPr marL="457200" lvl="1" indent="0" algn="just">
              <a:buNone/>
            </a:pPr>
            <a:r>
              <a:rPr lang="en-IN" dirty="0"/>
              <a:t>	</a:t>
            </a:r>
            <a:r>
              <a:rPr lang="en-IN" dirty="0" smtClean="0"/>
              <a:t>       </a:t>
            </a:r>
            <a:r>
              <a:rPr lang="es-ES" dirty="0" smtClean="0">
                <a:latin typeface="Times New Roman" panose="02020603050405020304" pitchFamily="18" charset="0"/>
              </a:rPr>
              <a:t>φ = </a:t>
            </a:r>
            <a:r>
              <a:rPr lang="es-ES" dirty="0" err="1" smtClean="0">
                <a:latin typeface="Times New Roman" panose="02020603050405020304" pitchFamily="18" charset="0"/>
              </a:rPr>
              <a:t>latitude</a:t>
            </a:r>
            <a:r>
              <a:rPr lang="es-ES" dirty="0" smtClean="0">
                <a:latin typeface="Times New Roman" panose="02020603050405020304" pitchFamily="18" charset="0"/>
              </a:rPr>
              <a:t> in </a:t>
            </a:r>
            <a:r>
              <a:rPr lang="es-ES" dirty="0" err="1" smtClean="0">
                <a:latin typeface="Times New Roman" panose="02020603050405020304" pitchFamily="18" charset="0"/>
              </a:rPr>
              <a:t>radians</a:t>
            </a:r>
            <a:endParaRPr lang="es-ES" dirty="0" smtClean="0">
              <a:latin typeface="Times New Roman" panose="02020603050405020304" pitchFamily="18" charset="0"/>
            </a:endParaRPr>
          </a:p>
          <a:p>
            <a:pPr marL="457200" lvl="1" indent="0" algn="just">
              <a:buNone/>
            </a:pPr>
            <a:r>
              <a:rPr lang="es-ES" dirty="0" smtClean="0">
                <a:latin typeface="Times New Roman" panose="02020603050405020304" pitchFamily="18" charset="0"/>
              </a:rPr>
              <a:t>	      λ = </a:t>
            </a:r>
            <a:r>
              <a:rPr lang="es-ES" dirty="0" err="1" smtClean="0">
                <a:latin typeface="Times New Roman" panose="02020603050405020304" pitchFamily="18" charset="0"/>
              </a:rPr>
              <a:t>longitude</a:t>
            </a:r>
            <a:r>
              <a:rPr lang="es-ES" dirty="0" smtClean="0">
                <a:latin typeface="Times New Roman" panose="02020603050405020304" pitchFamily="18" charset="0"/>
              </a:rPr>
              <a:t> in </a:t>
            </a:r>
            <a:r>
              <a:rPr lang="es-ES" dirty="0" err="1" smtClean="0">
                <a:latin typeface="Times New Roman" panose="02020603050405020304" pitchFamily="18" charset="0"/>
              </a:rPr>
              <a:t>radians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70752201"/>
              </p:ext>
            </p:extLst>
          </p:nvPr>
        </p:nvGraphicFramePr>
        <p:xfrm>
          <a:off x="1761756" y="2536189"/>
          <a:ext cx="9305260" cy="1884888"/>
        </p:xfrm>
        <a:graphic>
          <a:graphicData uri="http://schemas.openxmlformats.org/drawingml/2006/table">
            <a:tbl>
              <a:tblPr/>
              <a:tblGrid>
                <a:gridCol w="9305260"/>
              </a:tblGrid>
              <a:tr h="628296">
                <a:tc>
                  <a:txBody>
                    <a:bodyPr/>
                    <a:lstStyle/>
                    <a:p>
                      <a:r>
                        <a:rPr lang="es-ES" sz="2400" b="0" dirty="0">
                          <a:effectLst/>
                          <a:latin typeface="Times New Roman" panose="02020603050405020304" pitchFamily="18" charset="0"/>
                        </a:rPr>
                        <a:t>a = sin²(</a:t>
                      </a:r>
                      <a:r>
                        <a:rPr lang="es-ES" sz="2400" b="0" dirty="0" err="1">
                          <a:effectLst/>
                          <a:latin typeface="Times New Roman" panose="02020603050405020304" pitchFamily="18" charset="0"/>
                        </a:rPr>
                        <a:t>Δφ</a:t>
                      </a:r>
                      <a:r>
                        <a:rPr lang="es-ES" sz="2400" b="0" dirty="0">
                          <a:effectLst/>
                          <a:latin typeface="Times New Roman" panose="02020603050405020304" pitchFamily="18" charset="0"/>
                        </a:rPr>
                        <a:t>/2) + </a:t>
                      </a:r>
                      <a:r>
                        <a:rPr lang="es-ES" sz="2400" b="0" dirty="0" err="1">
                          <a:effectLst/>
                          <a:latin typeface="Times New Roman" panose="02020603050405020304" pitchFamily="18" charset="0"/>
                        </a:rPr>
                        <a:t>cos</a:t>
                      </a:r>
                      <a:r>
                        <a:rPr lang="es-ES" sz="2400" b="0" dirty="0">
                          <a:effectLst/>
                          <a:latin typeface="Times New Roman" panose="02020603050405020304" pitchFamily="18" charset="0"/>
                        </a:rPr>
                        <a:t> φ</a:t>
                      </a:r>
                      <a:r>
                        <a:rPr lang="es-ES" sz="2400" b="0" baseline="-25000" dirty="0">
                          <a:effectLst/>
                          <a:latin typeface="Times New Roman" panose="02020603050405020304" pitchFamily="18" charset="0"/>
                        </a:rPr>
                        <a:t>1</a:t>
                      </a:r>
                      <a:r>
                        <a:rPr lang="es-ES" sz="2400" b="0" dirty="0">
                          <a:effectLst/>
                          <a:latin typeface="Times New Roman" panose="02020603050405020304" pitchFamily="18" charset="0"/>
                        </a:rPr>
                        <a:t> ⋅ </a:t>
                      </a:r>
                      <a:r>
                        <a:rPr lang="es-ES" sz="2400" b="0" dirty="0" err="1">
                          <a:effectLst/>
                          <a:latin typeface="Times New Roman" panose="02020603050405020304" pitchFamily="18" charset="0"/>
                        </a:rPr>
                        <a:t>cos</a:t>
                      </a:r>
                      <a:r>
                        <a:rPr lang="es-ES" sz="2400" b="0" dirty="0">
                          <a:effectLst/>
                          <a:latin typeface="Times New Roman" panose="02020603050405020304" pitchFamily="18" charset="0"/>
                        </a:rPr>
                        <a:t> φ</a:t>
                      </a:r>
                      <a:r>
                        <a:rPr lang="es-ES" sz="2400" b="0" baseline="-25000" dirty="0">
                          <a:effectLst/>
                          <a:latin typeface="Times New Roman" panose="02020603050405020304" pitchFamily="18" charset="0"/>
                        </a:rPr>
                        <a:t>2</a:t>
                      </a:r>
                      <a:r>
                        <a:rPr lang="es-ES" sz="2400" b="0" dirty="0">
                          <a:effectLst/>
                          <a:latin typeface="Times New Roman" panose="02020603050405020304" pitchFamily="18" charset="0"/>
                        </a:rPr>
                        <a:t> ⋅ sin²(</a:t>
                      </a:r>
                      <a:r>
                        <a:rPr lang="es-ES" sz="2400" b="0" dirty="0" err="1">
                          <a:effectLst/>
                          <a:latin typeface="Times New Roman" panose="02020603050405020304" pitchFamily="18" charset="0"/>
                        </a:rPr>
                        <a:t>Δλ</a:t>
                      </a:r>
                      <a:r>
                        <a:rPr lang="es-ES" sz="2400" b="0" dirty="0">
                          <a:effectLst/>
                          <a:latin typeface="Times New Roman" panose="02020603050405020304" pitchFamily="18" charset="0"/>
                        </a:rPr>
                        <a:t>/2)</a:t>
                      </a:r>
                    </a:p>
                  </a:txBody>
                  <a:tcPr anchor="ctr">
                    <a:lnL>
                      <a:noFill/>
                    </a:lnL>
                    <a:lnR>
                      <a:noFill/>
                    </a:lnR>
                    <a:lnT>
                      <a:noFill/>
                    </a:lnT>
                    <a:lnB>
                      <a:noFill/>
                    </a:lnB>
                    <a:noFill/>
                  </a:tcPr>
                </a:tc>
              </a:tr>
              <a:tr h="628296">
                <a:tc>
                  <a:txBody>
                    <a:bodyPr/>
                    <a:lstStyle/>
                    <a:p>
                      <a:r>
                        <a:rPr lang="en-IN" sz="2400" b="0" dirty="0">
                          <a:effectLst/>
                          <a:latin typeface="Times New Roman" panose="02020603050405020304" pitchFamily="18" charset="0"/>
                        </a:rPr>
                        <a:t>c = 2 ⋅ </a:t>
                      </a:r>
                      <a:r>
                        <a:rPr lang="en-IN" sz="2400" b="0" dirty="0" err="1" smtClean="0">
                          <a:effectLst/>
                          <a:latin typeface="Times New Roman" panose="02020603050405020304" pitchFamily="18" charset="0"/>
                        </a:rPr>
                        <a:t>asin</a:t>
                      </a:r>
                      <a:r>
                        <a:rPr lang="en-IN" sz="2400" b="0" dirty="0" smtClean="0">
                          <a:effectLst/>
                          <a:latin typeface="Times New Roman" panose="02020603050405020304" pitchFamily="18" charset="0"/>
                        </a:rPr>
                        <a:t>( </a:t>
                      </a:r>
                      <a:r>
                        <a:rPr lang="en-IN" sz="2400" b="0" dirty="0">
                          <a:effectLst/>
                          <a:latin typeface="Times New Roman" panose="02020603050405020304" pitchFamily="18" charset="0"/>
                        </a:rPr>
                        <a:t>√</a:t>
                      </a:r>
                      <a:r>
                        <a:rPr lang="en-IN" sz="2400" b="0" dirty="0" smtClean="0">
                          <a:effectLst/>
                          <a:latin typeface="Times New Roman" panose="02020603050405020304" pitchFamily="18" charset="0"/>
                        </a:rPr>
                        <a:t>a</a:t>
                      </a:r>
                      <a:r>
                        <a:rPr lang="en-IN" sz="2400" b="0" dirty="0">
                          <a:effectLst/>
                          <a:latin typeface="Times New Roman" panose="02020603050405020304" pitchFamily="18" charset="0"/>
                        </a:rPr>
                        <a:t> )</a:t>
                      </a:r>
                    </a:p>
                  </a:txBody>
                  <a:tcPr anchor="ctr">
                    <a:lnL>
                      <a:noFill/>
                    </a:lnL>
                    <a:lnR>
                      <a:noFill/>
                    </a:lnR>
                    <a:lnT>
                      <a:noFill/>
                    </a:lnT>
                    <a:lnB>
                      <a:noFill/>
                    </a:lnB>
                    <a:noFill/>
                  </a:tcPr>
                </a:tc>
              </a:tr>
              <a:tr h="628296">
                <a:tc>
                  <a:txBody>
                    <a:bodyPr/>
                    <a:lstStyle/>
                    <a:p>
                      <a:r>
                        <a:rPr lang="en-IN" sz="2400" b="0" dirty="0" smtClean="0">
                          <a:effectLst/>
                          <a:latin typeface="Times New Roman" panose="02020603050405020304" pitchFamily="18" charset="0"/>
                        </a:rPr>
                        <a:t>R = 6371*1000</a:t>
                      </a:r>
                      <a:endParaRPr lang="en-IN" sz="2400" b="0" dirty="0">
                        <a:effectLst/>
                        <a:latin typeface="Times New Roman" panose="02020603050405020304" pitchFamily="18" charset="0"/>
                      </a:endParaRPr>
                    </a:p>
                  </a:txBody>
                  <a:tcPr anchor="ctr">
                    <a:lnL>
                      <a:noFill/>
                    </a:lnL>
                    <a:lnR>
                      <a:noFill/>
                    </a:lnR>
                    <a:lnT>
                      <a:noFill/>
                    </a:lnT>
                    <a:lnB>
                      <a:noFill/>
                    </a:lnB>
                    <a:noFill/>
                  </a:tcPr>
                </a:tc>
              </a:tr>
            </a:tbl>
          </a:graphicData>
        </a:graphic>
      </p:graphicFrame>
    </p:spTree>
    <p:extLst>
      <p:ext uri="{BB962C8B-B14F-4D97-AF65-F5344CB8AC3E}">
        <p14:creationId xmlns:p14="http://schemas.microsoft.com/office/powerpoint/2010/main" val="404778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449" y="472558"/>
            <a:ext cx="10664751" cy="5915542"/>
          </a:xfrm>
        </p:spPr>
        <p:txBody>
          <a:bodyPr/>
          <a:lstStyle/>
          <a:p>
            <a:pPr algn="just"/>
            <a:r>
              <a:rPr lang="en-IN" dirty="0" smtClean="0"/>
              <a:t>Midpoint Formula using midpoint of a great circle from Chris </a:t>
            </a:r>
            <a:r>
              <a:rPr lang="en-IN" dirty="0" err="1" smtClean="0"/>
              <a:t>Veness’s</a:t>
            </a:r>
            <a:r>
              <a:rPr lang="en-IN" dirty="0" smtClean="0"/>
              <a:t> geodesy formula</a:t>
            </a:r>
            <a:r>
              <a:rPr lang="en-IN" sz="2400" dirty="0" smtClean="0"/>
              <a:t>:                                                         …….…………………………(F2)</a:t>
            </a:r>
          </a:p>
          <a:p>
            <a:pPr marL="457200" lvl="1" indent="0" algn="just">
              <a:buNone/>
            </a:pPr>
            <a:r>
              <a:rPr lang="en-IN" dirty="0" smtClean="0"/>
              <a:t>This formula is used to calculate the distance between a great circle arc and a given point:</a:t>
            </a:r>
          </a:p>
          <a:p>
            <a:pPr marL="457200" lvl="1" indent="0" algn="just">
              <a:buNone/>
            </a:pPr>
            <a:r>
              <a:rPr lang="en-IN" dirty="0" smtClean="0"/>
              <a:t>Given </a:t>
            </a:r>
            <a:r>
              <a:rPr lang="en-IN" dirty="0" err="1" smtClean="0"/>
              <a:t>a_lat</a:t>
            </a:r>
            <a:r>
              <a:rPr lang="en-IN" dirty="0" smtClean="0"/>
              <a:t>, </a:t>
            </a:r>
            <a:r>
              <a:rPr lang="en-IN" dirty="0" err="1" smtClean="0"/>
              <a:t>a_long</a:t>
            </a:r>
            <a:r>
              <a:rPr lang="en-IN" dirty="0" smtClean="0"/>
              <a:t>, </a:t>
            </a:r>
            <a:r>
              <a:rPr lang="en-IN" dirty="0" err="1" smtClean="0"/>
              <a:t>b_lat</a:t>
            </a:r>
            <a:r>
              <a:rPr lang="en-IN" dirty="0" smtClean="0"/>
              <a:t>, </a:t>
            </a:r>
            <a:r>
              <a:rPr lang="en-IN" dirty="0" err="1" smtClean="0"/>
              <a:t>b_long</a:t>
            </a:r>
            <a:r>
              <a:rPr lang="en-IN" dirty="0" smtClean="0"/>
              <a:t> in radians,</a:t>
            </a:r>
          </a:p>
          <a:p>
            <a:pPr marL="457200" lvl="1" indent="0" algn="just">
              <a:buNone/>
            </a:pPr>
            <a:r>
              <a:rPr lang="en-IN" dirty="0"/>
              <a:t>	</a:t>
            </a:r>
            <a:r>
              <a:rPr lang="es-ES" dirty="0" err="1" smtClean="0">
                <a:latin typeface="Times New Roman" panose="02020603050405020304" pitchFamily="18" charset="0"/>
              </a:rPr>
              <a:t>Δlong</a:t>
            </a:r>
            <a:r>
              <a:rPr lang="es-ES" dirty="0" smtClean="0">
                <a:latin typeface="Times New Roman" panose="02020603050405020304" pitchFamily="18" charset="0"/>
              </a:rPr>
              <a:t> = </a:t>
            </a:r>
            <a:r>
              <a:rPr lang="es-ES" dirty="0" err="1" smtClean="0">
                <a:latin typeface="Times New Roman" panose="02020603050405020304" pitchFamily="18" charset="0"/>
              </a:rPr>
              <a:t>b_lon</a:t>
            </a:r>
            <a:r>
              <a:rPr lang="es-ES" dirty="0" smtClean="0">
                <a:latin typeface="Times New Roman" panose="02020603050405020304" pitchFamily="18" charset="0"/>
              </a:rPr>
              <a:t> – </a:t>
            </a:r>
            <a:r>
              <a:rPr lang="es-ES" dirty="0" err="1" smtClean="0">
                <a:latin typeface="Times New Roman" panose="02020603050405020304" pitchFamily="18" charset="0"/>
              </a:rPr>
              <a:t>a_lon</a:t>
            </a:r>
            <a:endParaRPr lang="en-IN" dirty="0"/>
          </a:p>
          <a:p>
            <a:pPr marL="457200" lvl="1" indent="0" algn="just">
              <a:buNone/>
            </a:pPr>
            <a:r>
              <a:rPr lang="en-IN" dirty="0" smtClean="0"/>
              <a:t>	</a:t>
            </a:r>
            <a:r>
              <a:rPr lang="en-IN" dirty="0" err="1" smtClean="0"/>
              <a:t>Mid_Lat</a:t>
            </a:r>
            <a:r>
              <a:rPr lang="en-IN" dirty="0" smtClean="0"/>
              <a:t> =  [atan2(sin(</a:t>
            </a:r>
            <a:r>
              <a:rPr lang="en-IN" dirty="0" err="1" smtClean="0"/>
              <a:t>a_lat</a:t>
            </a:r>
            <a:r>
              <a:rPr lang="en-IN" dirty="0" smtClean="0"/>
              <a:t>) + sin(</a:t>
            </a:r>
            <a:r>
              <a:rPr lang="en-IN" dirty="0" err="1" smtClean="0"/>
              <a:t>b_lat</a:t>
            </a:r>
            <a:r>
              <a:rPr lang="en-IN" dirty="0" smtClean="0"/>
              <a:t>), 			</a:t>
            </a:r>
            <a:r>
              <a:rPr lang="en-IN" dirty="0" smtClean="0">
                <a:latin typeface="Times New Roman" panose="02020603050405020304" pitchFamily="18" charset="0"/>
              </a:rPr>
              <a:t>√((cos(</a:t>
            </a:r>
            <a:r>
              <a:rPr lang="en-IN" dirty="0" err="1" smtClean="0">
                <a:latin typeface="Times New Roman" panose="02020603050405020304" pitchFamily="18" charset="0"/>
              </a:rPr>
              <a:t>a_lat</a:t>
            </a:r>
            <a:r>
              <a:rPr lang="en-IN" dirty="0" smtClean="0">
                <a:latin typeface="Times New Roman" panose="02020603050405020304" pitchFamily="18" charset="0"/>
              </a:rPr>
              <a:t>)+(cos(</a:t>
            </a:r>
            <a:r>
              <a:rPr lang="en-IN" dirty="0" err="1" smtClean="0">
                <a:latin typeface="Times New Roman" panose="02020603050405020304" pitchFamily="18" charset="0"/>
              </a:rPr>
              <a:t>b_lat</a:t>
            </a:r>
            <a:r>
              <a:rPr lang="en-IN" dirty="0" smtClean="0">
                <a:latin typeface="Times New Roman" panose="02020603050405020304" pitchFamily="18" charset="0"/>
              </a:rPr>
              <a:t>)*cos(</a:t>
            </a:r>
            <a:r>
              <a:rPr lang="es-ES" dirty="0" err="1" smtClean="0">
                <a:latin typeface="Times New Roman" panose="02020603050405020304" pitchFamily="18" charset="0"/>
              </a:rPr>
              <a:t>Δlong</a:t>
            </a:r>
            <a:r>
              <a:rPr lang="en-IN" dirty="0" smtClean="0">
                <a:latin typeface="Times New Roman" panose="02020603050405020304" pitchFamily="18" charset="0"/>
              </a:rPr>
              <a:t>))^2)+(cos(</a:t>
            </a:r>
            <a:r>
              <a:rPr lang="en-IN" dirty="0" err="1" smtClean="0">
                <a:latin typeface="Times New Roman" panose="02020603050405020304" pitchFamily="18" charset="0"/>
              </a:rPr>
              <a:t>b_lat</a:t>
            </a:r>
            <a:r>
              <a:rPr lang="en-IN" dirty="0" smtClean="0">
                <a:latin typeface="Times New Roman" panose="02020603050405020304" pitchFamily="18" charset="0"/>
              </a:rPr>
              <a:t>)*sin(</a:t>
            </a:r>
            <a:r>
              <a:rPr lang="es-ES" dirty="0" err="1" smtClean="0">
                <a:latin typeface="Times New Roman" panose="02020603050405020304" pitchFamily="18" charset="0"/>
              </a:rPr>
              <a:t>Δlong</a:t>
            </a:r>
            <a:r>
              <a:rPr lang="en-IN" dirty="0" smtClean="0">
                <a:latin typeface="Times New Roman" panose="02020603050405020304" pitchFamily="18" charset="0"/>
              </a:rPr>
              <a:t>)))]</a:t>
            </a:r>
          </a:p>
          <a:p>
            <a:pPr marL="457200" lvl="1" indent="0" algn="just">
              <a:buNone/>
            </a:pPr>
            <a:r>
              <a:rPr lang="en-IN" dirty="0" smtClean="0"/>
              <a:t>	</a:t>
            </a:r>
            <a:r>
              <a:rPr lang="en-IN" dirty="0" err="1" smtClean="0">
                <a:latin typeface="Times New Roman" panose="02020603050405020304" pitchFamily="18" charset="0"/>
              </a:rPr>
              <a:t>mid_lon</a:t>
            </a:r>
            <a:r>
              <a:rPr lang="en-IN" dirty="0" smtClean="0">
                <a:latin typeface="Times New Roman" panose="02020603050405020304" pitchFamily="18" charset="0"/>
              </a:rPr>
              <a:t> = </a:t>
            </a:r>
            <a:r>
              <a:rPr lang="en-IN" dirty="0" err="1" smtClean="0">
                <a:latin typeface="Times New Roman" panose="02020603050405020304" pitchFamily="18" charset="0"/>
              </a:rPr>
              <a:t>a_long</a:t>
            </a:r>
            <a:r>
              <a:rPr lang="en-IN" dirty="0" smtClean="0">
                <a:latin typeface="Times New Roman" panose="02020603050405020304" pitchFamily="18" charset="0"/>
              </a:rPr>
              <a:t> + atan2((cos(</a:t>
            </a:r>
            <a:r>
              <a:rPr lang="en-IN" dirty="0" err="1" smtClean="0">
                <a:latin typeface="Times New Roman" panose="02020603050405020304" pitchFamily="18" charset="0"/>
              </a:rPr>
              <a:t>b_lat</a:t>
            </a:r>
            <a:r>
              <a:rPr lang="en-IN" dirty="0" smtClean="0">
                <a:latin typeface="Times New Roman" panose="02020603050405020304" pitchFamily="18" charset="0"/>
              </a:rPr>
              <a:t>)*sin(</a:t>
            </a:r>
            <a:r>
              <a:rPr lang="es-ES" dirty="0" err="1" smtClean="0">
                <a:latin typeface="Times New Roman" panose="02020603050405020304" pitchFamily="18" charset="0"/>
              </a:rPr>
              <a:t>Δlong</a:t>
            </a:r>
            <a:r>
              <a:rPr lang="es-ES" dirty="0" smtClean="0">
                <a:latin typeface="Times New Roman" panose="02020603050405020304" pitchFamily="18" charset="0"/>
              </a:rPr>
              <a:t>)</a:t>
            </a:r>
            <a:r>
              <a:rPr lang="en-IN" dirty="0" smtClean="0">
                <a:latin typeface="Times New Roman" panose="02020603050405020304" pitchFamily="18" charset="0"/>
              </a:rPr>
              <a:t>), cos(</a:t>
            </a:r>
            <a:r>
              <a:rPr lang="en-IN" dirty="0" err="1" smtClean="0">
                <a:latin typeface="Times New Roman" panose="02020603050405020304" pitchFamily="18" charset="0"/>
              </a:rPr>
              <a:t>a_lat</a:t>
            </a:r>
            <a:r>
              <a:rPr lang="en-IN" dirty="0" smtClean="0">
                <a:latin typeface="Times New Roman" panose="02020603050405020304" pitchFamily="18" charset="0"/>
              </a:rPr>
              <a:t>) + 	cos(</a:t>
            </a:r>
            <a:r>
              <a:rPr lang="en-IN" dirty="0" err="1" smtClean="0">
                <a:latin typeface="Times New Roman" panose="02020603050405020304" pitchFamily="18" charset="0"/>
              </a:rPr>
              <a:t>b_lat</a:t>
            </a:r>
            <a:r>
              <a:rPr lang="en-IN" dirty="0" smtClean="0">
                <a:latin typeface="Times New Roman" panose="02020603050405020304" pitchFamily="18" charset="0"/>
              </a:rPr>
              <a:t>)*cos(</a:t>
            </a:r>
            <a:r>
              <a:rPr lang="es-ES" dirty="0" err="1" smtClean="0">
                <a:latin typeface="Times New Roman" panose="02020603050405020304" pitchFamily="18" charset="0"/>
              </a:rPr>
              <a:t>Δlong</a:t>
            </a:r>
            <a:r>
              <a:rPr lang="en-IN" dirty="0" smtClean="0">
                <a:latin typeface="Times New Roman" panose="02020603050405020304" pitchFamily="18" charset="0"/>
              </a:rPr>
              <a:t>))^2)</a:t>
            </a:r>
          </a:p>
          <a:p>
            <a:pPr marL="457200" lvl="1" indent="0" algn="just">
              <a:buNone/>
            </a:pPr>
            <a:r>
              <a:rPr lang="en-IN" dirty="0">
                <a:latin typeface="Times New Roman" panose="02020603050405020304" pitchFamily="18" charset="0"/>
              </a:rPr>
              <a:t>	</a:t>
            </a:r>
            <a:r>
              <a:rPr lang="en-IN" dirty="0" err="1" smtClean="0"/>
              <a:t>mid_lon</a:t>
            </a:r>
            <a:r>
              <a:rPr lang="en-IN" dirty="0" smtClean="0"/>
              <a:t> = (</a:t>
            </a:r>
            <a:r>
              <a:rPr lang="en-IN" dirty="0" err="1" smtClean="0"/>
              <a:t>mid_lon</a:t>
            </a:r>
            <a:r>
              <a:rPr lang="en-IN" dirty="0" smtClean="0"/>
              <a:t> + 3*pi) % (2*pi) – pi</a:t>
            </a:r>
          </a:p>
          <a:p>
            <a:pPr marL="457200" lvl="1" indent="0" algn="just">
              <a:buNone/>
            </a:pPr>
            <a:r>
              <a:rPr lang="en-IN" dirty="0" smtClean="0">
                <a:latin typeface="Times New Roman" panose="02020603050405020304" pitchFamily="18" charset="0"/>
              </a:rPr>
              <a:t>Get </a:t>
            </a:r>
            <a:r>
              <a:rPr lang="en-IN" dirty="0" err="1" smtClean="0">
                <a:latin typeface="Times New Roman" panose="02020603050405020304" pitchFamily="18" charset="0"/>
              </a:rPr>
              <a:t>mid_lat</a:t>
            </a:r>
            <a:r>
              <a:rPr lang="en-IN" dirty="0" smtClean="0">
                <a:latin typeface="Times New Roman" panose="02020603050405020304" pitchFamily="18" charset="0"/>
              </a:rPr>
              <a:t> &amp; </a:t>
            </a:r>
            <a:r>
              <a:rPr lang="en-IN" dirty="0" err="1" smtClean="0">
                <a:latin typeface="Times New Roman" panose="02020603050405020304" pitchFamily="18" charset="0"/>
              </a:rPr>
              <a:t>mid_lon</a:t>
            </a:r>
            <a:r>
              <a:rPr lang="en-IN" dirty="0" smtClean="0">
                <a:latin typeface="Times New Roman" panose="02020603050405020304" pitchFamily="18" charset="0"/>
              </a:rPr>
              <a:t> in degrees and save it to the variable:</a:t>
            </a:r>
            <a:endParaRPr lang="en-IN" dirty="0">
              <a:latin typeface="Times New Roman" panose="02020603050405020304" pitchFamily="18" charset="0"/>
            </a:endParaRPr>
          </a:p>
          <a:p>
            <a:pPr marL="457200" lvl="1" indent="0" algn="just">
              <a:buNone/>
            </a:pPr>
            <a:r>
              <a:rPr lang="en-IN" dirty="0" smtClean="0">
                <a:latin typeface="Times New Roman" panose="02020603050405020304" pitchFamily="18" charset="0"/>
              </a:rPr>
              <a:t>	midpoint = (</a:t>
            </a:r>
            <a:r>
              <a:rPr lang="en-IN" dirty="0" err="1" smtClean="0">
                <a:latin typeface="Times New Roman" panose="02020603050405020304" pitchFamily="18" charset="0"/>
              </a:rPr>
              <a:t>mid_lat</a:t>
            </a:r>
            <a:r>
              <a:rPr lang="en-IN" dirty="0" smtClean="0">
                <a:latin typeface="Times New Roman" panose="02020603050405020304" pitchFamily="18" charset="0"/>
              </a:rPr>
              <a:t>, </a:t>
            </a:r>
            <a:r>
              <a:rPr lang="en-IN" dirty="0" err="1" smtClean="0">
                <a:latin typeface="Times New Roman" panose="02020603050405020304" pitchFamily="18" charset="0"/>
              </a:rPr>
              <a:t>mid_lon</a:t>
            </a:r>
            <a:r>
              <a:rPr lang="en-IN" dirty="0" smtClean="0">
                <a:latin typeface="Times New Roman" panose="02020603050405020304" pitchFamily="18" charset="0"/>
              </a:rPr>
              <a:t>)</a:t>
            </a:r>
          </a:p>
          <a:p>
            <a:pPr marL="457200" lvl="1" indent="0" algn="just">
              <a:buNone/>
            </a:pPr>
            <a:r>
              <a:rPr lang="en-IN" dirty="0" smtClean="0">
                <a:latin typeface="Times New Roman" panose="02020603050405020304" pitchFamily="18" charset="0"/>
              </a:rPr>
              <a:t>Thus Distance = </a:t>
            </a:r>
            <a:r>
              <a:rPr lang="en-IN" dirty="0" err="1" smtClean="0">
                <a:latin typeface="Times New Roman" panose="02020603050405020304" pitchFamily="18" charset="0"/>
              </a:rPr>
              <a:t>great_circle</a:t>
            </a:r>
            <a:r>
              <a:rPr lang="en-IN" dirty="0" smtClean="0">
                <a:latin typeface="Times New Roman" panose="02020603050405020304" pitchFamily="18" charset="0"/>
              </a:rPr>
              <a:t>(midpoint, point).km * 1000</a:t>
            </a:r>
          </a:p>
          <a:p>
            <a:pPr marL="457200" lvl="1" indent="0" algn="just">
              <a:buNone/>
            </a:pPr>
            <a:r>
              <a:rPr lang="en-IN" dirty="0" smtClean="0">
                <a:latin typeface="Times New Roman" panose="02020603050405020304" pitchFamily="18" charset="0"/>
              </a:rPr>
              <a:t>Where </a:t>
            </a:r>
            <a:r>
              <a:rPr lang="en-IN" dirty="0" err="1" smtClean="0">
                <a:latin typeface="Times New Roman" panose="02020603050405020304" pitchFamily="18" charset="0"/>
              </a:rPr>
              <a:t>great_circle</a:t>
            </a:r>
            <a:r>
              <a:rPr lang="en-IN" dirty="0" smtClean="0">
                <a:latin typeface="Times New Roman" panose="02020603050405020304" pitchFamily="18" charset="0"/>
              </a:rPr>
              <a:t> is imported in python via </a:t>
            </a:r>
            <a:r>
              <a:rPr lang="en-IN" dirty="0" err="1" smtClean="0">
                <a:latin typeface="Times New Roman" panose="02020603050405020304" pitchFamily="18" charset="0"/>
              </a:rPr>
              <a:t>geopy.distance</a:t>
            </a:r>
            <a:r>
              <a:rPr lang="en-IN" dirty="0" smtClean="0">
                <a:latin typeface="Times New Roman" panose="02020603050405020304" pitchFamily="18" charset="0"/>
              </a:rPr>
              <a:t>.</a:t>
            </a:r>
          </a:p>
          <a:p>
            <a:pPr marL="457200" lvl="1" indent="0" algn="just">
              <a:buNone/>
            </a:pPr>
            <a:endParaRPr lang="en-IN" dirty="0" smtClean="0">
              <a:latin typeface="Times New Roman" panose="02020603050405020304" pitchFamily="18" charset="0"/>
            </a:endParaRPr>
          </a:p>
        </p:txBody>
      </p:sp>
    </p:spTree>
    <p:extLst>
      <p:ext uri="{BB962C8B-B14F-4D97-AF65-F5344CB8AC3E}">
        <p14:creationId xmlns:p14="http://schemas.microsoft.com/office/powerpoint/2010/main" val="2880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lstStyle/>
          <a:p>
            <a:pPr algn="just"/>
            <a:r>
              <a:rPr lang="en-IN" dirty="0" smtClean="0"/>
              <a:t>Input: Probe data which includes : </a:t>
            </a:r>
          </a:p>
          <a:p>
            <a:pPr lvl="1" algn="just"/>
            <a:r>
              <a:rPr lang="en-IN" dirty="0" smtClean="0"/>
              <a:t>Raw probe points from Germany collected in 9 months</a:t>
            </a:r>
          </a:p>
          <a:p>
            <a:pPr lvl="1" algn="just"/>
            <a:r>
              <a:rPr lang="en-IN" dirty="0" smtClean="0"/>
              <a:t>Link data for links that probe points can be map matched to.</a:t>
            </a:r>
          </a:p>
          <a:p>
            <a:pPr algn="just"/>
            <a:endParaRPr lang="en-IN" dirty="0" smtClean="0"/>
          </a:p>
          <a:p>
            <a:pPr algn="just"/>
            <a:r>
              <a:rPr lang="en-IN" dirty="0" smtClean="0"/>
              <a:t>Task:</a:t>
            </a:r>
          </a:p>
          <a:p>
            <a:pPr lvl="1" algn="just"/>
            <a:r>
              <a:rPr lang="en-IN" dirty="0" smtClean="0"/>
              <a:t>Map-Matched probe points to road links</a:t>
            </a:r>
          </a:p>
          <a:p>
            <a:pPr lvl="1" algn="just"/>
            <a:r>
              <a:rPr lang="en-IN" dirty="0" smtClean="0"/>
              <a:t>Derive road slope for each road link</a:t>
            </a:r>
          </a:p>
          <a:p>
            <a:pPr lvl="1" algn="just"/>
            <a:r>
              <a:rPr lang="en-IN" dirty="0" smtClean="0"/>
              <a:t>Evaluate the derived road slope with surveyed road slope in link data file</a:t>
            </a:r>
            <a:endParaRPr lang="en-IN" dirty="0"/>
          </a:p>
        </p:txBody>
      </p:sp>
    </p:spTree>
    <p:extLst>
      <p:ext uri="{BB962C8B-B14F-4D97-AF65-F5344CB8AC3E}">
        <p14:creationId xmlns:p14="http://schemas.microsoft.com/office/powerpoint/2010/main" val="32897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953"/>
            <a:ext cx="10432312" cy="5741581"/>
          </a:xfrm>
        </p:spPr>
        <p:txBody>
          <a:bodyPr>
            <a:normAutofit/>
          </a:bodyPr>
          <a:lstStyle/>
          <a:p>
            <a:pPr algn="just"/>
            <a:r>
              <a:rPr lang="en-IN" dirty="0" smtClean="0"/>
              <a:t>Algorithm:</a:t>
            </a:r>
          </a:p>
          <a:p>
            <a:pPr lvl="1" algn="just"/>
            <a:r>
              <a:rPr lang="en-IN" dirty="0" smtClean="0"/>
              <a:t>In python file ‘mapmatching.py’, link data file ‘Partition6467LinkData.csv’ is read using ‘makemap.py’.</a:t>
            </a:r>
          </a:p>
          <a:p>
            <a:pPr lvl="2" algn="just"/>
            <a:r>
              <a:rPr lang="en-IN" dirty="0" smtClean="0"/>
              <a:t>In ‘makemap.py’ required data is fetched and stored in the respective variables.</a:t>
            </a:r>
          </a:p>
          <a:p>
            <a:pPr lvl="2" algn="just"/>
            <a:r>
              <a:rPr lang="en-IN" dirty="0" smtClean="0"/>
              <a:t>Data fetched is in the following columns: </a:t>
            </a:r>
            <a:r>
              <a:rPr lang="en-IN" dirty="0" err="1" smtClean="0"/>
              <a:t>linkPVID</a:t>
            </a:r>
            <a:r>
              <a:rPr lang="en-IN" dirty="0" smtClean="0"/>
              <a:t>, </a:t>
            </a:r>
            <a:r>
              <a:rPr lang="en-IN" dirty="0" err="1" smtClean="0"/>
              <a:t>refNodeID</a:t>
            </a:r>
            <a:r>
              <a:rPr lang="en-IN" dirty="0" smtClean="0"/>
              <a:t>, </a:t>
            </a:r>
            <a:r>
              <a:rPr lang="en-IN" dirty="0" err="1" smtClean="0"/>
              <a:t>nrefNodeID</a:t>
            </a:r>
            <a:r>
              <a:rPr lang="en-IN" dirty="0" smtClean="0"/>
              <a:t>, length, </a:t>
            </a:r>
            <a:r>
              <a:rPr lang="en-IN" dirty="0" err="1" smtClean="0"/>
              <a:t>directionOfTravel</a:t>
            </a:r>
            <a:r>
              <a:rPr lang="en-IN" dirty="0" smtClean="0"/>
              <a:t>, </a:t>
            </a:r>
            <a:r>
              <a:rPr lang="en-IN" dirty="0" err="1" smtClean="0"/>
              <a:t>shapeInfo</a:t>
            </a:r>
            <a:r>
              <a:rPr lang="en-IN" dirty="0"/>
              <a:t> </a:t>
            </a:r>
            <a:r>
              <a:rPr lang="en-IN" dirty="0" smtClean="0"/>
              <a:t>and </a:t>
            </a:r>
            <a:r>
              <a:rPr lang="en-IN" dirty="0" err="1" smtClean="0"/>
              <a:t>slopeInfo</a:t>
            </a:r>
            <a:r>
              <a:rPr lang="en-IN" dirty="0" smtClean="0"/>
              <a:t>.</a:t>
            </a:r>
          </a:p>
          <a:p>
            <a:pPr lvl="2" algn="just"/>
            <a:endParaRPr lang="en-IN" dirty="0" smtClean="0"/>
          </a:p>
          <a:p>
            <a:pPr lvl="1" algn="just"/>
            <a:r>
              <a:rPr lang="en-IN" dirty="0" smtClean="0"/>
              <a:t>This ‘mapmatching.py’ calls ‘link.py’ where the values fetched from </a:t>
            </a:r>
            <a:r>
              <a:rPr lang="en-IN" dirty="0" err="1" smtClean="0"/>
              <a:t>linkdata</a:t>
            </a:r>
            <a:r>
              <a:rPr lang="en-IN" dirty="0" smtClean="0"/>
              <a:t> file is assigned to respective variables.</a:t>
            </a:r>
          </a:p>
          <a:p>
            <a:pPr lvl="2" algn="just"/>
            <a:endParaRPr lang="en-IN" dirty="0" smtClean="0"/>
          </a:p>
          <a:p>
            <a:pPr lvl="1" algn="just"/>
            <a:r>
              <a:rPr lang="en-IN" dirty="0" smtClean="0"/>
              <a:t>Using function </a:t>
            </a:r>
            <a:r>
              <a:rPr lang="en-IN" dirty="0" err="1" smtClean="0"/>
              <a:t>getProbePoints</a:t>
            </a:r>
            <a:r>
              <a:rPr lang="en-IN" dirty="0" smtClean="0"/>
              <a:t>, probe point file ‘Partition6467Probe Points.csv’ is read and all the columns are fetched.</a:t>
            </a:r>
          </a:p>
          <a:p>
            <a:pPr lvl="2" algn="just"/>
            <a:r>
              <a:rPr lang="en-IN" dirty="0" smtClean="0"/>
              <a:t>Fetched data belongs to following columns : </a:t>
            </a:r>
            <a:r>
              <a:rPr lang="en-IN" dirty="0" err="1" smtClean="0"/>
              <a:t>sampleID</a:t>
            </a:r>
            <a:r>
              <a:rPr lang="en-IN" dirty="0" smtClean="0"/>
              <a:t>, </a:t>
            </a:r>
            <a:r>
              <a:rPr lang="en-IN" dirty="0" err="1" smtClean="0"/>
              <a:t>dateTime</a:t>
            </a:r>
            <a:r>
              <a:rPr lang="en-IN" dirty="0" smtClean="0"/>
              <a:t>, </a:t>
            </a:r>
            <a:r>
              <a:rPr lang="en-IN" dirty="0" err="1" smtClean="0"/>
              <a:t>sourceCode</a:t>
            </a:r>
            <a:r>
              <a:rPr lang="en-IN" dirty="0" smtClean="0"/>
              <a:t>, latitude, longitude, altitude, speed, heading</a:t>
            </a:r>
          </a:p>
          <a:p>
            <a:pPr lvl="2" algn="just"/>
            <a:endParaRPr lang="en-IN" dirty="0" smtClean="0"/>
          </a:p>
        </p:txBody>
      </p:sp>
    </p:spTree>
    <p:extLst>
      <p:ext uri="{BB962C8B-B14F-4D97-AF65-F5344CB8AC3E}">
        <p14:creationId xmlns:p14="http://schemas.microsoft.com/office/powerpoint/2010/main" val="174253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809"/>
            <a:ext cx="10515600" cy="5390154"/>
          </a:xfrm>
        </p:spPr>
        <p:txBody>
          <a:bodyPr/>
          <a:lstStyle/>
          <a:p>
            <a:pPr lvl="1"/>
            <a:r>
              <a:rPr lang="en-IN" dirty="0" smtClean="0"/>
              <a:t>Calculating Distance to perform map-match:</a:t>
            </a:r>
          </a:p>
          <a:p>
            <a:pPr lvl="2"/>
            <a:r>
              <a:rPr lang="en-IN" dirty="0" smtClean="0"/>
              <a:t>To calculate the distance from reference, </a:t>
            </a:r>
            <a:r>
              <a:rPr lang="en-IN" dirty="0" err="1" smtClean="0"/>
              <a:t>haverine</a:t>
            </a:r>
            <a:r>
              <a:rPr lang="en-IN" dirty="0" smtClean="0"/>
              <a:t> function (using formula F1) in link.py is then called and latitude and longitude which were fetched from probe data are then passed.</a:t>
            </a:r>
          </a:p>
          <a:p>
            <a:pPr lvl="2"/>
            <a:r>
              <a:rPr lang="en-IN" dirty="0" smtClean="0"/>
              <a:t>To calculate the distance from the link, Distance function (using formula F2) in link.py is then called using latitude and longitude from probe data.</a:t>
            </a:r>
          </a:p>
          <a:p>
            <a:pPr lvl="2"/>
            <a:r>
              <a:rPr lang="en-IN" dirty="0" smtClean="0"/>
              <a:t>Now, we fetch latitude and longitude from probe points and calculate it’s distance to latitude and longitude of every node in every link. </a:t>
            </a:r>
          </a:p>
          <a:p>
            <a:pPr lvl="2"/>
            <a:r>
              <a:rPr lang="en-IN" dirty="0" smtClean="0"/>
              <a:t>Threshold is then calculated using </a:t>
            </a:r>
            <a:r>
              <a:rPr lang="en-IN" dirty="0"/>
              <a:t>D</a:t>
            </a:r>
            <a:r>
              <a:rPr lang="en-IN" dirty="0" smtClean="0"/>
              <a:t>istance function in link.py file. This threshold is then used to determine if the point is map matched to the link. </a:t>
            </a:r>
          </a:p>
          <a:p>
            <a:pPr lvl="3"/>
            <a:r>
              <a:rPr lang="en-IN" dirty="0" smtClean="0"/>
              <a:t>If the distance falls below threshold, for one of the links, that point is thus matched to that link.</a:t>
            </a:r>
          </a:p>
          <a:p>
            <a:pPr lvl="2"/>
            <a:r>
              <a:rPr lang="en-IN" dirty="0" smtClean="0"/>
              <a:t>After getting distance and threshold, probe points are map-matched to road links.</a:t>
            </a:r>
          </a:p>
          <a:p>
            <a:pPr lvl="1"/>
            <a:r>
              <a:rPr lang="en-IN" dirty="0" smtClean="0"/>
              <a:t>The output of task one is then saved in ‘Partition6467MatchedPoints.csv’ using python write csv file functions.</a:t>
            </a:r>
          </a:p>
        </p:txBody>
      </p:sp>
    </p:spTree>
    <p:extLst>
      <p:ext uri="{BB962C8B-B14F-4D97-AF65-F5344CB8AC3E}">
        <p14:creationId xmlns:p14="http://schemas.microsoft.com/office/powerpoint/2010/main" val="334060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788"/>
            <a:ext cx="10515600" cy="5659711"/>
          </a:xfrm>
        </p:spPr>
        <p:txBody>
          <a:bodyPr>
            <a:normAutofit/>
          </a:bodyPr>
          <a:lstStyle/>
          <a:p>
            <a:pPr lvl="1"/>
            <a:r>
              <a:rPr lang="en-IN" dirty="0" smtClean="0"/>
              <a:t>Calculating slope:</a:t>
            </a:r>
          </a:p>
          <a:p>
            <a:pPr lvl="2"/>
            <a:r>
              <a:rPr lang="en-IN" dirty="0" smtClean="0"/>
              <a:t>To calculate the slope, altitude is used from the probe data.  Then hypotenuse is calculated using </a:t>
            </a:r>
            <a:r>
              <a:rPr lang="en-IN" dirty="0" err="1" smtClean="0"/>
              <a:t>haversine</a:t>
            </a:r>
            <a:r>
              <a:rPr lang="en-IN" dirty="0" smtClean="0"/>
              <a:t> function. Once both the values are obtained, slope is then calculated </a:t>
            </a:r>
          </a:p>
          <a:p>
            <a:pPr lvl="2"/>
            <a:r>
              <a:rPr lang="en-IN" dirty="0" smtClean="0"/>
              <a:t>Derived Slope = altitude/hypotenuse</a:t>
            </a:r>
          </a:p>
          <a:p>
            <a:pPr lvl="1"/>
            <a:r>
              <a:rPr lang="en-IN" dirty="0" smtClean="0"/>
              <a:t>The output is displayed on the console when ‘mapmatching.py’ is executed.</a:t>
            </a:r>
          </a:p>
          <a:p>
            <a:pPr lvl="1"/>
            <a:r>
              <a:rPr lang="en-IN" dirty="0" smtClean="0"/>
              <a:t>To evaluate derived road slope with surveyed slope in link data file following tasks are performed:</a:t>
            </a:r>
          </a:p>
          <a:p>
            <a:pPr lvl="2"/>
            <a:r>
              <a:rPr lang="en-IN" dirty="0" smtClean="0"/>
              <a:t>If the slope is less than 1 or it is less than -1, distance is then printed between the probes.</a:t>
            </a:r>
          </a:p>
          <a:p>
            <a:pPr lvl="2"/>
            <a:r>
              <a:rPr lang="en-IN" dirty="0" smtClean="0"/>
              <a:t>If the surveyed slope information is not available, derived slope is then printed along with the statement ‘Surveyed slope: Not available’.</a:t>
            </a:r>
          </a:p>
          <a:p>
            <a:pPr lvl="2"/>
            <a:r>
              <a:rPr lang="en-IN" dirty="0" smtClean="0"/>
              <a:t>If probe points are same ‘X’ is then printed as slope cannot be calculated for such probe points.</a:t>
            </a:r>
          </a:p>
          <a:p>
            <a:pPr lvl="2"/>
            <a:r>
              <a:rPr lang="en-IN" dirty="0" smtClean="0"/>
              <a:t>If after calculating road slope for each road link, if surveyed information is available both of them are printed in console.</a:t>
            </a:r>
          </a:p>
          <a:p>
            <a:pPr lvl="1"/>
            <a:r>
              <a:rPr lang="en-IN" dirty="0" smtClean="0"/>
              <a:t>The evaluation is displayed in console.</a:t>
            </a:r>
          </a:p>
        </p:txBody>
      </p:sp>
    </p:spTree>
    <p:extLst>
      <p:ext uri="{BB962C8B-B14F-4D97-AF65-F5344CB8AC3E}">
        <p14:creationId xmlns:p14="http://schemas.microsoft.com/office/powerpoint/2010/main" val="404738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883</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Probe Data Analysis for Road Slope</vt:lpstr>
      <vt:lpstr>Introduction</vt:lpstr>
      <vt:lpstr>PowerPoint Presentation</vt:lpstr>
      <vt:lpstr>Formula Used</vt:lpstr>
      <vt:lpstr>PowerPoint Presentation</vt:lpstr>
      <vt:lpstr>Approach</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dc:title>
  <dc:creator>Sharul</dc:creator>
  <cp:lastModifiedBy>Sharul</cp:lastModifiedBy>
  <cp:revision>22</cp:revision>
  <dcterms:created xsi:type="dcterms:W3CDTF">2017-03-16T22:53:10Z</dcterms:created>
  <dcterms:modified xsi:type="dcterms:W3CDTF">2017-03-17T04:51:44Z</dcterms:modified>
</cp:coreProperties>
</file>