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3"/>
    <p:restoredTop sz="94729"/>
  </p:normalViewPr>
  <p:slideViewPr>
    <p:cSldViewPr snapToGrid="0" snapToObjects="1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FB6D-D6AF-AF4F-905F-5D3E1EF61338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F831-AAFE-2A48-B16D-84764D72A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68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FB6D-D6AF-AF4F-905F-5D3E1EF61338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F831-AAFE-2A48-B16D-84764D72A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FB6D-D6AF-AF4F-905F-5D3E1EF61338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F831-AAFE-2A48-B16D-84764D72A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2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FB6D-D6AF-AF4F-905F-5D3E1EF61338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F831-AAFE-2A48-B16D-84764D72A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0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FB6D-D6AF-AF4F-905F-5D3E1EF61338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F831-AAFE-2A48-B16D-84764D72A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2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FB6D-D6AF-AF4F-905F-5D3E1EF61338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F831-AAFE-2A48-B16D-84764D72A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5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FB6D-D6AF-AF4F-905F-5D3E1EF61338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F831-AAFE-2A48-B16D-84764D72A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FB6D-D6AF-AF4F-905F-5D3E1EF61338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F831-AAFE-2A48-B16D-84764D72A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42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FB6D-D6AF-AF4F-905F-5D3E1EF61338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F831-AAFE-2A48-B16D-84764D72A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62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FB6D-D6AF-AF4F-905F-5D3E1EF61338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F831-AAFE-2A48-B16D-84764D72A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2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FB6D-D6AF-AF4F-905F-5D3E1EF61338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F831-AAFE-2A48-B16D-84764D72A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8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AFB6D-D6AF-AF4F-905F-5D3E1EF61338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3F831-AAFE-2A48-B16D-84764D72A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7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56825"/>
            <a:ext cx="9144000" cy="356744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mic Sans MS" charset="0"/>
                <a:ea typeface="Comic Sans MS" charset="0"/>
                <a:cs typeface="Comic Sans MS" charset="0"/>
              </a:rPr>
              <a:t/>
            </a:r>
            <a:br>
              <a:rPr lang="en-US" b="1" dirty="0" smtClean="0">
                <a:solidFill>
                  <a:schemeClr val="tx2"/>
                </a:solidFill>
                <a:latin typeface="Comic Sans MS" charset="0"/>
                <a:ea typeface="Comic Sans MS" charset="0"/>
                <a:cs typeface="Comic Sans MS" charset="0"/>
              </a:rPr>
            </a:br>
            <a:r>
              <a:rPr lang="en-US" b="1" dirty="0" smtClean="0">
                <a:solidFill>
                  <a:schemeClr val="tx2"/>
                </a:solidFill>
                <a:latin typeface="Comic Sans MS" charset="0"/>
                <a:ea typeface="Comic Sans MS" charset="0"/>
                <a:cs typeface="Comic Sans MS" charset="0"/>
              </a:rPr>
              <a:t>Satellite/Aerial Image Retrieval</a:t>
            </a:r>
            <a:endParaRPr lang="en-US" dirty="0">
              <a:solidFill>
                <a:schemeClr val="tx2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274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2"/>
                </a:solidFill>
                <a:latin typeface="Comic Sans MS" charset="0"/>
                <a:ea typeface="Comic Sans MS" charset="0"/>
                <a:cs typeface="Comic Sans MS" charset="0"/>
              </a:rPr>
              <a:t>Aim</a:t>
            </a:r>
            <a:r>
              <a:rPr lang="en-US" dirty="0" smtClean="0">
                <a:solidFill>
                  <a:schemeClr val="tx2"/>
                </a:solidFill>
                <a:latin typeface="Comic Sans MS" charset="0"/>
                <a:ea typeface="Comic Sans MS" charset="0"/>
                <a:cs typeface="Comic Sans MS" charset="0"/>
              </a:rPr>
              <a:t>:</a:t>
            </a:r>
            <a:endParaRPr lang="en-US" dirty="0">
              <a:solidFill>
                <a:schemeClr val="tx2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Write a program using Bing maps tile system to automatically download aerial imagery (maximum resolution available) given 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lat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lon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bounding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box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Input: lat1, lat2, lat3, lat4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Output: An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aerial imagery within the bounding box defined above</a:t>
            </a:r>
          </a:p>
        </p:txBody>
      </p:sp>
    </p:spTree>
    <p:extLst>
      <p:ext uri="{BB962C8B-B14F-4D97-AF65-F5344CB8AC3E}">
        <p14:creationId xmlns:p14="http://schemas.microsoft.com/office/powerpoint/2010/main" val="59693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75F6D"/>
                </a:solidFill>
                <a:latin typeface="Comic Sans MS" charset="0"/>
                <a:ea typeface="Comic Sans MS" charset="0"/>
                <a:cs typeface="Comic Sans MS" charset="0"/>
              </a:rPr>
              <a:t>Understanding of the problem:</a:t>
            </a:r>
            <a:endParaRPr lang="en-US" sz="3200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Given input is latitude and longitude of two points using this image is obtained which has these values with highest possible zoom level. 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969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4650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575F6D"/>
                </a:solidFill>
                <a:latin typeface="Comic Sans MS" charset="0"/>
                <a:ea typeface="Comic Sans MS" charset="0"/>
                <a:cs typeface="Comic Sans MS" charset="0"/>
              </a:rPr>
              <a:t>Approach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From given </a:t>
            </a:r>
            <a:r>
              <a:rPr lang="en-US" sz="2400" dirty="0" err="1" smtClean="0">
                <a:latin typeface="Comic Sans MS" charset="0"/>
                <a:ea typeface="Comic Sans MS" charset="0"/>
                <a:cs typeface="Comic Sans MS" charset="0"/>
              </a:rPr>
              <a:t>lat</a:t>
            </a: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/</a:t>
            </a:r>
            <a:r>
              <a:rPr lang="en-US" sz="2400" dirty="0" err="1" smtClean="0">
                <a:latin typeface="Comic Sans MS" charset="0"/>
                <a:ea typeface="Comic Sans MS" charset="0"/>
                <a:cs typeface="Comic Sans MS" charset="0"/>
              </a:rPr>
              <a:t>lon</a:t>
            </a: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 values maximum zoom level calculated that can be attained by all images.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Bing Map Tile Systems is used as reference.</a:t>
            </a:r>
          </a:p>
        </p:txBody>
      </p:sp>
    </p:spTree>
    <p:extLst>
      <p:ext uri="{BB962C8B-B14F-4D97-AF65-F5344CB8AC3E}">
        <p14:creationId xmlns:p14="http://schemas.microsoft.com/office/powerpoint/2010/main" val="193011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575F6D"/>
                </a:solidFill>
                <a:latin typeface="Comic Sans MS" charset="0"/>
                <a:ea typeface="Comic Sans MS" charset="0"/>
                <a:cs typeface="Comic Sans MS" charset="0"/>
              </a:rPr>
              <a:t>Approach</a:t>
            </a:r>
            <a:endParaRPr lang="en-US" sz="2800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omic Sans MS" charset="0"/>
                <a:ea typeface="Comic Sans MS" charset="0"/>
                <a:cs typeface="Comic Sans MS" charset="0"/>
              </a:rPr>
              <a:t>G</a:t>
            </a: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iven </a:t>
            </a:r>
            <a:r>
              <a:rPr lang="en-US" sz="2400" dirty="0" err="1" smtClean="0">
                <a:latin typeface="Comic Sans MS" charset="0"/>
                <a:ea typeface="Comic Sans MS" charset="0"/>
                <a:cs typeface="Comic Sans MS" charset="0"/>
              </a:rPr>
              <a:t>lat</a:t>
            </a: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/log (Geo) points converted into pixels.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Pixels are used to get </a:t>
            </a:r>
            <a:r>
              <a:rPr lang="en-US" sz="2400" dirty="0" err="1" smtClean="0">
                <a:latin typeface="Comic Sans MS" charset="0"/>
                <a:ea typeface="Comic Sans MS" charset="0"/>
                <a:cs typeface="Comic Sans MS" charset="0"/>
              </a:rPr>
              <a:t>tileX</a:t>
            </a: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 and </a:t>
            </a:r>
            <a:r>
              <a:rPr lang="en-US" sz="2400" dirty="0" err="1" smtClean="0">
                <a:latin typeface="Comic Sans MS" charset="0"/>
                <a:ea typeface="Comic Sans MS" charset="0"/>
                <a:cs typeface="Comic Sans MS" charset="0"/>
              </a:rPr>
              <a:t>tileY</a:t>
            </a: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 for given Geo Points.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Values of tiles for given geo points used as starting and ending tile. Using those tile tuples intermediate </a:t>
            </a:r>
            <a:r>
              <a:rPr lang="en-US" sz="2400" dirty="0" err="1" smtClean="0">
                <a:latin typeface="Comic Sans MS" charset="0"/>
                <a:ea typeface="Comic Sans MS" charset="0"/>
                <a:cs typeface="Comic Sans MS" charset="0"/>
              </a:rPr>
              <a:t>tileX</a:t>
            </a: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 and </a:t>
            </a:r>
            <a:r>
              <a:rPr lang="en-US" sz="2400" dirty="0" err="1" smtClean="0">
                <a:latin typeface="Comic Sans MS" charset="0"/>
                <a:ea typeface="Comic Sans MS" charset="0"/>
                <a:cs typeface="Comic Sans MS" charset="0"/>
              </a:rPr>
              <a:t>tileY</a:t>
            </a: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 values are calculated.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From </a:t>
            </a:r>
            <a:r>
              <a:rPr lang="en-US" sz="2400" dirty="0" err="1" smtClean="0">
                <a:latin typeface="Comic Sans MS" charset="0"/>
                <a:ea typeface="Comic Sans MS" charset="0"/>
                <a:cs typeface="Comic Sans MS" charset="0"/>
              </a:rPr>
              <a:t>tileX</a:t>
            </a: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 and </a:t>
            </a:r>
            <a:r>
              <a:rPr lang="en-US" sz="2400" dirty="0" err="1" smtClean="0">
                <a:latin typeface="Comic Sans MS" charset="0"/>
                <a:ea typeface="Comic Sans MS" charset="0"/>
                <a:cs typeface="Comic Sans MS" charset="0"/>
              </a:rPr>
              <a:t>tileY</a:t>
            </a: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sz="2400" dirty="0" err="1" smtClean="0">
                <a:latin typeface="Comic Sans MS" charset="0"/>
                <a:ea typeface="Comic Sans MS" charset="0"/>
                <a:cs typeface="Comic Sans MS" charset="0"/>
              </a:rPr>
              <a:t>quadkeys</a:t>
            </a: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 calculated.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From </a:t>
            </a:r>
            <a:r>
              <a:rPr lang="en-US" sz="2400" dirty="0" err="1" smtClean="0">
                <a:latin typeface="Comic Sans MS" charset="0"/>
                <a:ea typeface="Comic Sans MS" charset="0"/>
                <a:cs typeface="Comic Sans MS" charset="0"/>
              </a:rPr>
              <a:t>quadkey</a:t>
            </a: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 tile images are downloaded using rest </a:t>
            </a:r>
            <a:r>
              <a:rPr lang="en-US" sz="2400" dirty="0" err="1" smtClean="0">
                <a:latin typeface="Comic Sans MS" charset="0"/>
                <a:ea typeface="Comic Sans MS" charset="0"/>
                <a:cs typeface="Comic Sans MS" charset="0"/>
              </a:rPr>
              <a:t>api</a:t>
            </a: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Finally, All tiles are stitched together to get final output image.</a:t>
            </a:r>
          </a:p>
        </p:txBody>
      </p:sp>
    </p:spTree>
    <p:extLst>
      <p:ext uri="{BB962C8B-B14F-4D97-AF65-F5344CB8AC3E}">
        <p14:creationId xmlns:p14="http://schemas.microsoft.com/office/powerpoint/2010/main" val="587830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504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575F6D"/>
                </a:solidFill>
                <a:latin typeface="Comic Sans MS" charset="0"/>
                <a:ea typeface="Comic Sans MS" charset="0"/>
                <a:cs typeface="Comic Sans MS" charset="0"/>
              </a:rPr>
              <a:t>Code Input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4470"/>
            <a:ext cx="10515600" cy="4336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Point 1- (Cloud Gate)</a:t>
            </a:r>
          </a:p>
          <a:p>
            <a:r>
              <a:rPr lang="en-US" dirty="0" smtClean="0"/>
              <a:t>Lat1: 41.8757944 </a:t>
            </a:r>
          </a:p>
          <a:p>
            <a:r>
              <a:rPr lang="en-US" dirty="0" smtClean="0"/>
              <a:t>Lon1: -87.621137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Point 2 - Buckingham Fountain</a:t>
            </a:r>
            <a:endParaRPr lang="en-US" dirty="0"/>
          </a:p>
          <a:p>
            <a:r>
              <a:rPr lang="en-US" dirty="0" smtClean="0"/>
              <a:t>Lat2: 41.8826013  </a:t>
            </a:r>
          </a:p>
          <a:p>
            <a:r>
              <a:rPr lang="en-US" dirty="0" smtClean="0"/>
              <a:t>Lon2: -87.6245621</a:t>
            </a:r>
          </a:p>
        </p:txBody>
      </p:sp>
    </p:spTree>
    <p:extLst>
      <p:ext uri="{BB962C8B-B14F-4D97-AF65-F5344CB8AC3E}">
        <p14:creationId xmlns:p14="http://schemas.microsoft.com/office/powerpoint/2010/main" val="716968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575F6D"/>
                </a:solidFill>
                <a:latin typeface="Comic Sans MS" charset="0"/>
                <a:ea typeface="Comic Sans MS" charset="0"/>
                <a:cs typeface="Comic Sans MS" charset="0"/>
              </a:rPr>
              <a:t>Code Output 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43299" y="-57152"/>
            <a:ext cx="4777741" cy="793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768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4988243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US" sz="8800" dirty="0" smtClean="0">
                <a:solidFill>
                  <a:schemeClr val="tx2"/>
                </a:solidFill>
              </a:rPr>
              <a:t>Thank you!</a:t>
            </a:r>
            <a:endParaRPr lang="en-US" sz="8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82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213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Comic Sans MS</vt:lpstr>
      <vt:lpstr>Office Theme</vt:lpstr>
      <vt:lpstr>  Satellite/Aerial Image Retrieval</vt:lpstr>
      <vt:lpstr>Aim:</vt:lpstr>
      <vt:lpstr>Understanding of the problem:</vt:lpstr>
      <vt:lpstr>Approach</vt:lpstr>
      <vt:lpstr>Approach</vt:lpstr>
      <vt:lpstr>Code Input </vt:lpstr>
      <vt:lpstr>Code Output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CS 513 Homework 3  Satellite/Aerial Image Retrieval</dc:title>
  <dc:creator>Microsoft Office User</dc:creator>
  <cp:lastModifiedBy>Bijal Patel</cp:lastModifiedBy>
  <cp:revision>7</cp:revision>
  <dcterms:created xsi:type="dcterms:W3CDTF">2017-04-13T21:46:20Z</dcterms:created>
  <dcterms:modified xsi:type="dcterms:W3CDTF">2017-11-15T00:01:45Z</dcterms:modified>
</cp:coreProperties>
</file>