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11"/>
  </p:normalViewPr>
  <p:slideViewPr>
    <p:cSldViewPr snapToGrid="0" snapToObjects="1">
      <p:cViewPr varScale="1">
        <p:scale>
          <a:sx n="109" d="100"/>
          <a:sy n="109" d="100"/>
        </p:scale>
        <p:origin x="6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49EB5C92-E643-514A-A46B-2ACE7ECB9290}" type="datetimeFigureOut">
              <a:rPr lang="en-US" smtClean="0"/>
              <a:t>11/28/17</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BA6B291A-17FD-0748-BB6C-B6E0F4B476B9}"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6083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EB5C92-E643-514A-A46B-2ACE7ECB9290}" type="datetimeFigureOut">
              <a:rPr lang="en-US" smtClean="0"/>
              <a:t>11/28/17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B291A-17FD-0748-BB6C-B6E0F4B476B9}" type="slidenum">
              <a:rPr lang="en-US" smtClean="0"/>
              <a:t>‹#›</a:t>
            </a:fld>
            <a:endParaRPr lang="en-US"/>
          </a:p>
        </p:txBody>
      </p:sp>
    </p:spTree>
    <p:extLst>
      <p:ext uri="{BB962C8B-B14F-4D97-AF65-F5344CB8AC3E}">
        <p14:creationId xmlns:p14="http://schemas.microsoft.com/office/powerpoint/2010/main" val="821387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EB5C92-E643-514A-A46B-2ACE7ECB9290}" type="datetimeFigureOut">
              <a:rPr lang="en-US" smtClean="0"/>
              <a:t>11/28/17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B291A-17FD-0748-BB6C-B6E0F4B476B9}" type="slidenum">
              <a:rPr lang="en-US" smtClean="0"/>
              <a:t>‹#›</a:t>
            </a:fld>
            <a:endParaRPr lang="en-US"/>
          </a:p>
        </p:txBody>
      </p:sp>
    </p:spTree>
    <p:extLst>
      <p:ext uri="{BB962C8B-B14F-4D97-AF65-F5344CB8AC3E}">
        <p14:creationId xmlns:p14="http://schemas.microsoft.com/office/powerpoint/2010/main" val="1030913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EB5C92-E643-514A-A46B-2ACE7ECB9290}" type="datetimeFigureOut">
              <a:rPr lang="en-US" smtClean="0"/>
              <a:t>11/28/17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B291A-17FD-0748-BB6C-B6E0F4B476B9}" type="slidenum">
              <a:rPr lang="en-US" smtClean="0"/>
              <a:t>‹#›</a:t>
            </a:fld>
            <a:endParaRPr lang="en-US"/>
          </a:p>
        </p:txBody>
      </p:sp>
    </p:spTree>
    <p:extLst>
      <p:ext uri="{BB962C8B-B14F-4D97-AF65-F5344CB8AC3E}">
        <p14:creationId xmlns:p14="http://schemas.microsoft.com/office/powerpoint/2010/main" val="1088253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49EB5C92-E643-514A-A46B-2ACE7ECB9290}" type="datetimeFigureOut">
              <a:rPr lang="en-US" smtClean="0"/>
              <a:t>11/28/17</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BA6B291A-17FD-0748-BB6C-B6E0F4B476B9}"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609580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EB5C92-E643-514A-A46B-2ACE7ECB9290}" type="datetimeFigureOut">
              <a:rPr lang="en-US" smtClean="0"/>
              <a:t>11/28/17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6B291A-17FD-0748-BB6C-B6E0F4B476B9}" type="slidenum">
              <a:rPr lang="en-US" smtClean="0"/>
              <a:t>‹#›</a:t>
            </a:fld>
            <a:endParaRPr lang="en-US"/>
          </a:p>
        </p:txBody>
      </p:sp>
    </p:spTree>
    <p:extLst>
      <p:ext uri="{BB962C8B-B14F-4D97-AF65-F5344CB8AC3E}">
        <p14:creationId xmlns:p14="http://schemas.microsoft.com/office/powerpoint/2010/main" val="154063982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EB5C92-E643-514A-A46B-2ACE7ECB9290}" type="datetimeFigureOut">
              <a:rPr lang="en-US" smtClean="0"/>
              <a:t>11/28/17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6B291A-17FD-0748-BB6C-B6E0F4B476B9}" type="slidenum">
              <a:rPr lang="en-US" smtClean="0"/>
              <a:t>‹#›</a:t>
            </a:fld>
            <a:endParaRPr lang="en-US"/>
          </a:p>
        </p:txBody>
      </p:sp>
    </p:spTree>
    <p:extLst>
      <p:ext uri="{BB962C8B-B14F-4D97-AF65-F5344CB8AC3E}">
        <p14:creationId xmlns:p14="http://schemas.microsoft.com/office/powerpoint/2010/main" val="1323274124"/>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9EB5C92-E643-514A-A46B-2ACE7ECB9290}" type="datetimeFigureOut">
              <a:rPr lang="en-US" smtClean="0"/>
              <a:t>11/28/17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6B291A-17FD-0748-BB6C-B6E0F4B476B9}" type="slidenum">
              <a:rPr lang="en-US" smtClean="0"/>
              <a:t>‹#›</a:t>
            </a:fld>
            <a:endParaRPr lang="en-US"/>
          </a:p>
        </p:txBody>
      </p:sp>
    </p:spTree>
    <p:extLst>
      <p:ext uri="{BB962C8B-B14F-4D97-AF65-F5344CB8AC3E}">
        <p14:creationId xmlns:p14="http://schemas.microsoft.com/office/powerpoint/2010/main" val="927553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EB5C92-E643-514A-A46B-2ACE7ECB9290}" type="datetimeFigureOut">
              <a:rPr lang="en-US" smtClean="0"/>
              <a:t>11/28/17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6B291A-17FD-0748-BB6C-B6E0F4B476B9}" type="slidenum">
              <a:rPr lang="en-US" smtClean="0"/>
              <a:t>‹#›</a:t>
            </a:fld>
            <a:endParaRPr lang="en-US"/>
          </a:p>
        </p:txBody>
      </p:sp>
    </p:spTree>
    <p:extLst>
      <p:ext uri="{BB962C8B-B14F-4D97-AF65-F5344CB8AC3E}">
        <p14:creationId xmlns:p14="http://schemas.microsoft.com/office/powerpoint/2010/main" val="811847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49EB5C92-E643-514A-A46B-2ACE7ECB9290}" type="datetimeFigureOut">
              <a:rPr lang="en-US" smtClean="0"/>
              <a:t>11/28/17</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BA6B291A-17FD-0748-BB6C-B6E0F4B476B9}"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55289462"/>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49EB5C92-E643-514A-A46B-2ACE7ECB9290}" type="datetimeFigureOut">
              <a:rPr lang="en-US" smtClean="0"/>
              <a:t>11/28/17</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BA6B291A-17FD-0748-BB6C-B6E0F4B476B9}" type="slidenum">
              <a:rPr lang="en-US" smtClean="0"/>
              <a:t>‹#›</a:t>
            </a:fld>
            <a:endParaRPr lang="en-US"/>
          </a:p>
        </p:txBody>
      </p:sp>
    </p:spTree>
    <p:extLst>
      <p:ext uri="{BB962C8B-B14F-4D97-AF65-F5344CB8AC3E}">
        <p14:creationId xmlns:p14="http://schemas.microsoft.com/office/powerpoint/2010/main" val="116712899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49EB5C92-E643-514A-A46B-2ACE7ECB9290}" type="datetimeFigureOut">
              <a:rPr lang="en-US" smtClean="0"/>
              <a:t>11/28/17</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BA6B291A-17FD-0748-BB6C-B6E0F4B476B9}"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582312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61194" y="1307937"/>
            <a:ext cx="4753073" cy="3970117"/>
          </a:xfrm>
        </p:spPr>
        <p:txBody>
          <a:bodyPr/>
          <a:lstStyle/>
          <a:p>
            <a:r>
              <a:rPr lang="en-US" sz="4000" dirty="0" smtClean="0"/>
              <a:t>Forecasting Store Sales:</a:t>
            </a:r>
            <a:br>
              <a:rPr lang="en-US" sz="4000" dirty="0" smtClean="0"/>
            </a:br>
            <a:r>
              <a:rPr lang="en-US" sz="4000" dirty="0" smtClean="0"/>
              <a:t>Does Weather make an impact?</a:t>
            </a:r>
            <a:endParaRPr lang="en-US" sz="4000" dirty="0"/>
          </a:p>
        </p:txBody>
      </p:sp>
      <p:sp>
        <p:nvSpPr>
          <p:cNvPr id="3" name="Subtitle 2"/>
          <p:cNvSpPr>
            <a:spLocks noGrp="1"/>
          </p:cNvSpPr>
          <p:nvPr>
            <p:ph type="subTitle" idx="1"/>
          </p:nvPr>
        </p:nvSpPr>
        <p:spPr/>
        <p:txBody>
          <a:bodyPr/>
          <a:lstStyle/>
          <a:p>
            <a:r>
              <a:rPr lang="en-US" dirty="0" smtClean="0"/>
              <a:t>VIKASH PATEL</a:t>
            </a:r>
            <a:endParaRPr lang="en-US" dirty="0"/>
          </a:p>
        </p:txBody>
      </p:sp>
    </p:spTree>
    <p:extLst>
      <p:ext uri="{BB962C8B-B14F-4D97-AF65-F5344CB8AC3E}">
        <p14:creationId xmlns:p14="http://schemas.microsoft.com/office/powerpoint/2010/main" val="2140754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02405"/>
          </a:xfrm>
        </p:spPr>
        <p:txBody>
          <a:bodyPr/>
          <a:lstStyle/>
          <a:p>
            <a:r>
              <a:rPr lang="en-US" dirty="0" smtClean="0"/>
              <a:t>Recommendations</a:t>
            </a:r>
            <a:endParaRPr lang="en-US" dirty="0"/>
          </a:p>
        </p:txBody>
      </p:sp>
      <p:sp>
        <p:nvSpPr>
          <p:cNvPr id="3" name="Content Placeholder 2"/>
          <p:cNvSpPr>
            <a:spLocks noGrp="1"/>
          </p:cNvSpPr>
          <p:nvPr>
            <p:ph idx="1"/>
          </p:nvPr>
        </p:nvSpPr>
        <p:spPr>
          <a:xfrm>
            <a:off x="1251678" y="1493133"/>
            <a:ext cx="10178322" cy="4386459"/>
          </a:xfrm>
        </p:spPr>
        <p:txBody>
          <a:bodyPr/>
          <a:lstStyle/>
          <a:p>
            <a:r>
              <a:rPr lang="en-US" dirty="0">
                <a:latin typeface="Arial" charset="0"/>
                <a:ea typeface="Arial" charset="0"/>
                <a:cs typeface="Arial" charset="0"/>
              </a:rPr>
              <a:t>Despite there being a belief that severe weather causes massive store rushes, I have come to the conclusion that weekends and holidays have more of an impact on sales than weather, as well as when it is peak buying season for certain items. </a:t>
            </a:r>
            <a:endParaRPr lang="en-US" dirty="0" smtClean="0">
              <a:latin typeface="Arial" charset="0"/>
              <a:ea typeface="Arial" charset="0"/>
              <a:cs typeface="Arial" charset="0"/>
            </a:endParaRPr>
          </a:p>
          <a:p>
            <a:r>
              <a:rPr lang="en-US" dirty="0" smtClean="0">
                <a:latin typeface="Arial" charset="0"/>
                <a:ea typeface="Arial" charset="0"/>
                <a:cs typeface="Arial" charset="0"/>
              </a:rPr>
              <a:t>Therefore</a:t>
            </a:r>
            <a:r>
              <a:rPr lang="en-US" dirty="0">
                <a:latin typeface="Arial" charset="0"/>
                <a:ea typeface="Arial" charset="0"/>
                <a:cs typeface="Arial" charset="0"/>
              </a:rPr>
              <a:t>, from a business perspective, I would </a:t>
            </a:r>
            <a:r>
              <a:rPr lang="en-US" dirty="0" smtClean="0">
                <a:latin typeface="Arial" charset="0"/>
                <a:ea typeface="Arial" charset="0"/>
                <a:cs typeface="Arial" charset="0"/>
              </a:rPr>
              <a:t>give the following suggestions </a:t>
            </a:r>
            <a:r>
              <a:rPr lang="en-US" dirty="0">
                <a:latin typeface="Arial" charset="0"/>
                <a:ea typeface="Arial" charset="0"/>
                <a:cs typeface="Arial" charset="0"/>
              </a:rPr>
              <a:t>to store </a:t>
            </a:r>
            <a:r>
              <a:rPr lang="en-US" dirty="0" smtClean="0">
                <a:latin typeface="Arial" charset="0"/>
                <a:ea typeface="Arial" charset="0"/>
                <a:cs typeface="Arial" charset="0"/>
              </a:rPr>
              <a:t>managers:</a:t>
            </a:r>
          </a:p>
          <a:p>
            <a:pPr lvl="1"/>
            <a:r>
              <a:rPr lang="en-US" dirty="0" smtClean="0">
                <a:latin typeface="Arial" charset="0"/>
                <a:ea typeface="Arial" charset="0"/>
                <a:cs typeface="Arial" charset="0"/>
              </a:rPr>
              <a:t>Do not overestimate </a:t>
            </a:r>
            <a:r>
              <a:rPr lang="en-US" dirty="0">
                <a:latin typeface="Arial" charset="0"/>
                <a:ea typeface="Arial" charset="0"/>
                <a:cs typeface="Arial" charset="0"/>
              </a:rPr>
              <a:t>weather related </a:t>
            </a:r>
            <a:r>
              <a:rPr lang="en-US" dirty="0" smtClean="0">
                <a:latin typeface="Arial" charset="0"/>
                <a:ea typeface="Arial" charset="0"/>
                <a:cs typeface="Arial" charset="0"/>
              </a:rPr>
              <a:t>inventories, as they sales during these times will not be consistent enough to extract patterns from.</a:t>
            </a:r>
          </a:p>
          <a:p>
            <a:pPr lvl="1"/>
            <a:r>
              <a:rPr lang="en-US" dirty="0">
                <a:latin typeface="Arial" charset="0"/>
                <a:ea typeface="Arial" charset="0"/>
                <a:cs typeface="Arial" charset="0"/>
              </a:rPr>
              <a:t>F</a:t>
            </a:r>
            <a:r>
              <a:rPr lang="en-US" dirty="0" smtClean="0">
                <a:latin typeface="Arial" charset="0"/>
                <a:ea typeface="Arial" charset="0"/>
                <a:cs typeface="Arial" charset="0"/>
              </a:rPr>
              <a:t>ocus </a:t>
            </a:r>
            <a:r>
              <a:rPr lang="en-US" dirty="0">
                <a:latin typeface="Arial" charset="0"/>
                <a:ea typeface="Arial" charset="0"/>
                <a:cs typeface="Arial" charset="0"/>
              </a:rPr>
              <a:t>on </a:t>
            </a:r>
            <a:r>
              <a:rPr lang="en-US" dirty="0" smtClean="0">
                <a:latin typeface="Arial" charset="0"/>
                <a:ea typeface="Arial" charset="0"/>
                <a:cs typeface="Arial" charset="0"/>
              </a:rPr>
              <a:t>sustaining inventories during the weekend as this is when stores experience the highest rates of sales, and likely shoppers.</a:t>
            </a:r>
          </a:p>
          <a:p>
            <a:pPr lvl="1"/>
            <a:r>
              <a:rPr lang="en-US" dirty="0" smtClean="0">
                <a:latin typeface="Arial" charset="0"/>
                <a:ea typeface="Arial" charset="0"/>
                <a:cs typeface="Arial" charset="0"/>
              </a:rPr>
              <a:t>Adequately prepare for holiday shopping, as these are periods of the year that sales are expected to be higher, no matter the type of holiday. This may be due to more leisure time.</a:t>
            </a:r>
            <a:endParaRPr lang="en-US" dirty="0">
              <a:latin typeface="Arial" charset="0"/>
              <a:ea typeface="Arial" charset="0"/>
              <a:cs typeface="Arial" charset="0"/>
            </a:endParaRPr>
          </a:p>
        </p:txBody>
      </p:sp>
    </p:spTree>
    <p:extLst>
      <p:ext uri="{BB962C8B-B14F-4D97-AF65-F5344CB8AC3E}">
        <p14:creationId xmlns:p14="http://schemas.microsoft.com/office/powerpoint/2010/main" val="3111442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02405"/>
          </a:xfrm>
        </p:spPr>
        <p:txBody>
          <a:bodyPr>
            <a:normAutofit/>
          </a:bodyPr>
          <a:lstStyle/>
          <a:p>
            <a:r>
              <a:rPr lang="en-US" dirty="0" smtClean="0"/>
              <a:t>Project </a:t>
            </a:r>
            <a:r>
              <a:rPr lang="en-US" dirty="0" smtClean="0"/>
              <a:t>overview</a:t>
            </a:r>
            <a:endParaRPr lang="en-US" dirty="0"/>
          </a:p>
        </p:txBody>
      </p:sp>
      <p:sp>
        <p:nvSpPr>
          <p:cNvPr id="3" name="Content Placeholder 2"/>
          <p:cNvSpPr>
            <a:spLocks noGrp="1"/>
          </p:cNvSpPr>
          <p:nvPr>
            <p:ph idx="1"/>
          </p:nvPr>
        </p:nvSpPr>
        <p:spPr>
          <a:xfrm>
            <a:off x="1251678" y="1284790"/>
            <a:ext cx="10178322" cy="5362195"/>
          </a:xfrm>
        </p:spPr>
        <p:txBody>
          <a:bodyPr>
            <a:normAutofit/>
          </a:bodyPr>
          <a:lstStyle/>
          <a:p>
            <a:r>
              <a:rPr lang="en-US" dirty="0" smtClean="0">
                <a:latin typeface="Arial" charset="0"/>
                <a:ea typeface="Arial" charset="0"/>
                <a:cs typeface="Arial" charset="0"/>
              </a:rPr>
              <a:t>This was a very interesting case study to work with, one where I was able to really begin applying machine learning techniques to my findings.</a:t>
            </a:r>
          </a:p>
          <a:p>
            <a:r>
              <a:rPr lang="en-US" dirty="0" smtClean="0">
                <a:latin typeface="Arial" charset="0"/>
                <a:ea typeface="Arial" charset="0"/>
                <a:cs typeface="Arial" charset="0"/>
              </a:rPr>
              <a:t>While working through the project, I encountered different techniques to analyze data.</a:t>
            </a:r>
          </a:p>
          <a:p>
            <a:pPr lvl="1"/>
            <a:r>
              <a:rPr lang="en-US" dirty="0" smtClean="0">
                <a:latin typeface="Arial" charset="0"/>
                <a:ea typeface="Arial" charset="0"/>
                <a:cs typeface="Arial" charset="0"/>
              </a:rPr>
              <a:t>Perspectives that I would not have initially thought of when approaching data analysis, but now will try and incorporate in future analysis.</a:t>
            </a:r>
          </a:p>
          <a:p>
            <a:r>
              <a:rPr lang="en-US" dirty="0" smtClean="0">
                <a:latin typeface="Arial" charset="0"/>
                <a:ea typeface="Arial" charset="0"/>
                <a:cs typeface="Arial" charset="0"/>
              </a:rPr>
              <a:t>If given more time to make improvements:</a:t>
            </a:r>
          </a:p>
          <a:p>
            <a:pPr lvl="1"/>
            <a:r>
              <a:rPr lang="en-US" dirty="0" smtClean="0">
                <a:latin typeface="Arial" charset="0"/>
                <a:ea typeface="Arial" charset="0"/>
                <a:cs typeface="Arial" charset="0"/>
              </a:rPr>
              <a:t>I would try and utilize a dynamic predictive model for the stores based on the previous day’s or week’s sales. This is something that I will work on and add to the case study.</a:t>
            </a:r>
          </a:p>
          <a:p>
            <a:pPr lvl="1"/>
            <a:r>
              <a:rPr lang="en-US" dirty="0" smtClean="0">
                <a:latin typeface="Arial" charset="0"/>
                <a:ea typeface="Arial" charset="0"/>
                <a:cs typeface="Arial" charset="0"/>
              </a:rPr>
              <a:t>This dynamic model would provide more accuracy and would be easier for store managers to implement for short periods of time.</a:t>
            </a:r>
          </a:p>
          <a:p>
            <a:r>
              <a:rPr lang="en-US" dirty="0" smtClean="0">
                <a:latin typeface="Arial" charset="0"/>
                <a:ea typeface="Arial" charset="0"/>
                <a:cs typeface="Arial" charset="0"/>
              </a:rPr>
              <a:t>In terms of the dataset, the lack of consistency of item numbers between stores was difficult to work with.</a:t>
            </a:r>
          </a:p>
          <a:p>
            <a:pPr lvl="1"/>
            <a:r>
              <a:rPr lang="en-US" dirty="0" smtClean="0">
                <a:latin typeface="Arial" charset="0"/>
                <a:ea typeface="Arial" charset="0"/>
                <a:cs typeface="Arial" charset="0"/>
              </a:rPr>
              <a:t>This forced me to conduct store by store analysis.</a:t>
            </a:r>
          </a:p>
          <a:p>
            <a:pPr lvl="1"/>
            <a:r>
              <a:rPr lang="en-US" dirty="0" smtClean="0">
                <a:latin typeface="Arial" charset="0"/>
                <a:ea typeface="Arial" charset="0"/>
                <a:cs typeface="Arial" charset="0"/>
              </a:rPr>
              <a:t>Analyzing insightful item trends across stores was not possible.</a:t>
            </a:r>
          </a:p>
        </p:txBody>
      </p:sp>
    </p:spTree>
    <p:extLst>
      <p:ext uri="{BB962C8B-B14F-4D97-AF65-F5344CB8AC3E}">
        <p14:creationId xmlns:p14="http://schemas.microsoft.com/office/powerpoint/2010/main" val="15729756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02405"/>
          </a:xfrm>
        </p:spPr>
        <p:txBody>
          <a:bodyPr/>
          <a:lstStyle/>
          <a:p>
            <a:r>
              <a:rPr lang="en-US" dirty="0" smtClean="0"/>
              <a:t>Breaking down the problem</a:t>
            </a:r>
            <a:endParaRPr lang="en-US" dirty="0"/>
          </a:p>
        </p:txBody>
      </p:sp>
      <p:sp>
        <p:nvSpPr>
          <p:cNvPr id="3" name="Content Placeholder 2"/>
          <p:cNvSpPr>
            <a:spLocks noGrp="1"/>
          </p:cNvSpPr>
          <p:nvPr>
            <p:ph idx="1"/>
          </p:nvPr>
        </p:nvSpPr>
        <p:spPr>
          <a:xfrm>
            <a:off x="1251678" y="1493133"/>
            <a:ext cx="10178322" cy="4386459"/>
          </a:xfrm>
        </p:spPr>
        <p:txBody>
          <a:bodyPr/>
          <a:lstStyle/>
          <a:p>
            <a:r>
              <a:rPr lang="en-US" dirty="0" smtClean="0">
                <a:latin typeface="Arial" charset="0"/>
                <a:ea typeface="Arial" charset="0"/>
                <a:cs typeface="Arial" charset="0"/>
              </a:rPr>
              <a:t>Store managers are always searching to find the optimal levels for their inventories</a:t>
            </a:r>
          </a:p>
          <a:p>
            <a:r>
              <a:rPr lang="en-US" dirty="0" smtClean="0">
                <a:latin typeface="Arial" charset="0"/>
                <a:ea typeface="Arial" charset="0"/>
                <a:cs typeface="Arial" charset="0"/>
              </a:rPr>
              <a:t>Never want to find yourself out of stock of heavily demanded items</a:t>
            </a:r>
          </a:p>
          <a:p>
            <a:r>
              <a:rPr lang="en-US" dirty="0" smtClean="0">
                <a:latin typeface="Arial" charset="0"/>
                <a:ea typeface="Arial" charset="0"/>
                <a:cs typeface="Arial" charset="0"/>
              </a:rPr>
              <a:t>You also don’t want to hold on to perishable items past their sale date</a:t>
            </a:r>
          </a:p>
          <a:p>
            <a:r>
              <a:rPr lang="en-US" dirty="0" smtClean="0">
                <a:latin typeface="Arial" charset="0"/>
                <a:ea typeface="Arial" charset="0"/>
                <a:cs typeface="Arial" charset="0"/>
              </a:rPr>
              <a:t>What kind of an effect does weather have on sales?</a:t>
            </a:r>
          </a:p>
          <a:p>
            <a:pPr lvl="1"/>
            <a:r>
              <a:rPr lang="en-US" dirty="0" smtClean="0">
                <a:latin typeface="Arial" charset="0"/>
                <a:ea typeface="Arial" charset="0"/>
                <a:cs typeface="Arial" charset="0"/>
              </a:rPr>
              <a:t>Is it enough of an effect to cause out of stock situations, or do sales remain the same?</a:t>
            </a:r>
            <a:endParaRPr lang="en-US" dirty="0">
              <a:latin typeface="Arial" charset="0"/>
              <a:ea typeface="Arial" charset="0"/>
              <a:cs typeface="Arial" charset="0"/>
            </a:endParaRPr>
          </a:p>
          <a:p>
            <a:r>
              <a:rPr lang="en-US" dirty="0" smtClean="0">
                <a:latin typeface="Arial" charset="0"/>
                <a:ea typeface="Arial" charset="0"/>
                <a:cs typeface="Arial" charset="0"/>
              </a:rPr>
              <a:t>If not weather, are there other factors that are more influential to customers going shopping?</a:t>
            </a:r>
          </a:p>
          <a:p>
            <a:r>
              <a:rPr lang="en-US" dirty="0" smtClean="0">
                <a:latin typeface="Arial" charset="0"/>
                <a:ea typeface="Arial" charset="0"/>
                <a:cs typeface="Arial" charset="0"/>
              </a:rPr>
              <a:t>This problem is very interesting to me from a business perspective:</a:t>
            </a:r>
          </a:p>
          <a:p>
            <a:pPr lvl="1"/>
            <a:r>
              <a:rPr lang="en-US" dirty="0" smtClean="0">
                <a:latin typeface="Arial" charset="0"/>
                <a:ea typeface="Arial" charset="0"/>
                <a:cs typeface="Arial" charset="0"/>
              </a:rPr>
              <a:t>I would like to understand how different outside factors can influence strategic operations</a:t>
            </a:r>
          </a:p>
          <a:p>
            <a:pPr lvl="1"/>
            <a:r>
              <a:rPr lang="en-US" dirty="0" smtClean="0">
                <a:latin typeface="Arial" charset="0"/>
                <a:ea typeface="Arial" charset="0"/>
                <a:cs typeface="Arial" charset="0"/>
              </a:rPr>
              <a:t>I am interested in a career in data science, specifically in retail or real estate, so this case study will give me an opportunity to work with a relevant issue within the retail sphere.</a:t>
            </a:r>
          </a:p>
        </p:txBody>
      </p:sp>
    </p:spTree>
    <p:extLst>
      <p:ext uri="{BB962C8B-B14F-4D97-AF65-F5344CB8AC3E}">
        <p14:creationId xmlns:p14="http://schemas.microsoft.com/office/powerpoint/2010/main" val="4124445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02405"/>
          </a:xfrm>
        </p:spPr>
        <p:txBody>
          <a:bodyPr/>
          <a:lstStyle/>
          <a:p>
            <a:r>
              <a:rPr lang="en-US" dirty="0" smtClean="0"/>
              <a:t>Using data to find insights</a:t>
            </a:r>
            <a:endParaRPr lang="en-US" dirty="0"/>
          </a:p>
        </p:txBody>
      </p:sp>
      <p:sp>
        <p:nvSpPr>
          <p:cNvPr id="3" name="Content Placeholder 2"/>
          <p:cNvSpPr>
            <a:spLocks noGrp="1"/>
          </p:cNvSpPr>
          <p:nvPr>
            <p:ph idx="1"/>
          </p:nvPr>
        </p:nvSpPr>
        <p:spPr>
          <a:xfrm>
            <a:off x="1251678" y="1493133"/>
            <a:ext cx="10178322" cy="4386459"/>
          </a:xfrm>
        </p:spPr>
        <p:txBody>
          <a:bodyPr/>
          <a:lstStyle/>
          <a:p>
            <a:r>
              <a:rPr lang="en-US" dirty="0" smtClean="0">
                <a:latin typeface="Arial" charset="0"/>
                <a:ea typeface="Arial" charset="0"/>
                <a:cs typeface="Arial" charset="0"/>
              </a:rPr>
              <a:t>Understanding and quantifying the relationship between outside factor and sales can lead to better inventory management across all packaged consumer goods stores.</a:t>
            </a:r>
          </a:p>
          <a:p>
            <a:pPr lvl="1"/>
            <a:r>
              <a:rPr lang="en-US" dirty="0" smtClean="0">
                <a:latin typeface="Arial" charset="0"/>
                <a:ea typeface="Arial" charset="0"/>
                <a:cs typeface="Arial" charset="0"/>
              </a:rPr>
              <a:t>Like weather, weekends, holidays, etc.</a:t>
            </a:r>
          </a:p>
          <a:p>
            <a:r>
              <a:rPr lang="en-US" dirty="0" smtClean="0">
                <a:latin typeface="Arial" charset="0"/>
                <a:ea typeface="Arial" charset="0"/>
                <a:cs typeface="Arial" charset="0"/>
              </a:rPr>
              <a:t>For this case study, I was able to obtain sales data from Walmart via one of their </a:t>
            </a:r>
            <a:r>
              <a:rPr lang="en-US" dirty="0" err="1" smtClean="0">
                <a:latin typeface="Arial" charset="0"/>
                <a:ea typeface="Arial" charset="0"/>
                <a:cs typeface="Arial" charset="0"/>
              </a:rPr>
              <a:t>Kaggle</a:t>
            </a:r>
            <a:r>
              <a:rPr lang="en-US" dirty="0" smtClean="0">
                <a:latin typeface="Arial" charset="0"/>
                <a:ea typeface="Arial" charset="0"/>
                <a:cs typeface="Arial" charset="0"/>
              </a:rPr>
              <a:t> competitions</a:t>
            </a:r>
            <a:r>
              <a:rPr lang="en-US" dirty="0" smtClean="0">
                <a:latin typeface="Arial" charset="0"/>
                <a:ea typeface="Arial" charset="0"/>
                <a:cs typeface="Arial" charset="0"/>
              </a:rPr>
              <a:t>. The following datasets were included:</a:t>
            </a:r>
            <a:endParaRPr lang="en-US" dirty="0" smtClean="0">
              <a:latin typeface="Arial" charset="0"/>
              <a:ea typeface="Arial" charset="0"/>
              <a:cs typeface="Arial" charset="0"/>
            </a:endParaRPr>
          </a:p>
          <a:p>
            <a:pPr lvl="2"/>
            <a:r>
              <a:rPr lang="en-US" dirty="0" smtClean="0">
                <a:latin typeface="Arial" charset="0"/>
                <a:ea typeface="Arial" charset="0"/>
                <a:cs typeface="Arial" charset="0"/>
              </a:rPr>
              <a:t>Sales data </a:t>
            </a:r>
            <a:r>
              <a:rPr lang="en-US" dirty="0" smtClean="0">
                <a:latin typeface="Arial" charset="0"/>
                <a:ea typeface="Arial" charset="0"/>
                <a:cs typeface="Arial" charset="0"/>
              </a:rPr>
              <a:t>of 111 items for 45 different </a:t>
            </a:r>
            <a:r>
              <a:rPr lang="en-US" dirty="0" smtClean="0">
                <a:latin typeface="Arial" charset="0"/>
                <a:ea typeface="Arial" charset="0"/>
                <a:cs typeface="Arial" charset="0"/>
              </a:rPr>
              <a:t>stores </a:t>
            </a:r>
          </a:p>
          <a:p>
            <a:pPr lvl="2"/>
            <a:r>
              <a:rPr lang="en-US" dirty="0">
                <a:latin typeface="Arial" charset="0"/>
                <a:ea typeface="Arial" charset="0"/>
                <a:cs typeface="Arial" charset="0"/>
              </a:rPr>
              <a:t>W</a:t>
            </a:r>
            <a:r>
              <a:rPr lang="en-US" dirty="0" smtClean="0">
                <a:latin typeface="Arial" charset="0"/>
                <a:ea typeface="Arial" charset="0"/>
                <a:cs typeface="Arial" charset="0"/>
              </a:rPr>
              <a:t>eather </a:t>
            </a:r>
            <a:r>
              <a:rPr lang="en-US" dirty="0" smtClean="0">
                <a:latin typeface="Arial" charset="0"/>
                <a:ea typeface="Arial" charset="0"/>
                <a:cs typeface="Arial" charset="0"/>
              </a:rPr>
              <a:t>data for 20 weather </a:t>
            </a:r>
            <a:r>
              <a:rPr lang="en-US" dirty="0" smtClean="0">
                <a:latin typeface="Arial" charset="0"/>
                <a:ea typeface="Arial" charset="0"/>
                <a:cs typeface="Arial" charset="0"/>
              </a:rPr>
              <a:t>stations </a:t>
            </a:r>
          </a:p>
          <a:p>
            <a:pPr lvl="2"/>
            <a:r>
              <a:rPr lang="en-US" dirty="0" smtClean="0">
                <a:latin typeface="Arial" charset="0"/>
                <a:ea typeface="Arial" charset="0"/>
                <a:cs typeface="Arial" charset="0"/>
              </a:rPr>
              <a:t>K</a:t>
            </a:r>
            <a:r>
              <a:rPr lang="en-US" dirty="0" smtClean="0">
                <a:latin typeface="Arial" charset="0"/>
                <a:ea typeface="Arial" charset="0"/>
                <a:cs typeface="Arial" charset="0"/>
              </a:rPr>
              <a:t>ey data </a:t>
            </a:r>
            <a:r>
              <a:rPr lang="en-US" dirty="0" smtClean="0">
                <a:latin typeface="Arial" charset="0"/>
                <a:ea typeface="Arial" charset="0"/>
                <a:cs typeface="Arial" charset="0"/>
              </a:rPr>
              <a:t>mapping each store to its respective weather station.</a:t>
            </a:r>
          </a:p>
          <a:p>
            <a:pPr lvl="1"/>
            <a:r>
              <a:rPr lang="en-US" dirty="0" smtClean="0">
                <a:latin typeface="Arial" charset="0"/>
                <a:ea typeface="Arial" charset="0"/>
                <a:cs typeface="Arial" charset="0"/>
              </a:rPr>
              <a:t>Also, a disclaimer in the sales dataset noted that item numbers are not consistent for each store, meaning item 1 at store 1 may not be the same item as item 1 at store 5.</a:t>
            </a:r>
          </a:p>
          <a:p>
            <a:pPr lvl="1"/>
            <a:r>
              <a:rPr lang="en-US" dirty="0" smtClean="0">
                <a:latin typeface="Arial" charset="0"/>
                <a:ea typeface="Arial" charset="0"/>
                <a:cs typeface="Arial" charset="0"/>
              </a:rPr>
              <a:t>This </a:t>
            </a:r>
            <a:r>
              <a:rPr lang="en-US" dirty="0" smtClean="0">
                <a:latin typeface="Arial" charset="0"/>
                <a:ea typeface="Arial" charset="0"/>
                <a:cs typeface="Arial" charset="0"/>
              </a:rPr>
              <a:t>prevented </a:t>
            </a:r>
            <a:r>
              <a:rPr lang="en-US" dirty="0" smtClean="0">
                <a:latin typeface="Arial" charset="0"/>
                <a:ea typeface="Arial" charset="0"/>
                <a:cs typeface="Arial" charset="0"/>
              </a:rPr>
              <a:t>me from looking at overall item trends across different stores.</a:t>
            </a:r>
          </a:p>
        </p:txBody>
      </p:sp>
    </p:spTree>
    <p:extLst>
      <p:ext uri="{BB962C8B-B14F-4D97-AF65-F5344CB8AC3E}">
        <p14:creationId xmlns:p14="http://schemas.microsoft.com/office/powerpoint/2010/main" val="1395148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02405"/>
          </a:xfrm>
        </p:spPr>
        <p:txBody>
          <a:bodyPr/>
          <a:lstStyle/>
          <a:p>
            <a:r>
              <a:rPr lang="en-US" dirty="0" smtClean="0"/>
              <a:t>Cleaning up data</a:t>
            </a:r>
            <a:endParaRPr lang="en-US" dirty="0"/>
          </a:p>
        </p:txBody>
      </p:sp>
      <p:sp>
        <p:nvSpPr>
          <p:cNvPr id="3" name="Content Placeholder 2"/>
          <p:cNvSpPr>
            <a:spLocks noGrp="1"/>
          </p:cNvSpPr>
          <p:nvPr>
            <p:ph idx="1"/>
          </p:nvPr>
        </p:nvSpPr>
        <p:spPr>
          <a:xfrm>
            <a:off x="1251678" y="1493133"/>
            <a:ext cx="10178322" cy="4386459"/>
          </a:xfrm>
        </p:spPr>
        <p:txBody>
          <a:bodyPr/>
          <a:lstStyle/>
          <a:p>
            <a:r>
              <a:rPr lang="en-US" dirty="0" smtClean="0">
                <a:latin typeface="Arial" charset="0"/>
                <a:ea typeface="Arial" charset="0"/>
                <a:cs typeface="Arial" charset="0"/>
              </a:rPr>
              <a:t>Weather data:</a:t>
            </a:r>
          </a:p>
          <a:p>
            <a:pPr lvl="1"/>
            <a:r>
              <a:rPr lang="en-US" dirty="0" smtClean="0">
                <a:latin typeface="Arial" charset="0"/>
                <a:ea typeface="Arial" charset="0"/>
                <a:cs typeface="Arial" charset="0"/>
              </a:rPr>
              <a:t>Out of the various data points contained in the dataset, I utilized just average daily temperature and daily total precipitation.</a:t>
            </a:r>
          </a:p>
          <a:p>
            <a:pPr lvl="1"/>
            <a:r>
              <a:rPr lang="en-US" dirty="0" smtClean="0">
                <a:latin typeface="Arial" charset="0"/>
                <a:ea typeface="Arial" charset="0"/>
                <a:cs typeface="Arial" charset="0"/>
              </a:rPr>
              <a:t>Days with missing weather data were completely dropped.</a:t>
            </a:r>
          </a:p>
          <a:p>
            <a:pPr lvl="2"/>
            <a:r>
              <a:rPr lang="en-US" dirty="0" smtClean="0">
                <a:latin typeface="Arial" charset="0"/>
                <a:ea typeface="Arial" charset="0"/>
                <a:cs typeface="Arial" charset="0"/>
              </a:rPr>
              <a:t>Hard to justify using any missing value replacement function.</a:t>
            </a:r>
          </a:p>
          <a:p>
            <a:pPr lvl="2"/>
            <a:r>
              <a:rPr lang="en-US" dirty="0" smtClean="0">
                <a:latin typeface="Arial" charset="0"/>
                <a:ea typeface="Arial" charset="0"/>
                <a:cs typeface="Arial" charset="0"/>
              </a:rPr>
              <a:t>Inaccurate weather data could potential skew results and lead to flawed conclusions.</a:t>
            </a:r>
            <a:endParaRPr lang="en-US" dirty="0">
              <a:latin typeface="Arial" charset="0"/>
              <a:ea typeface="Arial" charset="0"/>
              <a:cs typeface="Arial" charset="0"/>
            </a:endParaRPr>
          </a:p>
          <a:p>
            <a:r>
              <a:rPr lang="en-US" dirty="0" smtClean="0">
                <a:latin typeface="Arial" charset="0"/>
                <a:ea typeface="Arial" charset="0"/>
                <a:cs typeface="Arial" charset="0"/>
              </a:rPr>
              <a:t>Sales data:</a:t>
            </a:r>
          </a:p>
          <a:p>
            <a:pPr lvl="1"/>
            <a:r>
              <a:rPr lang="en-US" dirty="0" smtClean="0">
                <a:latin typeface="Arial" charset="0"/>
                <a:ea typeface="Arial" charset="0"/>
                <a:cs typeface="Arial" charset="0"/>
              </a:rPr>
              <a:t>Working through the data, there were an overwhelming amount of observations with missing sales values. These were dropped to ensure a concise derived model later.</a:t>
            </a:r>
          </a:p>
          <a:p>
            <a:pPr lvl="1"/>
            <a:r>
              <a:rPr lang="en-US" dirty="0" smtClean="0">
                <a:latin typeface="Arial" charset="0"/>
                <a:ea typeface="Arial" charset="0"/>
                <a:cs typeface="Arial" charset="0"/>
              </a:rPr>
              <a:t>Focus shifted towards the analyzing the top 5 items for each store.</a:t>
            </a:r>
          </a:p>
          <a:p>
            <a:pPr lvl="2"/>
            <a:r>
              <a:rPr lang="en-US" dirty="0" smtClean="0">
                <a:latin typeface="Arial" charset="0"/>
                <a:ea typeface="Arial" charset="0"/>
                <a:cs typeface="Arial" charset="0"/>
              </a:rPr>
              <a:t>These items account for most of each store’s inventory and sales during the year, and therefore are ideal items to analyze and predict for.</a:t>
            </a:r>
            <a:endParaRPr lang="en-US" dirty="0" smtClean="0">
              <a:latin typeface="Arial" charset="0"/>
              <a:ea typeface="Arial" charset="0"/>
              <a:cs typeface="Arial" charset="0"/>
            </a:endParaRPr>
          </a:p>
        </p:txBody>
      </p:sp>
    </p:spTree>
    <p:extLst>
      <p:ext uri="{BB962C8B-B14F-4D97-AF65-F5344CB8AC3E}">
        <p14:creationId xmlns:p14="http://schemas.microsoft.com/office/powerpoint/2010/main" val="3376784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02405"/>
          </a:xfrm>
        </p:spPr>
        <p:txBody>
          <a:bodyPr/>
          <a:lstStyle/>
          <a:p>
            <a:r>
              <a:rPr lang="en-US" dirty="0" smtClean="0"/>
              <a:t>Exploratory Analysis</a:t>
            </a:r>
            <a:endParaRPr lang="en-US" dirty="0"/>
          </a:p>
        </p:txBody>
      </p:sp>
      <p:pic>
        <p:nvPicPr>
          <p:cNvPr id="4" name="Content Placeholder 3"/>
          <p:cNvPicPr>
            <a:picLocks noGrp="1" noChangeAspect="1"/>
          </p:cNvPicPr>
          <p:nvPr>
            <p:ph idx="1"/>
          </p:nvPr>
        </p:nvPicPr>
        <p:blipFill>
          <a:blip r:embed="rId2"/>
          <a:stretch>
            <a:fillRect/>
          </a:stretch>
        </p:blipFill>
        <p:spPr>
          <a:xfrm>
            <a:off x="1251678" y="1884592"/>
            <a:ext cx="6491350" cy="3761772"/>
          </a:xfrm>
          <a:prstGeom prst="rect">
            <a:avLst/>
          </a:prstGeom>
        </p:spPr>
      </p:pic>
      <p:sp>
        <p:nvSpPr>
          <p:cNvPr id="5" name="TextBox 4"/>
          <p:cNvSpPr txBox="1"/>
          <p:nvPr/>
        </p:nvSpPr>
        <p:spPr>
          <a:xfrm>
            <a:off x="7951807" y="1018572"/>
            <a:ext cx="3738623" cy="5493812"/>
          </a:xfrm>
          <a:prstGeom prst="rect">
            <a:avLst/>
          </a:prstGeom>
          <a:noFill/>
        </p:spPr>
        <p:txBody>
          <a:bodyPr wrap="square" rtlCol="0">
            <a:spAutoFit/>
          </a:bodyPr>
          <a:lstStyle/>
          <a:p>
            <a:pPr algn="ctr">
              <a:lnSpc>
                <a:spcPct val="150000"/>
              </a:lnSpc>
            </a:pPr>
            <a:r>
              <a:rPr lang="en-US" dirty="0">
                <a:solidFill>
                  <a:schemeClr val="tx1">
                    <a:lumMod val="65000"/>
                    <a:lumOff val="35000"/>
                  </a:schemeClr>
                </a:solidFill>
                <a:latin typeface="Arial" charset="0"/>
                <a:ea typeface="Arial" charset="0"/>
                <a:cs typeface="Arial" charset="0"/>
              </a:rPr>
              <a:t>Using station 1 as an example for its temperature and precipitation plot, </a:t>
            </a:r>
            <a:r>
              <a:rPr lang="en-US" dirty="0" smtClean="0">
                <a:solidFill>
                  <a:schemeClr val="tx1">
                    <a:lumMod val="65000"/>
                    <a:lumOff val="35000"/>
                  </a:schemeClr>
                </a:solidFill>
                <a:latin typeface="Arial" charset="0"/>
                <a:ea typeface="Arial" charset="0"/>
                <a:cs typeface="Arial" charset="0"/>
              </a:rPr>
              <a:t>I got </a:t>
            </a:r>
            <a:r>
              <a:rPr lang="en-US" dirty="0">
                <a:solidFill>
                  <a:schemeClr val="tx1">
                    <a:lumMod val="65000"/>
                    <a:lumOff val="35000"/>
                  </a:schemeClr>
                </a:solidFill>
                <a:latin typeface="Arial" charset="0"/>
                <a:ea typeface="Arial" charset="0"/>
                <a:cs typeface="Arial" charset="0"/>
              </a:rPr>
              <a:t>an idea of what kind of weather </a:t>
            </a:r>
            <a:r>
              <a:rPr lang="en-US" dirty="0" smtClean="0">
                <a:solidFill>
                  <a:schemeClr val="tx1">
                    <a:lumMod val="65000"/>
                    <a:lumOff val="35000"/>
                  </a:schemeClr>
                </a:solidFill>
                <a:latin typeface="Arial" charset="0"/>
                <a:ea typeface="Arial" charset="0"/>
                <a:cs typeface="Arial" charset="0"/>
              </a:rPr>
              <a:t>it was </a:t>
            </a:r>
            <a:r>
              <a:rPr lang="en-US" dirty="0">
                <a:solidFill>
                  <a:schemeClr val="tx1">
                    <a:lumMod val="65000"/>
                    <a:lumOff val="35000"/>
                  </a:schemeClr>
                </a:solidFill>
                <a:latin typeface="Arial" charset="0"/>
                <a:ea typeface="Arial" charset="0"/>
                <a:cs typeface="Arial" charset="0"/>
              </a:rPr>
              <a:t>subject to. </a:t>
            </a:r>
            <a:r>
              <a:rPr lang="en-US" dirty="0" smtClean="0">
                <a:solidFill>
                  <a:schemeClr val="tx1">
                    <a:lumMod val="65000"/>
                    <a:lumOff val="35000"/>
                  </a:schemeClr>
                </a:solidFill>
                <a:latin typeface="Arial" charset="0"/>
                <a:ea typeface="Arial" charset="0"/>
                <a:cs typeface="Arial" charset="0"/>
              </a:rPr>
              <a:t>In general, you have to consider </a:t>
            </a:r>
            <a:r>
              <a:rPr lang="en-US" dirty="0">
                <a:solidFill>
                  <a:schemeClr val="tx1">
                    <a:lumMod val="65000"/>
                    <a:lumOff val="35000"/>
                  </a:schemeClr>
                </a:solidFill>
                <a:latin typeface="Arial" charset="0"/>
                <a:ea typeface="Arial" charset="0"/>
                <a:cs typeface="Arial" charset="0"/>
              </a:rPr>
              <a:t>where these stations are generally located by their temperature patterns. This is important to think about since winter weather in colder climates is seen as standard and less likely to cause grocery store rushes, compared to winter weather in warmer climates.</a:t>
            </a:r>
            <a:endParaRPr lang="en-US" dirty="0">
              <a:solidFill>
                <a:schemeClr val="tx1">
                  <a:lumMod val="65000"/>
                  <a:lumOff val="35000"/>
                </a:schemeClr>
              </a:solidFill>
              <a:latin typeface="Arial" charset="0"/>
              <a:ea typeface="Arial" charset="0"/>
              <a:cs typeface="Arial" charset="0"/>
            </a:endParaRPr>
          </a:p>
        </p:txBody>
      </p:sp>
    </p:spTree>
    <p:extLst>
      <p:ext uri="{BB962C8B-B14F-4D97-AF65-F5344CB8AC3E}">
        <p14:creationId xmlns:p14="http://schemas.microsoft.com/office/powerpoint/2010/main" val="12672384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02405"/>
          </a:xfrm>
        </p:spPr>
        <p:txBody>
          <a:bodyPr/>
          <a:lstStyle/>
          <a:p>
            <a:r>
              <a:rPr lang="en-US" dirty="0" smtClean="0"/>
              <a:t>Exploratory Analysis</a:t>
            </a:r>
            <a:endParaRPr lang="en-US" dirty="0"/>
          </a:p>
        </p:txBody>
      </p:sp>
      <p:pic>
        <p:nvPicPr>
          <p:cNvPr id="4" name="Content Placeholder 3"/>
          <p:cNvPicPr>
            <a:picLocks noGrp="1" noChangeAspect="1"/>
          </p:cNvPicPr>
          <p:nvPr>
            <p:ph idx="1"/>
          </p:nvPr>
        </p:nvPicPr>
        <p:blipFill>
          <a:blip r:embed="rId2"/>
          <a:stretch>
            <a:fillRect/>
          </a:stretch>
        </p:blipFill>
        <p:spPr>
          <a:xfrm>
            <a:off x="1251678" y="1284790"/>
            <a:ext cx="6477737" cy="4653023"/>
          </a:xfrm>
          <a:prstGeom prst="rect">
            <a:avLst/>
          </a:prstGeom>
        </p:spPr>
      </p:pic>
      <p:sp>
        <p:nvSpPr>
          <p:cNvPr id="5" name="TextBox 4"/>
          <p:cNvSpPr txBox="1"/>
          <p:nvPr/>
        </p:nvSpPr>
        <p:spPr>
          <a:xfrm>
            <a:off x="7893934" y="1284790"/>
            <a:ext cx="3738623" cy="4662815"/>
          </a:xfrm>
          <a:prstGeom prst="rect">
            <a:avLst/>
          </a:prstGeom>
          <a:noFill/>
        </p:spPr>
        <p:txBody>
          <a:bodyPr wrap="square" rtlCol="0">
            <a:spAutoFit/>
          </a:bodyPr>
          <a:lstStyle/>
          <a:p>
            <a:pPr algn="ctr">
              <a:lnSpc>
                <a:spcPct val="150000"/>
              </a:lnSpc>
            </a:pPr>
            <a:r>
              <a:rPr lang="en-US" dirty="0" smtClean="0">
                <a:solidFill>
                  <a:schemeClr val="tx1">
                    <a:lumMod val="65000"/>
                    <a:lumOff val="35000"/>
                  </a:schemeClr>
                </a:solidFill>
                <a:latin typeface="Arial" charset="0"/>
                <a:ea typeface="Arial" charset="0"/>
                <a:cs typeface="Arial" charset="0"/>
              </a:rPr>
              <a:t>Using item 9 at store 1 in the year 2012 as an example, you can observe relatively </a:t>
            </a:r>
            <a:r>
              <a:rPr lang="en-US" dirty="0">
                <a:solidFill>
                  <a:schemeClr val="tx1">
                    <a:lumMod val="65000"/>
                    <a:lumOff val="35000"/>
                  </a:schemeClr>
                </a:solidFill>
                <a:latin typeface="Arial" charset="0"/>
                <a:ea typeface="Arial" charset="0"/>
                <a:cs typeface="Arial" charset="0"/>
              </a:rPr>
              <a:t>consistent </a:t>
            </a:r>
            <a:r>
              <a:rPr lang="en-US" dirty="0" smtClean="0">
                <a:solidFill>
                  <a:schemeClr val="tx1">
                    <a:lumMod val="65000"/>
                    <a:lumOff val="35000"/>
                  </a:schemeClr>
                </a:solidFill>
                <a:latin typeface="Arial" charset="0"/>
                <a:ea typeface="Arial" charset="0"/>
                <a:cs typeface="Arial" charset="0"/>
              </a:rPr>
              <a:t>sales through the year, </a:t>
            </a:r>
            <a:r>
              <a:rPr lang="en-US" dirty="0">
                <a:solidFill>
                  <a:schemeClr val="tx1">
                    <a:lumMod val="65000"/>
                    <a:lumOff val="35000"/>
                  </a:schemeClr>
                </a:solidFill>
                <a:latin typeface="Arial" charset="0"/>
                <a:ea typeface="Arial" charset="0"/>
                <a:cs typeface="Arial" charset="0"/>
              </a:rPr>
              <a:t>with slight increases in the fall and winter seasons, but not enough to classify it as a seasonal item for </a:t>
            </a:r>
            <a:r>
              <a:rPr lang="en-US" dirty="0" smtClean="0">
                <a:solidFill>
                  <a:schemeClr val="tx1">
                    <a:lumMod val="65000"/>
                    <a:lumOff val="35000"/>
                  </a:schemeClr>
                </a:solidFill>
                <a:latin typeface="Arial" charset="0"/>
                <a:ea typeface="Arial" charset="0"/>
                <a:cs typeface="Arial" charset="0"/>
              </a:rPr>
              <a:t>any particular season. Conducting this analysis on all top items across stores, 16 seasonal items were found.</a:t>
            </a:r>
            <a:endParaRPr lang="en-US" dirty="0">
              <a:solidFill>
                <a:schemeClr val="tx1">
                  <a:lumMod val="65000"/>
                  <a:lumOff val="35000"/>
                </a:schemeClr>
              </a:solidFill>
              <a:latin typeface="Arial" charset="0"/>
              <a:ea typeface="Arial" charset="0"/>
              <a:cs typeface="Arial" charset="0"/>
            </a:endParaRPr>
          </a:p>
        </p:txBody>
      </p:sp>
    </p:spTree>
    <p:extLst>
      <p:ext uri="{BB962C8B-B14F-4D97-AF65-F5344CB8AC3E}">
        <p14:creationId xmlns:p14="http://schemas.microsoft.com/office/powerpoint/2010/main" val="11098835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02405"/>
          </a:xfrm>
        </p:spPr>
        <p:txBody>
          <a:bodyPr/>
          <a:lstStyle/>
          <a:p>
            <a:r>
              <a:rPr lang="en-US" dirty="0" smtClean="0"/>
              <a:t>Exploratory Analysis</a:t>
            </a:r>
            <a:endParaRPr lang="en-US" dirty="0"/>
          </a:p>
        </p:txBody>
      </p:sp>
      <p:pic>
        <p:nvPicPr>
          <p:cNvPr id="6" name="Content Placeholder 5"/>
          <p:cNvPicPr>
            <a:picLocks noGrp="1" noChangeAspect="1"/>
          </p:cNvPicPr>
          <p:nvPr>
            <p:ph idx="1"/>
          </p:nvPr>
        </p:nvPicPr>
        <p:blipFill>
          <a:blip r:embed="rId2"/>
          <a:stretch>
            <a:fillRect/>
          </a:stretch>
        </p:blipFill>
        <p:spPr>
          <a:xfrm>
            <a:off x="1251678" y="1645160"/>
            <a:ext cx="6469042" cy="4467828"/>
          </a:xfrm>
          <a:prstGeom prst="rect">
            <a:avLst/>
          </a:prstGeom>
        </p:spPr>
      </p:pic>
      <p:sp>
        <p:nvSpPr>
          <p:cNvPr id="7" name="TextBox 6"/>
          <p:cNvSpPr txBox="1"/>
          <p:nvPr/>
        </p:nvSpPr>
        <p:spPr>
          <a:xfrm>
            <a:off x="7974956" y="1132168"/>
            <a:ext cx="3738623" cy="5493812"/>
          </a:xfrm>
          <a:prstGeom prst="rect">
            <a:avLst/>
          </a:prstGeom>
          <a:noFill/>
        </p:spPr>
        <p:txBody>
          <a:bodyPr wrap="square" rtlCol="0">
            <a:spAutoFit/>
          </a:bodyPr>
          <a:lstStyle/>
          <a:p>
            <a:pPr algn="ctr">
              <a:lnSpc>
                <a:spcPct val="150000"/>
              </a:lnSpc>
            </a:pPr>
            <a:r>
              <a:rPr lang="en-US" dirty="0">
                <a:solidFill>
                  <a:schemeClr val="tx1">
                    <a:lumMod val="65000"/>
                    <a:lumOff val="35000"/>
                  </a:schemeClr>
                </a:solidFill>
                <a:latin typeface="Arial" charset="0"/>
                <a:ea typeface="Arial" charset="0"/>
                <a:cs typeface="Arial" charset="0"/>
              </a:rPr>
              <a:t>B</a:t>
            </a:r>
            <a:r>
              <a:rPr lang="en-US" dirty="0" smtClean="0">
                <a:solidFill>
                  <a:schemeClr val="tx1">
                    <a:lumMod val="65000"/>
                    <a:lumOff val="35000"/>
                  </a:schemeClr>
                </a:solidFill>
                <a:latin typeface="Arial" charset="0"/>
                <a:ea typeface="Arial" charset="0"/>
                <a:cs typeface="Arial" charset="0"/>
              </a:rPr>
              <a:t>ox plots were used to analyze differences between sales during times of above and below average precipitation. The </a:t>
            </a:r>
            <a:r>
              <a:rPr lang="en-US" dirty="0">
                <a:solidFill>
                  <a:schemeClr val="tx1">
                    <a:lumMod val="65000"/>
                    <a:lumOff val="35000"/>
                  </a:schemeClr>
                </a:solidFill>
                <a:latin typeface="Arial" charset="0"/>
                <a:ea typeface="Arial" charset="0"/>
                <a:cs typeface="Arial" charset="0"/>
              </a:rPr>
              <a:t>plots </a:t>
            </a:r>
            <a:r>
              <a:rPr lang="en-US" dirty="0" smtClean="0">
                <a:solidFill>
                  <a:schemeClr val="tx1">
                    <a:lumMod val="65000"/>
                    <a:lumOff val="35000"/>
                  </a:schemeClr>
                </a:solidFill>
                <a:latin typeface="Arial" charset="0"/>
                <a:ea typeface="Arial" charset="0"/>
                <a:cs typeface="Arial" charset="0"/>
              </a:rPr>
              <a:t>indicated that </a:t>
            </a:r>
            <a:r>
              <a:rPr lang="en-US" dirty="0">
                <a:solidFill>
                  <a:schemeClr val="tx1">
                    <a:lumMod val="65000"/>
                    <a:lumOff val="35000"/>
                  </a:schemeClr>
                </a:solidFill>
                <a:latin typeface="Arial" charset="0"/>
                <a:ea typeface="Arial" charset="0"/>
                <a:cs typeface="Arial" charset="0"/>
              </a:rPr>
              <a:t>the data </a:t>
            </a:r>
            <a:r>
              <a:rPr lang="en-US" dirty="0" smtClean="0">
                <a:solidFill>
                  <a:schemeClr val="tx1">
                    <a:lumMod val="65000"/>
                    <a:lumOff val="35000"/>
                  </a:schemeClr>
                </a:solidFill>
                <a:latin typeface="Arial" charset="0"/>
                <a:ea typeface="Arial" charset="0"/>
                <a:cs typeface="Arial" charset="0"/>
              </a:rPr>
              <a:t>was </a:t>
            </a:r>
            <a:r>
              <a:rPr lang="en-US" dirty="0">
                <a:solidFill>
                  <a:schemeClr val="tx1">
                    <a:lumMod val="65000"/>
                    <a:lumOff val="35000"/>
                  </a:schemeClr>
                </a:solidFill>
                <a:latin typeface="Arial" charset="0"/>
                <a:ea typeface="Arial" charset="0"/>
                <a:cs typeface="Arial" charset="0"/>
              </a:rPr>
              <a:t>not close enough to normal, therefore </a:t>
            </a:r>
            <a:r>
              <a:rPr lang="en-US" dirty="0" smtClean="0">
                <a:solidFill>
                  <a:schemeClr val="tx1">
                    <a:lumMod val="65000"/>
                    <a:lumOff val="35000"/>
                  </a:schemeClr>
                </a:solidFill>
                <a:latin typeface="Arial" charset="0"/>
                <a:ea typeface="Arial" charset="0"/>
                <a:cs typeface="Arial" charset="0"/>
              </a:rPr>
              <a:t>a standard t-test couldn’t be used for the hypothesis</a:t>
            </a:r>
            <a:r>
              <a:rPr lang="en-US" dirty="0">
                <a:solidFill>
                  <a:schemeClr val="tx1">
                    <a:lumMod val="65000"/>
                    <a:lumOff val="35000"/>
                  </a:schemeClr>
                </a:solidFill>
                <a:latin typeface="Arial" charset="0"/>
                <a:ea typeface="Arial" charset="0"/>
                <a:cs typeface="Arial" charset="0"/>
              </a:rPr>
              <a:t>. </a:t>
            </a:r>
            <a:r>
              <a:rPr lang="en-US" dirty="0" smtClean="0">
                <a:solidFill>
                  <a:schemeClr val="tx1">
                    <a:lumMod val="65000"/>
                    <a:lumOff val="35000"/>
                  </a:schemeClr>
                </a:solidFill>
                <a:latin typeface="Arial" charset="0"/>
                <a:ea typeface="Arial" charset="0"/>
                <a:cs typeface="Arial" charset="0"/>
              </a:rPr>
              <a:t>I utilized the Wilcoxon </a:t>
            </a:r>
            <a:r>
              <a:rPr lang="en-US" dirty="0">
                <a:solidFill>
                  <a:schemeClr val="tx1">
                    <a:lumMod val="65000"/>
                    <a:lumOff val="35000"/>
                  </a:schemeClr>
                </a:solidFill>
                <a:latin typeface="Arial" charset="0"/>
                <a:ea typeface="Arial" charset="0"/>
                <a:cs typeface="Arial" charset="0"/>
              </a:rPr>
              <a:t>rank sum test </a:t>
            </a:r>
            <a:r>
              <a:rPr lang="en-US" dirty="0" smtClean="0">
                <a:solidFill>
                  <a:schemeClr val="tx1">
                    <a:lumMod val="65000"/>
                    <a:lumOff val="35000"/>
                  </a:schemeClr>
                </a:solidFill>
                <a:latin typeface="Arial" charset="0"/>
                <a:ea typeface="Arial" charset="0"/>
                <a:cs typeface="Arial" charset="0"/>
              </a:rPr>
              <a:t>for the test, which led me to the conclusion of a statistical significance of precipitation on sales. I included this indicator in my model.</a:t>
            </a:r>
            <a:endParaRPr lang="en-US" dirty="0">
              <a:solidFill>
                <a:schemeClr val="tx1">
                  <a:lumMod val="65000"/>
                  <a:lumOff val="35000"/>
                </a:schemeClr>
              </a:solidFill>
              <a:latin typeface="Arial" charset="0"/>
              <a:ea typeface="Arial" charset="0"/>
              <a:cs typeface="Arial" charset="0"/>
            </a:endParaRPr>
          </a:p>
        </p:txBody>
      </p:sp>
    </p:spTree>
    <p:extLst>
      <p:ext uri="{BB962C8B-B14F-4D97-AF65-F5344CB8AC3E}">
        <p14:creationId xmlns:p14="http://schemas.microsoft.com/office/powerpoint/2010/main" val="1021821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02405"/>
          </a:xfrm>
        </p:spPr>
        <p:txBody>
          <a:bodyPr/>
          <a:lstStyle/>
          <a:p>
            <a:r>
              <a:rPr lang="en-US" dirty="0" smtClean="0"/>
              <a:t>In-Depth Analysis: Regression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1792" y="1662495"/>
            <a:ext cx="5039047" cy="4386262"/>
          </a:xfrm>
        </p:spPr>
      </p:pic>
      <p:sp>
        <p:nvSpPr>
          <p:cNvPr id="5" name="TextBox 4"/>
          <p:cNvSpPr txBox="1"/>
          <p:nvPr/>
        </p:nvSpPr>
        <p:spPr>
          <a:xfrm>
            <a:off x="7222454" y="1524218"/>
            <a:ext cx="3738623" cy="4662815"/>
          </a:xfrm>
          <a:prstGeom prst="rect">
            <a:avLst/>
          </a:prstGeom>
          <a:noFill/>
        </p:spPr>
        <p:txBody>
          <a:bodyPr wrap="square" rtlCol="0">
            <a:spAutoFit/>
          </a:bodyPr>
          <a:lstStyle/>
          <a:p>
            <a:pPr algn="ctr">
              <a:lnSpc>
                <a:spcPct val="150000"/>
              </a:lnSpc>
            </a:pPr>
            <a:r>
              <a:rPr lang="en-US" dirty="0" smtClean="0">
                <a:solidFill>
                  <a:schemeClr val="tx1">
                    <a:lumMod val="65000"/>
                    <a:lumOff val="35000"/>
                  </a:schemeClr>
                </a:solidFill>
                <a:latin typeface="Arial" charset="0"/>
                <a:ea typeface="Arial" charset="0"/>
                <a:cs typeface="Arial" charset="0"/>
              </a:rPr>
              <a:t>Using store 1 as the example once more, the respective model for this store derived the following intercept and coefficients. Each store had its own model derived for its specific items, due to the inconsistency between items numbers across stores. In total, 10 different coefficients were used as features, with 8 of them being indicator variables.</a:t>
            </a:r>
            <a:endParaRPr lang="en-US" dirty="0">
              <a:solidFill>
                <a:schemeClr val="tx1">
                  <a:lumMod val="65000"/>
                  <a:lumOff val="35000"/>
                </a:schemeClr>
              </a:solidFill>
              <a:latin typeface="Arial" charset="0"/>
              <a:ea typeface="Arial" charset="0"/>
              <a:cs typeface="Arial" charset="0"/>
            </a:endParaRPr>
          </a:p>
        </p:txBody>
      </p:sp>
    </p:spTree>
    <p:extLst>
      <p:ext uri="{BB962C8B-B14F-4D97-AF65-F5344CB8AC3E}">
        <p14:creationId xmlns:p14="http://schemas.microsoft.com/office/powerpoint/2010/main" val="958981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02405"/>
          </a:xfrm>
        </p:spPr>
        <p:txBody>
          <a:bodyPr/>
          <a:lstStyle/>
          <a:p>
            <a:r>
              <a:rPr lang="en-US" dirty="0" smtClean="0"/>
              <a:t>Results</a:t>
            </a:r>
            <a:endParaRPr lang="en-US" dirty="0"/>
          </a:p>
        </p:txBody>
      </p:sp>
      <p:sp>
        <p:nvSpPr>
          <p:cNvPr id="3" name="Content Placeholder 2"/>
          <p:cNvSpPr>
            <a:spLocks noGrp="1"/>
          </p:cNvSpPr>
          <p:nvPr>
            <p:ph idx="1"/>
          </p:nvPr>
        </p:nvSpPr>
        <p:spPr>
          <a:xfrm>
            <a:off x="1251678" y="1507530"/>
            <a:ext cx="10178322" cy="4822932"/>
          </a:xfrm>
        </p:spPr>
        <p:txBody>
          <a:bodyPr>
            <a:normAutofit/>
          </a:bodyPr>
          <a:lstStyle/>
          <a:p>
            <a:r>
              <a:rPr lang="en-US" sz="1800" dirty="0">
                <a:latin typeface="Arial" charset="0"/>
                <a:ea typeface="Arial" charset="0"/>
                <a:cs typeface="Arial" charset="0"/>
              </a:rPr>
              <a:t>According to the calculated </a:t>
            </a:r>
            <a:r>
              <a:rPr lang="en-US" sz="1800" dirty="0" smtClean="0">
                <a:latin typeface="Arial" charset="0"/>
                <a:ea typeface="Arial" charset="0"/>
                <a:cs typeface="Arial" charset="0"/>
              </a:rPr>
              <a:t>R</a:t>
            </a:r>
            <a:r>
              <a:rPr lang="en-US" sz="1800" baseline="30000" dirty="0" smtClean="0">
                <a:latin typeface="Arial" charset="0"/>
                <a:ea typeface="Arial" charset="0"/>
                <a:cs typeface="Arial" charset="0"/>
              </a:rPr>
              <a:t>2</a:t>
            </a:r>
            <a:r>
              <a:rPr lang="en-US" sz="1800" dirty="0">
                <a:latin typeface="Arial" charset="0"/>
                <a:ea typeface="Arial" charset="0"/>
                <a:cs typeface="Arial" charset="0"/>
              </a:rPr>
              <a:t> values </a:t>
            </a:r>
            <a:r>
              <a:rPr lang="en-US" sz="1800" dirty="0" smtClean="0">
                <a:latin typeface="Arial" charset="0"/>
                <a:ea typeface="Arial" charset="0"/>
                <a:cs typeface="Arial" charset="0"/>
              </a:rPr>
              <a:t>I calculated, I observed a wide range of percentages detailing the variance in sales for each store. </a:t>
            </a:r>
          </a:p>
          <a:p>
            <a:r>
              <a:rPr lang="en-US" sz="1800" dirty="0" smtClean="0">
                <a:latin typeface="Arial" charset="0"/>
                <a:ea typeface="Arial" charset="0"/>
                <a:cs typeface="Arial" charset="0"/>
              </a:rPr>
              <a:t>The </a:t>
            </a:r>
            <a:r>
              <a:rPr lang="en-US" sz="1800" dirty="0">
                <a:latin typeface="Arial" charset="0"/>
                <a:ea typeface="Arial" charset="0"/>
                <a:cs typeface="Arial" charset="0"/>
              </a:rPr>
              <a:t>highest R</a:t>
            </a:r>
            <a:r>
              <a:rPr lang="en-US" sz="1800" baseline="30000" dirty="0">
                <a:latin typeface="Arial" charset="0"/>
                <a:ea typeface="Arial" charset="0"/>
                <a:cs typeface="Arial" charset="0"/>
              </a:rPr>
              <a:t>2</a:t>
            </a:r>
            <a:r>
              <a:rPr lang="en-US" sz="1800" dirty="0">
                <a:latin typeface="Arial" charset="0"/>
                <a:ea typeface="Arial" charset="0"/>
                <a:cs typeface="Arial" charset="0"/>
              </a:rPr>
              <a:t> calculated was for store 12, with a value of </a:t>
            </a:r>
            <a:r>
              <a:rPr lang="en-US" sz="1800" dirty="0" smtClean="0">
                <a:latin typeface="Arial" charset="0"/>
                <a:ea typeface="Arial" charset="0"/>
                <a:cs typeface="Arial" charset="0"/>
              </a:rPr>
              <a:t>0.62, where as the lowest was 0.01 for store 37.</a:t>
            </a:r>
          </a:p>
          <a:p>
            <a:r>
              <a:rPr lang="en-US" sz="1800" dirty="0" smtClean="0">
                <a:latin typeface="Arial" charset="0"/>
                <a:ea typeface="Arial" charset="0"/>
                <a:cs typeface="Arial" charset="0"/>
              </a:rPr>
              <a:t>Observing </a:t>
            </a:r>
            <a:r>
              <a:rPr lang="en-US" sz="1800" dirty="0">
                <a:latin typeface="Arial" charset="0"/>
                <a:ea typeface="Arial" charset="0"/>
                <a:cs typeface="Arial" charset="0"/>
              </a:rPr>
              <a:t>the calculated coefficients for store 1, an initial intercept of 33 is extracted. </a:t>
            </a:r>
            <a:endParaRPr lang="en-US" sz="1800" dirty="0" smtClean="0">
              <a:latin typeface="Arial" charset="0"/>
              <a:ea typeface="Arial" charset="0"/>
              <a:cs typeface="Arial" charset="0"/>
            </a:endParaRPr>
          </a:p>
          <a:p>
            <a:r>
              <a:rPr lang="en-US" sz="1800" dirty="0" smtClean="0">
                <a:latin typeface="Arial" charset="0"/>
                <a:ea typeface="Arial" charset="0"/>
                <a:cs typeface="Arial" charset="0"/>
              </a:rPr>
              <a:t>Weather </a:t>
            </a:r>
            <a:r>
              <a:rPr lang="en-US" sz="1800" dirty="0">
                <a:latin typeface="Arial" charset="0"/>
                <a:ea typeface="Arial" charset="0"/>
                <a:cs typeface="Arial" charset="0"/>
              </a:rPr>
              <a:t>related features look to have a very minimal effect on the sales output, a negative impact at that. </a:t>
            </a:r>
            <a:endParaRPr lang="en-US" sz="1800" dirty="0" smtClean="0">
              <a:latin typeface="Arial" charset="0"/>
              <a:ea typeface="Arial" charset="0"/>
              <a:cs typeface="Arial" charset="0"/>
            </a:endParaRPr>
          </a:p>
          <a:p>
            <a:r>
              <a:rPr lang="en-US" sz="1800" dirty="0" smtClean="0">
                <a:latin typeface="Arial" charset="0"/>
                <a:ea typeface="Arial" charset="0"/>
                <a:cs typeface="Arial" charset="0"/>
              </a:rPr>
              <a:t>As </a:t>
            </a:r>
            <a:r>
              <a:rPr lang="en-US" sz="1800" dirty="0">
                <a:latin typeface="Arial" charset="0"/>
                <a:ea typeface="Arial" charset="0"/>
                <a:cs typeface="Arial" charset="0"/>
              </a:rPr>
              <a:t>expected, seasonal indicators are positive for the respective seasons an item is popular. </a:t>
            </a:r>
            <a:endParaRPr lang="en-US" sz="1800" dirty="0" smtClean="0">
              <a:latin typeface="Arial" charset="0"/>
              <a:ea typeface="Arial" charset="0"/>
              <a:cs typeface="Arial" charset="0"/>
            </a:endParaRPr>
          </a:p>
          <a:p>
            <a:r>
              <a:rPr lang="en-US" sz="1800" dirty="0" smtClean="0">
                <a:latin typeface="Arial" charset="0"/>
                <a:ea typeface="Arial" charset="0"/>
                <a:cs typeface="Arial" charset="0"/>
              </a:rPr>
              <a:t>Aside </a:t>
            </a:r>
            <a:r>
              <a:rPr lang="en-US" sz="1800" dirty="0">
                <a:latin typeface="Arial" charset="0"/>
                <a:ea typeface="Arial" charset="0"/>
                <a:cs typeface="Arial" charset="0"/>
              </a:rPr>
              <a:t>from that feature, weekends seem to have the largest positive impact on the sales of items. </a:t>
            </a:r>
            <a:endParaRPr lang="en-US" sz="1800" dirty="0">
              <a:latin typeface="Arial" charset="0"/>
              <a:ea typeface="Arial" charset="0"/>
              <a:cs typeface="Arial" charset="0"/>
            </a:endParaRPr>
          </a:p>
          <a:p>
            <a:pPr lvl="1"/>
            <a:r>
              <a:rPr lang="en-US" sz="1600" dirty="0" smtClean="0">
                <a:latin typeface="Arial" charset="0"/>
                <a:ea typeface="Arial" charset="0"/>
                <a:cs typeface="Arial" charset="0"/>
              </a:rPr>
              <a:t>This </a:t>
            </a:r>
            <a:r>
              <a:rPr lang="en-US" sz="1600" dirty="0">
                <a:latin typeface="Arial" charset="0"/>
                <a:ea typeface="Arial" charset="0"/>
                <a:cs typeface="Arial" charset="0"/>
              </a:rPr>
              <a:t>was expected, as people have more leisure time during weekends than during the week. </a:t>
            </a:r>
            <a:endParaRPr lang="en-US" sz="1600" dirty="0" smtClean="0">
              <a:latin typeface="Arial" charset="0"/>
              <a:ea typeface="Arial" charset="0"/>
              <a:cs typeface="Arial" charset="0"/>
            </a:endParaRPr>
          </a:p>
          <a:p>
            <a:r>
              <a:rPr lang="en-US" dirty="0" smtClean="0">
                <a:latin typeface="Arial" charset="0"/>
                <a:ea typeface="Arial" charset="0"/>
                <a:cs typeface="Arial" charset="0"/>
              </a:rPr>
              <a:t>Also </a:t>
            </a:r>
            <a:r>
              <a:rPr lang="en-US" dirty="0">
                <a:latin typeface="Arial" charset="0"/>
                <a:ea typeface="Arial" charset="0"/>
                <a:cs typeface="Arial" charset="0"/>
              </a:rPr>
              <a:t>observed is the positive impact on sales that holidays have, however that impact is small in comparison to the impact of weekends.</a:t>
            </a:r>
            <a:endParaRPr lang="en-US" dirty="0">
              <a:latin typeface="Arial" charset="0"/>
              <a:ea typeface="Arial" charset="0"/>
              <a:cs typeface="Arial" charset="0"/>
            </a:endParaRPr>
          </a:p>
        </p:txBody>
      </p:sp>
    </p:spTree>
    <p:extLst>
      <p:ext uri="{BB962C8B-B14F-4D97-AF65-F5344CB8AC3E}">
        <p14:creationId xmlns:p14="http://schemas.microsoft.com/office/powerpoint/2010/main" val="1815535173"/>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majorFont>
      <a:minorFont>
        <a:latin typeface="Gill Sans MT" panose="020B0502020104020203"/>
        <a:ea typeface=""/>
        <a:cs typeface=""/>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1788</TotalTime>
  <Words>1048</Words>
  <Application>Microsoft Macintosh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Gill Sans MT</vt:lpstr>
      <vt:lpstr>Impact</vt:lpstr>
      <vt:lpstr>Arial</vt:lpstr>
      <vt:lpstr>Badge</vt:lpstr>
      <vt:lpstr>Forecasting Store Sales: Does Weather make an impact?</vt:lpstr>
      <vt:lpstr>Breaking down the problem</vt:lpstr>
      <vt:lpstr>Using data to find insights</vt:lpstr>
      <vt:lpstr>Cleaning up data</vt:lpstr>
      <vt:lpstr>Exploratory Analysis</vt:lpstr>
      <vt:lpstr>Exploratory Analysis</vt:lpstr>
      <vt:lpstr>Exploratory Analysis</vt:lpstr>
      <vt:lpstr>In-Depth Analysis: Regression</vt:lpstr>
      <vt:lpstr>Results</vt:lpstr>
      <vt:lpstr>Recommendations</vt:lpstr>
      <vt:lpstr>Project overview</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Store Sales: Does Weather make an impact?</dc:title>
  <dc:creator>Microsoft Office User</dc:creator>
  <cp:lastModifiedBy>Microsoft Office User</cp:lastModifiedBy>
  <cp:revision>31</cp:revision>
  <dcterms:created xsi:type="dcterms:W3CDTF">2017-11-28T20:30:27Z</dcterms:created>
  <dcterms:modified xsi:type="dcterms:W3CDTF">2017-11-30T02:19:44Z</dcterms:modified>
</cp:coreProperties>
</file>