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9" r:id="rId20"/>
    <p:sldId id="331" r:id="rId21"/>
    <p:sldId id="330" r:id="rId22"/>
    <p:sldId id="321" r:id="rId23"/>
    <p:sldId id="322" r:id="rId24"/>
    <p:sldId id="323" r:id="rId25"/>
    <p:sldId id="324" r:id="rId26"/>
    <p:sldId id="326" r:id="rId27"/>
    <p:sldId id="327" r:id="rId28"/>
    <p:sldId id="328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pPr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pPr/>
              <a:t>2021-09-19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7000" y="2114550"/>
            <a:ext cx="3845416" cy="1080121"/>
          </a:xfrm>
        </p:spPr>
        <p:txBody>
          <a:bodyPr/>
          <a:lstStyle/>
          <a:p>
            <a:pPr lvl="0"/>
            <a:r>
              <a:rPr lang="en-US" altLang="ko-KR" dirty="0" smtClean="0"/>
              <a:t>HYPTHESIS TESTING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833086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means that fall in these areas have a 5% or less likelihood of occurring </a:t>
            </a:r>
          </a:p>
          <a:p>
            <a:r>
              <a:rPr lang="en-US" dirty="0" smtClean="0"/>
              <a:t>by chance alone if H0 is true. </a:t>
            </a:r>
          </a:p>
          <a:p>
            <a:r>
              <a:rPr lang="en-US" dirty="0" smtClean="0"/>
              <a:t>This low probability makes H0 unreasonable enough to be rejected. </a:t>
            </a:r>
          </a:p>
          <a:p>
            <a:r>
              <a:rPr lang="en-US" dirty="0" smtClean="0"/>
              <a:t>The critical values of ±1.96 separate these regions of rejection from the rest of the distribution.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966788"/>
            <a:ext cx="8239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0015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</a:t>
            </a:r>
            <a:r>
              <a:rPr lang="en-US" b="1" i="1" dirty="0" smtClean="0"/>
              <a:t>directional alternative hypothesis is specified, the entire rejection </a:t>
            </a:r>
          </a:p>
          <a:p>
            <a:r>
              <a:rPr lang="en-US" b="1" i="1" dirty="0" smtClean="0"/>
              <a:t>area is contained in one end of the distribution.</a:t>
            </a:r>
          </a:p>
          <a:p>
            <a:r>
              <a:rPr lang="en-US" b="1" i="1" dirty="0" smtClean="0"/>
              <a:t> If H1 specifies that μ would be greater than (&gt;) a particular value, then </a:t>
            </a:r>
          </a:p>
          <a:p>
            <a:r>
              <a:rPr lang="en-US" b="1" i="1" dirty="0" smtClean="0"/>
              <a:t>the rejection region would be in the right tail only.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52750"/>
            <a:ext cx="5081588" cy="18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Step 3: Calculate Relevant Statistics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833086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was reported earlier in our research question that our obtained mean </a:t>
            </a:r>
          </a:p>
          <a:p>
            <a:r>
              <a:rPr lang="en-US" dirty="0" smtClean="0"/>
              <a:t>for a sample of </a:t>
            </a:r>
            <a:r>
              <a:rPr lang="en-US" i="1" dirty="0" smtClean="0"/>
              <a:t>n = 25 fourth graders was M = 75 after they were taught </a:t>
            </a:r>
          </a:p>
          <a:p>
            <a:r>
              <a:rPr lang="en-US" i="1" dirty="0" smtClean="0"/>
              <a:t>the new reading technique. A σ = 10 was also reported.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724150"/>
            <a:ext cx="1819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62350"/>
            <a:ext cx="5305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Step 4: Make a Decision and Report the Results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71586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Finally, we must decide whether to reject the null hypothesis that H0: </a:t>
            </a:r>
            <a:r>
              <a:rPr lang="en-US" i="1" dirty="0" smtClean="0"/>
              <a:t>μ = 70. We are using an α = .05 and a </a:t>
            </a:r>
            <a:r>
              <a:rPr lang="en-US" i="1" dirty="0" err="1" smtClean="0"/>
              <a:t>nondirectional</a:t>
            </a:r>
            <a:r>
              <a:rPr lang="en-US" i="1" dirty="0" smtClean="0"/>
              <a:t> alternative hypothesis.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876550"/>
            <a:ext cx="37719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556088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our example, the </a:t>
            </a:r>
            <a:r>
              <a:rPr lang="en-US" i="1" dirty="0" err="1" smtClean="0"/>
              <a:t>zcrit</a:t>
            </a:r>
            <a:r>
              <a:rPr lang="en-US" i="1" dirty="0" smtClean="0"/>
              <a:t> values are ±1.96, meaning that in order </a:t>
            </a:r>
          </a:p>
          <a:p>
            <a:r>
              <a:rPr lang="en-US" i="1" dirty="0" smtClean="0"/>
              <a:t>to reject H0, we would need a sample mean that converted to an obtained z-value beyond 1.96 (in either direction). </a:t>
            </a:r>
          </a:p>
          <a:p>
            <a:r>
              <a:rPr lang="en-US" i="1" dirty="0" smtClean="0"/>
              <a:t>Our obtained z-score was +2.50, which falls in the rejection region. </a:t>
            </a:r>
          </a:p>
          <a:p>
            <a:r>
              <a:rPr lang="en-US" i="1" dirty="0" smtClean="0"/>
              <a:t>Thus, we will reject H0: μ = 70.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25755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Results Format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63855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new reading program had a significant effect on reading comprehension. </a:t>
            </a:r>
          </a:p>
          <a:p>
            <a:r>
              <a:rPr lang="en-US" dirty="0" smtClean="0"/>
              <a:t>Reject H0, </a:t>
            </a:r>
            <a:r>
              <a:rPr lang="en-US" i="1" dirty="0" smtClean="0"/>
              <a:t>z = +2.50, p &lt; .05.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3350"/>
            <a:ext cx="60864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19550"/>
            <a:ext cx="5724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65735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Hypothesis Testing with the </a:t>
            </a:r>
            <a:r>
              <a:rPr lang="en-US" b="1" i="1" dirty="0" smtClean="0"/>
              <a:t>z-Test </a:t>
            </a:r>
          </a:p>
          <a:p>
            <a:r>
              <a:rPr lang="en-US" b="1" i="1" dirty="0" smtClean="0"/>
              <a:t>Research Question.</a:t>
            </a:r>
          </a:p>
          <a:p>
            <a:pPr marL="342900" indent="-342900"/>
            <a:r>
              <a:rPr lang="en-US" b="1" i="1" dirty="0" smtClean="0"/>
              <a:t> A standardized productivity scale has a μ = 25 and a σ = 5. The CEO of </a:t>
            </a:r>
          </a:p>
          <a:p>
            <a:pPr marL="342900" indent="-342900"/>
            <a:r>
              <a:rPr lang="en-US" b="1" i="1" dirty="0" smtClean="0"/>
              <a:t>Company A wants to know if employee participation in company decisions has an effect on productivity. A sample of n = 75 employees who </a:t>
            </a:r>
          </a:p>
          <a:p>
            <a:pPr marL="342900" indent="-342900"/>
            <a:r>
              <a:rPr lang="en-US" b="1" i="1" dirty="0" smtClean="0"/>
              <a:t>participated in the decision making process was administered the </a:t>
            </a:r>
          </a:p>
          <a:p>
            <a:pPr marL="342900" indent="-342900"/>
            <a:r>
              <a:rPr lang="en-US" b="1" i="1" dirty="0" smtClean="0"/>
              <a:t>productivity scale with a result of M = 27. </a:t>
            </a:r>
          </a:p>
          <a:p>
            <a:r>
              <a:rPr lang="en-US" b="1" i="1" dirty="0" smtClean="0"/>
              <a:t>Does participation in company decisions have an effect on productivity? </a:t>
            </a:r>
          </a:p>
          <a:p>
            <a:r>
              <a:rPr lang="en-US" b="1" i="1" dirty="0" smtClean="0"/>
              <a:t>Use α = .01 and a two-tailed test.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428750"/>
            <a:ext cx="5410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04950"/>
            <a:ext cx="79986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2395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Hypothesis testing is the procedure used in inferential </a:t>
            </a:r>
          </a:p>
          <a:p>
            <a:r>
              <a:rPr lang="en-US" b="1" i="1" dirty="0" smtClean="0"/>
              <a:t>statistics to estimate population parameters based on sample data.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145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Research Question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57175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of reading comprehension for fourth graders is normally distributed</a:t>
            </a:r>
          </a:p>
          <a:p>
            <a:r>
              <a:rPr lang="en-US" dirty="0" smtClean="0"/>
              <a:t> with </a:t>
            </a:r>
            <a:r>
              <a:rPr lang="en-US" i="1" dirty="0" smtClean="0"/>
              <a:t>μ = 70 and σ = 10.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18135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random sample of </a:t>
            </a:r>
            <a:r>
              <a:rPr lang="en-US" i="1" dirty="0" smtClean="0"/>
              <a:t>n = 25 fourth graders are taught the technique and then </a:t>
            </a:r>
          </a:p>
          <a:p>
            <a:r>
              <a:rPr lang="en-US" i="1" dirty="0" smtClean="0"/>
              <a:t>tested for reading comprehension.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867150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sample mean of </a:t>
            </a:r>
            <a:r>
              <a:rPr lang="en-US" i="1" dirty="0" smtClean="0"/>
              <a:t>M = 75 is obtained.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2201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the sample mean (</a:t>
            </a:r>
            <a:r>
              <a:rPr lang="en-US" i="1" dirty="0" smtClean="0"/>
              <a:t>M) differ enough from the population mean (μ) </a:t>
            </a:r>
          </a:p>
          <a:p>
            <a:r>
              <a:rPr lang="en-US" i="1" dirty="0" smtClean="0"/>
              <a:t>to conclude that the reading technique made a difference in level of </a:t>
            </a:r>
          </a:p>
          <a:p>
            <a:r>
              <a:rPr lang="en-US" i="1" dirty="0" smtClean="0"/>
              <a:t>comprehension?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EFFECT SIZE FOR A </a:t>
            </a:r>
            <a:r>
              <a:rPr lang="en-US" b="1" i="1" dirty="0" smtClean="0"/>
              <a:t>Z-TEST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35255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Effect size indicates the magnitude of a treatment effect.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1995488"/>
            <a:ext cx="5629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38550"/>
            <a:ext cx="3286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ASSUMPTIONS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27635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Statistical procedures that test hypotheses about populations are referred to as </a:t>
            </a:r>
            <a:r>
              <a:rPr lang="en-US" b="1" i="1" dirty="0" smtClean="0"/>
              <a:t>parametric tests.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71586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Such tests should live up to certain assumptions in order for the results to be </a:t>
            </a:r>
          </a:p>
          <a:p>
            <a:r>
              <a:rPr lang="en-US" dirty="0" smtClean="0"/>
              <a:t>well founded. The general assumptions for the </a:t>
            </a:r>
            <a:r>
              <a:rPr lang="en-US" i="1" dirty="0" smtClean="0"/>
              <a:t>z-test are as follows: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87655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Independent and random selection of participants.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Normality: This is necessary because we are using the normal distribution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table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Interval or ratio scores: A mean cannot be calculated for nominal  or ordinal-level data. </a:t>
            </a:r>
          </a:p>
          <a:p>
            <a:r>
              <a:rPr lang="el-GR" dirty="0" smtClean="0">
                <a:solidFill>
                  <a:srgbClr val="0070C0"/>
                </a:solidFill>
              </a:rPr>
              <a:t>σ </a:t>
            </a:r>
            <a:r>
              <a:rPr lang="en-US" dirty="0" smtClean="0">
                <a:solidFill>
                  <a:srgbClr val="0070C0"/>
                </a:solidFill>
              </a:rPr>
              <a:t>is known.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ERRORS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12395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Hypothesis testing involves making a decision to either reject the null hypothesis or not to reject it.</a:t>
            </a:r>
          </a:p>
          <a:p>
            <a:r>
              <a:rPr lang="en-US" dirty="0" smtClean="0"/>
              <a:t> However, we can also be either right or wrong in our decision to reject or not to reject. </a:t>
            </a:r>
          </a:p>
          <a:p>
            <a:r>
              <a:rPr lang="en-US" dirty="0" smtClean="0"/>
              <a:t>That is, the null hypothesis could really be true and we could reject it, which would be an error.</a:t>
            </a:r>
          </a:p>
          <a:p>
            <a:r>
              <a:rPr lang="en-US" dirty="0" smtClean="0"/>
              <a:t> Alternatively, the null hypothesis could really be false and we could fail to reject it – </a:t>
            </a:r>
          </a:p>
          <a:p>
            <a:r>
              <a:rPr lang="en-US" dirty="0" smtClean="0"/>
              <a:t>also an error.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56235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Type I error is rejecting a null hypothesis that is in reality true.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Type II error is the failure to reject a null hypothesis that is in reality false </a:t>
            </a:r>
          </a:p>
          <a:p>
            <a:r>
              <a:rPr lang="en-US" b="1" i="1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0015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</a:t>
            </a:r>
            <a:r>
              <a:rPr lang="en-US" i="1" dirty="0" smtClean="0"/>
              <a:t>α = .01 reduces the rejection region and we would therefore be </a:t>
            </a:r>
          </a:p>
          <a:p>
            <a:r>
              <a:rPr lang="en-US" i="1" dirty="0" smtClean="0"/>
              <a:t>rejecting H0 less often. 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α = .01 rather than α = .05 simultaneously increases the probability of a Type II error 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76550"/>
            <a:ext cx="8086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POWER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12395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power of a statistical test refers to its ability to reject a null hypothesis that is in fact false. </a:t>
            </a:r>
          </a:p>
          <a:p>
            <a:r>
              <a:rPr lang="en-US" i="1" dirty="0" smtClean="0"/>
              <a:t>In other words, power makes it more likely that a treatment that actually exists </a:t>
            </a:r>
          </a:p>
          <a:p>
            <a:r>
              <a:rPr lang="en-US" i="1" dirty="0" smtClean="0"/>
              <a:t>will be detected.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4315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Alpha Level:  </a:t>
            </a:r>
          </a:p>
          <a:p>
            <a:r>
              <a:rPr lang="en-US" sz="1600" dirty="0" smtClean="0"/>
              <a:t>Choosing a less rigorous alpha level, such as .05 instead of .01,  will increase power, making it more likely that the null hypothesis will be rejected. </a:t>
            </a:r>
          </a:p>
          <a:p>
            <a:r>
              <a:rPr lang="en-US" sz="1600" dirty="0" smtClean="0"/>
              <a:t>However, keep in mind that this will also increase the likelihood of a Type I error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33400" y="340995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Directionality of the alternative hypothesis. </a:t>
            </a:r>
          </a:p>
          <a:p>
            <a:r>
              <a:rPr lang="en-US" sz="1600" dirty="0" smtClean="0"/>
              <a:t>A similar case can be made when discussing a one- or two-tailed test. </a:t>
            </a:r>
          </a:p>
          <a:p>
            <a:r>
              <a:rPr lang="en-US" sz="1600" dirty="0" smtClean="0"/>
              <a:t>Other things being equal, a one-tailed test is more likely to detect statistical significance </a:t>
            </a:r>
          </a:p>
          <a:p>
            <a:r>
              <a:rPr lang="en-US" sz="1600" dirty="0" smtClean="0"/>
              <a:t>because the rejection region is larger. If α = .05, the rejection region encompasses the </a:t>
            </a:r>
          </a:p>
          <a:p>
            <a:r>
              <a:rPr lang="en-US" sz="1600" dirty="0" smtClean="0"/>
              <a:t>entire 5%. 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477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Sample size. </a:t>
            </a:r>
          </a:p>
          <a:p>
            <a:r>
              <a:rPr lang="en-US" i="1" dirty="0" smtClean="0"/>
              <a:t>Reduced sampling error will result in larger obtained test statistics. </a:t>
            </a:r>
          </a:p>
          <a:p>
            <a:r>
              <a:rPr lang="en-US" dirty="0" smtClean="0"/>
              <a:t>To illustrate, let’s look at the example with the same standard deviations but with </a:t>
            </a:r>
          </a:p>
          <a:p>
            <a:r>
              <a:rPr lang="en-US" dirty="0" smtClean="0"/>
              <a:t>different sample sizes: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096739"/>
            <a:ext cx="3343275" cy="282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7635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Variability of the data. </a:t>
            </a:r>
          </a:p>
          <a:p>
            <a:r>
              <a:rPr lang="en-US" sz="1600" dirty="0" smtClean="0"/>
              <a:t>We have learned that the standard deviation is a measure of the variability of scores. </a:t>
            </a:r>
          </a:p>
          <a:p>
            <a:r>
              <a:rPr lang="en-US" sz="1600" dirty="0" smtClean="0"/>
              <a:t>Greater variability increases the amount of standard error making rejection of the null </a:t>
            </a:r>
          </a:p>
          <a:p>
            <a:r>
              <a:rPr lang="en-US" sz="1600" dirty="0" smtClean="0"/>
              <a:t>hypothesis less likely. 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47950"/>
            <a:ext cx="27051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099" y="2876550"/>
            <a:ext cx="273417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350"/>
            <a:ext cx="9144000" cy="576064"/>
          </a:xfrm>
        </p:spPr>
        <p:txBody>
          <a:bodyPr/>
          <a:lstStyle/>
          <a:p>
            <a:r>
              <a:rPr lang="en-US" b="1" dirty="0" smtClean="0"/>
              <a:t>HYPOTHESIS TESTING STEPS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2875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Formulate hypotheses.</a:t>
            </a:r>
          </a:p>
          <a:p>
            <a:r>
              <a:rPr lang="en-US" dirty="0" smtClean="0"/>
              <a:t>2. Indicate the alpha level and determine critical values. </a:t>
            </a:r>
          </a:p>
          <a:p>
            <a:r>
              <a:rPr lang="en-US" dirty="0" smtClean="0"/>
              <a:t>3. Calculate relevant statistics. </a:t>
            </a:r>
          </a:p>
          <a:p>
            <a:r>
              <a:rPr lang="en-US" dirty="0" smtClean="0"/>
              <a:t>4. Make a decision and report the results.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Step 1: Formulate Hypotheses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00150"/>
            <a:ext cx="8686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askerville Old Face" pitchFamily="18" charset="0"/>
              </a:rPr>
              <a:t>There will be two mutually exclusive hypotheses: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askerville Old Face" pitchFamily="18" charset="0"/>
              </a:rPr>
              <a:t>Either the new reading technique does not have an effect on comprehension, or it does.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askerville Old Face" pitchFamily="18" charset="0"/>
              </a:rPr>
              <a:t>Both cannot be true.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askerville Old Face" pitchFamily="18" charset="0"/>
              </a:rPr>
              <a:t> These competing hypotheses are referred to as the null hypothesis and the alternative hypothesis,</a:t>
            </a:r>
          </a:p>
          <a:p>
            <a:r>
              <a:rPr lang="en-US" sz="1600" dirty="0" smtClean="0">
                <a:latin typeface="Baskerville Old Face" pitchFamily="18" charset="0"/>
              </a:rPr>
              <a:t> respectively.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askerville Old Face" pitchFamily="18" charset="0"/>
              </a:rPr>
              <a:t>The null hypothesis (symbolized by H0) attributes any differences between our obtained sample mean and the population mean to chance. </a:t>
            </a:r>
          </a:p>
          <a:p>
            <a:pPr lvl="1"/>
            <a:r>
              <a:rPr lang="en-US" sz="1600" dirty="0" smtClean="0"/>
              <a:t>• </a:t>
            </a:r>
            <a:r>
              <a:rPr lang="en-US" sz="1600" i="1" dirty="0" smtClean="0"/>
              <a:t>chance (i.e., any differences found are simply due to chance, or random sampling error)</a:t>
            </a:r>
          </a:p>
          <a:p>
            <a:pPr lvl="1"/>
            <a:r>
              <a:rPr lang="en-US" sz="1600" i="1" dirty="0" smtClean="0"/>
              <a:t> • equality (i.e., there is no true difference between our obtained statistic and the </a:t>
            </a:r>
          </a:p>
          <a:p>
            <a:pPr lvl="1"/>
            <a:r>
              <a:rPr lang="en-US" sz="1600" i="1" dirty="0" smtClean="0"/>
              <a:t>  population  parameter being predicted; they are essentially equal) </a:t>
            </a:r>
          </a:p>
          <a:p>
            <a:pPr lvl="1"/>
            <a:r>
              <a:rPr lang="en-US" sz="1600" i="1" dirty="0" smtClean="0"/>
              <a:t>• ineffective treatment (i.e., the independent variable had no effect)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42875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alternative hypothesis (symbolized by H1), also called the research </a:t>
            </a:r>
          </a:p>
          <a:p>
            <a:r>
              <a:rPr lang="en-US" b="1" i="1" dirty="0" smtClean="0"/>
              <a:t>hypothesis, is the opposite of the null. </a:t>
            </a:r>
          </a:p>
          <a:p>
            <a:endParaRPr lang="en-US" b="1" i="1" dirty="0" smtClean="0"/>
          </a:p>
          <a:p>
            <a:r>
              <a:rPr lang="en-US" b="1" i="1" dirty="0" smtClean="0"/>
              <a:t>H1 describes </a:t>
            </a:r>
          </a:p>
          <a:p>
            <a:r>
              <a:rPr lang="en-US" b="1" i="1" dirty="0" smtClean="0"/>
              <a:t>• true differences (rather than just chance differences) </a:t>
            </a:r>
          </a:p>
          <a:p>
            <a:r>
              <a:rPr lang="en-US" b="1" i="1" dirty="0" smtClean="0"/>
              <a:t>• the effectiveness of treatment (of the independent variable)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09950"/>
            <a:ext cx="7553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763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alternative hypothesis, on the other hand, states that the new reading </a:t>
            </a:r>
          </a:p>
          <a:p>
            <a:r>
              <a:rPr lang="en-US" dirty="0" smtClean="0"/>
              <a:t>technique does have an effect on comprehension and that differences between </a:t>
            </a:r>
            <a:r>
              <a:rPr lang="en-US" i="1" dirty="0" smtClean="0"/>
              <a:t>M and μ are more than chance differences.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343150"/>
            <a:ext cx="1247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804946"/>
            <a:ext cx="544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Notes by </a:t>
            </a:r>
            <a:r>
              <a:rPr lang="en-US" sz="1600" dirty="0" err="1" smtClean="0"/>
              <a:t>A.Sandanasamy</a:t>
            </a:r>
            <a:r>
              <a:rPr lang="en-US" sz="1600" dirty="0" smtClean="0"/>
              <a:t>, BHC, </a:t>
            </a:r>
            <a:r>
              <a:rPr lang="en-US" sz="1600" dirty="0" err="1" smtClean="0"/>
              <a:t>Trichy</a:t>
            </a:r>
            <a:r>
              <a:rPr lang="en-US" sz="1600" dirty="0" smtClean="0"/>
              <a:t> 17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Directionality of the Alternative Hypothesis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83308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i="1" dirty="0" err="1" smtClean="0"/>
              <a:t>nondirectional</a:t>
            </a:r>
            <a:r>
              <a:rPr lang="en-US" b="1" i="1" dirty="0" smtClean="0"/>
              <a:t> alternative hypothesis merely states that the value of μ </a:t>
            </a:r>
          </a:p>
          <a:p>
            <a:r>
              <a:rPr lang="en-US" b="1" i="1" dirty="0" smtClean="0"/>
              <a:t>is something other than the value predicted in H0; the direction of expected differences is not specified.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10515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directional alternative hypothesis specifies the direction of expected difference and is used when researchers have reason to believe that a </a:t>
            </a:r>
          </a:p>
          <a:p>
            <a:r>
              <a:rPr lang="en-US" b="1" i="1" dirty="0" smtClean="0"/>
              <a:t>treatment will either increase or decrease a mean score.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20015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Thus, H1 could alternatively be written as </a:t>
            </a:r>
          </a:p>
          <a:p>
            <a:r>
              <a:rPr lang="en-US" dirty="0" smtClean="0"/>
              <a:t>• H1: μ ≠ 70 (</a:t>
            </a:r>
            <a:r>
              <a:rPr lang="en-US" dirty="0" err="1" smtClean="0"/>
              <a:t>nondirectional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• H1: μ &gt; 70 (directional) </a:t>
            </a:r>
          </a:p>
          <a:p>
            <a:r>
              <a:rPr lang="en-US" dirty="0" smtClean="0"/>
              <a:t>• H1: μ &lt; 70  (directional)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647950"/>
            <a:ext cx="784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askerville Old Face" pitchFamily="18" charset="0"/>
              </a:rPr>
              <a:t>first case (H1: μ ≠ 70),</a:t>
            </a:r>
          </a:p>
          <a:p>
            <a:r>
              <a:rPr lang="en-US" sz="1400" dirty="0" smtClean="0">
                <a:latin typeface="Baskerville Old Face" pitchFamily="18" charset="0"/>
              </a:rPr>
              <a:t> the alternative hypothesis predicts that the mean of the  population would not equal 70 after use of the new</a:t>
            </a:r>
          </a:p>
          <a:p>
            <a:r>
              <a:rPr lang="en-US" sz="1400" dirty="0" smtClean="0">
                <a:latin typeface="Baskerville Old Face" pitchFamily="18" charset="0"/>
              </a:rPr>
              <a:t> reading technique. </a:t>
            </a:r>
          </a:p>
          <a:p>
            <a:endParaRPr lang="en-US" sz="1400" dirty="0" smtClean="0">
              <a:latin typeface="Baskerville Old Face" pitchFamily="18" charset="0"/>
            </a:endParaRPr>
          </a:p>
          <a:p>
            <a:r>
              <a:rPr lang="en-US" sz="1400" dirty="0" smtClean="0">
                <a:latin typeface="Baskerville Old Face" pitchFamily="18" charset="0"/>
              </a:rPr>
              <a:t>second case (H1: μ &gt; 70), the alternative </a:t>
            </a:r>
          </a:p>
          <a:p>
            <a:r>
              <a:rPr lang="en-US" sz="1400" dirty="0" smtClean="0">
                <a:latin typeface="Baskerville Old Face" pitchFamily="18" charset="0"/>
              </a:rPr>
              <a:t>hypothesis predicts that the mean of the population would increase after use of the new reading technique. </a:t>
            </a:r>
          </a:p>
          <a:p>
            <a:endParaRPr lang="en-US" sz="1400" dirty="0" smtClean="0">
              <a:latin typeface="Baskerville Old Face" pitchFamily="18" charset="0"/>
            </a:endParaRPr>
          </a:p>
          <a:p>
            <a:r>
              <a:rPr lang="en-US" sz="1400" dirty="0" smtClean="0">
                <a:latin typeface="Baskerville Old Face" pitchFamily="18" charset="0"/>
              </a:rPr>
              <a:t>third case (H1: μ &lt; 70) predicts that μ would decrease </a:t>
            </a:r>
            <a:endParaRPr lang="en-US" sz="14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Step 2: Indicate the Alpha Level and Determine </a:t>
            </a:r>
          </a:p>
          <a:p>
            <a:r>
              <a:rPr lang="en-US" sz="2800" b="1" dirty="0" smtClean="0"/>
              <a:t>Critical Values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04775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alpha level (symbolized by α) is a probability level set by the researcher that defines the point at which H0 should be rejected. </a:t>
            </a:r>
          </a:p>
          <a:p>
            <a:endParaRPr lang="en-US" dirty="0" smtClean="0"/>
          </a:p>
          <a:p>
            <a:r>
              <a:rPr lang="en-US" dirty="0" smtClean="0"/>
              <a:t>Most often, the alpha level is set at .05 or .01, and occasionally at .001. </a:t>
            </a:r>
          </a:p>
          <a:p>
            <a:endParaRPr lang="en-US" dirty="0" smtClean="0"/>
          </a:p>
          <a:p>
            <a:r>
              <a:rPr lang="en-US" dirty="0" smtClean="0"/>
              <a:t>The critical region is the area of a sampling distribution in which score outcomes are highly unlikely (i.e., have a low probability of occurrence). 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81350"/>
            <a:ext cx="317304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1546</Words>
  <Application>Microsoft Office PowerPoint</Application>
  <PresentationFormat>On-screen Show (16:9)</PresentationFormat>
  <Paragraphs>141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www</cp:lastModifiedBy>
  <cp:revision>82</cp:revision>
  <dcterms:created xsi:type="dcterms:W3CDTF">2016-12-05T23:26:54Z</dcterms:created>
  <dcterms:modified xsi:type="dcterms:W3CDTF">2021-09-20T04:53:23Z</dcterms:modified>
</cp:coreProperties>
</file>