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21"/>
  </p:handoutMasterIdLst>
  <p:sldIdLst>
    <p:sldId id="256" r:id="rId4"/>
    <p:sldId id="307" r:id="rId5"/>
    <p:sldId id="308" r:id="rId6"/>
    <p:sldId id="309" r:id="rId7"/>
    <p:sldId id="310" r:id="rId8"/>
    <p:sldId id="311" r:id="rId9"/>
    <p:sldId id="312" r:id="rId10"/>
    <p:sldId id="313" r:id="rId11"/>
    <p:sldId id="314" r:id="rId12"/>
    <p:sldId id="315" r:id="rId13"/>
    <p:sldId id="316" r:id="rId14"/>
    <p:sldId id="318" r:id="rId15"/>
    <p:sldId id="319" r:id="rId16"/>
    <p:sldId id="320" r:id="rId17"/>
    <p:sldId id="321" r:id="rId18"/>
    <p:sldId id="317" r:id="rId19"/>
    <p:sldId id="261" r:id="rId2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504" autoAdjust="0"/>
    <p:restoredTop sz="94660"/>
  </p:normalViewPr>
  <p:slideViewPr>
    <p:cSldViewPr snapToGrid="0">
      <p:cViewPr>
        <p:scale>
          <a:sx n="100" d="100"/>
          <a:sy n="100" d="100"/>
        </p:scale>
        <p:origin x="288" y="534"/>
      </p:cViewPr>
      <p:guideLst>
        <p:guide orient="horz" pos="242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106BAE1-9D62-4BE2-92F5-13516D7B1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50C3F7C2-615E-4315-8EAC-FA55AC989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9F105-A747-4149-8D18-634112D74862}" type="datetimeFigureOut">
              <a:rPr lang="en-US" smtClean="0"/>
              <a:pPr/>
              <a:t>12/22/2020</a:t>
            </a:fld>
            <a:endParaRPr lang="en-US"/>
          </a:p>
        </p:txBody>
      </p:sp>
      <p:sp>
        <p:nvSpPr>
          <p:cNvPr id="4" name="Footer Placeholder 3">
            <a:extLst>
              <a:ext uri="{FF2B5EF4-FFF2-40B4-BE49-F238E27FC236}">
                <a16:creationId xmlns:a16="http://schemas.microsoft.com/office/drawing/2014/main" xmlns="" id="{34143403-C63A-4BA5-B6D3-425E92F02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A4DABD-501E-4B8E-B807-AC2FA85FB5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A0813-E8DC-4927-8006-DB2DC4539EE0}" type="slidenum">
              <a:rPr lang="en-US" smtClean="0"/>
              <a:pPr/>
              <a:t>‹#›</a:t>
            </a:fld>
            <a:endParaRPr lang="en-US"/>
          </a:p>
        </p:txBody>
      </p:sp>
    </p:spTree>
    <p:extLst>
      <p:ext uri="{BB962C8B-B14F-4D97-AF65-F5344CB8AC3E}">
        <p14:creationId xmlns:p14="http://schemas.microsoft.com/office/powerpoint/2010/main" xmlns="" val="40261664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0" y="0"/>
            <a:ext cx="5638800" cy="6858000"/>
          </a:xfrm>
          <a:prstGeom prst="rect">
            <a:avLst/>
          </a:prstGeom>
          <a:solidFill>
            <a:schemeClr val="bg1">
              <a:lumMod val="95000"/>
            </a:schemeClr>
          </a:solidFill>
          <a:ln w="152400">
            <a:noFill/>
          </a:ln>
          <a:effectLst/>
        </p:spPr>
        <p:txBody>
          <a:bodyPr lIns="365760" anchor="ctr"/>
          <a:lstStyle>
            <a:lvl1pPr marL="0" indent="0" algn="l">
              <a:buFontTx/>
              <a:buNone/>
              <a:defRPr sz="1400">
                <a:solidFill>
                  <a:schemeClr val="tx1">
                    <a:lumMod val="75000"/>
                    <a:lumOff val="25000"/>
                  </a:schemeClr>
                </a:solidFill>
              </a:defRPr>
            </a:lvl1pPr>
          </a:lstStyle>
          <a:p>
            <a:r>
              <a:rPr lang="en-US" altLang="ko-KR" dirty="0"/>
              <a:t>Place Your Picture Here And Sand Back</a:t>
            </a:r>
            <a:endParaRPr lang="ko-KR" altLang="en-US" dirty="0"/>
          </a:p>
        </p:txBody>
      </p:sp>
      <p:sp>
        <p:nvSpPr>
          <p:cNvPr id="7" name="그림 개체 틀 2">
            <a:extLst>
              <a:ext uri="{FF2B5EF4-FFF2-40B4-BE49-F238E27FC236}">
                <a16:creationId xmlns:a16="http://schemas.microsoft.com/office/drawing/2014/main" xmlns="" id="{6033F2F0-7D0F-4B5D-8E37-7C30E5A5D26E}"/>
              </a:ext>
            </a:extLst>
          </p:cNvPr>
          <p:cNvSpPr>
            <a:spLocks noGrp="1"/>
          </p:cNvSpPr>
          <p:nvPr>
            <p:ph type="pic" sz="quarter" idx="11" hasCustomPrompt="1"/>
          </p:nvPr>
        </p:nvSpPr>
        <p:spPr>
          <a:xfrm>
            <a:off x="7548561" y="477308"/>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xmlns="" id="{40B2EF10-A0C4-401E-8AA6-CF7463C59568}"/>
              </a:ext>
            </a:extLst>
          </p:cNvPr>
          <p:cNvSpPr>
            <a:spLocks noGrp="1"/>
          </p:cNvSpPr>
          <p:nvPr>
            <p:ph type="pic" sz="quarter" idx="12" hasCustomPrompt="1"/>
          </p:nvPr>
        </p:nvSpPr>
        <p:spPr>
          <a:xfrm>
            <a:off x="7548561" y="3648856"/>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402980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EB83EC1-AF10-4FD7-8089-F03DAD6397E7}"/>
              </a:ext>
            </a:extLst>
          </p:cNvPr>
          <p:cNvSpPr/>
          <p:nvPr userDrawn="1"/>
        </p:nvSpPr>
        <p:spPr>
          <a:xfrm>
            <a:off x="0" y="0"/>
            <a:ext cx="12192000" cy="23810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32DE4F21-2D03-408A-A113-1ECBBBFDE8D6}"/>
              </a:ext>
            </a:extLst>
          </p:cNvPr>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a:extLst>
              <a:ext uri="{FF2B5EF4-FFF2-40B4-BE49-F238E27FC236}">
                <a16:creationId xmlns:a16="http://schemas.microsoft.com/office/drawing/2014/main" xmlns="" id="{A62276F5-0236-424B-9645-A889FC412855}"/>
              </a:ext>
            </a:extLst>
          </p:cNvPr>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B703617E-9CA4-425B-945B-4B73794CE227}"/>
              </a:ext>
            </a:extLst>
          </p:cNvPr>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290505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3638550"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5" name="그림 개체 틀 2">
            <a:extLst>
              <a:ext uri="{FF2B5EF4-FFF2-40B4-BE49-F238E27FC236}">
                <a16:creationId xmlns:a16="http://schemas.microsoft.com/office/drawing/2014/main" xmlns="" id="{EA5E7C78-B7FD-4905-970D-675E6D396175}"/>
              </a:ext>
            </a:extLst>
          </p:cNvPr>
          <p:cNvSpPr>
            <a:spLocks noGrp="1"/>
          </p:cNvSpPr>
          <p:nvPr>
            <p:ph type="pic" sz="quarter" idx="11" hasCustomPrompt="1"/>
          </p:nvPr>
        </p:nvSpPr>
        <p:spPr>
          <a:xfrm>
            <a:off x="3638550" y="56918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6" name="그림 개체 틀 2">
            <a:extLst>
              <a:ext uri="{FF2B5EF4-FFF2-40B4-BE49-F238E27FC236}">
                <a16:creationId xmlns:a16="http://schemas.microsoft.com/office/drawing/2014/main" xmlns="" id="{01CFBF6C-8D5A-4D48-ACE1-2D979A60A21D}"/>
              </a:ext>
            </a:extLst>
          </p:cNvPr>
          <p:cNvSpPr>
            <a:spLocks noGrp="1"/>
          </p:cNvSpPr>
          <p:nvPr>
            <p:ph type="pic" sz="quarter" idx="12" hasCustomPrompt="1"/>
          </p:nvPr>
        </p:nvSpPr>
        <p:spPr>
          <a:xfrm>
            <a:off x="657225"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8" name="Rectangle 7">
            <a:extLst>
              <a:ext uri="{FF2B5EF4-FFF2-40B4-BE49-F238E27FC236}">
                <a16:creationId xmlns:a16="http://schemas.microsoft.com/office/drawing/2014/main" xmlns="" id="{2F26D5AB-D725-405F-B143-0753C3C45DCD}"/>
              </a:ext>
            </a:extLst>
          </p:cNvPr>
          <p:cNvSpPr/>
          <p:nvPr userDrawn="1"/>
        </p:nvSpPr>
        <p:spPr>
          <a:xfrm>
            <a:off x="-1" y="0"/>
            <a:ext cx="3400425" cy="3312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21230181"/>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lIns="3383280" rIns="0" anchor="ctr"/>
          <a:lstStyle>
            <a:lvl1pPr marL="0" indent="0" algn="ctr">
              <a:buFontTx/>
              <a:buNone/>
              <a:defRPr sz="2000">
                <a:solidFill>
                  <a:schemeClr val="tx1">
                    <a:lumMod val="75000"/>
                    <a:lumOff val="25000"/>
                  </a:schemeClr>
                </a:solidFill>
              </a:defRPr>
            </a:lvl1pPr>
          </a:lstStyle>
          <a:p>
            <a:r>
              <a:rPr lang="en-US" altLang="ko-KR" dirty="0"/>
              <a:t>Place Your Picture Here And Sand to Back</a:t>
            </a:r>
            <a:endParaRPr lang="ko-KR" altLang="en-US" dirty="0"/>
          </a:p>
        </p:txBody>
      </p:sp>
    </p:spTree>
    <p:extLst>
      <p:ext uri="{BB962C8B-B14F-4D97-AF65-F5344CB8AC3E}">
        <p14:creationId xmlns:p14="http://schemas.microsoft.com/office/powerpoint/2010/main" xmlns="" val="317793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bg1"/>
        </a:solidFill>
        <a:effectLst/>
      </p:bgPr>
    </p:bg>
    <p:spTree>
      <p:nvGrpSpPr>
        <p:cNvPr id="1" name=""/>
        <p:cNvGrpSpPr/>
        <p:nvPr/>
      </p:nvGrpSpPr>
      <p:grpSpPr>
        <a:xfrm>
          <a:off x="0" y="0"/>
          <a:ext cx="0" cy="0"/>
          <a:chOff x="0" y="0"/>
          <a:chExt cx="0" cy="0"/>
        </a:xfrm>
      </p:grpSpPr>
      <p:sp>
        <p:nvSpPr>
          <p:cNvPr id="5" name="액자 12">
            <a:extLst>
              <a:ext uri="{FF2B5EF4-FFF2-40B4-BE49-F238E27FC236}">
                <a16:creationId xmlns:a16="http://schemas.microsoft.com/office/drawing/2014/main" xmlns="" id="{95EDCEF7-DD83-4CD4-BE92-A97D74011033}"/>
              </a:ext>
            </a:extLst>
          </p:cNvPr>
          <p:cNvSpPr/>
          <p:nvPr userDrawn="1"/>
        </p:nvSpPr>
        <p:spPr>
          <a:xfrm>
            <a:off x="547181" y="1761846"/>
            <a:ext cx="11097638" cy="3334311"/>
          </a:xfrm>
          <a:prstGeom prst="frame">
            <a:avLst>
              <a:gd name="adj1" fmla="val 24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63766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B358CF5-5043-4D3B-92BD-59549782EBBE}"/>
              </a:ext>
            </a:extLst>
          </p:cNvPr>
          <p:cNvSpPr/>
          <p:nvPr userDrawn="1"/>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aphic 14">
            <a:extLst>
              <a:ext uri="{FF2B5EF4-FFF2-40B4-BE49-F238E27FC236}">
                <a16:creationId xmlns:a16="http://schemas.microsoft.com/office/drawing/2014/main" xmlns="" id="{B59EE49C-3795-40A6-B206-565A372E5530}"/>
              </a:ext>
            </a:extLst>
          </p:cNvPr>
          <p:cNvGrpSpPr/>
          <p:nvPr userDrawn="1"/>
        </p:nvGrpSpPr>
        <p:grpSpPr>
          <a:xfrm>
            <a:off x="5720146" y="1420664"/>
            <a:ext cx="5589803" cy="4396475"/>
            <a:chOff x="2444748" y="555045"/>
            <a:chExt cx="7282048" cy="5727454"/>
          </a:xfrm>
        </p:grpSpPr>
        <p:sp>
          <p:nvSpPr>
            <p:cNvPr id="6" name="Freeform: Shape 5">
              <a:extLst>
                <a:ext uri="{FF2B5EF4-FFF2-40B4-BE49-F238E27FC236}">
                  <a16:creationId xmlns:a16="http://schemas.microsoft.com/office/drawing/2014/main" xmlns="" id="{716E008B-9F44-493C-B58F-ABFC0E7190A5}"/>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bg1">
                <a:lumMod val="6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0C1A2B49-6603-4C93-BCDA-8893B608D8C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chemeClr val="bg1">
                <a:lumMod val="75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8C70C51E-C968-4707-899F-DE217D80997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chemeClr val="bg1">
                <a:lumMod val="6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F6BA87E5-BDD3-47B0-8C9F-EDFB6B81112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BC9C68AE-3F02-48D5-A299-9B7311EC8D90}"/>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bg1">
                <a:lumMod val="5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4CBE3651-AB4C-4F00-BF52-0A24EF2A62A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8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D3E653C6-4F74-473F-9309-2D2D43F090C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29CA35F9-CDD6-4937-8C98-04018E459C3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5856077" y="1628103"/>
            <a:ext cx="5317941" cy="301288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4" name="Text Placeholder 9">
            <a:extLst>
              <a:ext uri="{FF2B5EF4-FFF2-40B4-BE49-F238E27FC236}">
                <a16:creationId xmlns:a16="http://schemas.microsoft.com/office/drawing/2014/main" xmlns="" id="{5CCE937E-8E2A-4179-91E4-730975E59298}"/>
              </a:ext>
            </a:extLst>
          </p:cNvPr>
          <p:cNvSpPr>
            <a:spLocks noGrp="1"/>
          </p:cNvSpPr>
          <p:nvPr>
            <p:ph type="body" sz="quarter" idx="11" hasCustomPrompt="1"/>
          </p:nvPr>
        </p:nvSpPr>
        <p:spPr>
          <a:xfrm>
            <a:off x="771525" y="339509"/>
            <a:ext cx="654367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57795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xmlns="" id="{A4D14B1E-79D5-4F7D-AEB4-4F537918FBAB}"/>
              </a:ext>
            </a:extLst>
          </p:cNvPr>
          <p:cNvSpPr/>
          <p:nvPr userDrawn="1"/>
        </p:nvSpPr>
        <p:spPr>
          <a:xfrm rot="5400000">
            <a:off x="795337" y="-795340"/>
            <a:ext cx="6257926" cy="784860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640914" y="600074"/>
            <a:ext cx="4052172" cy="5657852"/>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145CBDFE-5F17-4329-876B-8EC9C2A40CEA}"/>
              </a:ext>
            </a:extLst>
          </p:cNvPr>
          <p:cNvSpPr>
            <a:spLocks noGrp="1"/>
          </p:cNvSpPr>
          <p:nvPr>
            <p:ph type="pic" sz="quarter" idx="11" hasCustomPrompt="1"/>
          </p:nvPr>
        </p:nvSpPr>
        <p:spPr>
          <a:xfrm>
            <a:off x="5175044" y="222886"/>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xmlns="" id="{106B5A04-F323-4B06-B374-0EFFB99917B5}"/>
              </a:ext>
            </a:extLst>
          </p:cNvPr>
          <p:cNvSpPr>
            <a:spLocks noGrp="1"/>
          </p:cNvSpPr>
          <p:nvPr>
            <p:ph type="pic" sz="quarter" idx="12" hasCustomPrompt="1"/>
          </p:nvPr>
        </p:nvSpPr>
        <p:spPr>
          <a:xfrm>
            <a:off x="5175044" y="3624742"/>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2265972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a16="http://schemas.microsoft.com/office/drawing/2014/main" xmlns=""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a16="http://schemas.microsoft.com/office/drawing/2014/main" xmlns=""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And Sand to Back</a:t>
            </a:r>
            <a:endParaRPr lang="ko-KR" altLang="en-US" dirty="0"/>
          </a:p>
        </p:txBody>
      </p:sp>
      <p:sp>
        <p:nvSpPr>
          <p:cNvPr id="6" name="그림 개체 틀 3">
            <a:extLst>
              <a:ext uri="{FF2B5EF4-FFF2-40B4-BE49-F238E27FC236}">
                <a16:creationId xmlns:a16="http://schemas.microsoft.com/office/drawing/2014/main" xmlns=""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a16="http://schemas.microsoft.com/office/drawing/2014/main" xmlns=""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a16="http://schemas.microsoft.com/office/drawing/2014/main" xmlns=""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xmlns="" val="816590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4" name="Picture 3">
            <a:extLst>
              <a:ext uri="{FF2B5EF4-FFF2-40B4-BE49-F238E27FC236}">
                <a16:creationId xmlns:a16="http://schemas.microsoft.com/office/drawing/2014/main" xmlns="" id="{39B7D4BC-8397-4297-9425-5B8BAEB381A0}"/>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076952" y="2305190"/>
            <a:ext cx="4038095" cy="2247619"/>
          </a:xfrm>
          <a:prstGeom prst="rect">
            <a:avLst/>
          </a:prstGeom>
        </p:spPr>
      </p:pic>
    </p:spTree>
    <p:extLst>
      <p:ext uri="{BB962C8B-B14F-4D97-AF65-F5344CB8AC3E}">
        <p14:creationId xmlns:p14="http://schemas.microsoft.com/office/powerpoint/2010/main" xmlns="" val="2151789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6" name="Picture 5">
            <a:extLst>
              <a:ext uri="{FF2B5EF4-FFF2-40B4-BE49-F238E27FC236}">
                <a16:creationId xmlns:a16="http://schemas.microsoft.com/office/drawing/2014/main" xmlns="" id="{67513D5B-5A42-4F30-9E94-6D9B89BC88D7}"/>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048381" y="2276619"/>
            <a:ext cx="4095238" cy="2304762"/>
          </a:xfrm>
          <a:prstGeom prst="rect">
            <a:avLst/>
          </a:prstGeom>
        </p:spPr>
      </p:pic>
    </p:spTree>
    <p:extLst>
      <p:ext uri="{BB962C8B-B14F-4D97-AF65-F5344CB8AC3E}">
        <p14:creationId xmlns:p14="http://schemas.microsoft.com/office/powerpoint/2010/main" xmlns="" val="124169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Image slide layout">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xmlns=""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xmlns=""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xmlns=""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xmlns=""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xmlns=""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xmlns=""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xmlns=""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035698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601556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3102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14112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0777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bg1"/>
        </a:solidFill>
        <a:effectLst/>
      </p:bgPr>
    </p:bg>
    <p:spTree>
      <p:nvGrpSpPr>
        <p:cNvPr id="1" name=""/>
        <p:cNvGrpSpPr/>
        <p:nvPr/>
      </p:nvGrpSpPr>
      <p:grpSpPr>
        <a:xfrm>
          <a:off x="0" y="0"/>
          <a:ext cx="0" cy="0"/>
          <a:chOff x="0" y="0"/>
          <a:chExt cx="0" cy="0"/>
        </a:xfrm>
      </p:grpSpPr>
      <p:sp>
        <p:nvSpPr>
          <p:cNvPr id="3" name="Frame 2">
            <a:extLst>
              <a:ext uri="{FF2B5EF4-FFF2-40B4-BE49-F238E27FC236}">
                <a16:creationId xmlns:a16="http://schemas.microsoft.com/office/drawing/2014/main" xmlns="" id="{11A067AA-F6AF-4715-9F07-7BE30046CBF0}"/>
              </a:ext>
            </a:extLst>
          </p:cNvPr>
          <p:cNvSpPr/>
          <p:nvPr userDrawn="1"/>
        </p:nvSpPr>
        <p:spPr>
          <a:xfrm>
            <a:off x="642938" y="514350"/>
            <a:ext cx="10906125" cy="2990850"/>
          </a:xfrm>
          <a:prstGeom prst="frame">
            <a:avLst>
              <a:gd name="adj1" fmla="val 25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109680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D5DB206C-7370-448F-B4C9-4059BADCA645}"/>
              </a:ext>
            </a:extLst>
          </p:cNvPr>
          <p:cNvSpPr>
            <a:spLocks noGrp="1"/>
          </p:cNvSpPr>
          <p:nvPr>
            <p:ph type="pic" sz="quarter" idx="11" hasCustomPrompt="1"/>
          </p:nvPr>
        </p:nvSpPr>
        <p:spPr>
          <a:xfrm>
            <a:off x="373523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xmlns="" id="{7383E1CB-8D0E-4180-8C52-C5F4A24ED3F0}"/>
              </a:ext>
            </a:extLst>
          </p:cNvPr>
          <p:cNvSpPr>
            <a:spLocks noGrp="1"/>
          </p:cNvSpPr>
          <p:nvPr>
            <p:ph type="pic" sz="quarter" idx="12" hasCustomPrompt="1"/>
          </p:nvPr>
        </p:nvSpPr>
        <p:spPr>
          <a:xfrm>
            <a:off x="637365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33F4681A-0E5C-4D94-B5F0-6A175DBC6CD4}"/>
              </a:ext>
            </a:extLst>
          </p:cNvPr>
          <p:cNvSpPr>
            <a:spLocks noGrp="1"/>
          </p:cNvSpPr>
          <p:nvPr>
            <p:ph type="pic" sz="quarter" idx="13" hasCustomPrompt="1"/>
          </p:nvPr>
        </p:nvSpPr>
        <p:spPr>
          <a:xfrm>
            <a:off x="901208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2474226298"/>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8" r:id="rId4"/>
    <p:sldLayoutId id="2147483739" r:id="rId5"/>
    <p:sldLayoutId id="2147483740" r:id="rId6"/>
    <p:sldLayoutId id="2147483741" r:id="rId7"/>
    <p:sldLayoutId id="2147483742" r:id="rId8"/>
    <p:sldLayoutId id="2147483745" r:id="rId9"/>
    <p:sldLayoutId id="2147483743" r:id="rId10"/>
    <p:sldLayoutId id="2147483744" r:id="rId11"/>
    <p:sldLayoutId id="2147483746" r:id="rId12"/>
    <p:sldLayoutId id="2147483747" r:id="rId13"/>
    <p:sldLayoutId id="2147483749" r:id="rId14"/>
    <p:sldLayoutId id="2147483750" r:id="rId15"/>
    <p:sldLayoutId id="2147483751" r:id="rId16"/>
    <p:sldLayoutId id="2147483752" r:id="rId17"/>
    <p:sldLayoutId id="2147483753" r:id="rId18"/>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3" name="TextBox 12">
            <a:extLst>
              <a:ext uri="{FF2B5EF4-FFF2-40B4-BE49-F238E27FC236}">
                <a16:creationId xmlns:a16="http://schemas.microsoft.com/office/drawing/2014/main" xmlns="" id="{C221F751-3C5B-4561-AD14-8637C5B66736}"/>
              </a:ext>
            </a:extLst>
          </p:cNvPr>
          <p:cNvSpPr txBox="1"/>
          <p:nvPr/>
        </p:nvSpPr>
        <p:spPr>
          <a:xfrm>
            <a:off x="0" y="2896063"/>
            <a:ext cx="12192000" cy="923330"/>
          </a:xfrm>
          <a:prstGeom prst="rect">
            <a:avLst/>
          </a:prstGeom>
          <a:noFill/>
        </p:spPr>
        <p:txBody>
          <a:bodyPr wrap="square" rtlCol="0" anchor="ctr">
            <a:spAutoFit/>
          </a:bodyPr>
          <a:lstStyle/>
          <a:p>
            <a:pPr algn="ctr"/>
            <a:r>
              <a:rPr lang="en-US" sz="5400" b="1" dirty="0" smtClean="0"/>
              <a:t>One-Sample </a:t>
            </a:r>
            <a:r>
              <a:rPr lang="en-US" sz="5400" b="1" i="1" dirty="0" smtClean="0"/>
              <a:t>t Test</a:t>
            </a:r>
            <a:endParaRPr lang="ko-KR" altLang="en-US" sz="5400" dirty="0">
              <a:solidFill>
                <a:schemeClr val="bg1"/>
              </a:solidFill>
              <a:cs typeface="Arial" pitchFamily="34" charset="0"/>
            </a:endParaRPr>
          </a:p>
        </p:txBody>
      </p:sp>
      <p:grpSp>
        <p:nvGrpSpPr>
          <p:cNvPr id="21" name="Group 20">
            <a:extLst>
              <a:ext uri="{FF2B5EF4-FFF2-40B4-BE49-F238E27FC236}">
                <a16:creationId xmlns:a16="http://schemas.microsoft.com/office/drawing/2014/main" xmlns="" id="{C9445815-12D7-4E1D-A6E4-49EA4C8ECE5C}"/>
              </a:ext>
            </a:extLst>
          </p:cNvPr>
          <p:cNvGrpSpPr/>
          <p:nvPr/>
        </p:nvGrpSpPr>
        <p:grpSpPr>
          <a:xfrm>
            <a:off x="2229738" y="882815"/>
            <a:ext cx="7803176" cy="5052397"/>
            <a:chOff x="2229738" y="635165"/>
            <a:chExt cx="7803176" cy="5052397"/>
          </a:xfrm>
        </p:grpSpPr>
        <p:sp>
          <p:nvSpPr>
            <p:cNvPr id="16" name="Freeform: Shape 15">
              <a:extLst>
                <a:ext uri="{FF2B5EF4-FFF2-40B4-BE49-F238E27FC236}">
                  <a16:creationId xmlns:a16="http://schemas.microsoft.com/office/drawing/2014/main" xmlns="" id="{15C647FD-F15A-4EF3-809D-6A1D53EDA1C0}"/>
                </a:ext>
              </a:extLst>
            </p:cNvPr>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a:extLst>
                <a:ext uri="{FF2B5EF4-FFF2-40B4-BE49-F238E27FC236}">
                  <a16:creationId xmlns:a16="http://schemas.microsoft.com/office/drawing/2014/main" xmlns="" id="{B49D2C01-2A20-4143-BCAD-6A6312B98A08}"/>
                </a:ext>
              </a:extLst>
            </p:cNvPr>
            <p:cNvGrpSpPr/>
            <p:nvPr/>
          </p:nvGrpSpPr>
          <p:grpSpPr>
            <a:xfrm>
              <a:off x="2229738" y="635165"/>
              <a:ext cx="7803176" cy="5052397"/>
              <a:chOff x="2229738" y="635165"/>
              <a:chExt cx="7803176" cy="5052397"/>
            </a:xfrm>
          </p:grpSpPr>
          <p:sp>
            <p:nvSpPr>
              <p:cNvPr id="15" name="Freeform: Shape 14">
                <a:extLst>
                  <a:ext uri="{FF2B5EF4-FFF2-40B4-BE49-F238E27FC236}">
                    <a16:creationId xmlns:a16="http://schemas.microsoft.com/office/drawing/2014/main" xmlns="" id="{FAC6889E-9C5A-4F40-B36F-D446C77768E4}"/>
                  </a:ext>
                </a:extLst>
              </p:cNvPr>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a:extLst>
                  <a:ext uri="{FF2B5EF4-FFF2-40B4-BE49-F238E27FC236}">
                    <a16:creationId xmlns:a16="http://schemas.microsoft.com/office/drawing/2014/main" xmlns="" id="{D039928E-7F45-4D48-A87B-BFF1229D99D9}"/>
                  </a:ext>
                </a:extLst>
              </p:cNvPr>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xmlns="" id="{8C7D53DE-957E-4634-8DEC-72BF32FF5DB8}"/>
                  </a:ext>
                </a:extLst>
              </p:cNvPr>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xmlns="" id="{7EB634C8-28A3-4C33-9A37-7C5166CF0D48}"/>
                  </a:ext>
                </a:extLst>
              </p:cNvPr>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xmlns="" id="{CE60094A-3072-4592-A419-4DB5BBABA8FF}"/>
                  </a:ext>
                </a:extLst>
              </p:cNvPr>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xmlns=""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847850" y="1419225"/>
            <a:ext cx="8496300" cy="40195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85788" y="2456498"/>
            <a:ext cx="10673462" cy="227225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646" y="790865"/>
            <a:ext cx="10384971" cy="3046988"/>
          </a:xfrm>
          <a:prstGeom prst="rect">
            <a:avLst/>
          </a:prstGeom>
        </p:spPr>
        <p:txBody>
          <a:bodyPr wrap="square">
            <a:spAutoFit/>
          </a:bodyPr>
          <a:lstStyle/>
          <a:p>
            <a:r>
              <a:rPr lang="en-US" sz="2400" i="1" dirty="0" smtClean="0"/>
              <a:t>Research Question. </a:t>
            </a:r>
          </a:p>
          <a:p>
            <a:r>
              <a:rPr lang="en-US" sz="2400" i="1" dirty="0" smtClean="0"/>
              <a:t>The mean score for golfers at the Country Oaks Golf Course is μ = 83. The manager wonders if posting a red flag at hazard sites (e.g., sand traps, ponds, gullies) will improve scores. After posting the flags at all such sites, she obtains a random sample of 25 golfers whose mean was M = 81 with SS = 788. Do the data indicate that the flags improved golf scores? (Note: Lower scores reflect better performance in golf.) Use a one-tailed test with α = .05. </a:t>
            </a:r>
            <a:endParaRPr lang="en-US" sz="2400" dirty="0"/>
          </a:p>
        </p:txBody>
      </p:sp>
      <p:pic>
        <p:nvPicPr>
          <p:cNvPr id="1027" name="Picture 3"/>
          <p:cNvPicPr>
            <a:picLocks noChangeAspect="1" noChangeArrowheads="1"/>
          </p:cNvPicPr>
          <p:nvPr/>
        </p:nvPicPr>
        <p:blipFill>
          <a:blip r:embed="rId2"/>
          <a:srcRect/>
          <a:stretch>
            <a:fillRect/>
          </a:stretch>
        </p:blipFill>
        <p:spPr bwMode="auto">
          <a:xfrm>
            <a:off x="1964736" y="4090851"/>
            <a:ext cx="8105775" cy="2438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336" y="429034"/>
            <a:ext cx="1419225" cy="1114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226141" y="1896836"/>
            <a:ext cx="1666875" cy="11049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292816" y="3296467"/>
            <a:ext cx="1533525" cy="14668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1229541" y="5110026"/>
            <a:ext cx="7277100" cy="13430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269" y="963360"/>
            <a:ext cx="11103428" cy="2677656"/>
          </a:xfrm>
          <a:prstGeom prst="rect">
            <a:avLst/>
          </a:prstGeom>
        </p:spPr>
        <p:txBody>
          <a:bodyPr wrap="square">
            <a:spAutoFit/>
          </a:bodyPr>
          <a:lstStyle/>
          <a:p>
            <a:r>
              <a:rPr lang="en-US" sz="2800" dirty="0" smtClean="0"/>
              <a:t>People in the United States report having an average of nine close friends, not counting relatives. </a:t>
            </a:r>
          </a:p>
          <a:p>
            <a:r>
              <a:rPr lang="en-US" sz="2800" dirty="0" smtClean="0"/>
              <a:t>A psychologist believes that extroverts have more friends than the national average. The mean for a sample of </a:t>
            </a:r>
            <a:r>
              <a:rPr lang="en-US" sz="2800" i="1" dirty="0" smtClean="0"/>
              <a:t>n = 25 extroverts was M = 11 with a s = 6. Do extroverts have significantly more friends than the general population? Test at α = .05. </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638698" y="440464"/>
            <a:ext cx="5378768" cy="47950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546985" y="5282293"/>
            <a:ext cx="7829550" cy="12573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1199" y="501134"/>
            <a:ext cx="4886722" cy="369332"/>
          </a:xfrm>
          <a:prstGeom prst="rect">
            <a:avLst/>
          </a:prstGeom>
        </p:spPr>
        <p:txBody>
          <a:bodyPr wrap="none">
            <a:spAutoFit/>
          </a:bodyPr>
          <a:lstStyle/>
          <a:p>
            <a:r>
              <a:rPr lang="en-US" b="1" dirty="0" smtClean="0"/>
              <a:t>EFFECT SIZE FOR A ONE-SAMPLE </a:t>
            </a:r>
            <a:r>
              <a:rPr lang="en-US" b="1" i="1" dirty="0" smtClean="0"/>
              <a:t>t TEST </a:t>
            </a:r>
            <a:endParaRPr lang="en-US" dirty="0"/>
          </a:p>
        </p:txBody>
      </p:sp>
      <p:pic>
        <p:nvPicPr>
          <p:cNvPr id="2050" name="Picture 2"/>
          <p:cNvPicPr>
            <a:picLocks noChangeAspect="1" noChangeArrowheads="1"/>
          </p:cNvPicPr>
          <p:nvPr/>
        </p:nvPicPr>
        <p:blipFill>
          <a:blip r:embed="rId2"/>
          <a:srcRect/>
          <a:stretch>
            <a:fillRect/>
          </a:stretch>
        </p:blipFill>
        <p:spPr bwMode="auto">
          <a:xfrm>
            <a:off x="2184355" y="2051005"/>
            <a:ext cx="6334125" cy="1266825"/>
          </a:xfrm>
          <a:prstGeom prst="rect">
            <a:avLst/>
          </a:prstGeom>
          <a:noFill/>
          <a:ln w="9525">
            <a:noFill/>
            <a:miter lim="800000"/>
            <a:headEnd/>
            <a:tailEnd/>
          </a:ln>
          <a:effectLst/>
        </p:spPr>
      </p:pic>
      <p:sp>
        <p:nvSpPr>
          <p:cNvPr id="4" name="Rectangle 3"/>
          <p:cNvSpPr/>
          <p:nvPr/>
        </p:nvSpPr>
        <p:spPr>
          <a:xfrm>
            <a:off x="2760618" y="3994109"/>
            <a:ext cx="6096000" cy="923330"/>
          </a:xfrm>
          <a:prstGeom prst="rect">
            <a:avLst/>
          </a:prstGeom>
        </p:spPr>
        <p:txBody>
          <a:bodyPr>
            <a:spAutoFit/>
          </a:bodyPr>
          <a:lstStyle/>
          <a:p>
            <a:r>
              <a:rPr lang="en-US" i="1" dirty="0" smtClean="0"/>
              <a:t>d = .20 to .49 – Small effect</a:t>
            </a:r>
          </a:p>
          <a:p>
            <a:r>
              <a:rPr lang="en-US" i="1" dirty="0" smtClean="0"/>
              <a:t>d = .50 to .79 – Moderate effect</a:t>
            </a:r>
          </a:p>
          <a:p>
            <a:r>
              <a:rPr lang="en-US" i="1" dirty="0" smtClean="0"/>
              <a:t>d = .80 and above – Large effect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1071154" y="1459750"/>
            <a:ext cx="9849394" cy="2308324"/>
          </a:xfrm>
          <a:prstGeom prst="rect">
            <a:avLst/>
          </a:prstGeom>
        </p:spPr>
        <p:txBody>
          <a:bodyPr wrap="square">
            <a:spAutoFit/>
          </a:bodyPr>
          <a:lstStyle/>
          <a:p>
            <a:r>
              <a:rPr lang="en-US" sz="2400" b="1" dirty="0" smtClean="0"/>
              <a:t>The applicable assumptions include the following: </a:t>
            </a:r>
          </a:p>
          <a:p>
            <a:r>
              <a:rPr lang="en-US" sz="2400" b="1" dirty="0" smtClean="0"/>
              <a:t>• Independent and random selection of participants.</a:t>
            </a:r>
          </a:p>
          <a:p>
            <a:r>
              <a:rPr lang="en-US" sz="2400" b="1" dirty="0" smtClean="0"/>
              <a:t> • The dependent variable is normally distributed in the population of interest.</a:t>
            </a:r>
          </a:p>
          <a:p>
            <a:r>
              <a:rPr lang="en-US" sz="2400" b="1" dirty="0" smtClean="0"/>
              <a:t> • The dependent variable can be measured on an interval or ratio scale. </a:t>
            </a:r>
            <a:endParaRPr lang="en-US" sz="2400" dirty="0"/>
          </a:p>
        </p:txBody>
      </p:sp>
      <p:sp>
        <p:nvSpPr>
          <p:cNvPr id="11" name="Rectangle 10"/>
          <p:cNvSpPr/>
          <p:nvPr/>
        </p:nvSpPr>
        <p:spPr>
          <a:xfrm>
            <a:off x="4804584" y="448882"/>
            <a:ext cx="2816797" cy="523220"/>
          </a:xfrm>
          <a:prstGeom prst="rect">
            <a:avLst/>
          </a:prstGeom>
        </p:spPr>
        <p:txBody>
          <a:bodyPr wrap="none">
            <a:spAutoFit/>
          </a:bodyPr>
          <a:lstStyle/>
          <a:p>
            <a:r>
              <a:rPr lang="en-US" sz="2800" b="1" dirty="0" smtClean="0"/>
              <a:t>ASSUMPTIONS</a:t>
            </a:r>
            <a:endParaRPr lang="en-US" sz="2800" dirty="0"/>
          </a:p>
        </p:txBody>
      </p:sp>
    </p:spTree>
    <p:extLst>
      <p:ext uri="{BB962C8B-B14F-4D97-AF65-F5344CB8AC3E}">
        <p14:creationId xmlns:p14="http://schemas.microsoft.com/office/powerpoint/2010/main" xmlns="" val="110058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6001" y="239877"/>
            <a:ext cx="2086853" cy="369332"/>
          </a:xfrm>
          <a:prstGeom prst="rect">
            <a:avLst/>
          </a:prstGeom>
        </p:spPr>
        <p:txBody>
          <a:bodyPr wrap="none">
            <a:spAutoFit/>
          </a:bodyPr>
          <a:lstStyle/>
          <a:p>
            <a:r>
              <a:rPr lang="en-US" b="1" dirty="0" smtClean="0"/>
              <a:t>THE </a:t>
            </a:r>
            <a:r>
              <a:rPr lang="en-US" b="1" i="1" dirty="0" smtClean="0"/>
              <a:t>t-STATISTIC </a:t>
            </a:r>
            <a:endParaRPr lang="en-US" dirty="0"/>
          </a:p>
        </p:txBody>
      </p:sp>
      <p:sp>
        <p:nvSpPr>
          <p:cNvPr id="3" name="Rectangle 2"/>
          <p:cNvSpPr/>
          <p:nvPr/>
        </p:nvSpPr>
        <p:spPr>
          <a:xfrm>
            <a:off x="1140822" y="1243038"/>
            <a:ext cx="10537371" cy="1107996"/>
          </a:xfrm>
          <a:prstGeom prst="rect">
            <a:avLst/>
          </a:prstGeom>
        </p:spPr>
        <p:txBody>
          <a:bodyPr wrap="square">
            <a:spAutoFit/>
          </a:bodyPr>
          <a:lstStyle/>
          <a:p>
            <a:r>
              <a:rPr lang="en-US" sz="2400" dirty="0" smtClean="0"/>
              <a:t>The statistic used to test hypotheses about population means when σ is not known is called the </a:t>
            </a:r>
            <a:r>
              <a:rPr lang="en-US" sz="2400" i="1" dirty="0" smtClean="0"/>
              <a:t>t-statistic, which is given by the formula: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4381500" y="2271304"/>
            <a:ext cx="1980112" cy="99005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46887" y="3769044"/>
            <a:ext cx="1614804" cy="103808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735274" y="3832860"/>
            <a:ext cx="1996478" cy="1039586"/>
          </a:xfrm>
          <a:prstGeom prst="rect">
            <a:avLst/>
          </a:prstGeom>
          <a:noFill/>
          <a:ln w="9525">
            <a:noFill/>
            <a:miter lim="800000"/>
            <a:headEnd/>
            <a:tailEnd/>
          </a:ln>
          <a:effectLst/>
        </p:spPr>
      </p:pic>
      <p:pic>
        <p:nvPicPr>
          <p:cNvPr id="7" name="Picture 2"/>
          <p:cNvPicPr>
            <a:picLocks noChangeAspect="1" noChangeArrowheads="1"/>
          </p:cNvPicPr>
          <p:nvPr/>
        </p:nvPicPr>
        <p:blipFill>
          <a:blip r:embed="rId5"/>
          <a:srcRect/>
          <a:stretch>
            <a:fillRect/>
          </a:stretch>
        </p:blipFill>
        <p:spPr bwMode="auto">
          <a:xfrm>
            <a:off x="2558143" y="5286647"/>
            <a:ext cx="5886450" cy="113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4644" y="292128"/>
            <a:ext cx="2569934" cy="369332"/>
          </a:xfrm>
          <a:prstGeom prst="rect">
            <a:avLst/>
          </a:prstGeom>
        </p:spPr>
        <p:txBody>
          <a:bodyPr wrap="none">
            <a:spAutoFit/>
          </a:bodyPr>
          <a:lstStyle/>
          <a:p>
            <a:r>
              <a:rPr lang="en-US" b="1" dirty="0" smtClean="0"/>
              <a:t>THE </a:t>
            </a:r>
            <a:r>
              <a:rPr lang="en-US" b="1" i="1" dirty="0" smtClean="0"/>
              <a:t>t-DISTRIBUTION </a:t>
            </a:r>
            <a:endParaRPr lang="en-US" dirty="0"/>
          </a:p>
        </p:txBody>
      </p:sp>
      <p:sp>
        <p:nvSpPr>
          <p:cNvPr id="3" name="Rectangle 2"/>
          <p:cNvSpPr/>
          <p:nvPr/>
        </p:nvSpPr>
        <p:spPr>
          <a:xfrm>
            <a:off x="722810" y="1052288"/>
            <a:ext cx="10132423" cy="3693319"/>
          </a:xfrm>
          <a:prstGeom prst="rect">
            <a:avLst/>
          </a:prstGeom>
        </p:spPr>
        <p:txBody>
          <a:bodyPr wrap="square">
            <a:spAutoFit/>
          </a:bodyPr>
          <a:lstStyle/>
          <a:p>
            <a:pPr>
              <a:buFont typeface="Arial" pitchFamily="34" charset="0"/>
              <a:buChar char="•"/>
            </a:pPr>
            <a:r>
              <a:rPr lang="en-US" dirty="0" smtClean="0"/>
              <a:t>The </a:t>
            </a:r>
            <a:r>
              <a:rPr lang="en-US" b="1" dirty="0" smtClean="0"/>
              <a:t>t-distribution, like the z-distribution, is theoretical, symmetrical, and bell- shaped, but the appearance of the curve changes according to the size of the sample. </a:t>
            </a:r>
          </a:p>
          <a:p>
            <a:pPr>
              <a:buFont typeface="Arial" pitchFamily="34" charset="0"/>
              <a:buChar char="•"/>
            </a:pPr>
            <a:endParaRPr lang="en-US" b="1" dirty="0" smtClean="0"/>
          </a:p>
          <a:p>
            <a:pPr>
              <a:buFont typeface="Arial" pitchFamily="34" charset="0"/>
              <a:buChar char="•"/>
            </a:pPr>
            <a:r>
              <a:rPr lang="en-US" dirty="0" smtClean="0"/>
              <a:t>The particular t-distribution that we use will be based on the degrees of freedom associated with the sample. </a:t>
            </a:r>
          </a:p>
          <a:p>
            <a:pPr>
              <a:buFont typeface="Arial" pitchFamily="34" charset="0"/>
              <a:buChar char="•"/>
            </a:pPr>
            <a:endParaRPr lang="en-US" dirty="0" smtClean="0"/>
          </a:p>
          <a:p>
            <a:pPr>
              <a:buFont typeface="Arial" pitchFamily="34" charset="0"/>
              <a:buChar char="•"/>
            </a:pPr>
            <a:r>
              <a:rPr lang="en-US" dirty="0" smtClean="0"/>
              <a:t>We encountered the term degrees of freedom (</a:t>
            </a:r>
            <a:r>
              <a:rPr lang="en-US" dirty="0" err="1" smtClean="0"/>
              <a:t>df</a:t>
            </a:r>
            <a:r>
              <a:rPr lang="en-US" dirty="0" smtClean="0"/>
              <a:t>) when we used n − 1 in the denominator of the formula for estimating the population standard deviation from sample data. </a:t>
            </a:r>
          </a:p>
          <a:p>
            <a:pPr>
              <a:buFont typeface="Arial" pitchFamily="34" charset="0"/>
              <a:buChar char="•"/>
            </a:pPr>
            <a:endParaRPr lang="en-US" dirty="0" smtClean="0"/>
          </a:p>
          <a:p>
            <a:pPr>
              <a:buFont typeface="Arial" pitchFamily="34" charset="0"/>
              <a:buChar char="•"/>
            </a:pPr>
            <a:r>
              <a:rPr lang="en-US" dirty="0" smtClean="0"/>
              <a:t>When using the t-distribution for a single sample, </a:t>
            </a:r>
            <a:r>
              <a:rPr lang="en-US" dirty="0" err="1" smtClean="0"/>
              <a:t>df</a:t>
            </a:r>
            <a:r>
              <a:rPr lang="en-US" dirty="0" smtClean="0"/>
              <a:t> will also be n − 1, the size of the sample minus 1. </a:t>
            </a:r>
          </a:p>
          <a:p>
            <a:pPr>
              <a:buFont typeface="Arial" pitchFamily="34" charset="0"/>
              <a:buChar char="•"/>
            </a:pPr>
            <a:endParaRPr lang="en-US" dirty="0" smtClean="0"/>
          </a:p>
          <a:p>
            <a:pPr>
              <a:buFont typeface="Arial" pitchFamily="34" charset="0"/>
              <a:buChar char="•"/>
            </a:pPr>
            <a:r>
              <a:rPr lang="en-US" dirty="0" smtClean="0"/>
              <a:t>For instance, if your sample size is 16, </a:t>
            </a:r>
            <a:r>
              <a:rPr lang="en-US" dirty="0" err="1" smtClean="0"/>
              <a:t>df</a:t>
            </a:r>
            <a:r>
              <a:rPr lang="en-US" dirty="0" smtClean="0"/>
              <a:t> will be 15.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31545" y="640623"/>
            <a:ext cx="10378184" cy="4715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7144" y="174563"/>
            <a:ext cx="4185826" cy="369332"/>
          </a:xfrm>
          <a:prstGeom prst="rect">
            <a:avLst/>
          </a:prstGeom>
        </p:spPr>
        <p:txBody>
          <a:bodyPr wrap="none">
            <a:spAutoFit/>
          </a:bodyPr>
          <a:lstStyle/>
          <a:p>
            <a:r>
              <a:rPr lang="en-US" b="1" dirty="0" smtClean="0"/>
              <a:t>Critical Values for the </a:t>
            </a:r>
            <a:r>
              <a:rPr lang="en-US" b="1" i="1" dirty="0" smtClean="0"/>
              <a:t>t -Distribution </a:t>
            </a:r>
            <a:endParaRPr lang="en-US" dirty="0"/>
          </a:p>
        </p:txBody>
      </p:sp>
      <p:sp>
        <p:nvSpPr>
          <p:cNvPr id="3" name="Rectangle 2"/>
          <p:cNvSpPr/>
          <p:nvPr/>
        </p:nvSpPr>
        <p:spPr>
          <a:xfrm>
            <a:off x="435428" y="1561739"/>
            <a:ext cx="11242766" cy="3139321"/>
          </a:xfrm>
          <a:prstGeom prst="rect">
            <a:avLst/>
          </a:prstGeom>
        </p:spPr>
        <p:txBody>
          <a:bodyPr wrap="square">
            <a:spAutoFit/>
          </a:bodyPr>
          <a:lstStyle/>
          <a:p>
            <a:r>
              <a:rPr lang="en-US" dirty="0" smtClean="0"/>
              <a:t>Some important features of the table are as follows:</a:t>
            </a:r>
          </a:p>
          <a:p>
            <a:endParaRPr lang="en-US" dirty="0" smtClean="0"/>
          </a:p>
          <a:p>
            <a:pPr>
              <a:buFont typeface="Arial" pitchFamily="34" charset="0"/>
              <a:buChar char="•"/>
            </a:pPr>
            <a:r>
              <a:rPr lang="en-US" dirty="0" smtClean="0"/>
              <a:t> In the left column, various degrees of freedom (</a:t>
            </a:r>
            <a:r>
              <a:rPr lang="en-US" i="1" dirty="0" err="1" smtClean="0"/>
              <a:t>df</a:t>
            </a:r>
            <a:r>
              <a:rPr lang="en-US" i="1" dirty="0" smtClean="0"/>
              <a:t>) are listed.</a:t>
            </a:r>
          </a:p>
          <a:p>
            <a:pPr>
              <a:buFont typeface="Arial" pitchFamily="34" charset="0"/>
              <a:buChar char="•"/>
            </a:pPr>
            <a:endParaRPr lang="en-US" i="1" dirty="0" smtClean="0"/>
          </a:p>
          <a:p>
            <a:pPr>
              <a:buFont typeface="Arial" pitchFamily="34" charset="0"/>
              <a:buChar char="•"/>
            </a:pPr>
            <a:r>
              <a:rPr lang="en-US" i="1" dirty="0" smtClean="0"/>
              <a:t> The first row across the top lists various levels of significance for a one-tailed test.</a:t>
            </a:r>
          </a:p>
          <a:p>
            <a:pPr>
              <a:buFont typeface="Arial" pitchFamily="34" charset="0"/>
              <a:buChar char="•"/>
            </a:pPr>
            <a:endParaRPr lang="en-US" i="1" dirty="0" smtClean="0"/>
          </a:p>
          <a:p>
            <a:pPr>
              <a:buFont typeface="Arial" pitchFamily="34" charset="0"/>
              <a:buChar char="•"/>
            </a:pPr>
            <a:r>
              <a:rPr lang="en-US" dirty="0" smtClean="0"/>
              <a:t>The second row across the top lists various levels of significance for a two-tailed test.</a:t>
            </a:r>
          </a:p>
          <a:p>
            <a:r>
              <a:rPr lang="en-US" dirty="0" smtClean="0"/>
              <a:t> </a:t>
            </a:r>
          </a:p>
          <a:p>
            <a:pPr>
              <a:buFont typeface="Arial" pitchFamily="34" charset="0"/>
              <a:buChar char="•"/>
            </a:pPr>
            <a:r>
              <a:rPr lang="en-US" dirty="0" smtClean="0"/>
              <a:t>The remaining columns in the body of the table list the critical values necessary for rejecting H0 at the significance levels identified at the top of each column. </a:t>
            </a:r>
            <a:endParaRPr lang="en-US" i="1" dirty="0" smtClean="0"/>
          </a:p>
          <a:p>
            <a:endParaRPr lang="en-US" dirty="0"/>
          </a:p>
        </p:txBody>
      </p:sp>
      <p:sp>
        <p:nvSpPr>
          <p:cNvPr id="4" name="Rectangle 3"/>
          <p:cNvSpPr/>
          <p:nvPr/>
        </p:nvSpPr>
        <p:spPr>
          <a:xfrm>
            <a:off x="1828800" y="4798649"/>
            <a:ext cx="8307977" cy="1754326"/>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dirty="0" smtClean="0"/>
              <a:t>If the </a:t>
            </a:r>
            <a:r>
              <a:rPr lang="en-US" i="1" dirty="0" err="1" smtClean="0"/>
              <a:t>df</a:t>
            </a:r>
            <a:r>
              <a:rPr lang="en-US" i="1" dirty="0" smtClean="0"/>
              <a:t> for your particular research problem are not shown, then use the critical values associated with the next-lowest </a:t>
            </a:r>
            <a:r>
              <a:rPr lang="en-US" i="1" dirty="0" err="1" smtClean="0"/>
              <a:t>df</a:t>
            </a:r>
            <a:r>
              <a:rPr lang="en-US" i="1" dirty="0" smtClean="0"/>
              <a:t>. </a:t>
            </a:r>
          </a:p>
          <a:p>
            <a:r>
              <a:rPr lang="en-US" i="1" dirty="0" smtClean="0"/>
              <a:t>For instance, if your sample size is 54, actual </a:t>
            </a:r>
            <a:r>
              <a:rPr lang="en-US" i="1" dirty="0" err="1" smtClean="0"/>
              <a:t>df</a:t>
            </a:r>
            <a:r>
              <a:rPr lang="en-US" i="1" dirty="0" smtClean="0"/>
              <a:t> would be 53 (n – 1), which is not shown.</a:t>
            </a:r>
          </a:p>
          <a:p>
            <a:r>
              <a:rPr lang="en-US" i="1" dirty="0" smtClean="0"/>
              <a:t> In this case, you would use 40 to ensure that your obtained t-value falls inside the critical region.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0118" y="339634"/>
            <a:ext cx="2582758" cy="369332"/>
          </a:xfrm>
          <a:prstGeom prst="rect">
            <a:avLst/>
          </a:prstGeom>
        </p:spPr>
        <p:txBody>
          <a:bodyPr wrap="none">
            <a:spAutoFit/>
          </a:bodyPr>
          <a:lstStyle/>
          <a:p>
            <a:r>
              <a:rPr lang="en-US" b="1" dirty="0" smtClean="0"/>
              <a:t>ONE-SAMPLE </a:t>
            </a:r>
            <a:r>
              <a:rPr lang="en-US" b="1" i="1" dirty="0" smtClean="0"/>
              <a:t>t TEST </a:t>
            </a:r>
            <a:endParaRPr lang="en-US" dirty="0"/>
          </a:p>
        </p:txBody>
      </p:sp>
      <p:sp>
        <p:nvSpPr>
          <p:cNvPr id="3" name="Rectangle 2"/>
          <p:cNvSpPr/>
          <p:nvPr/>
        </p:nvSpPr>
        <p:spPr>
          <a:xfrm>
            <a:off x="1153886" y="1948432"/>
            <a:ext cx="9845040" cy="2185214"/>
          </a:xfrm>
          <a:prstGeom prst="rect">
            <a:avLst/>
          </a:prstGeom>
        </p:spPr>
        <p:txBody>
          <a:bodyPr wrap="square">
            <a:spAutoFit/>
          </a:bodyPr>
          <a:lstStyle/>
          <a:p>
            <a:r>
              <a:rPr lang="en-US" sz="2000" dirty="0" smtClean="0"/>
              <a:t>The </a:t>
            </a:r>
            <a:r>
              <a:rPr lang="en-US" sz="2000" b="1" dirty="0" smtClean="0"/>
              <a:t>one-sample t test is a test of a hypothesis about a population mean (μ) when the population standard deviation (σ ) is not known .</a:t>
            </a:r>
          </a:p>
          <a:p>
            <a:endParaRPr lang="en-US" sz="2000" b="1" dirty="0" smtClean="0"/>
          </a:p>
          <a:p>
            <a:r>
              <a:rPr lang="en-US" sz="2000" dirty="0" smtClean="0"/>
              <a:t>This test is used when researchers want to know (1) if a sample is representative of a population and/or (2) if a particular treatment or condition has a significant effect. </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446" y="748997"/>
            <a:ext cx="11599817" cy="2677656"/>
          </a:xfrm>
          <a:prstGeom prst="rect">
            <a:avLst/>
          </a:prstGeom>
          <a:solidFill>
            <a:srgbClr val="FFFF00"/>
          </a:solidFill>
        </p:spPr>
        <p:txBody>
          <a:bodyPr wrap="square">
            <a:spAutoFit/>
          </a:bodyPr>
          <a:lstStyle/>
          <a:p>
            <a:r>
              <a:rPr lang="en-US" sz="2400" dirty="0" smtClean="0"/>
              <a:t>The population mean on a standardized test of critical thinking is </a:t>
            </a:r>
            <a:r>
              <a:rPr lang="en-US" sz="2400" i="1" dirty="0" smtClean="0"/>
              <a:t>μ = 53. A group of faculty members at a small community college underwent a 10-week training program to learn techniques designed to help students develop their critical thinking skills. After the training, the new techniques were implemented in the classrooms. The mean critical thinking score for a sample of n = 87 students exposed to the new techniques was M = 55 with SS = 6013. Do the results suggest that the training program had a significant effect? Use a two-tailed test and α = .05. </a:t>
            </a:r>
            <a:endParaRPr lang="en-US" sz="2400" dirty="0"/>
          </a:p>
        </p:txBody>
      </p:sp>
      <p:sp>
        <p:nvSpPr>
          <p:cNvPr id="3" name="Rectangle 2"/>
          <p:cNvSpPr/>
          <p:nvPr/>
        </p:nvSpPr>
        <p:spPr>
          <a:xfrm>
            <a:off x="984068" y="4187373"/>
            <a:ext cx="8617131" cy="1477328"/>
          </a:xfrm>
          <a:prstGeom prst="rect">
            <a:avLst/>
          </a:prstGeom>
        </p:spPr>
        <p:txBody>
          <a:bodyPr wrap="square">
            <a:spAutoFit/>
          </a:bodyPr>
          <a:lstStyle/>
          <a:p>
            <a:r>
              <a:rPr lang="en-US" b="1" dirty="0" smtClean="0"/>
              <a:t>Step 1: Formulate Hypotheses </a:t>
            </a:r>
          </a:p>
          <a:p>
            <a:r>
              <a:rPr lang="en-US" b="1" dirty="0" smtClean="0"/>
              <a:t>H0: </a:t>
            </a:r>
            <a:r>
              <a:rPr lang="en-US" b="1" i="1" dirty="0" smtClean="0"/>
              <a:t>μ = 53 </a:t>
            </a:r>
          </a:p>
          <a:p>
            <a:r>
              <a:rPr lang="en-US" b="1" i="1" dirty="0" smtClean="0"/>
              <a:t>H1: μ ≠ 53</a:t>
            </a:r>
          </a:p>
          <a:p>
            <a:r>
              <a:rPr lang="en-US" b="1" i="1" dirty="0" smtClean="0"/>
              <a:t> The null hypothesis asserts that the critical thinking scores in the population, after implementation of the new techniques, would still be 53.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285" y="1237846"/>
            <a:ext cx="9400904" cy="1569660"/>
          </a:xfrm>
          <a:prstGeom prst="rect">
            <a:avLst/>
          </a:prstGeom>
        </p:spPr>
        <p:txBody>
          <a:bodyPr wrap="square">
            <a:spAutoFit/>
          </a:bodyPr>
          <a:lstStyle/>
          <a:p>
            <a:r>
              <a:rPr lang="en-US" sz="2400" b="1" dirty="0" smtClean="0"/>
              <a:t>Step 2: Indicate the Alpha Level and Determine Critical Values </a:t>
            </a:r>
          </a:p>
          <a:p>
            <a:r>
              <a:rPr lang="en-US" sz="2400" b="1" dirty="0" smtClean="0"/>
              <a:t>α = .05 </a:t>
            </a:r>
          </a:p>
          <a:p>
            <a:r>
              <a:rPr lang="en-US" sz="2400" b="1" i="1" dirty="0" err="1" smtClean="0"/>
              <a:t>df</a:t>
            </a:r>
            <a:r>
              <a:rPr lang="en-US" sz="2400" b="1" i="1" dirty="0" smtClean="0"/>
              <a:t> = 86 </a:t>
            </a:r>
          </a:p>
          <a:p>
            <a:r>
              <a:rPr lang="en-US" sz="2400" b="1" i="1" dirty="0" err="1" smtClean="0"/>
              <a:t>tcrit</a:t>
            </a:r>
            <a:r>
              <a:rPr lang="en-US" sz="2400" b="1" i="1" dirty="0" smtClean="0"/>
              <a:t> = ±2.000 </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0054" y="514197"/>
            <a:ext cx="4224233" cy="369332"/>
          </a:xfrm>
          <a:prstGeom prst="rect">
            <a:avLst/>
          </a:prstGeom>
        </p:spPr>
        <p:txBody>
          <a:bodyPr wrap="none">
            <a:spAutoFit/>
          </a:bodyPr>
          <a:lstStyle/>
          <a:p>
            <a:r>
              <a:rPr lang="en-US" b="1" dirty="0" smtClean="0"/>
              <a:t>Step 3: Calculate Relevant Statistics </a:t>
            </a:r>
            <a:endParaRPr lang="en-US" dirty="0"/>
          </a:p>
        </p:txBody>
      </p:sp>
      <p:pic>
        <p:nvPicPr>
          <p:cNvPr id="3074" name="Picture 2"/>
          <p:cNvPicPr>
            <a:picLocks noChangeAspect="1" noChangeArrowheads="1"/>
          </p:cNvPicPr>
          <p:nvPr/>
        </p:nvPicPr>
        <p:blipFill>
          <a:blip r:embed="rId2"/>
          <a:srcRect/>
          <a:stretch>
            <a:fillRect/>
          </a:stretch>
        </p:blipFill>
        <p:spPr bwMode="auto">
          <a:xfrm>
            <a:off x="1105853" y="1663880"/>
            <a:ext cx="8334375" cy="30861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over and End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BSTRACT">
      <a:dk1>
        <a:sysClr val="windowText" lastClr="000000"/>
      </a:dk1>
      <a:lt1>
        <a:sysClr val="window" lastClr="FFFFFF"/>
      </a:lt1>
      <a:dk2>
        <a:srgbClr val="44546A"/>
      </a:dk2>
      <a:lt2>
        <a:srgbClr val="E7E6E6"/>
      </a:lt2>
      <a:accent1>
        <a:srgbClr val="79D155"/>
      </a:accent1>
      <a:accent2>
        <a:srgbClr val="A5A5A5"/>
      </a:accent2>
      <a:accent3>
        <a:srgbClr val="595959"/>
      </a:accent3>
      <a:accent4>
        <a:srgbClr val="568AD3"/>
      </a:accent4>
      <a:accent5>
        <a:srgbClr val="A5A5A5"/>
      </a:accent5>
      <a:accent6>
        <a:srgbClr val="595959"/>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5547</TotalTime>
  <Words>819</Words>
  <Application>Microsoft Office PowerPoint</Application>
  <PresentationFormat>Custom</PresentationFormat>
  <Paragraphs>54</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www</cp:lastModifiedBy>
  <cp:revision>103</cp:revision>
  <dcterms:created xsi:type="dcterms:W3CDTF">2018-04-24T17:14:44Z</dcterms:created>
  <dcterms:modified xsi:type="dcterms:W3CDTF">2020-12-22T22:24:57Z</dcterms:modified>
</cp:coreProperties>
</file>