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2"/>
  </p:notesMasterIdLst>
  <p:sldIdLst>
    <p:sldId id="256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96" r:id="rId21"/>
    <p:sldId id="397" r:id="rId22"/>
    <p:sldId id="398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062" autoAdjust="0"/>
    <p:restoredTop sz="94390" autoAdjust="0"/>
  </p:normalViewPr>
  <p:slideViewPr>
    <p:cSldViewPr snapToGrid="0">
      <p:cViewPr varScale="1">
        <p:scale>
          <a:sx n="69" d="100"/>
          <a:sy n="69" d="100"/>
        </p:scale>
        <p:origin x="-906" y="-96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4087093" y="935417"/>
            <a:ext cx="70519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 smtClean="0"/>
              <a:t>Two-Sample </a:t>
            </a:r>
            <a:r>
              <a:rPr lang="en-US" sz="3600" b="1" i="1" dirty="0" smtClean="0"/>
              <a:t>t Test Independent Samples Design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xmlns="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18" name="TextBox 117"/>
          <p:cNvSpPr txBox="1"/>
          <p:nvPr/>
        </p:nvSpPr>
        <p:spPr>
          <a:xfrm flipH="1">
            <a:off x="0" y="6581001"/>
            <a:ext cx="779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 Notes by A.Sandanasamy, BHC.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119" y="694026"/>
            <a:ext cx="10033924" cy="46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760" y="387927"/>
            <a:ext cx="10686821" cy="600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2579" y="557213"/>
            <a:ext cx="7286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9897" y="2838884"/>
            <a:ext cx="4397290" cy="3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2179" y="2979161"/>
            <a:ext cx="2910931" cy="346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624013"/>
            <a:ext cx="11166394" cy="156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12476"/>
            <a:ext cx="1084810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Research Question . </a:t>
            </a:r>
          </a:p>
          <a:p>
            <a:r>
              <a:rPr lang="en-US" sz="2400" dirty="0" smtClean="0"/>
              <a:t>An industrial/organizational psychologist studying work habits and environment is interested in the effects of music on productivity. He decides to test this relationship by measuring the output of widgets at a large widget manufacturing company. Two samples are obtained and randomly assigned to one of two groups. Group A listens to smooth jazz during the workday. Group B is not exposed to music during the workday. The number of widgets produced over a 40-hour week is recorded and listed on the next page. Does listening to smooth jazz music affect widget productivity? Conduct a </a:t>
            </a:r>
            <a:r>
              <a:rPr lang="en-US" sz="2400" dirty="0" err="1" smtClean="0"/>
              <a:t>nondirectional</a:t>
            </a:r>
            <a:r>
              <a:rPr lang="en-US" sz="2400" dirty="0" smtClean="0"/>
              <a:t> test with α = .05. 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2749" y="3877108"/>
            <a:ext cx="35337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9838" y="1738313"/>
            <a:ext cx="7172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839" y="462828"/>
            <a:ext cx="9333634" cy="338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77636" y="4075791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Reaction time refers to the amount of time it takes to react to a situation. Thus, higher scores indicate worse performance. Conduct a one-tailed test with </a:t>
            </a:r>
            <a:r>
              <a:rPr lang="en-US" i="1" dirty="0" smtClean="0"/>
              <a:t>α = .05 to determine if sleep deprivation had a detrimental effect on reaction time.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007" y="1377229"/>
            <a:ext cx="9662554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769" y="2690152"/>
            <a:ext cx="8631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Two-Sample </a:t>
            </a:r>
            <a:r>
              <a:rPr lang="en-US" sz="3200" b="1" i="1" dirty="0" smtClean="0"/>
              <a:t>t Test Related Samples Design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45" y="1997839"/>
            <a:ext cx="111390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repeated measures study involves pre- and post-testing of the same subjects after some treatment intervention.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 smtClean="0"/>
              <a:t>design is also called a within-subjects design, highlighting the fact that scores within the same subject group are compared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For example: Subjects’ anxiety scores before psychotherapy are compared with their anxiety scores after psychotherapy. Is there enough of a mean difference in the pre- and post-conditions to conclude significance?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128" y="2050474"/>
            <a:ext cx="107926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Sometimes researchers will want to compare the means for two groups -  two-sample t tests can be used instead.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The independent samples design involves two separate and unrelated samples for which each participant provides one score.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9643" y="348734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SAMPLING DISTRIBUTION OF MEAN DIFFERENCES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584" t="37689" r="6296" b="21591"/>
          <a:stretch>
            <a:fillRect/>
          </a:stretch>
        </p:blipFill>
        <p:spPr bwMode="auto">
          <a:xfrm>
            <a:off x="1856510" y="1787236"/>
            <a:ext cx="9838919" cy="368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4983" y="498764"/>
            <a:ext cx="636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Two-Sample </a:t>
            </a:r>
            <a:r>
              <a:rPr lang="en-US" b="1" i="1" dirty="0" smtClean="0"/>
              <a:t>t Test Related Samples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138" y="385763"/>
            <a:ext cx="77057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928" y="1484601"/>
            <a:ext cx="8063344" cy="142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842963"/>
            <a:ext cx="79914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483" y="554182"/>
            <a:ext cx="9329649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037" y="29541"/>
            <a:ext cx="8818852" cy="629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6336" y="1233054"/>
            <a:ext cx="10141525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007" y="221674"/>
            <a:ext cx="10422319" cy="62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3331" y="207819"/>
            <a:ext cx="10021159" cy="211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09" y="2900363"/>
            <a:ext cx="9531927" cy="11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164" y="584308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SAMPLING DISTRIBUTION OF THE DIFFERENCE BETWEEN MEANS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072" y="1415673"/>
            <a:ext cx="11402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we will be comparing our obtained difference between means to a theoretical sampling distribution in order to determine if the difference between our means is significant.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The theoretical sampling distribution is referred to as the </a:t>
            </a:r>
            <a:r>
              <a:rPr lang="en-US" sz="2400" i="1" dirty="0" smtClean="0">
                <a:solidFill>
                  <a:srgbClr val="FF0000"/>
                </a:solidFill>
              </a:rPr>
              <a:t>sampling distribution of the difference between means.</a:t>
            </a: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two samples of size </a:t>
            </a:r>
            <a:r>
              <a:rPr lang="en-US" sz="2400" i="1" dirty="0" smtClean="0">
                <a:solidFill>
                  <a:srgbClr val="002060"/>
                </a:solidFill>
              </a:rPr>
              <a:t>n1 and size n2.</a:t>
            </a: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the difference between those means (</a:t>
            </a:r>
            <a:r>
              <a:rPr lang="en-US" sz="2400" i="1" dirty="0" smtClean="0">
                <a:solidFill>
                  <a:srgbClr val="002060"/>
                </a:solidFill>
              </a:rPr>
              <a:t>M1 – M2)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6424" y="168625"/>
            <a:ext cx="2052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CALCULATIONS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2082" y="106917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Standard Error of Difference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27" y="1637345"/>
            <a:ext cx="11069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standard deviation of the sampling distribution of the difference between means is called the standard error of difference between means, and it is calculated with the formula below: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2140" y="3255386"/>
            <a:ext cx="4850638" cy="160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4" y="861352"/>
            <a:ext cx="786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Formula for the t Test, Independent Samples Design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81163"/>
            <a:ext cx="3299980" cy="20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46909" y="4505237"/>
            <a:ext cx="8991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a two-tailed test is used, </a:t>
            </a:r>
            <a:r>
              <a:rPr lang="en-US" sz="2400" dirty="0" err="1" smtClean="0"/>
              <a:t>tobt</a:t>
            </a:r>
            <a:r>
              <a:rPr lang="en-US" sz="2400" dirty="0" smtClean="0"/>
              <a:t> may be either positive or negative. If a one-tailed test is used, the alternative hypothesis (H1) will specify one of the means to be higher or lower than the other.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099" y="61197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Degrees of Freedom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03562" y="1318644"/>
            <a:ext cx="1082040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Because two samples are being used, degrees of freedom (</a:t>
            </a:r>
            <a:r>
              <a:rPr lang="en-US" sz="2000" b="1" dirty="0" err="1" smtClean="0"/>
              <a:t>df</a:t>
            </a:r>
            <a:r>
              <a:rPr lang="en-US" sz="2000" b="1" dirty="0" smtClean="0"/>
              <a:t>) for the independent samples t test will be based on two data sets, as follows: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75" y="2982190"/>
            <a:ext cx="2411062" cy="92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2489" y="431861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HYPOTHESIS TESTING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77" y="903577"/>
            <a:ext cx="10588587" cy="420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183" y="5114151"/>
            <a:ext cx="4048124" cy="105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891" y="1859340"/>
            <a:ext cx="110836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political science teacher wonders whether there is a difference in knowledge of current events between students who read newspapers and those who watch the news on television. He randomly assigns students to one of two groups. Group 1 is instructed to read only the daily news-papers (either online or hard copies) for the next 30 days, whereas Group 2 is instructed to only watch the nightly news. Both groups are thereafter given a test to assess their knowledge of current events. The following scores are obtained. Conduct a </a:t>
            </a:r>
            <a:r>
              <a:rPr lang="en-US" sz="2400" dirty="0" err="1" smtClean="0"/>
              <a:t>nondirectional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t test with α = .05.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2462" y="981940"/>
            <a:ext cx="5772551" cy="453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5527" y="6373090"/>
            <a:ext cx="47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Notes by </a:t>
            </a:r>
            <a:r>
              <a:rPr lang="en-US" sz="1400" dirty="0" err="1" smtClean="0"/>
              <a:t>A.Sandanasamy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651</Words>
  <Application>Microsoft Office PowerPoint</Application>
  <PresentationFormat>Custom</PresentationFormat>
  <Paragraphs>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www</cp:lastModifiedBy>
  <cp:revision>174</cp:revision>
  <dcterms:created xsi:type="dcterms:W3CDTF">2018-04-24T17:14:44Z</dcterms:created>
  <dcterms:modified xsi:type="dcterms:W3CDTF">2021-09-30T02:55:07Z</dcterms:modified>
</cp:coreProperties>
</file>