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33" r:id="rId24"/>
    <p:sldId id="334" r:id="rId25"/>
    <p:sldId id="335" r:id="rId26"/>
    <p:sldId id="336" r:id="rId27"/>
    <p:sldId id="337" r:id="rId28"/>
    <p:sldId id="268" r:id="rId29"/>
    <p:sldId id="313" r:id="rId30"/>
    <p:sldId id="312" r:id="rId31"/>
    <p:sldId id="272" r:id="rId32"/>
    <p:sldId id="273" r:id="rId33"/>
    <p:sldId id="349" r:id="rId34"/>
    <p:sldId id="274" r:id="rId35"/>
    <p:sldId id="316" r:id="rId36"/>
    <p:sldId id="276" r:id="rId37"/>
    <p:sldId id="351" r:id="rId38"/>
    <p:sldId id="277" r:id="rId39"/>
    <p:sldId id="353" r:id="rId40"/>
    <p:sldId id="317" r:id="rId41"/>
    <p:sldId id="279" r:id="rId42"/>
    <p:sldId id="318" r:id="rId43"/>
    <p:sldId id="281" r:id="rId44"/>
    <p:sldId id="321" r:id="rId45"/>
    <p:sldId id="319" r:id="rId46"/>
    <p:sldId id="354" r:id="rId47"/>
    <p:sldId id="320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1" autoAdjust="0"/>
  </p:normalViewPr>
  <p:slideViewPr>
    <p:cSldViewPr snapToGrid="0">
      <p:cViewPr varScale="1">
        <p:scale>
          <a:sx n="82" d="100"/>
          <a:sy n="82" d="100"/>
        </p:scale>
        <p:origin x="15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347-43F5-4880-8617-F2E20CD44A8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FD-541D-486E-B2A1-35C7EFE6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85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347-43F5-4880-8617-F2E20CD44A8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FD-541D-486E-B2A1-35C7EFE6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48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347-43F5-4880-8617-F2E20CD44A8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FD-541D-486E-B2A1-35C7EFE6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47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347-43F5-4880-8617-F2E20CD44A8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FD-541D-486E-B2A1-35C7EFE6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32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347-43F5-4880-8617-F2E20CD44A8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FD-541D-486E-B2A1-35C7EFE6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75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347-43F5-4880-8617-F2E20CD44A8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FD-541D-486E-B2A1-35C7EFE6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42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347-43F5-4880-8617-F2E20CD44A8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FD-541D-486E-B2A1-35C7EFE6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20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347-43F5-4880-8617-F2E20CD44A8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FD-541D-486E-B2A1-35C7EFE6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21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347-43F5-4880-8617-F2E20CD44A8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FD-541D-486E-B2A1-35C7EFE6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81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347-43F5-4880-8617-F2E20CD44A8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FD-541D-486E-B2A1-35C7EFE6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02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347-43F5-4880-8617-F2E20CD44A8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FD-541D-486E-B2A1-35C7EFE6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81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89347-43F5-4880-8617-F2E20CD44A8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52AFD-541D-486E-B2A1-35C7EFE6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5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0FCB-2CAF-106A-BE8A-08E9A0CDB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NoSQL DATABASE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83552-DF2E-E947-7C38-7762E5241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309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458965D-3D94-10B1-7512-7E48F590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22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Entity Sets </a:t>
            </a:r>
            <a:r>
              <a:rPr lang="en-US" altLang="en-US" i="1" dirty="0">
                <a:solidFill>
                  <a:srgbClr val="FF0000"/>
                </a:solidFill>
              </a:rPr>
              <a:t>customer</a:t>
            </a:r>
            <a:r>
              <a:rPr lang="en-US" altLang="en-US" dirty="0">
                <a:solidFill>
                  <a:srgbClr val="FF0000"/>
                </a:solidFill>
              </a:rPr>
              <a:t> and </a:t>
            </a:r>
            <a:r>
              <a:rPr lang="en-US" altLang="en-US" i="1" dirty="0">
                <a:solidFill>
                  <a:srgbClr val="FF0000"/>
                </a:solidFill>
              </a:rPr>
              <a:t>loan</a:t>
            </a:r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3EF6641E-70BE-F7F2-9717-BF5653C25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t="7512" r="1233" b="9859"/>
          <a:stretch>
            <a:fillRect/>
          </a:stretch>
        </p:blipFill>
        <p:spPr bwMode="auto">
          <a:xfrm>
            <a:off x="1092200" y="1549400"/>
            <a:ext cx="7023100" cy="44704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" name="Text Box 4">
            <a:extLst>
              <a:ext uri="{FF2B5EF4-FFF2-40B4-BE49-F238E27FC236}">
                <a16:creationId xmlns:a16="http://schemas.microsoft.com/office/drawing/2014/main" id="{3F8F0C2F-0E6C-A75E-62DE-17D0C31FC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908050"/>
            <a:ext cx="709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Helvetica" panose="020B0604020202020204" pitchFamily="34" charset="0"/>
              </a:rPr>
              <a:t>customer-id   customer-  customer-  customer-           loan-    amount</a:t>
            </a:r>
            <a:br>
              <a:rPr lang="en-US" altLang="en-US">
                <a:solidFill>
                  <a:schemeClr val="tx1"/>
                </a:solidFill>
                <a:latin typeface="Helvetica" panose="020B0604020202020204" pitchFamily="34" charset="0"/>
              </a:rPr>
            </a:br>
            <a:r>
              <a:rPr lang="en-US" altLang="en-US">
                <a:solidFill>
                  <a:schemeClr val="tx1"/>
                </a:solidFill>
                <a:latin typeface="Helvetica" panose="020B0604020202020204" pitchFamily="34" charset="0"/>
              </a:rPr>
              <a:t>                          name     street         city                    number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72B8B6A-B05A-64E6-6C33-73AEFAC09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71450"/>
            <a:ext cx="6348413" cy="13208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1431F2C-8D99-8EE2-7063-BA5F8450F3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038225"/>
            <a:ext cx="7966075" cy="53911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An entity is represented by a set of attributes, that is descriptive properties possessed by all members of an entity set.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</a:t>
            </a:r>
            <a:endParaRPr lang="en-US" altLang="en-US" i="1" dirty="0"/>
          </a:p>
          <a:p>
            <a:pPr>
              <a:lnSpc>
                <a:spcPct val="90000"/>
              </a:lnSpc>
            </a:pPr>
            <a:endParaRPr lang="en-US" altLang="en-US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en-US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en-US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tx2"/>
                </a:solidFill>
              </a:rPr>
              <a:t>Domain</a:t>
            </a:r>
            <a:r>
              <a:rPr lang="en-US" altLang="en-US" dirty="0"/>
              <a:t> – the set of permitted values for each attribute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70C0"/>
                </a:solidFill>
              </a:rPr>
              <a:t>Attribute types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800" i="1" dirty="0"/>
              <a:t>Simple</a:t>
            </a:r>
            <a:r>
              <a:rPr lang="en-US" altLang="en-US" sz="1800" dirty="0"/>
              <a:t> and </a:t>
            </a:r>
            <a:r>
              <a:rPr lang="en-US" altLang="en-US" sz="1800" i="1" dirty="0"/>
              <a:t>composite</a:t>
            </a:r>
            <a:r>
              <a:rPr lang="en-US" altLang="en-US" sz="1800" dirty="0"/>
              <a:t> attributes.</a:t>
            </a:r>
          </a:p>
          <a:p>
            <a:pPr lvl="1">
              <a:lnSpc>
                <a:spcPct val="90000"/>
              </a:lnSpc>
            </a:pPr>
            <a:r>
              <a:rPr lang="en-US" altLang="en-US" sz="1800" i="1" dirty="0"/>
              <a:t>Single-valued</a:t>
            </a:r>
            <a:r>
              <a:rPr lang="en-US" altLang="en-US" sz="1800" dirty="0"/>
              <a:t> and </a:t>
            </a:r>
            <a:r>
              <a:rPr lang="en-US" altLang="en-US" sz="1800" i="1" dirty="0"/>
              <a:t>multi-valued</a:t>
            </a:r>
            <a:r>
              <a:rPr lang="en-US" altLang="en-US" sz="1800" dirty="0"/>
              <a:t> attributes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E.g. multivalued attribute: </a:t>
            </a:r>
            <a:r>
              <a:rPr lang="en-US" altLang="en-US" sz="1800" i="1" dirty="0"/>
              <a:t>phone-numbers</a:t>
            </a:r>
          </a:p>
          <a:p>
            <a:pPr lvl="1">
              <a:lnSpc>
                <a:spcPct val="90000"/>
              </a:lnSpc>
            </a:pPr>
            <a:r>
              <a:rPr lang="en-US" altLang="en-US" sz="1800" i="1" dirty="0"/>
              <a:t>Derived</a:t>
            </a:r>
            <a:r>
              <a:rPr lang="en-US" altLang="en-US" sz="1800" dirty="0"/>
              <a:t> attributes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Can be computed from other attributes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E.g.  </a:t>
            </a:r>
            <a:r>
              <a:rPr lang="en-US" altLang="en-US" sz="1800" i="1" dirty="0"/>
              <a:t>age</a:t>
            </a:r>
            <a:r>
              <a:rPr lang="en-US" altLang="en-US" sz="1800" dirty="0"/>
              <a:t>, given date of birth</a:t>
            </a:r>
          </a:p>
        </p:txBody>
      </p:sp>
      <p:sp>
        <p:nvSpPr>
          <p:cNvPr id="9220" name="Text Box 6">
            <a:extLst>
              <a:ext uri="{FF2B5EF4-FFF2-40B4-BE49-F238E27FC236}">
                <a16:creationId xmlns:a16="http://schemas.microsoft.com/office/drawing/2014/main" id="{FAF1301B-40BA-677A-521B-949A0657A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404" y="2250913"/>
            <a:ext cx="6094412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Example: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	</a:t>
            </a:r>
            <a:r>
              <a:rPr kumimoji="1" lang="en-US" altLang="en-US" sz="2000" i="1" dirty="0">
                <a:solidFill>
                  <a:schemeClr val="tx1"/>
                </a:solidFill>
                <a:latin typeface="Helvetica" panose="020B0604020202020204" pitchFamily="34" charset="0"/>
              </a:rPr>
              <a:t>customer = (customer-id, customer-name, 		     customer-street, customer-city)</a:t>
            </a:r>
            <a:br>
              <a:rPr kumimoji="1" lang="en-US" altLang="en-US" sz="2000" i="1" dirty="0">
                <a:solidFill>
                  <a:schemeClr val="tx1"/>
                </a:solidFill>
                <a:latin typeface="Helvetica" panose="020B0604020202020204" pitchFamily="34" charset="0"/>
              </a:rPr>
            </a:br>
            <a:r>
              <a:rPr kumimoji="1" lang="en-US" altLang="en-US" sz="2000" i="1" dirty="0">
                <a:solidFill>
                  <a:schemeClr val="tx1"/>
                </a:solidFill>
                <a:latin typeface="Helvetica" panose="020B0604020202020204" pitchFamily="34" charset="0"/>
              </a:rPr>
              <a:t>	loan = (loan-number, amount)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6ABD31F-BCA2-3966-8791-52DF485A4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629" y="531845"/>
            <a:ext cx="9144000" cy="609600"/>
          </a:xfrm>
        </p:spPr>
        <p:txBody>
          <a:bodyPr/>
          <a:lstStyle/>
          <a:p>
            <a:r>
              <a:rPr lang="en-US" altLang="en-US" sz="2400" dirty="0"/>
              <a:t>Composite Attributes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B42A10CB-E8DD-920B-16BD-A3E90C4A0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" t="29082" r="1913" b="28827"/>
          <a:stretch>
            <a:fillRect/>
          </a:stretch>
        </p:blipFill>
        <p:spPr bwMode="auto">
          <a:xfrm>
            <a:off x="736600" y="1620838"/>
            <a:ext cx="7735888" cy="25193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147576F-77E2-7B31-1274-C6502C4FD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Relationship Sets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9C4539C-AAE1-F7B0-D6C9-DE1B5744DC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6750" y="1690689"/>
            <a:ext cx="7848600" cy="4876800"/>
          </a:xfrm>
        </p:spPr>
        <p:txBody>
          <a:bodyPr>
            <a:normAutofit lnSpcReduction="10000"/>
          </a:bodyPr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chemeClr val="tx2"/>
                </a:solidFill>
              </a:rPr>
              <a:t>relationship</a:t>
            </a:r>
            <a:r>
              <a:rPr lang="en-US" altLang="en-US" dirty="0"/>
              <a:t>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/>
              <a:t>	Example: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u="sng" dirty="0"/>
              <a:t>Hayes</a:t>
            </a:r>
            <a:r>
              <a:rPr lang="en-US" altLang="en-US" dirty="0"/>
              <a:t>	</a:t>
            </a:r>
            <a:r>
              <a:rPr lang="en-US" altLang="en-US" i="1" u="sng" dirty="0"/>
              <a:t>depositor</a:t>
            </a:r>
            <a:r>
              <a:rPr lang="en-US" altLang="en-US" dirty="0"/>
              <a:t>	</a:t>
            </a:r>
            <a:r>
              <a:rPr lang="en-US" altLang="en-US" u="sng" dirty="0"/>
              <a:t>A-102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i="1" dirty="0"/>
              <a:t>customer</a:t>
            </a:r>
            <a:r>
              <a:rPr lang="en-US" altLang="en-US" dirty="0"/>
              <a:t> entity	relationship set	</a:t>
            </a:r>
            <a:r>
              <a:rPr lang="en-US" altLang="en-US" i="1" dirty="0"/>
              <a:t>account</a:t>
            </a:r>
            <a:r>
              <a:rPr lang="en-US" altLang="en-US" dirty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/>
              <a:t>A </a:t>
            </a:r>
            <a:r>
              <a:rPr lang="en-US" altLang="en-US" i="1" dirty="0">
                <a:solidFill>
                  <a:schemeClr val="tx2"/>
                </a:solidFill>
              </a:rPr>
              <a:t>relationship </a:t>
            </a:r>
            <a:r>
              <a:rPr lang="en-US" altLang="en-US" dirty="0">
                <a:solidFill>
                  <a:schemeClr val="tx2"/>
                </a:solidFill>
              </a:rPr>
              <a:t>set</a:t>
            </a:r>
            <a:r>
              <a:rPr lang="en-US" altLang="en-US" dirty="0"/>
              <a:t> is a mathematical relation among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		{(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 </a:t>
            </a:r>
            <a:r>
              <a:rPr lang="en-US" altLang="en-US" i="1" dirty="0" err="1">
                <a:sym typeface="Symbol" panose="05050102010706020507" pitchFamily="18" charset="2"/>
              </a:rPr>
              <a:t>e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 |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 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 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i="1" dirty="0" err="1">
                <a:sym typeface="Symbol" panose="05050102010706020507" pitchFamily="18" charset="2"/>
              </a:rPr>
              <a:t>e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  </a:t>
            </a:r>
            <a:r>
              <a:rPr lang="en-US" altLang="en-US" i="1" dirty="0" err="1">
                <a:sym typeface="Symbol" panose="05050102010706020507" pitchFamily="18" charset="2"/>
              </a:rPr>
              <a:t>E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}</a:t>
            </a:r>
            <a:br>
              <a:rPr lang="en-US" altLang="en-US" dirty="0">
                <a:sym typeface="Symbol" panose="05050102010706020507" pitchFamily="18" charset="2"/>
              </a:rPr>
            </a:b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(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i="1" dirty="0" err="1">
                <a:sym typeface="Symbol" panose="05050102010706020507" pitchFamily="18" charset="2"/>
              </a:rPr>
              <a:t>e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800" dirty="0"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800" dirty="0">
                <a:sym typeface="Symbol" panose="05050102010706020507" pitchFamily="18" charset="2"/>
              </a:rPr>
              <a:t>			(Hayes, A-102)  </a:t>
            </a:r>
            <a:r>
              <a:rPr lang="en-US" altLang="en-US" sz="1800" i="1" dirty="0">
                <a:sym typeface="Symbol" panose="05050102010706020507" pitchFamily="18" charset="2"/>
              </a:rPr>
              <a:t>depositor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1DA7B6E-9A29-5E1F-B50B-FC47C8375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6313" y="285750"/>
            <a:ext cx="6348413" cy="1320800"/>
          </a:xfrm>
        </p:spPr>
        <p:txBody>
          <a:bodyPr/>
          <a:lstStyle/>
          <a:p>
            <a:r>
              <a:rPr lang="en-US" altLang="en-US" dirty="0"/>
              <a:t>Relationship Set </a:t>
            </a:r>
            <a:r>
              <a:rPr lang="en-US" altLang="en-US" i="1" dirty="0"/>
              <a:t>borrower</a:t>
            </a:r>
            <a:endParaRPr lang="en-US" altLang="en-US" dirty="0"/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B52A5457-2C8C-AE7F-71ED-0A8E421E7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7619" r="1428" b="8809"/>
          <a:stretch>
            <a:fillRect/>
          </a:stretch>
        </p:blipFill>
        <p:spPr bwMode="auto">
          <a:xfrm>
            <a:off x="976313" y="1606550"/>
            <a:ext cx="6921500" cy="4457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BFA4342-880E-505A-0B33-385B2C6E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71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Relationship Sets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1F46EFB-C397-DD87-03DC-1507B42B69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5975" y="828675"/>
            <a:ext cx="7848600" cy="11715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An </a:t>
            </a:r>
            <a:r>
              <a:rPr lang="en-US" altLang="en-US" i="1" dirty="0"/>
              <a:t>attribute</a:t>
            </a:r>
            <a:r>
              <a:rPr lang="en-US" altLang="en-US" dirty="0"/>
              <a:t> can also be property of a relationship set.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 instance, the </a:t>
            </a:r>
            <a:r>
              <a:rPr lang="en-US" altLang="en-US" i="1" dirty="0"/>
              <a:t>depositor </a:t>
            </a:r>
            <a:r>
              <a:rPr lang="en-US" altLang="en-US" dirty="0"/>
              <a:t>relationship set between entity sets </a:t>
            </a:r>
            <a:r>
              <a:rPr lang="en-US" altLang="en-US" i="1" dirty="0"/>
              <a:t>customer </a:t>
            </a:r>
            <a:r>
              <a:rPr lang="en-US" altLang="en-US" dirty="0"/>
              <a:t>and </a:t>
            </a:r>
            <a:r>
              <a:rPr lang="en-US" altLang="en-US" i="1" dirty="0"/>
              <a:t>account </a:t>
            </a:r>
            <a:r>
              <a:rPr lang="en-US" altLang="en-US" dirty="0"/>
              <a:t>may have the attribute </a:t>
            </a:r>
            <a:r>
              <a:rPr lang="en-US" altLang="en-US" i="1" dirty="0"/>
              <a:t>access-date</a:t>
            </a:r>
            <a:endParaRPr lang="en-US" altLang="en-US" dirty="0"/>
          </a:p>
        </p:txBody>
      </p:sp>
      <p:pic>
        <p:nvPicPr>
          <p:cNvPr id="13316" name="Picture 6">
            <a:extLst>
              <a:ext uri="{FF2B5EF4-FFF2-40B4-BE49-F238E27FC236}">
                <a16:creationId xmlns:a16="http://schemas.microsoft.com/office/drawing/2014/main" id="{E92F31EE-1AE8-A070-9056-267C5494D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" t="7312" r="3548" b="7742"/>
          <a:stretch>
            <a:fillRect/>
          </a:stretch>
        </p:blipFill>
        <p:spPr bwMode="auto">
          <a:xfrm>
            <a:off x="1249363" y="1949450"/>
            <a:ext cx="6907212" cy="46243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86E39EF-798C-13ED-36EE-8518D0F4D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062" y="365127"/>
            <a:ext cx="7886700" cy="1034466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Degree of a Relationship Set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510CE0F-27C2-0810-D605-70A1AF7008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8062" y="1399593"/>
            <a:ext cx="8543342" cy="332169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Refers to number of entity sets that participate in a relationship set.</a:t>
            </a:r>
          </a:p>
          <a:p>
            <a:r>
              <a:rPr lang="en-US" altLang="en-US" dirty="0"/>
              <a:t>Relationship sets that involve two entity sets are </a:t>
            </a:r>
            <a:r>
              <a:rPr lang="en-US" altLang="en-US" i="1" dirty="0">
                <a:solidFill>
                  <a:schemeClr val="tx2"/>
                </a:solidFill>
              </a:rPr>
              <a:t>binary</a:t>
            </a:r>
            <a:r>
              <a:rPr lang="en-US" altLang="en-US" dirty="0"/>
              <a:t> (or degree two).  Generally, most relationship sets in a database system are binary.</a:t>
            </a:r>
          </a:p>
          <a:p>
            <a:r>
              <a:rPr lang="en-US" altLang="en-US" dirty="0"/>
              <a:t>Relationship sets may involve more than two entity sets. </a:t>
            </a:r>
          </a:p>
          <a:p>
            <a:endParaRPr lang="en-US" altLang="en-US" dirty="0"/>
          </a:p>
          <a:p>
            <a:r>
              <a:rPr lang="en-US" altLang="en-US" dirty="0"/>
              <a:t>Relationships between more than two entity sets are rare.  Most relationships are binary. (More on this later.)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459CF446-76A1-8767-66C4-1782D9C49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17" y="5219344"/>
            <a:ext cx="66135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lvl="1" eaLnBrk="1" hangingPunct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E.g.  Suppose employees of a bank may have jobs (responsibilities) at multiple branches, with different jobs at different branches.  Then there is a ternary relationship set between entity sets </a:t>
            </a:r>
            <a:r>
              <a:rPr kumimoji="1" lang="en-US" altLang="en-US" sz="1800" i="1" dirty="0">
                <a:solidFill>
                  <a:schemeClr val="tx1"/>
                </a:solidFill>
                <a:latin typeface="Helvetica" panose="020B0604020202020204" pitchFamily="34" charset="0"/>
              </a:rPr>
              <a:t>employee,  job and branch</a:t>
            </a:r>
            <a:endParaRPr lang="en-US" altLang="en-US" sz="1800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361A2AC-B10F-2253-B4F4-6750D1C5B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61925"/>
            <a:ext cx="6348412" cy="13208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Mapping Cardinalities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2174866-892B-383C-F0A5-B8C6DA1684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619250"/>
            <a:ext cx="7505700" cy="4114800"/>
          </a:xfrm>
        </p:spPr>
        <p:txBody>
          <a:bodyPr/>
          <a:lstStyle/>
          <a:p>
            <a:r>
              <a:rPr lang="en-US" altLang="en-US" dirty="0"/>
              <a:t>Express the number of entities to which another entity can be associated via a relationship set.</a:t>
            </a:r>
          </a:p>
          <a:p>
            <a:r>
              <a:rPr lang="en-US" altLang="en-US" dirty="0"/>
              <a:t>Most useful in describing binary relationship sets.</a:t>
            </a:r>
          </a:p>
          <a:p>
            <a:r>
              <a:rPr lang="en-US" altLang="en-US" dirty="0"/>
              <a:t>For a binary relationship set the mapping cardinality must be one of the following types:</a:t>
            </a:r>
          </a:p>
          <a:p>
            <a:pPr lvl="1"/>
            <a:r>
              <a:rPr lang="en-US" altLang="en-US" sz="1800" dirty="0"/>
              <a:t>One to one</a:t>
            </a:r>
          </a:p>
          <a:p>
            <a:pPr lvl="1"/>
            <a:r>
              <a:rPr lang="en-US" altLang="en-US" sz="1800" dirty="0"/>
              <a:t>One to many</a:t>
            </a:r>
          </a:p>
          <a:p>
            <a:pPr lvl="1"/>
            <a:r>
              <a:rPr lang="en-US" altLang="en-US" sz="1800" dirty="0"/>
              <a:t>Many to one</a:t>
            </a:r>
          </a:p>
          <a:p>
            <a:pPr lvl="1"/>
            <a:r>
              <a:rPr lang="en-US" altLang="en-US" sz="1800" dirty="0"/>
              <a:t>Many to many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543E583-945F-C802-A744-5E58C3FB2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5624" y="222253"/>
            <a:ext cx="6348413" cy="1028049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Mapping Cardinalities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C1476CE7-8CB2-227E-DA37-62431EE0F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10025" r="1834" b="10269"/>
          <a:stretch>
            <a:fillRect/>
          </a:stretch>
        </p:blipFill>
        <p:spPr bwMode="auto">
          <a:xfrm>
            <a:off x="932284" y="1506960"/>
            <a:ext cx="7148868" cy="443780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>
            <a:extLst>
              <a:ext uri="{FF2B5EF4-FFF2-40B4-BE49-F238E27FC236}">
                <a16:creationId xmlns:a16="http://schemas.microsoft.com/office/drawing/2014/main" id="{DE7134ED-8479-8E01-E414-2F6A8DD5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932" y="5522377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One to one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8C4139FA-C71E-4F7B-1EA9-0ABF388F6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529" y="5517778"/>
            <a:ext cx="1487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One to many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5983D201-CADF-4835-8968-DCDC98D96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848" y="5927725"/>
            <a:ext cx="6321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Note: Some elements in A and B may not be mapped to any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elements in the other set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8F4CDB9-0BAD-3936-E74B-3AA5E3EE8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061" y="168275"/>
            <a:ext cx="7489372" cy="782637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Mapping Cardinalities 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AAB73184-045B-02E7-C4A0-28AB285C6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t="10165" r="1236" b="8791"/>
          <a:stretch>
            <a:fillRect/>
          </a:stretch>
        </p:blipFill>
        <p:spPr bwMode="auto">
          <a:xfrm>
            <a:off x="685703" y="1270000"/>
            <a:ext cx="7329293" cy="4300376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2" name="Text Box 4">
            <a:extLst>
              <a:ext uri="{FF2B5EF4-FFF2-40B4-BE49-F238E27FC236}">
                <a16:creationId xmlns:a16="http://schemas.microsoft.com/office/drawing/2014/main" id="{C4600D97-7796-1A40-0957-DF290D78B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02" y="5157787"/>
            <a:ext cx="1436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Many to one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9AF10306-8D50-EB75-3B11-9B066C982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972" y="5098969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Many to many</a:t>
            </a:r>
          </a:p>
        </p:txBody>
      </p:sp>
      <p:sp>
        <p:nvSpPr>
          <p:cNvPr id="17414" name="Text Box 7">
            <a:extLst>
              <a:ext uri="{FF2B5EF4-FFF2-40B4-BE49-F238E27FC236}">
                <a16:creationId xmlns:a16="http://schemas.microsoft.com/office/drawing/2014/main" id="{FE1C2DD7-80CF-AD3E-13B5-A28A73EF6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5727700"/>
            <a:ext cx="6321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Helvetica" panose="020B0604020202020204" pitchFamily="34" charset="0"/>
              </a:rPr>
              <a:t>Note: Some elements in A and B may not be mapped to any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Helvetica" panose="020B0604020202020204" pitchFamily="34" charset="0"/>
              </a:rPr>
              <a:t>elements in the other 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0FCB-2CAF-106A-BE8A-08E9A0CDB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Unit-1</a:t>
            </a:r>
            <a:br>
              <a:rPr lang="en-IN" dirty="0"/>
            </a:br>
            <a:r>
              <a:rPr lang="en-IN" dirty="0"/>
              <a:t>Structured Query Language-I</a:t>
            </a:r>
          </a:p>
        </p:txBody>
      </p:sp>
    </p:spTree>
    <p:extLst>
      <p:ext uri="{BB962C8B-B14F-4D97-AF65-F5344CB8AC3E}">
        <p14:creationId xmlns:p14="http://schemas.microsoft.com/office/powerpoint/2010/main" val="272159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3D37BE6-AAB0-C617-DFC6-8E7759374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1175" y="274638"/>
            <a:ext cx="8229600" cy="503237"/>
          </a:xfrm>
        </p:spPr>
        <p:txBody>
          <a:bodyPr/>
          <a:lstStyle/>
          <a:p>
            <a:r>
              <a:rPr lang="en-US" altLang="en-US" sz="2600" dirty="0">
                <a:solidFill>
                  <a:srgbClr val="FF0000"/>
                </a:solidFill>
              </a:rPr>
              <a:t>Mapping Cardinalities affect ER Design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EFFD01A9-0AE2-3864-7AFD-BBB4AB61B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11800" r="3009" b="12743"/>
          <a:stretch>
            <a:fillRect/>
          </a:stretch>
        </p:blipFill>
        <p:spPr bwMode="auto">
          <a:xfrm>
            <a:off x="839788" y="2303463"/>
            <a:ext cx="7273925" cy="40973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6" name="Rectangle 4">
            <a:extLst>
              <a:ext uri="{FF2B5EF4-FFF2-40B4-BE49-F238E27FC236}">
                <a16:creationId xmlns:a16="http://schemas.microsoft.com/office/drawing/2014/main" id="{B1C0F9C5-CC93-9323-9AF2-0923A07C4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777875"/>
            <a:ext cx="8001000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Can make </a:t>
            </a:r>
            <a:r>
              <a:rPr kumimoji="1" lang="en-US" altLang="en-US" sz="2000" i="1" dirty="0">
                <a:solidFill>
                  <a:schemeClr val="tx1"/>
                </a:solidFill>
                <a:latin typeface="Helvetica" panose="020B0604020202020204" pitchFamily="34" charset="0"/>
              </a:rPr>
              <a:t>access-date </a:t>
            </a:r>
            <a:r>
              <a:rPr kumimoji="1"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an attribute of account, instead of a relationship attribute, if each account can have only one customer </a:t>
            </a:r>
          </a:p>
          <a:p>
            <a:pPr lvl="1"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I.e., the relationship from account to customer is many to one, or equivalently, customer to account is one to many</a:t>
            </a:r>
            <a:endParaRPr kumimoji="1" lang="en-US" altLang="en-US" sz="2000" i="1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74D6D79-DB87-21B1-CEC9-63D1D05D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0"/>
            <a:ext cx="82677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E-R Diagrams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44FD10DE-A053-9C8C-8721-0D8B683FF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 bwMode="auto">
          <a:xfrm>
            <a:off x="839788" y="963613"/>
            <a:ext cx="79565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0" name="Rectangle 7">
            <a:extLst>
              <a:ext uri="{FF2B5EF4-FFF2-40B4-BE49-F238E27FC236}">
                <a16:creationId xmlns:a16="http://schemas.microsoft.com/office/drawing/2014/main" id="{6971AF30-9571-5FCC-3C35-6FD7A8EFA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3622675"/>
            <a:ext cx="85058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 dirty="0">
                <a:solidFill>
                  <a:schemeClr val="tx1"/>
                </a:solidFill>
                <a:latin typeface="Helvetica" panose="020B0604020202020204" pitchFamily="34" charset="0"/>
              </a:rPr>
              <a:t>Rectangles</a:t>
            </a:r>
            <a:r>
              <a:rPr kumimoji="1"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 represent entity sets.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 dirty="0">
                <a:solidFill>
                  <a:schemeClr val="tx1"/>
                </a:solidFill>
                <a:latin typeface="Helvetica" panose="020B0604020202020204" pitchFamily="34" charset="0"/>
              </a:rPr>
              <a:t>Diamonds</a:t>
            </a:r>
            <a:r>
              <a:rPr kumimoji="1"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 represent relationship sets.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 dirty="0">
                <a:solidFill>
                  <a:schemeClr val="tx1"/>
                </a:solidFill>
                <a:latin typeface="Helvetica" panose="020B0604020202020204" pitchFamily="34" charset="0"/>
              </a:rPr>
              <a:t>Lines</a:t>
            </a:r>
            <a:r>
              <a:rPr kumimoji="1"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 link attributes to entity sets and entity sets to relationship sets.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 dirty="0">
                <a:solidFill>
                  <a:schemeClr val="tx1"/>
                </a:solidFill>
                <a:latin typeface="Helvetica" panose="020B0604020202020204" pitchFamily="34" charset="0"/>
              </a:rPr>
              <a:t>Ellipses</a:t>
            </a:r>
            <a:r>
              <a:rPr kumimoji="1"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 represent attributes</a:t>
            </a:r>
          </a:p>
          <a:p>
            <a:pPr lvl="1"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 dirty="0">
                <a:solidFill>
                  <a:schemeClr val="tx1"/>
                </a:solidFill>
                <a:latin typeface="Helvetica" panose="020B0604020202020204" pitchFamily="34" charset="0"/>
              </a:rPr>
              <a:t>Double ellipses</a:t>
            </a:r>
            <a:r>
              <a:rPr kumimoji="1"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 represent multivalued attributes.</a:t>
            </a:r>
          </a:p>
          <a:p>
            <a:pPr lvl="1"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 dirty="0">
                <a:solidFill>
                  <a:schemeClr val="tx1"/>
                </a:solidFill>
                <a:latin typeface="Helvetica" panose="020B0604020202020204" pitchFamily="34" charset="0"/>
              </a:rPr>
              <a:t>Dashed ellipses</a:t>
            </a:r>
            <a:r>
              <a:rPr kumimoji="1"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 denote derived attributes.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 dirty="0">
                <a:solidFill>
                  <a:schemeClr val="tx1"/>
                </a:solidFill>
                <a:latin typeface="Helvetica" panose="020B0604020202020204" pitchFamily="34" charset="0"/>
              </a:rPr>
              <a:t>Underline</a:t>
            </a:r>
            <a:r>
              <a:rPr kumimoji="1"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 indicates primary key attributes (will study later)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0183E06-0955-07C3-4B56-EEA1EA1FD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63894"/>
            <a:ext cx="8077200" cy="1092200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E-R Diagram With Composite, Multivalued, and Derived Attributes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1CE77B2C-66E5-8E8F-DFD1-7EE590C6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14647" r="1704" b="16919"/>
          <a:stretch>
            <a:fillRect/>
          </a:stretch>
        </p:blipFill>
        <p:spPr bwMode="auto">
          <a:xfrm>
            <a:off x="579438" y="1627188"/>
            <a:ext cx="8051800" cy="42449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8AA4357-0777-028B-C101-A851A8753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Relationship Sets with Attributes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FAEE7077-CD00-70E8-EC54-AD69D6C91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28851" r="1651" b="28606"/>
          <a:stretch>
            <a:fillRect/>
          </a:stretch>
        </p:blipFill>
        <p:spPr bwMode="auto">
          <a:xfrm>
            <a:off x="527050" y="1801813"/>
            <a:ext cx="8323263" cy="2730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CEC9040-E3C3-7CAE-7BB7-D371CBD9E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168275"/>
            <a:ext cx="6348413" cy="13208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Roles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65224F5-D4C8-D4A5-1687-C377C1D0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168498"/>
            <a:ext cx="8260184" cy="2433118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Entity sets of a relationship need not be distinct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labels “manager” and “worker” are called </a:t>
            </a:r>
            <a:r>
              <a:rPr lang="en-US" altLang="en-US" dirty="0">
                <a:solidFill>
                  <a:schemeClr val="tx2"/>
                </a:solidFill>
              </a:rPr>
              <a:t>roles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they specify how employee entities interact via the works-for relationship set.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Roles are indicated in E-R diagrams by labeling the lines that connect diamonds to rectangles.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Role labels are optional, and are used to clarify semantics of the relationship</a:t>
            </a:r>
          </a:p>
        </p:txBody>
      </p:sp>
      <p:pic>
        <p:nvPicPr>
          <p:cNvPr id="22532" name="Picture 6">
            <a:extLst>
              <a:ext uri="{FF2B5EF4-FFF2-40B4-BE49-F238E27FC236}">
                <a16:creationId xmlns:a16="http://schemas.microsoft.com/office/drawing/2014/main" id="{DEF8553F-26A8-2714-359C-BF417F0B6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22791" r="2357" b="23051"/>
          <a:stretch>
            <a:fillRect/>
          </a:stretch>
        </p:blipFill>
        <p:spPr bwMode="auto">
          <a:xfrm>
            <a:off x="1108075" y="3835400"/>
            <a:ext cx="6738938" cy="28543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DF8F197-C3AC-2192-E60C-FFD8F3E4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101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Cardinality Constraints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0C376DA-EA10-0704-076E-FA395823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936624"/>
            <a:ext cx="8115300" cy="249237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express cardinality constraints by drawing either a directed line (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), signifying “one,” or an undirected line (—), signifying “many,” between the relationship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set and the entity set.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E.g.: One-to-one relationship: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customer is associated with at most one loan via the relationship </a:t>
            </a:r>
            <a:r>
              <a:rPr lang="en-US" alt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borrower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loan is associated with at most one customer via </a:t>
            </a:r>
            <a:r>
              <a:rPr lang="en-US" alt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borrower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556" name="Picture 5">
            <a:extLst>
              <a:ext uri="{FF2B5EF4-FFF2-40B4-BE49-F238E27FC236}">
                <a16:creationId xmlns:a16="http://schemas.microsoft.com/office/drawing/2014/main" id="{244F263E-9D3E-2C71-D508-1AFC5FF3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63831" r="16737" b="5560"/>
          <a:stretch>
            <a:fillRect/>
          </a:stretch>
        </p:blipFill>
        <p:spPr bwMode="auto">
          <a:xfrm>
            <a:off x="1181683" y="3920801"/>
            <a:ext cx="6623050" cy="237331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1B9F98-4EAE-C5AD-4D53-3485D0DD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233265"/>
            <a:ext cx="80772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One-To-Many Relationship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71F1277-5214-07FC-0AC7-A92E694870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022350"/>
            <a:ext cx="7848600" cy="2324100"/>
          </a:xfrm>
        </p:spPr>
        <p:txBody>
          <a:bodyPr/>
          <a:lstStyle/>
          <a:p>
            <a:r>
              <a:rPr lang="en-US" altLang="en-US"/>
              <a:t>In the one-to-many relationship a loan is associated with at most one customer via </a:t>
            </a:r>
            <a:r>
              <a:rPr lang="en-US" altLang="en-US" i="1"/>
              <a:t>borrower</a:t>
            </a:r>
            <a:r>
              <a:rPr lang="en-US" altLang="en-US"/>
              <a:t>, a customer is associated with several (including 0) loans via </a:t>
            </a:r>
            <a:r>
              <a:rPr lang="en-US" altLang="en-US" i="1"/>
              <a:t>borrower</a:t>
            </a:r>
            <a:endParaRPr lang="en-US" altLang="en-US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864A3951-183A-A060-E378-2FD6B7FD2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847" r="16737" b="72424"/>
          <a:stretch>
            <a:fillRect/>
          </a:stretch>
        </p:blipFill>
        <p:spPr bwMode="auto">
          <a:xfrm>
            <a:off x="552450" y="3375025"/>
            <a:ext cx="8037513" cy="2414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3C883E9-F3EE-07C1-6C85-C446D314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95300"/>
            <a:ext cx="8113712" cy="457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Many-To-One Relationships</a:t>
            </a:r>
          </a:p>
        </p:txBody>
      </p:sp>
      <p:sp>
        <p:nvSpPr>
          <p:cNvPr id="25603" name="Rectangle 7">
            <a:extLst>
              <a:ext uri="{FF2B5EF4-FFF2-40B4-BE49-F238E27FC236}">
                <a16:creationId xmlns:a16="http://schemas.microsoft.com/office/drawing/2014/main" id="{0435C28A-5BC8-2F61-2931-B7AA8FAF4A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6750" y="1504950"/>
            <a:ext cx="7848600" cy="1638300"/>
          </a:xfrm>
        </p:spPr>
        <p:txBody>
          <a:bodyPr/>
          <a:lstStyle/>
          <a:p>
            <a:r>
              <a:rPr lang="en-US" altLang="en-US" dirty="0"/>
              <a:t>In a many-to-one relationship a loan is associated with several (including 0) customers via </a:t>
            </a:r>
            <a:r>
              <a:rPr lang="en-US" altLang="en-US" i="1" dirty="0"/>
              <a:t>borrower</a:t>
            </a:r>
            <a:r>
              <a:rPr lang="en-US" altLang="en-US" dirty="0"/>
              <a:t>, a customer is associated with at most one loan via </a:t>
            </a:r>
            <a:r>
              <a:rPr lang="en-US" altLang="en-US" i="1" dirty="0"/>
              <a:t>borrower</a:t>
            </a:r>
            <a:endParaRPr lang="en-US" altLang="en-US" dirty="0"/>
          </a:p>
        </p:txBody>
      </p:sp>
      <p:pic>
        <p:nvPicPr>
          <p:cNvPr id="25604" name="Picture 5">
            <a:extLst>
              <a:ext uri="{FF2B5EF4-FFF2-40B4-BE49-F238E27FC236}">
                <a16:creationId xmlns:a16="http://schemas.microsoft.com/office/drawing/2014/main" id="{94CCAEF6-E411-3766-A879-EA36A0545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31747" r="16737" b="39993"/>
          <a:stretch>
            <a:fillRect/>
          </a:stretch>
        </p:blipFill>
        <p:spPr bwMode="auto">
          <a:xfrm>
            <a:off x="996950" y="4160838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741BB06-594F-8C67-31FF-84D676B4E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Many-To-Many Relationship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4B5F1A0-33A0-45D9-2F5A-B016EBCE76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4324609"/>
            <a:ext cx="7628942" cy="1758950"/>
          </a:xfrm>
        </p:spPr>
        <p:txBody>
          <a:bodyPr>
            <a:normAutofit/>
          </a:bodyPr>
          <a:lstStyle/>
          <a:p>
            <a:r>
              <a:rPr lang="en-US" altLang="en-US" dirty="0"/>
              <a:t>A customer is associated with several (possibly 0) loans via borrower</a:t>
            </a:r>
          </a:p>
          <a:p>
            <a:r>
              <a:rPr lang="en-US" altLang="en-US" dirty="0"/>
              <a:t>A loan is associated with several (possibly 0) customers via borrower</a:t>
            </a:r>
          </a:p>
        </p:txBody>
      </p:sp>
      <p:pic>
        <p:nvPicPr>
          <p:cNvPr id="26628" name="Picture 5">
            <a:extLst>
              <a:ext uri="{FF2B5EF4-FFF2-40B4-BE49-F238E27FC236}">
                <a16:creationId xmlns:a16="http://schemas.microsoft.com/office/drawing/2014/main" id="{ADDACAA0-4624-B5D5-4C1B-44DDCC46A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 bwMode="auto">
          <a:xfrm>
            <a:off x="628650" y="1583224"/>
            <a:ext cx="79565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25F6DAC-3A2B-63FD-7AE4-7F3E818A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63" y="320676"/>
            <a:ext cx="7594600" cy="5715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Participation of an Entity Set in a Relationship Set</a:t>
            </a: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58ED6F08-2C09-D057-2339-D4BDDD14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" t="32826" r="978" b="34566"/>
          <a:stretch>
            <a:fillRect/>
          </a:stretch>
        </p:blipFill>
        <p:spPr bwMode="auto">
          <a:xfrm>
            <a:off x="419100" y="3670300"/>
            <a:ext cx="8437563" cy="21082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2" name="Rectangle 4">
            <a:extLst>
              <a:ext uri="{FF2B5EF4-FFF2-40B4-BE49-F238E27FC236}">
                <a16:creationId xmlns:a16="http://schemas.microsoft.com/office/drawing/2014/main" id="{98331EEA-0D2B-8289-930D-346ABA966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001713"/>
            <a:ext cx="8242300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085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Tx/>
              <a:buNone/>
            </a:pPr>
            <a:r>
              <a:rPr kumimoji="1" lang="en-US" altLang="en-US" dirty="0">
                <a:solidFill>
                  <a:srgbClr val="00B0F0"/>
                </a:solidFill>
                <a:latin typeface="Helvetica" panose="020B0604020202020204" pitchFamily="34" charset="0"/>
              </a:rPr>
              <a:t>Total participation </a:t>
            </a:r>
            <a:r>
              <a:rPr kumimoji="1" lang="en-US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(indicated by double line):  every entity in the entity set participates in at least one relationship in the relationship set</a:t>
            </a:r>
          </a:p>
          <a:p>
            <a:pPr lvl="1" eaLnBrk="1" hangingPunct="1">
              <a:spcBef>
                <a:spcPct val="35000"/>
              </a:spcBef>
              <a:buClr>
                <a:schemeClr val="tx2"/>
              </a:buClr>
              <a:buSzPct val="90000"/>
              <a:buFontTx/>
              <a:buNone/>
            </a:pPr>
            <a:r>
              <a:rPr kumimoji="1" lang="en-US" alt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E.g. participation of </a:t>
            </a:r>
            <a:r>
              <a:rPr kumimoji="1" lang="en-US" altLang="en-US" sz="1800" i="1" dirty="0">
                <a:solidFill>
                  <a:schemeClr val="tx1"/>
                </a:solidFill>
                <a:latin typeface="Helvetica" panose="020B0604020202020204" pitchFamily="34" charset="0"/>
              </a:rPr>
              <a:t>loan</a:t>
            </a:r>
            <a:r>
              <a:rPr kumimoji="1" lang="en-US" alt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 in </a:t>
            </a:r>
            <a:r>
              <a:rPr kumimoji="1" lang="en-US" altLang="en-US" sz="1800" i="1" dirty="0">
                <a:solidFill>
                  <a:schemeClr val="tx1"/>
                </a:solidFill>
                <a:latin typeface="Helvetica" panose="020B0604020202020204" pitchFamily="34" charset="0"/>
              </a:rPr>
              <a:t>borrower</a:t>
            </a:r>
            <a:r>
              <a:rPr kumimoji="1" lang="en-US" alt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 is total</a:t>
            </a:r>
          </a:p>
          <a:p>
            <a:pPr lvl="2" eaLnBrk="1" hangingPunct="1">
              <a:spcBef>
                <a:spcPct val="35000"/>
              </a:spcBef>
              <a:buClr>
                <a:schemeClr val="tx2"/>
              </a:buClr>
              <a:buSzPct val="90000"/>
              <a:buFontTx/>
              <a:buNone/>
            </a:pPr>
            <a:r>
              <a:rPr kumimoji="1" lang="en-US" alt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 every loan must have a customer associated to it via borrower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Tx/>
              <a:buNone/>
            </a:pPr>
            <a:r>
              <a:rPr kumimoji="1" lang="en-US" altLang="en-US" dirty="0">
                <a:solidFill>
                  <a:srgbClr val="00B0F0"/>
                </a:solidFill>
                <a:latin typeface="Helvetica" panose="020B0604020202020204" pitchFamily="34" charset="0"/>
              </a:rPr>
              <a:t>Partial participation</a:t>
            </a:r>
            <a:r>
              <a:rPr kumimoji="1" lang="en-US" altLang="en-US" dirty="0">
                <a:solidFill>
                  <a:schemeClr val="tx1"/>
                </a:solidFill>
                <a:latin typeface="Helvetica" panose="020B0604020202020204" pitchFamily="34" charset="0"/>
              </a:rPr>
              <a:t>:  some entities may not participate in any relationship in the relationship set</a:t>
            </a:r>
          </a:p>
          <a:p>
            <a:pPr lvl="1" eaLnBrk="1" hangingPunct="1">
              <a:spcBef>
                <a:spcPct val="35000"/>
              </a:spcBef>
              <a:buClr>
                <a:schemeClr val="tx2"/>
              </a:buClr>
              <a:buSzPct val="90000"/>
              <a:buFontTx/>
              <a:buNone/>
            </a:pPr>
            <a:r>
              <a:rPr kumimoji="1" lang="en-US" alt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E.g. participation of </a:t>
            </a:r>
            <a:r>
              <a:rPr kumimoji="1" lang="en-US" altLang="en-US" sz="1800" i="1" dirty="0">
                <a:solidFill>
                  <a:schemeClr val="tx1"/>
                </a:solidFill>
                <a:latin typeface="Helvetica" panose="020B0604020202020204" pitchFamily="34" charset="0"/>
              </a:rPr>
              <a:t>customer</a:t>
            </a:r>
            <a:r>
              <a:rPr kumimoji="1" lang="en-US" alt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 in </a:t>
            </a:r>
            <a:r>
              <a:rPr kumimoji="1" lang="en-US" altLang="en-US" sz="1800" i="1" dirty="0">
                <a:solidFill>
                  <a:schemeClr val="tx1"/>
                </a:solidFill>
                <a:latin typeface="Helvetica" panose="020B0604020202020204" pitchFamily="34" charset="0"/>
              </a:rPr>
              <a:t>borrower</a:t>
            </a:r>
            <a:r>
              <a:rPr kumimoji="1" lang="en-US" alt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 is partial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E660F9-3203-FF35-5B71-320E071760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9318" y="1050133"/>
            <a:ext cx="8609409" cy="4720829"/>
          </a:xfrm>
        </p:spPr>
        <p:txBody>
          <a:bodyPr rtlCol="0">
            <a:normAutofit fontScale="62500" lnSpcReduction="20000"/>
          </a:bodyPr>
          <a:lstStyle/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DATABASE</a:t>
            </a:r>
            <a:r>
              <a:rPr lang="en-US" altLang="en-US" dirty="0">
                <a:solidFill>
                  <a:srgbClr val="FF0000"/>
                </a:solidFill>
              </a:rPr>
              <a:t>: </a:t>
            </a:r>
            <a:r>
              <a:rPr lang="en-US" altLang="en-US" dirty="0"/>
              <a:t>The collection of related data from which users can efficiently retrieve the desired information.</a:t>
            </a:r>
          </a:p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DBMS</a:t>
            </a:r>
            <a:r>
              <a:rPr lang="en-US" altLang="en-US" dirty="0">
                <a:solidFill>
                  <a:srgbClr val="FF0000"/>
                </a:solidFill>
              </a:rPr>
              <a:t>: </a:t>
            </a:r>
            <a:r>
              <a:rPr lang="en-US" altLang="en-US" dirty="0"/>
              <a:t>It is an integrated set of programs used to create and maintain a database .The main objective of a DBMS is to provide a convenient and effective method of defining,storing,retreiving  and manipulating the data contained in the data base.</a:t>
            </a:r>
          </a:p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b="1" dirty="0">
                <a:solidFill>
                  <a:srgbClr val="7030A0"/>
                </a:solidFill>
              </a:rPr>
              <a:t>ADVANTAGES</a:t>
            </a:r>
            <a:r>
              <a:rPr lang="en-US" altLang="en-US" dirty="0">
                <a:solidFill>
                  <a:srgbClr val="7030A0"/>
                </a:solidFill>
              </a:rPr>
              <a:t>:</a:t>
            </a:r>
          </a:p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dirty="0"/>
              <a:t>  The main advantage of DBMS is centralized data management where the data are stored at a centralized location and are shared among multiple users.</a:t>
            </a:r>
          </a:p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Controlled data redundancy</a:t>
            </a:r>
            <a:r>
              <a:rPr lang="en-US" altLang="en-US" dirty="0"/>
              <a:t>: All the files are integrated, and each logical data item is stored at a central location. This eliminates replicating the data item and ensures consistency.</a:t>
            </a:r>
          </a:p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Enforcing data integrity</a:t>
            </a:r>
            <a:r>
              <a:rPr lang="en-US" altLang="en-US" dirty="0"/>
              <a:t>: Easier. Various integrity constraints are identified by the designer during the database design.</a:t>
            </a:r>
          </a:p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Data </a:t>
            </a:r>
            <a:r>
              <a:rPr lang="en-US" altLang="en-US" b="1" dirty="0" err="1">
                <a:solidFill>
                  <a:srgbClr val="FF0000"/>
                </a:solidFill>
              </a:rPr>
              <a:t>sharing</a:t>
            </a:r>
            <a:r>
              <a:rPr lang="en-US" altLang="en-US" dirty="0" err="1"/>
              <a:t>:The</a:t>
            </a:r>
            <a:r>
              <a:rPr lang="en-US" altLang="en-US" dirty="0"/>
              <a:t> data stored in the database can be shared among multiple users or application programs.</a:t>
            </a:r>
          </a:p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Ease of application development</a:t>
            </a:r>
            <a:r>
              <a:rPr lang="en-US" altLang="en-US" dirty="0"/>
              <a:t>: The application programmer develops the application programs according to the needs of the users</a:t>
            </a:r>
          </a:p>
        </p:txBody>
      </p:sp>
    </p:spTree>
    <p:extLst>
      <p:ext uri="{BB962C8B-B14F-4D97-AF65-F5344CB8AC3E}">
        <p14:creationId xmlns:p14="http://schemas.microsoft.com/office/powerpoint/2010/main" val="3313878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F22C62F-A2A8-F47E-6401-10F6B380A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938" y="348343"/>
            <a:ext cx="7682042" cy="1023257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>
                <a:solidFill>
                  <a:srgbClr val="FF0000"/>
                </a:solidFill>
              </a:rPr>
              <a:t>E-R</a:t>
            </a:r>
            <a:r>
              <a:rPr lang="en-US" altLang="en-US" sz="5300" b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Diagram with a Ternary Relationship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15BD2F97-B740-10F0-9CBF-3ED8A715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27061" r="774" b="26804"/>
          <a:stretch>
            <a:fillRect/>
          </a:stretch>
        </p:blipFill>
        <p:spPr bwMode="auto">
          <a:xfrm>
            <a:off x="388938" y="1812925"/>
            <a:ext cx="8278812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3884181-DCA3-F390-0482-4F84366A2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Weak Entity Sets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9644D8C-9DAE-AEE1-50C8-9E0C9E7F70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80075"/>
            <a:ext cx="8229600" cy="3864946"/>
          </a:xfrm>
        </p:spPr>
        <p:txBody>
          <a:bodyPr/>
          <a:lstStyle/>
          <a:p>
            <a:r>
              <a:rPr lang="en-US" altLang="en-US" dirty="0"/>
              <a:t>An entity set that does not have a primary key is referred to as a </a:t>
            </a:r>
            <a:r>
              <a:rPr lang="en-US" altLang="en-US" i="1" dirty="0">
                <a:solidFill>
                  <a:srgbClr val="FF0000"/>
                </a:solidFill>
              </a:rPr>
              <a:t>weak entity set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primary key of a weak entity set is formed by the primary key of the strong entity set on which the weak entity set is existence dependent, plus the weak entity set’s discriminator.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D648480-1B9C-28B8-301F-056AEFC3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7625"/>
            <a:ext cx="80772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Weak Entity Sets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D985277-56AA-819C-8705-FCDC82F42D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33438"/>
            <a:ext cx="8475663" cy="20955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We depict a weak entity set by double rectangles.</a:t>
            </a:r>
          </a:p>
          <a:p>
            <a:r>
              <a:rPr lang="en-US" altLang="en-US" dirty="0"/>
              <a:t>We underline the discriminator of a weak entity set  with a dashed line.</a:t>
            </a:r>
          </a:p>
          <a:p>
            <a:r>
              <a:rPr lang="en-US" altLang="en-US" i="1" dirty="0"/>
              <a:t>payment-number</a:t>
            </a:r>
            <a:r>
              <a:rPr lang="en-US" altLang="en-US" dirty="0"/>
              <a:t> – discriminator of the </a:t>
            </a:r>
            <a:r>
              <a:rPr lang="en-US" altLang="en-US" i="1" dirty="0"/>
              <a:t>payment </a:t>
            </a:r>
            <a:r>
              <a:rPr lang="en-US" altLang="en-US" dirty="0"/>
              <a:t>entity set </a:t>
            </a:r>
          </a:p>
          <a:p>
            <a:r>
              <a:rPr lang="en-US" altLang="en-US" dirty="0"/>
              <a:t>Primary key for </a:t>
            </a:r>
            <a:r>
              <a:rPr lang="en-US" altLang="en-US" i="1" dirty="0"/>
              <a:t>payment </a:t>
            </a:r>
            <a:r>
              <a:rPr lang="en-US" altLang="en-US" dirty="0"/>
              <a:t>– (</a:t>
            </a:r>
            <a:r>
              <a:rPr lang="en-US" altLang="en-US" i="1" dirty="0"/>
              <a:t>loan-number, payment-number</a:t>
            </a:r>
            <a:r>
              <a:rPr lang="en-US" altLang="en-US" dirty="0"/>
              <a:t>) </a:t>
            </a:r>
          </a:p>
        </p:txBody>
      </p:sp>
      <p:pic>
        <p:nvPicPr>
          <p:cNvPr id="30724" name="Picture 5">
            <a:extLst>
              <a:ext uri="{FF2B5EF4-FFF2-40B4-BE49-F238E27FC236}">
                <a16:creationId xmlns:a16="http://schemas.microsoft.com/office/drawing/2014/main" id="{7D2C245B-1D38-92BF-4567-6E7B49F8A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7867" r="1082" b="27628"/>
          <a:stretch>
            <a:fillRect/>
          </a:stretch>
        </p:blipFill>
        <p:spPr bwMode="auto">
          <a:xfrm>
            <a:off x="381000" y="2943225"/>
            <a:ext cx="8475663" cy="28860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5D7B434-0F40-6D55-6075-5E73726B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31" y="509490"/>
            <a:ext cx="80772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Weak Entity Sets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15D1B30-0BBF-80DD-D503-8F4D739EE6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499" y="1304924"/>
            <a:ext cx="7891365" cy="4731981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endParaRPr lang="en-US" altLang="en-US" i="1" dirty="0"/>
          </a:p>
          <a:p>
            <a:r>
              <a:rPr lang="en-US" altLang="en-US" dirty="0"/>
              <a:t>Note: the primary key of the strong entity set is not explicitly stored with the weak entity set, since it is implicit in the identifying relationship.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loan-number</a:t>
            </a:r>
            <a:r>
              <a:rPr lang="en-US" altLang="en-US" dirty="0"/>
              <a:t> were explicitly stored, </a:t>
            </a:r>
            <a:r>
              <a:rPr lang="en-US" altLang="en-US" i="1" dirty="0"/>
              <a:t>payment</a:t>
            </a:r>
            <a:r>
              <a:rPr lang="en-US" altLang="en-US" dirty="0"/>
              <a:t> could be made a strong entity, but then the relationship between </a:t>
            </a:r>
            <a:r>
              <a:rPr lang="en-US" altLang="en-US" i="1" dirty="0"/>
              <a:t>payment</a:t>
            </a:r>
            <a:r>
              <a:rPr lang="en-US" altLang="en-US" dirty="0"/>
              <a:t> and </a:t>
            </a:r>
            <a:r>
              <a:rPr lang="en-US" altLang="en-US" i="1" dirty="0"/>
              <a:t>loan</a:t>
            </a:r>
            <a:r>
              <a:rPr lang="en-US" altLang="en-US" dirty="0"/>
              <a:t> would be duplicated by an implicit relationship defined by the attribute </a:t>
            </a:r>
            <a:r>
              <a:rPr lang="en-US" altLang="en-US" i="1" dirty="0"/>
              <a:t>loan-number</a:t>
            </a:r>
            <a:r>
              <a:rPr lang="en-US" altLang="en-US" dirty="0"/>
              <a:t> common to </a:t>
            </a:r>
            <a:r>
              <a:rPr lang="en-US" altLang="en-US" i="1" dirty="0"/>
              <a:t>payment</a:t>
            </a:r>
            <a:r>
              <a:rPr lang="en-US" altLang="en-US" dirty="0"/>
              <a:t> and </a:t>
            </a:r>
            <a:r>
              <a:rPr lang="en-US" altLang="en-US" i="1" dirty="0"/>
              <a:t>loan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A0BD3F8-4B63-73AE-8D51-105F46543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71537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Specialization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B57CD40-EFD5-7CBB-B611-CFE06506D8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026400" cy="5314367"/>
          </a:xfrm>
        </p:spPr>
        <p:txBody>
          <a:bodyPr/>
          <a:lstStyle/>
          <a:p>
            <a:r>
              <a:rPr lang="en-US" altLang="en-US" sz="2800" dirty="0"/>
              <a:t>Top-down design process; we designate subgroupings within an entity set that are distinctive from other entities in the set.</a:t>
            </a:r>
          </a:p>
          <a:p>
            <a:r>
              <a:rPr lang="en-US" altLang="en-US" sz="2800" dirty="0"/>
              <a:t>These subgroupings become lower-level entity sets that have attributes or participate in relationships that do not apply to the higher-level entity set.</a:t>
            </a:r>
          </a:p>
          <a:p>
            <a:r>
              <a:rPr lang="en-US" altLang="en-US" sz="2800" dirty="0"/>
              <a:t>Depicted by a </a:t>
            </a:r>
            <a:r>
              <a:rPr lang="en-US" altLang="en-US" sz="2800" i="1" dirty="0"/>
              <a:t>triangle</a:t>
            </a:r>
            <a:r>
              <a:rPr lang="en-US" altLang="en-US" sz="2800" dirty="0"/>
              <a:t> component labeled ISA (E.g. </a:t>
            </a:r>
            <a:r>
              <a:rPr lang="en-US" altLang="en-US" sz="2800" i="1" dirty="0"/>
              <a:t>customer</a:t>
            </a:r>
            <a:r>
              <a:rPr lang="en-US" altLang="en-US" sz="2800" dirty="0"/>
              <a:t> “is a” </a:t>
            </a:r>
            <a:r>
              <a:rPr lang="en-US" altLang="en-US" sz="2800" i="1" dirty="0"/>
              <a:t>person</a:t>
            </a:r>
            <a:r>
              <a:rPr lang="en-US" altLang="en-US" sz="2800" dirty="0"/>
              <a:t>).</a:t>
            </a:r>
          </a:p>
          <a:p>
            <a:r>
              <a:rPr lang="en-US" altLang="en-US" sz="2800" b="1" dirty="0">
                <a:solidFill>
                  <a:schemeClr val="tx2"/>
                </a:solidFill>
              </a:rPr>
              <a:t>Attribute inheritance</a:t>
            </a:r>
            <a:r>
              <a:rPr lang="en-US" altLang="en-US" sz="2800" dirty="0"/>
              <a:t> – a lower-level entity set inherits all the attributes and relationship </a:t>
            </a:r>
            <a:r>
              <a:rPr lang="en-US" altLang="en-US" dirty="0"/>
              <a:t>participation of the higher-level entity set to which it is linked.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0DCA01C-5B5E-5544-BBB6-4BA17467C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9937"/>
          </a:xfrm>
        </p:spPr>
        <p:txBody>
          <a:bodyPr/>
          <a:lstStyle/>
          <a:p>
            <a:r>
              <a:rPr lang="en-US" altLang="en-US"/>
              <a:t>Specialization Example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89D6F0B2-01FF-E63E-1D93-815413A5A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1" t="1050" r="12599" b="787"/>
          <a:stretch>
            <a:fillRect/>
          </a:stretch>
        </p:blipFill>
        <p:spPr bwMode="auto">
          <a:xfrm>
            <a:off x="623888" y="1044575"/>
            <a:ext cx="7461250" cy="5368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A29B3EC-4EBB-B699-AD15-0DB491430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Generalization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B8665B8-6B9F-3926-C734-F8242E3217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2" y="1810139"/>
            <a:ext cx="8047037" cy="333102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 bottom-up design process – combine a number of entity sets that share the same features into a higher-level entity set.</a:t>
            </a:r>
          </a:p>
          <a:p>
            <a:r>
              <a:rPr lang="en-US" altLang="en-US" dirty="0"/>
              <a:t>Specialization and generalization are simple inversions of each other; they are represented in an E-R diagram in the same way.</a:t>
            </a:r>
          </a:p>
          <a:p>
            <a:r>
              <a:rPr lang="en-US" altLang="en-US" dirty="0"/>
              <a:t>The terms specialization and generalization are used interchangeably.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>
            <a:extLst>
              <a:ext uri="{FF2B5EF4-FFF2-40B4-BE49-F238E27FC236}">
                <a16:creationId xmlns:a16="http://schemas.microsoft.com/office/drawing/2014/main" id="{8F0F73C7-C494-7BA5-28AC-5A88EF50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403225"/>
            <a:ext cx="8077200" cy="10445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Specialization and Generalization (Contd.)</a:t>
            </a:r>
          </a:p>
        </p:txBody>
      </p:sp>
      <p:sp>
        <p:nvSpPr>
          <p:cNvPr id="35843" name="Rectangle 1027">
            <a:extLst>
              <a:ext uri="{FF2B5EF4-FFF2-40B4-BE49-F238E27FC236}">
                <a16:creationId xmlns:a16="http://schemas.microsoft.com/office/drawing/2014/main" id="{384FE5EE-C42C-52E5-2D63-A603CF7524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6595" y="1717804"/>
            <a:ext cx="8077200" cy="4113829"/>
          </a:xfrm>
        </p:spPr>
        <p:txBody>
          <a:bodyPr/>
          <a:lstStyle/>
          <a:p>
            <a:r>
              <a:rPr lang="en-US" altLang="en-US" dirty="0"/>
              <a:t>Can have multiple specializations of an entity set based on different features.  </a:t>
            </a:r>
          </a:p>
          <a:p>
            <a:r>
              <a:rPr lang="en-US" altLang="en-US" dirty="0"/>
              <a:t>E.g. </a:t>
            </a:r>
            <a:r>
              <a:rPr lang="en-US" altLang="en-US" i="1" dirty="0"/>
              <a:t>permanent-employee </a:t>
            </a:r>
            <a:r>
              <a:rPr lang="en-US" altLang="en-US" dirty="0"/>
              <a:t>vs. </a:t>
            </a:r>
            <a:r>
              <a:rPr lang="en-US" altLang="en-US" i="1" dirty="0"/>
              <a:t>temporary-employee</a:t>
            </a:r>
            <a:r>
              <a:rPr lang="en-US" altLang="en-US" dirty="0"/>
              <a:t>, in addition to </a:t>
            </a:r>
            <a:r>
              <a:rPr lang="en-US" altLang="en-US" i="1" dirty="0"/>
              <a:t>officer </a:t>
            </a:r>
            <a:r>
              <a:rPr lang="en-US" altLang="en-US" dirty="0"/>
              <a:t>vs. </a:t>
            </a:r>
            <a:r>
              <a:rPr lang="en-US" altLang="en-US" i="1" dirty="0"/>
              <a:t>secretary </a:t>
            </a:r>
            <a:r>
              <a:rPr lang="en-US" altLang="en-US" dirty="0"/>
              <a:t>vs. </a:t>
            </a:r>
            <a:r>
              <a:rPr lang="en-US" altLang="en-US" i="1" dirty="0"/>
              <a:t>teller</a:t>
            </a:r>
          </a:p>
          <a:p>
            <a:r>
              <a:rPr lang="en-US" altLang="en-US" dirty="0"/>
              <a:t>Each particular employee would be </a:t>
            </a:r>
          </a:p>
          <a:p>
            <a:pPr lvl="1"/>
            <a:r>
              <a:rPr lang="en-US" altLang="en-US" sz="1800" dirty="0"/>
              <a:t>a member of one of </a:t>
            </a:r>
            <a:r>
              <a:rPr lang="en-US" altLang="en-US" sz="1800" i="1" dirty="0"/>
              <a:t>permanent-employee </a:t>
            </a:r>
            <a:r>
              <a:rPr lang="en-US" altLang="en-US" sz="1800" dirty="0"/>
              <a:t>or </a:t>
            </a:r>
            <a:r>
              <a:rPr lang="en-US" altLang="en-US" sz="1800" i="1" dirty="0"/>
              <a:t>temporary-employee</a:t>
            </a:r>
            <a:r>
              <a:rPr lang="en-US" altLang="en-US" sz="1800" dirty="0"/>
              <a:t>, </a:t>
            </a:r>
          </a:p>
          <a:p>
            <a:pPr lvl="1"/>
            <a:r>
              <a:rPr lang="en-US" altLang="en-US" sz="1800" dirty="0"/>
              <a:t>and also a member of one of </a:t>
            </a:r>
            <a:r>
              <a:rPr lang="en-US" altLang="en-US" sz="1800" i="1" dirty="0"/>
              <a:t>officer</a:t>
            </a:r>
            <a:r>
              <a:rPr lang="en-US" altLang="en-US" sz="1800" dirty="0"/>
              <a:t>, </a:t>
            </a:r>
            <a:r>
              <a:rPr lang="en-US" altLang="en-US" sz="1800" i="1" dirty="0"/>
              <a:t>secretary</a:t>
            </a:r>
            <a:r>
              <a:rPr lang="en-US" altLang="en-US" sz="1800" dirty="0"/>
              <a:t>, or </a:t>
            </a:r>
            <a:r>
              <a:rPr lang="en-US" altLang="en-US" sz="1800" i="1" dirty="0"/>
              <a:t>teller</a:t>
            </a:r>
          </a:p>
          <a:p>
            <a:r>
              <a:rPr lang="en-US" altLang="en-US" dirty="0"/>
              <a:t>The ISA relationship also referred to as </a:t>
            </a:r>
            <a:r>
              <a:rPr lang="en-US" altLang="en-US" b="1" dirty="0"/>
              <a:t>superclass - subclass </a:t>
            </a:r>
            <a:r>
              <a:rPr lang="en-US" altLang="en-US" dirty="0"/>
              <a:t>relationship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>
            <a:extLst>
              <a:ext uri="{FF2B5EF4-FFF2-40B4-BE49-F238E27FC236}">
                <a16:creationId xmlns:a16="http://schemas.microsoft.com/office/drawing/2014/main" id="{C8B83B01-66BD-AD84-6FA1-43A5ED5A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8" y="85725"/>
            <a:ext cx="8555847" cy="8763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Design Constraints on a Specialization/Generalization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FE41192F-39D7-B2EF-3DF4-4CCF9D534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227138"/>
            <a:ext cx="7502525" cy="4919662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Constraint on which entities can be members of a given lower-level entity set.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condition-defined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 all customers over 65 years are members of </a:t>
            </a:r>
            <a:r>
              <a:rPr lang="en-US" alt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senior-citizen 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entity set; </a:t>
            </a:r>
            <a:r>
              <a:rPr lang="en-US" alt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senior-citizen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ISA  </a:t>
            </a:r>
            <a:r>
              <a:rPr lang="en-US" alt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user-defined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Constraint on whether or not entities may belong to more than one lower-level entity set within a single generalization.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2"/>
                </a:solidFill>
              </a:rPr>
              <a:t>Disjoint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entity can belong to only one lower-level entity set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Noted in E-R diagram by writing </a:t>
            </a:r>
            <a:r>
              <a:rPr lang="en-US" alt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disjoint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next to the ISA triangle</a:t>
            </a:r>
            <a:endParaRPr lang="en-US" altLang="en-US" sz="1800" dirty="0">
              <a:solidFill>
                <a:schemeClr val="tx2"/>
              </a:solidFill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2"/>
                </a:solidFill>
              </a:rPr>
              <a:t>Overlapping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entity can belong to more than one lower-level entity set</a:t>
            </a:r>
            <a:endParaRPr lang="en-US" alt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F922F3D-DB56-EFB9-AC91-A316743F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60978"/>
            <a:ext cx="8077200" cy="11525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Design Constraints on a Specialization/Generalization (Contd.)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723F4C6-FEFC-03CE-1B60-CA32392E6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349" y="1996281"/>
            <a:ext cx="7911193" cy="3051580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Completeness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2"/>
                </a:solidFill>
              </a:rPr>
              <a:t>constraint</a:t>
            </a:r>
            <a:r>
              <a:rPr lang="en-US" altLang="en-US" dirty="0"/>
              <a:t> 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sz="1800" b="1" dirty="0">
                <a:solidFill>
                  <a:schemeClr val="tx2"/>
                </a:solidFill>
              </a:rPr>
              <a:t>total</a:t>
            </a:r>
            <a:r>
              <a:rPr lang="en-US" altLang="en-US" sz="1800" b="1" dirty="0"/>
              <a:t> </a:t>
            </a:r>
            <a:r>
              <a:rPr lang="en-US" altLang="en-US" sz="1800" dirty="0"/>
              <a:t>: an entity must belong to one of the lower-level entity sets</a:t>
            </a:r>
          </a:p>
          <a:p>
            <a:pPr lvl="1"/>
            <a:r>
              <a:rPr lang="en-US" altLang="en-US" sz="1800" b="1" dirty="0">
                <a:solidFill>
                  <a:schemeClr val="tx2"/>
                </a:solidFill>
              </a:rPr>
              <a:t>partial</a:t>
            </a:r>
            <a:r>
              <a:rPr lang="en-US" altLang="en-US" sz="1800" dirty="0"/>
              <a:t>: an entity need not belong to one of the lower-level entity sets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59E9A4-64E0-3E2A-E9D8-199DFAB0A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28" y="1229917"/>
            <a:ext cx="8176022" cy="4260056"/>
          </a:xfrm>
        </p:spPr>
        <p:txBody>
          <a:bodyPr rtlCol="0">
            <a:normAutofit fontScale="77500" lnSpcReduction="20000"/>
          </a:bodyPr>
          <a:lstStyle/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Data security</a:t>
            </a:r>
            <a:r>
              <a:rPr lang="en-US" altLang="en-US" dirty="0"/>
              <a:t>: The DBMS ensures the means of access to the database is through an authorized channel.</a:t>
            </a:r>
          </a:p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Multiple user interfaces</a:t>
            </a:r>
            <a:r>
              <a:rPr lang="en-US" altLang="en-US" dirty="0"/>
              <a:t>: DBMS provides different types of interfaces such as query languages, Program interfaces and graphical user interfaces that include form-style and menu-driven interfaces</a:t>
            </a:r>
          </a:p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Backup and recovery</a:t>
            </a:r>
            <a:r>
              <a:rPr lang="en-US" altLang="en-US" dirty="0"/>
              <a:t>: Recovery from hardware and software failures</a:t>
            </a:r>
          </a:p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Program-data </a:t>
            </a:r>
            <a:r>
              <a:rPr lang="en-US" altLang="en-US" b="1" dirty="0" err="1">
                <a:solidFill>
                  <a:srgbClr val="FF0000"/>
                </a:solidFill>
              </a:rPr>
              <a:t>independence</a:t>
            </a:r>
            <a:r>
              <a:rPr lang="en-US" altLang="en-US" b="1" dirty="0" err="1"/>
              <a:t>:</a:t>
            </a:r>
            <a:r>
              <a:rPr lang="en-US" altLang="en-US" dirty="0" err="1"/>
              <a:t>The</a:t>
            </a:r>
            <a:r>
              <a:rPr lang="en-US" altLang="en-US" dirty="0"/>
              <a:t> independence between the programs and the data.# Changing the structure of the database without making any changes in   application programs</a:t>
            </a:r>
          </a:p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Data abstraction</a:t>
            </a:r>
            <a:r>
              <a:rPr lang="en-US" altLang="en-US" dirty="0"/>
              <a:t>: Database system provide an abstract view of the data to its users without giving the physical storage and implementation details.</a:t>
            </a:r>
          </a:p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Supports multiple views of the data</a:t>
            </a:r>
            <a:r>
              <a:rPr lang="en-US" altLang="en-US" dirty="0"/>
              <a:t>: A database can be accessed by many users and each of them have a different perspective or view of the data.</a:t>
            </a:r>
          </a:p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US" altLang="en-US" dirty="0"/>
          </a:p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1995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>
            <a:extLst>
              <a:ext uri="{FF2B5EF4-FFF2-40B4-BE49-F238E27FC236}">
                <a16:creationId xmlns:a16="http://schemas.microsoft.com/office/drawing/2014/main" id="{2B400702-1DC4-66CB-43DD-E4C250FE9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92137"/>
          </a:xfrm>
        </p:spPr>
        <p:txBody>
          <a:bodyPr/>
          <a:lstStyle/>
          <a:p>
            <a:r>
              <a:rPr lang="en-US" altLang="en-US" sz="2800" dirty="0">
                <a:solidFill>
                  <a:srgbClr val="FF0000"/>
                </a:solidFill>
              </a:rPr>
              <a:t>Aggregation</a:t>
            </a:r>
          </a:p>
        </p:txBody>
      </p:sp>
      <p:pic>
        <p:nvPicPr>
          <p:cNvPr id="38915" name="Picture 1027">
            <a:extLst>
              <a:ext uri="{FF2B5EF4-FFF2-40B4-BE49-F238E27FC236}">
                <a16:creationId xmlns:a16="http://schemas.microsoft.com/office/drawing/2014/main" id="{0685A0D0-8B78-DB63-0BB9-D91EB7829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" t="3641" r="2002" b="3398"/>
          <a:stretch>
            <a:fillRect/>
          </a:stretch>
        </p:blipFill>
        <p:spPr bwMode="auto">
          <a:xfrm>
            <a:off x="1719263" y="2105025"/>
            <a:ext cx="6196012" cy="44656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6" name="Rectangle 1028">
            <a:extLst>
              <a:ext uri="{FF2B5EF4-FFF2-40B4-BE49-F238E27FC236}">
                <a16:creationId xmlns:a16="http://schemas.microsoft.com/office/drawing/2014/main" id="{1D3FF010-8069-6115-5E89-009316930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866775"/>
            <a:ext cx="79851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 Consider the ternary relationship </a:t>
            </a:r>
            <a:r>
              <a:rPr kumimoji="1" lang="en-US" altLang="en-US" sz="2000" i="1" dirty="0">
                <a:solidFill>
                  <a:schemeClr val="tx1"/>
                </a:solidFill>
                <a:latin typeface="Helvetica" panose="020B0604020202020204" pitchFamily="34" charset="0"/>
              </a:rPr>
              <a:t>works-on</a:t>
            </a:r>
            <a:r>
              <a:rPr kumimoji="1"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, which we saw earlier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 Suppose we want to record managers for tasks performed by an   </a:t>
            </a:r>
            <a:br>
              <a:rPr kumimoji="1"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</a:br>
            <a:r>
              <a:rPr kumimoji="1"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   employee at a branch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507E989-799D-8C28-4DAC-AC28ABD66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Aggregation (Cont.)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D0FA7CE-D73F-39D2-FEF0-35FE4DC707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3688" y="1406525"/>
            <a:ext cx="8556625" cy="5226050"/>
          </a:xfrm>
        </p:spPr>
        <p:txBody>
          <a:bodyPr/>
          <a:lstStyle/>
          <a:p>
            <a:r>
              <a:rPr lang="en-US" altLang="en-US" dirty="0"/>
              <a:t>Relationship sets </a:t>
            </a:r>
            <a:r>
              <a:rPr lang="en-US" altLang="en-US" i="1" dirty="0"/>
              <a:t>works-on </a:t>
            </a:r>
            <a:r>
              <a:rPr lang="en-US" altLang="en-US" dirty="0"/>
              <a:t>and </a:t>
            </a:r>
            <a:r>
              <a:rPr lang="en-US" altLang="en-US" i="1" dirty="0"/>
              <a:t>manages</a:t>
            </a:r>
            <a:r>
              <a:rPr lang="en-US" altLang="en-US" dirty="0"/>
              <a:t> represent overlapping information</a:t>
            </a:r>
          </a:p>
          <a:p>
            <a:pPr lvl="1"/>
            <a:r>
              <a:rPr lang="en-US" altLang="en-US" sz="1800" dirty="0"/>
              <a:t>Every </a:t>
            </a:r>
            <a:r>
              <a:rPr lang="en-US" altLang="en-US" sz="1800" i="1" dirty="0"/>
              <a:t>manages</a:t>
            </a:r>
            <a:r>
              <a:rPr lang="en-US" altLang="en-US" sz="1800" dirty="0"/>
              <a:t> relationship corresponds to a </a:t>
            </a:r>
            <a:r>
              <a:rPr lang="en-US" altLang="en-US" sz="1800" i="1" dirty="0"/>
              <a:t>works-on</a:t>
            </a:r>
            <a:r>
              <a:rPr lang="en-US" altLang="en-US" sz="1800" dirty="0"/>
              <a:t> relationship</a:t>
            </a:r>
          </a:p>
          <a:p>
            <a:pPr lvl="1"/>
            <a:r>
              <a:rPr lang="en-US" altLang="en-US" sz="1800" dirty="0"/>
              <a:t>However, some </a:t>
            </a:r>
            <a:r>
              <a:rPr lang="en-US" altLang="en-US" sz="1800" i="1" dirty="0"/>
              <a:t>works-on</a:t>
            </a:r>
            <a:r>
              <a:rPr lang="en-US" altLang="en-US" sz="1800" dirty="0"/>
              <a:t> relationships may not correspond to any </a:t>
            </a:r>
            <a:r>
              <a:rPr lang="en-US" altLang="en-US" sz="1800" i="1" dirty="0"/>
              <a:t>manages</a:t>
            </a:r>
            <a:r>
              <a:rPr lang="en-US" altLang="en-US" sz="1800" dirty="0"/>
              <a:t> relationships </a:t>
            </a:r>
          </a:p>
          <a:p>
            <a:pPr lvl="2"/>
            <a:r>
              <a:rPr lang="en-US" altLang="en-US" sz="1800" dirty="0"/>
              <a:t>So we can’t discard the </a:t>
            </a:r>
            <a:r>
              <a:rPr lang="en-US" altLang="en-US" sz="1800" i="1" dirty="0"/>
              <a:t>works-on</a:t>
            </a:r>
            <a:r>
              <a:rPr lang="en-US" altLang="en-US" sz="1800" dirty="0"/>
              <a:t> relationship</a:t>
            </a:r>
          </a:p>
          <a:p>
            <a:r>
              <a:rPr lang="en-US" altLang="en-US" dirty="0"/>
              <a:t>Eliminate this redundancy via </a:t>
            </a:r>
            <a:r>
              <a:rPr lang="en-US" altLang="en-US" i="1" dirty="0"/>
              <a:t>aggregation</a:t>
            </a:r>
            <a:endParaRPr lang="en-US" altLang="en-US" dirty="0"/>
          </a:p>
          <a:p>
            <a:pPr lvl="1"/>
            <a:r>
              <a:rPr lang="en-US" altLang="en-US" sz="1800" dirty="0"/>
              <a:t>Treat relationship as an abstract entity</a:t>
            </a:r>
          </a:p>
          <a:p>
            <a:pPr lvl="1"/>
            <a:r>
              <a:rPr lang="en-US" altLang="en-US" sz="1800" dirty="0"/>
              <a:t>Allows relationships between relationships </a:t>
            </a:r>
          </a:p>
          <a:p>
            <a:pPr lvl="1"/>
            <a:r>
              <a:rPr lang="en-US" altLang="en-US" sz="1800" dirty="0"/>
              <a:t>Abstraction of relationship into new entity</a:t>
            </a:r>
          </a:p>
          <a:p>
            <a:r>
              <a:rPr lang="en-US" altLang="en-US" dirty="0"/>
              <a:t>Without introducing redundancy, the following diagram represents:</a:t>
            </a:r>
          </a:p>
          <a:p>
            <a:pPr lvl="1"/>
            <a:r>
              <a:rPr lang="en-US" altLang="en-US" sz="1800" dirty="0"/>
              <a:t>An employee works on a particular job at a particular branch </a:t>
            </a:r>
          </a:p>
          <a:p>
            <a:pPr lvl="1"/>
            <a:r>
              <a:rPr lang="en-US" altLang="en-US" sz="1800" dirty="0"/>
              <a:t>An employee, branch, job combination may have an associated manager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>
            <a:extLst>
              <a:ext uri="{FF2B5EF4-FFF2-40B4-BE49-F238E27FC236}">
                <a16:creationId xmlns:a16="http://schemas.microsoft.com/office/drawing/2014/main" id="{5CB6BA2D-9617-58DB-9077-6437DF969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340082" cy="780661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E-R Diagram With Aggregation</a:t>
            </a:r>
          </a:p>
        </p:txBody>
      </p:sp>
      <p:pic>
        <p:nvPicPr>
          <p:cNvPr id="40963" name="Picture 1027">
            <a:extLst>
              <a:ext uri="{FF2B5EF4-FFF2-40B4-BE49-F238E27FC236}">
                <a16:creationId xmlns:a16="http://schemas.microsoft.com/office/drawing/2014/main" id="{BD19DDC3-83A0-47BA-D016-2CA703AC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t="1308" r="2942" b="1569"/>
          <a:stretch>
            <a:fillRect/>
          </a:stretch>
        </p:blipFill>
        <p:spPr bwMode="auto">
          <a:xfrm>
            <a:off x="914400" y="1459758"/>
            <a:ext cx="6599983" cy="509749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9214760-AA36-172F-E167-90E4245CB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E-R Design Decisions</a:t>
            </a:r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id="{6D647CFD-8544-60AA-E012-8861A762E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 of an attribute or entity set to represent an object.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Whether a real-world concept is best expressed by an entity set or a relationship set.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 of a ternary relationship versus a pair of binary relationships.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 of a strong or weak entity set.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 of specialization/generalization – contributes to modularity in the design.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 of aggregation – can treat the aggregate entity set as a single unit without concern for the details of its internal structure.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14934CB-3AC7-0EA9-B886-D9BC99D44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6238" y="63500"/>
            <a:ext cx="8375876" cy="944206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E-R Diagram for a Banking Enterprise</a:t>
            </a:r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B1798BB7-32CA-C7B6-78E6-1001DFD8D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7" t="894" r="14095" b="1343"/>
          <a:stretch>
            <a:fillRect/>
          </a:stretch>
        </p:blipFill>
        <p:spPr bwMode="auto">
          <a:xfrm>
            <a:off x="1254352" y="1007706"/>
            <a:ext cx="5415572" cy="55165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34E2FC6-9F45-CB77-E489-767DACFD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27025"/>
            <a:ext cx="80772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Summary of Symbols Used in E-R Notation</a:t>
            </a:r>
          </a:p>
        </p:txBody>
      </p:sp>
      <p:pic>
        <p:nvPicPr>
          <p:cNvPr id="44035" name="Picture 3">
            <a:extLst>
              <a:ext uri="{FF2B5EF4-FFF2-40B4-BE49-F238E27FC236}">
                <a16:creationId xmlns:a16="http://schemas.microsoft.com/office/drawing/2014/main" id="{0CDCB419-138C-210F-218B-2199DA90F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1402" r="22781" b="53848"/>
          <a:stretch>
            <a:fillRect/>
          </a:stretch>
        </p:blipFill>
        <p:spPr bwMode="auto">
          <a:xfrm>
            <a:off x="1016000" y="1493838"/>
            <a:ext cx="6935788" cy="42211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>
            <a:extLst>
              <a:ext uri="{FF2B5EF4-FFF2-40B4-BE49-F238E27FC236}">
                <a16:creationId xmlns:a16="http://schemas.microsoft.com/office/drawing/2014/main" id="{A7F8E0E5-4D4A-85EB-ADC9-616D78B9A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8413" cy="13208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Summary of Symbols (Cont.)</a:t>
            </a:r>
          </a:p>
        </p:txBody>
      </p:sp>
      <p:pic>
        <p:nvPicPr>
          <p:cNvPr id="45059" name="Picture 1027">
            <a:extLst>
              <a:ext uri="{FF2B5EF4-FFF2-40B4-BE49-F238E27FC236}">
                <a16:creationId xmlns:a16="http://schemas.microsoft.com/office/drawing/2014/main" id="{B6BFE91C-194C-6750-62B2-605E1CBDF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46487" r="22781" b="6075"/>
          <a:stretch>
            <a:fillRect/>
          </a:stretch>
        </p:blipFill>
        <p:spPr bwMode="auto">
          <a:xfrm>
            <a:off x="1244082" y="2097217"/>
            <a:ext cx="6896100" cy="44497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FCFAEA3-02FC-C90E-4D91-628FB401A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4874" y="189722"/>
            <a:ext cx="6348413" cy="13208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Alternative E-R Notations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5DB213F5-E587-9912-B17B-1A7E9CEE6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" t="6154" r="1154" b="5641"/>
          <a:stretch>
            <a:fillRect/>
          </a:stretch>
        </p:blipFill>
        <p:spPr bwMode="auto">
          <a:xfrm>
            <a:off x="1092200" y="1431925"/>
            <a:ext cx="6958013" cy="4711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5F388BD-3962-6DE7-ED46-764B71790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756" y="1019176"/>
            <a:ext cx="6172200" cy="479822"/>
          </a:xfrm>
        </p:spPr>
        <p:txBody>
          <a:bodyPr rtlCol="0">
            <a:normAutofit fontScale="90000"/>
          </a:bodyPr>
          <a:lstStyle/>
          <a:p>
            <a:pPr defTabSz="342905">
              <a:defRPr/>
            </a:pPr>
            <a:r>
              <a:rPr lang="en-US" b="1" dirty="0">
                <a:solidFill>
                  <a:srgbClr val="FF0000"/>
                </a:solidFill>
              </a:rPr>
              <a:t>Purpose of Database System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F1FF294-A6A0-27EE-8819-A783EC1758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5757" y="1607347"/>
            <a:ext cx="8386762" cy="4129087"/>
          </a:xfrm>
        </p:spPr>
        <p:txBody>
          <a:bodyPr rtlCol="0">
            <a:normAutofit/>
          </a:bodyPr>
          <a:lstStyle/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sz="1950" dirty="0"/>
              <a:t>In the early days, database applications were built on top of file systems</a:t>
            </a:r>
          </a:p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sz="1950" b="1" dirty="0">
                <a:solidFill>
                  <a:srgbClr val="7030A0"/>
                </a:solidFill>
              </a:rPr>
              <a:t>Drawbacks of using file systems to store data</a:t>
            </a:r>
            <a:r>
              <a:rPr lang="en-US" altLang="en-US" sz="1950" dirty="0">
                <a:solidFill>
                  <a:srgbClr val="7030A0"/>
                </a:solidFill>
              </a:rPr>
              <a:t>:</a:t>
            </a:r>
          </a:p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sz="1950" b="1" dirty="0">
                <a:solidFill>
                  <a:srgbClr val="00B050"/>
                </a:solidFill>
              </a:rPr>
              <a:t>1.Data redundancy and in consistency: </a:t>
            </a:r>
            <a:r>
              <a:rPr lang="en-US" altLang="en-US" sz="1950" b="1" dirty="0"/>
              <a:t>Multiple</a:t>
            </a:r>
            <a:r>
              <a:rPr lang="en-US" altLang="en-US" sz="1950" dirty="0"/>
              <a:t> file formats, duplication of information in different files</a:t>
            </a:r>
          </a:p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sz="1950" b="1" dirty="0">
                <a:solidFill>
                  <a:srgbClr val="00B050"/>
                </a:solidFill>
              </a:rPr>
              <a:t>2.Difficulty in accessing data</a:t>
            </a:r>
            <a:r>
              <a:rPr lang="en-US" altLang="en-US" sz="1950" dirty="0">
                <a:solidFill>
                  <a:srgbClr val="00B050"/>
                </a:solidFill>
              </a:rPr>
              <a:t> </a:t>
            </a:r>
            <a:r>
              <a:rPr lang="en-US" altLang="en-US" sz="1950" dirty="0"/>
              <a:t>:Need to write a new program to carry out each new task</a:t>
            </a:r>
          </a:p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sz="1950" b="1" dirty="0">
                <a:solidFill>
                  <a:srgbClr val="00B050"/>
                </a:solidFill>
              </a:rPr>
              <a:t>3.Data isolation </a:t>
            </a:r>
            <a:r>
              <a:rPr lang="en-US" altLang="en-US" sz="1950" dirty="0"/>
              <a:t>:  multiple files and formats</a:t>
            </a:r>
          </a:p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US" altLang="en-US" sz="1950" b="1" dirty="0"/>
          </a:p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sz="1950" b="1" dirty="0">
                <a:solidFill>
                  <a:srgbClr val="00B050"/>
                </a:solidFill>
              </a:rPr>
              <a:t>4.Integrity problems</a:t>
            </a:r>
            <a:r>
              <a:rPr lang="en-US" altLang="en-US" sz="1950" dirty="0"/>
              <a:t>: The data values stored in the database satisfy certain conditions. Integrity constraints  (e.g. account balance &gt; 0) become part of program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>
            <a:extLst>
              <a:ext uri="{FF2B5EF4-FFF2-40B4-BE49-F238E27FC236}">
                <a16:creationId xmlns:a16="http://schemas.microsoft.com/office/drawing/2014/main" id="{7F43C9A8-B30F-92D4-9076-F75699456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2915" y="1207295"/>
            <a:ext cx="8315325" cy="4774407"/>
          </a:xfrm>
        </p:spPr>
        <p:txBody>
          <a:bodyPr rtlCol="0">
            <a:normAutofit/>
          </a:bodyPr>
          <a:lstStyle/>
          <a:p>
            <a:pPr marL="557222" lvl="1" indent="-214316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b="1" dirty="0">
                <a:solidFill>
                  <a:srgbClr val="00B050"/>
                </a:solidFill>
              </a:rPr>
              <a:t>5.Atomicity of updates</a:t>
            </a:r>
            <a:r>
              <a:rPr lang="en-US" altLang="en-US" dirty="0">
                <a:solidFill>
                  <a:srgbClr val="00B050"/>
                </a:solidFill>
              </a:rPr>
              <a:t>: </a:t>
            </a:r>
            <a:r>
              <a:rPr lang="en-US" altLang="en-US" dirty="0"/>
              <a:t>Failures may leave database in an inconsistent state with partial updates carried out.</a:t>
            </a:r>
          </a:p>
          <a:p>
            <a:pPr marL="557222" lvl="1" indent="-214316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dirty="0"/>
              <a:t>E.g. transfer of funds from one account to another should either complete or not happen at all</a:t>
            </a:r>
          </a:p>
          <a:p>
            <a:pPr marL="557222" lvl="1" indent="-214316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b="1" dirty="0">
                <a:solidFill>
                  <a:srgbClr val="00B050"/>
                </a:solidFill>
              </a:rPr>
              <a:t>6. Concurrent access Anomalies</a:t>
            </a:r>
            <a:r>
              <a:rPr lang="en-US" altLang="en-US" dirty="0">
                <a:solidFill>
                  <a:srgbClr val="00B050"/>
                </a:solidFill>
              </a:rPr>
              <a:t>: </a:t>
            </a:r>
            <a:r>
              <a:rPr lang="en-US" altLang="en-US" dirty="0"/>
              <a:t>Multiple users update the data simultaneously and uncontrolled concurrent accesses can lead to inconsistencies</a:t>
            </a:r>
          </a:p>
          <a:p>
            <a:pPr marL="1200170" lvl="3" indent="-171453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dirty="0"/>
              <a:t>E.g. two people reading a balance and updating it at the same time</a:t>
            </a:r>
          </a:p>
          <a:p>
            <a:pPr marL="557222" lvl="1" indent="-214316" algn="just" defTabSz="342905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en-US" b="1" dirty="0">
                <a:solidFill>
                  <a:srgbClr val="00B050"/>
                </a:solidFill>
              </a:rPr>
              <a:t>7.Security problems</a:t>
            </a:r>
            <a:r>
              <a:rPr lang="en-US" altLang="en-US" dirty="0">
                <a:solidFill>
                  <a:srgbClr val="00B050"/>
                </a:solidFill>
              </a:rPr>
              <a:t>:</a:t>
            </a:r>
            <a:r>
              <a:rPr lang="en-US" altLang="en-US" dirty="0"/>
              <a:t> Prevention of data access by unauthorized users</a:t>
            </a:r>
          </a:p>
          <a:p>
            <a:pPr marL="257180" indent="-257180" algn="just" defTabSz="342905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en-US" sz="1800" dirty="0"/>
              <a:t>Database systems offer solutions to all the above problems</a:t>
            </a:r>
          </a:p>
        </p:txBody>
      </p:sp>
    </p:spTree>
    <p:extLst>
      <p:ext uri="{BB962C8B-B14F-4D97-AF65-F5344CB8AC3E}">
        <p14:creationId xmlns:p14="http://schemas.microsoft.com/office/powerpoint/2010/main" val="277320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8DE3448-1ACB-2E5A-46E7-D259746F6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Data Models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8BD851A-36E0-4ED6-5135-935B438B58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r>
              <a:rPr lang="en-US" altLang="en-US" dirty="0"/>
              <a:t>A collection of tools for describing data, data relationships, data semantics ,data constraints</a:t>
            </a:r>
          </a:p>
          <a:p>
            <a:r>
              <a:rPr lang="en-US" altLang="en-US" dirty="0"/>
              <a:t>Entity-Relationship model</a:t>
            </a:r>
          </a:p>
          <a:p>
            <a:r>
              <a:rPr lang="en-US" altLang="en-US" dirty="0"/>
              <a:t>Relational model</a:t>
            </a:r>
          </a:p>
          <a:p>
            <a:r>
              <a:rPr lang="en-US" altLang="en-US" dirty="0"/>
              <a:t>Other models: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000" dirty="0"/>
              <a:t>Object-oriented model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000" dirty="0"/>
              <a:t>Object relational data model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000" dirty="0"/>
              <a:t>Semi-structured data models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000" b="1" u="sng" dirty="0"/>
              <a:t>Older models</a:t>
            </a:r>
            <a:r>
              <a:rPr lang="en-US" altLang="en-US" sz="2000" u="sng" dirty="0"/>
              <a:t>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000" u="sng" dirty="0"/>
              <a:t> </a:t>
            </a:r>
            <a:r>
              <a:rPr lang="en-US" altLang="en-US" sz="2000" dirty="0"/>
              <a:t>network model and hierarchical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19861BB-CEF5-9EEE-A335-45A17426A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Entity-Relationship Model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BECD8F2-2FE6-7B94-746B-2FC79D41F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8410" y="1066800"/>
            <a:ext cx="8353167" cy="54493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Entity 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Relationship 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Design Issues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Mapping Constraints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Keys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E-R Diagram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Extended E-R 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Design of an E-R Database Schema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Reduction of an E-R Schema to Tables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56C240D-099B-2B6F-9B5C-DE1543AD6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2936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Entity Sets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388454-759E-1D2E-F1AB-DA38D5FFED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1276" y="1367481"/>
            <a:ext cx="8365524" cy="47872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A </a:t>
            </a:r>
            <a:r>
              <a:rPr lang="en-US" altLang="en-US" i="1" dirty="0"/>
              <a:t>database</a:t>
            </a:r>
            <a:r>
              <a:rPr lang="en-US" altLang="en-US" dirty="0"/>
              <a:t> can be modeled 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/>
              <a:t>a collection of entities,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/>
              <a:t>relationship among entities.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An </a:t>
            </a:r>
            <a:r>
              <a:rPr lang="en-US" altLang="en-US" i="1" dirty="0">
                <a:solidFill>
                  <a:srgbClr val="FF0000"/>
                </a:solidFill>
              </a:rPr>
              <a:t>entity</a:t>
            </a:r>
            <a:r>
              <a:rPr lang="en-US" altLang="en-US" dirty="0"/>
              <a:t> is an object that exists and is distinguishable from other objects.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/>
              <a:t>Example:  specific person, company, event, plant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Entities have </a:t>
            </a:r>
            <a:r>
              <a:rPr lang="en-US" altLang="en-US" i="1" dirty="0"/>
              <a:t>attributes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/>
              <a:t>Example: people have </a:t>
            </a:r>
            <a:r>
              <a:rPr lang="en-US" altLang="en-US" sz="1800" i="1" dirty="0"/>
              <a:t>names </a:t>
            </a:r>
            <a:r>
              <a:rPr lang="en-US" altLang="en-US" sz="1800" dirty="0"/>
              <a:t>and </a:t>
            </a:r>
            <a:r>
              <a:rPr lang="en-US" altLang="en-US" sz="1800" i="1" dirty="0"/>
              <a:t>addresses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An </a:t>
            </a:r>
            <a:r>
              <a:rPr lang="en-US" altLang="en-US" i="1" dirty="0">
                <a:solidFill>
                  <a:srgbClr val="FF0000"/>
                </a:solidFill>
              </a:rPr>
              <a:t>entity set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is a set of entities of the same type that share the same properties.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/>
              <a:t>Example: set of all persons, companies, trees, holidays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2391</Words>
  <Application>Microsoft Office PowerPoint</Application>
  <PresentationFormat>On-screen Show (4:3)</PresentationFormat>
  <Paragraphs>223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Helvetica</vt:lpstr>
      <vt:lpstr>Monotype Sorts</vt:lpstr>
      <vt:lpstr>Wingdings</vt:lpstr>
      <vt:lpstr>Wingdings 3</vt:lpstr>
      <vt:lpstr>Office Theme</vt:lpstr>
      <vt:lpstr>NoSQL DATABASE MANAGEMENT</vt:lpstr>
      <vt:lpstr>Unit-1 Structured Query Language-I</vt:lpstr>
      <vt:lpstr>PowerPoint Presentation</vt:lpstr>
      <vt:lpstr>PowerPoint Presentation</vt:lpstr>
      <vt:lpstr>Purpose of Database System</vt:lpstr>
      <vt:lpstr>PowerPoint Presentation</vt:lpstr>
      <vt:lpstr>Data Models</vt:lpstr>
      <vt:lpstr>Entity-Relationship Model</vt:lpstr>
      <vt:lpstr>Entity Sets</vt:lpstr>
      <vt:lpstr>Entity Sets customer and loan</vt:lpstr>
      <vt:lpstr>Attributes</vt:lpstr>
      <vt:lpstr>Composite Attributes</vt:lpstr>
      <vt:lpstr>Relationship Sets</vt:lpstr>
      <vt:lpstr>Relationship Set borrower</vt:lpstr>
      <vt:lpstr>Relationship Sets (Cont.)</vt:lpstr>
      <vt:lpstr>Degree of a Relationship Set</vt:lpstr>
      <vt:lpstr>Mapping Cardinalities</vt:lpstr>
      <vt:lpstr>Mapping Cardinalities</vt:lpstr>
      <vt:lpstr>Mapping Cardinalities </vt:lpstr>
      <vt:lpstr>Mapping Cardinalities affect ER Design</vt:lpstr>
      <vt:lpstr>E-R Diagrams</vt:lpstr>
      <vt:lpstr>E-R Diagram With Composite, Multivalued, and Derived Attributes</vt:lpstr>
      <vt:lpstr>Relationship Sets with Attributes</vt:lpstr>
      <vt:lpstr>Roles</vt:lpstr>
      <vt:lpstr>Cardinality Constraints</vt:lpstr>
      <vt:lpstr>One-To-Many Relationship</vt:lpstr>
      <vt:lpstr>Many-To-One Relationships</vt:lpstr>
      <vt:lpstr>Many-To-Many Relationship</vt:lpstr>
      <vt:lpstr>Participation of an Entity Set in a Relationship Set</vt:lpstr>
      <vt:lpstr>E-R Diagram with a Ternary Relationship</vt:lpstr>
      <vt:lpstr>Weak Entity Sets</vt:lpstr>
      <vt:lpstr>Weak Entity Sets </vt:lpstr>
      <vt:lpstr>Weak Entity Sets (Cont.)</vt:lpstr>
      <vt:lpstr>Specialization</vt:lpstr>
      <vt:lpstr>Specialization Example</vt:lpstr>
      <vt:lpstr>Generalization</vt:lpstr>
      <vt:lpstr>Specialization and Generalization (Contd.)</vt:lpstr>
      <vt:lpstr>Design Constraints on a Specialization/Generalization</vt:lpstr>
      <vt:lpstr>Design Constraints on a Specialization/Generalization (Contd.)</vt:lpstr>
      <vt:lpstr>Aggregation</vt:lpstr>
      <vt:lpstr>Aggregation (Cont.)</vt:lpstr>
      <vt:lpstr>E-R Diagram With Aggregation</vt:lpstr>
      <vt:lpstr>E-R Design Decisions</vt:lpstr>
      <vt:lpstr>E-R Diagram for a Banking Enterprise</vt:lpstr>
      <vt:lpstr>Summary of Symbols Used in E-R Notation</vt:lpstr>
      <vt:lpstr>Summary of Symbols (Cont.)</vt:lpstr>
      <vt:lpstr>Alternative E-R Notations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 MANAGEMENT</dc:title>
  <dc:creator>LOVELIN SATHYA</dc:creator>
  <cp:lastModifiedBy>LOVELIN SATHYA</cp:lastModifiedBy>
  <cp:revision>2</cp:revision>
  <dcterms:created xsi:type="dcterms:W3CDTF">2022-07-27T05:32:40Z</dcterms:created>
  <dcterms:modified xsi:type="dcterms:W3CDTF">2022-07-27T06:45:05Z</dcterms:modified>
</cp:coreProperties>
</file>