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88" r:id="rId10"/>
    <p:sldId id="289" r:id="rId11"/>
    <p:sldId id="266" r:id="rId12"/>
    <p:sldId id="290" r:id="rId13"/>
    <p:sldId id="291"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A1C6-EE1C-E18E-D656-AF55914551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87CE80-EE71-2B48-064B-CFBDAA4418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774D26-A5F0-2C4B-9A22-C6D4C155742C}"/>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5" name="Footer Placeholder 4">
            <a:extLst>
              <a:ext uri="{FF2B5EF4-FFF2-40B4-BE49-F238E27FC236}">
                <a16:creationId xmlns:a16="http://schemas.microsoft.com/office/drawing/2014/main" id="{E72D884A-4EB4-4980-E988-E9510360A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217BD-E35F-58F0-F6AC-0F2FBE980887}"/>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197823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8F37-51FD-87F9-B663-1E83D140F8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3EBB7-148E-5B0A-4790-8DFA7B1117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42694-3F8F-3117-A8F0-49572803CC98}"/>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5" name="Footer Placeholder 4">
            <a:extLst>
              <a:ext uri="{FF2B5EF4-FFF2-40B4-BE49-F238E27FC236}">
                <a16:creationId xmlns:a16="http://schemas.microsoft.com/office/drawing/2014/main" id="{FA1E7A6E-0BB1-548D-FA73-E770EC8C9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0C9F8-6154-CFC3-121D-A066A62778C6}"/>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383113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03473-FDDE-A11A-3898-1CABF90F78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1CFF7D-E063-A51B-39B6-D98DAEBCFE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5260B-8A80-CC76-06EA-E0D527092FCA}"/>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5" name="Footer Placeholder 4">
            <a:extLst>
              <a:ext uri="{FF2B5EF4-FFF2-40B4-BE49-F238E27FC236}">
                <a16:creationId xmlns:a16="http://schemas.microsoft.com/office/drawing/2014/main" id="{D3D8EA64-C619-06E9-A99B-2DEA035D8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83DAB-E906-D0AB-D270-9C7145832827}"/>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9996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F0A2-1C8E-733B-B170-C61954A94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62B141-AD41-DF78-F37A-000D382D5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A1241E-5E5C-6578-F0EB-A0F87AE0ECA0}"/>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5" name="Footer Placeholder 4">
            <a:extLst>
              <a:ext uri="{FF2B5EF4-FFF2-40B4-BE49-F238E27FC236}">
                <a16:creationId xmlns:a16="http://schemas.microsoft.com/office/drawing/2014/main" id="{8A84BBC0-28A6-296D-DA4E-30BD5E5992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65707-6D90-D96B-B67D-0BE9282D4A43}"/>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269200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6ADD-7807-0761-F07A-246F92334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F63999-76AC-3340-ED8C-BADAE5D4E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0234F1-AE68-030B-6F7A-DE02E3B20F38}"/>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5" name="Footer Placeholder 4">
            <a:extLst>
              <a:ext uri="{FF2B5EF4-FFF2-40B4-BE49-F238E27FC236}">
                <a16:creationId xmlns:a16="http://schemas.microsoft.com/office/drawing/2014/main" id="{0CCC00A8-A0D1-E538-C57D-6C6EE41705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65686-48A0-7D92-A104-9B9DC0C1ABC0}"/>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71545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1543-F1AA-1D8A-90B8-07798E2687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DF7ADA-5E70-3361-E221-ACBB75074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5492B0-0CE3-FDC4-BBEC-3A2912044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D5D033-F7A6-8133-94F2-EBB140B2FB60}"/>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6" name="Footer Placeholder 5">
            <a:extLst>
              <a:ext uri="{FF2B5EF4-FFF2-40B4-BE49-F238E27FC236}">
                <a16:creationId xmlns:a16="http://schemas.microsoft.com/office/drawing/2014/main" id="{003B1647-F35F-C56F-CB00-B8538F1B13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D2C3A4-6FCD-4EF5-105D-6A5CD936E334}"/>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330484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4D62-73AD-014A-9974-2DE0DFBDE1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FB416C-F4F8-5834-058C-377EF7C78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AFBF2-E8C5-933D-7025-2762A94E0C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85FF7F-5776-1F74-14F4-4A9603584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E72C37-5F19-DB54-4034-F5C8AF1586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ADB92C-2EBC-EF24-1557-72FF158A5C70}"/>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8" name="Footer Placeholder 7">
            <a:extLst>
              <a:ext uri="{FF2B5EF4-FFF2-40B4-BE49-F238E27FC236}">
                <a16:creationId xmlns:a16="http://schemas.microsoft.com/office/drawing/2014/main" id="{F0CE3312-974A-13F4-1A47-C4864446AF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EFAB11-8666-237C-66E4-9DA83C92F40D}"/>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252961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52FC-BD8A-74FD-4A1D-1C7599C1DE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E9A602-9295-9111-47C0-2EA8D9E6C36D}"/>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4" name="Footer Placeholder 3">
            <a:extLst>
              <a:ext uri="{FF2B5EF4-FFF2-40B4-BE49-F238E27FC236}">
                <a16:creationId xmlns:a16="http://schemas.microsoft.com/office/drawing/2014/main" id="{EF346AF5-05A7-5FB7-1AE8-E2789BD4EB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178B6-1454-77B9-9968-B15E4611F6E3}"/>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308761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447AB-17BB-F813-F34A-E4B9D2C35A29}"/>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3" name="Footer Placeholder 2">
            <a:extLst>
              <a:ext uri="{FF2B5EF4-FFF2-40B4-BE49-F238E27FC236}">
                <a16:creationId xmlns:a16="http://schemas.microsoft.com/office/drawing/2014/main" id="{F2727244-11B7-EEA3-5D21-0A83DA0581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601558-1200-5E1F-791A-5893AD116C39}"/>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11569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6250-952E-A18A-EA19-0D9FF8600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E911DA-BBC2-30D3-538A-126958F27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AAA272-C493-1F39-3E12-A1F401C41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C60A0-ADA2-561D-49D7-F047166833FE}"/>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6" name="Footer Placeholder 5">
            <a:extLst>
              <a:ext uri="{FF2B5EF4-FFF2-40B4-BE49-F238E27FC236}">
                <a16:creationId xmlns:a16="http://schemas.microsoft.com/office/drawing/2014/main" id="{1EFD8875-6CA7-63E1-D3C1-5D94A01C2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004232-8824-444C-AA8D-CD5173F3853B}"/>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3679484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4219-BC9A-0176-65B8-736320CA6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A70BE1-FBA8-F846-0FC7-CAEFEEDEA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EF1D29-BDA2-50F8-04E2-2713B4460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9AAB7-8D0D-5329-06CC-47BFF3879F2B}"/>
              </a:ext>
            </a:extLst>
          </p:cNvPr>
          <p:cNvSpPr>
            <a:spLocks noGrp="1"/>
          </p:cNvSpPr>
          <p:nvPr>
            <p:ph type="dt" sz="half" idx="10"/>
          </p:nvPr>
        </p:nvSpPr>
        <p:spPr/>
        <p:txBody>
          <a:bodyPr/>
          <a:lstStyle/>
          <a:p>
            <a:fld id="{34EFC58F-937B-453C-9EFA-1D95246849A4}" type="datetimeFigureOut">
              <a:rPr lang="en-IN" smtClean="0"/>
              <a:t>26-10-2022</a:t>
            </a:fld>
            <a:endParaRPr lang="en-IN"/>
          </a:p>
        </p:txBody>
      </p:sp>
      <p:sp>
        <p:nvSpPr>
          <p:cNvPr id="6" name="Footer Placeholder 5">
            <a:extLst>
              <a:ext uri="{FF2B5EF4-FFF2-40B4-BE49-F238E27FC236}">
                <a16:creationId xmlns:a16="http://schemas.microsoft.com/office/drawing/2014/main" id="{B04910E3-BA3D-21F5-91B4-DEDBDC1E1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567E27-37A2-7EC1-1B1C-F7AD4534FD02}"/>
              </a:ext>
            </a:extLst>
          </p:cNvPr>
          <p:cNvSpPr>
            <a:spLocks noGrp="1"/>
          </p:cNvSpPr>
          <p:nvPr>
            <p:ph type="sldNum" sz="quarter" idx="12"/>
          </p:nvPr>
        </p:nvSpPr>
        <p:spPr/>
        <p:txBody>
          <a:bodyPr/>
          <a:lstStyle/>
          <a:p>
            <a:fld id="{0F188332-7781-46B5-A735-7BACE30F0FC3}" type="slidenum">
              <a:rPr lang="en-IN" smtClean="0"/>
              <a:t>‹#›</a:t>
            </a:fld>
            <a:endParaRPr lang="en-IN"/>
          </a:p>
        </p:txBody>
      </p:sp>
    </p:spTree>
    <p:extLst>
      <p:ext uri="{BB962C8B-B14F-4D97-AF65-F5344CB8AC3E}">
        <p14:creationId xmlns:p14="http://schemas.microsoft.com/office/powerpoint/2010/main" val="389054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18741-5721-2B87-C3A4-AA1B93D71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5B54A8-E5C4-E976-7E26-ADED985C2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3FE3E2-5F0A-23D0-4625-07E123E5B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FC58F-937B-453C-9EFA-1D95246849A4}" type="datetimeFigureOut">
              <a:rPr lang="en-IN" smtClean="0"/>
              <a:t>26-10-2022</a:t>
            </a:fld>
            <a:endParaRPr lang="en-IN"/>
          </a:p>
        </p:txBody>
      </p:sp>
      <p:sp>
        <p:nvSpPr>
          <p:cNvPr id="5" name="Footer Placeholder 4">
            <a:extLst>
              <a:ext uri="{FF2B5EF4-FFF2-40B4-BE49-F238E27FC236}">
                <a16:creationId xmlns:a16="http://schemas.microsoft.com/office/drawing/2014/main" id="{12744701-64A7-333F-8E0A-FBB18A7A8D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01711D-A4A9-F556-BF8B-C1770AAF9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88332-7781-46B5-A735-7BACE30F0FC3}" type="slidenum">
              <a:rPr lang="en-IN" smtClean="0"/>
              <a:t>‹#›</a:t>
            </a:fld>
            <a:endParaRPr lang="en-IN"/>
          </a:p>
        </p:txBody>
      </p:sp>
    </p:spTree>
    <p:extLst>
      <p:ext uri="{BB962C8B-B14F-4D97-AF65-F5344CB8AC3E}">
        <p14:creationId xmlns:p14="http://schemas.microsoft.com/office/powerpoint/2010/main" val="7727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85E6-6C10-452A-8696-02D101E99DA1}"/>
              </a:ext>
            </a:extLst>
          </p:cNvPr>
          <p:cNvSpPr>
            <a:spLocks noGrp="1"/>
          </p:cNvSpPr>
          <p:nvPr>
            <p:ph type="ctrTitle"/>
          </p:nvPr>
        </p:nvSpPr>
        <p:spPr>
          <a:xfrm>
            <a:off x="5300814" y="1482634"/>
            <a:ext cx="5928018" cy="3046798"/>
          </a:xfrm>
        </p:spPr>
        <p:txBody>
          <a:bodyPr>
            <a:normAutofit/>
          </a:bodyPr>
          <a:lstStyle/>
          <a:p>
            <a:pPr algn="l"/>
            <a:r>
              <a:rPr lang="en-US" dirty="0">
                <a:solidFill>
                  <a:schemeClr val="accent2">
                    <a:lumMod val="75000"/>
                  </a:schemeClr>
                </a:solidFill>
              </a:rPr>
              <a:t>MongoDB-II</a:t>
            </a: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33E052BE-FD8A-41B8-BF8C-8752AC973488}"/>
              </a:ext>
            </a:extLst>
          </p:cNvPr>
          <p:cNvSpPr>
            <a:spLocks noGrp="1"/>
          </p:cNvSpPr>
          <p:nvPr>
            <p:ph type="subTitle" idx="1"/>
          </p:nvPr>
        </p:nvSpPr>
        <p:spPr>
          <a:xfrm>
            <a:off x="5300814" y="4686300"/>
            <a:ext cx="5928018" cy="1057276"/>
          </a:xfrm>
        </p:spPr>
        <p:txBody>
          <a:bodyPr>
            <a:normAutofit/>
          </a:bodyPr>
          <a:lstStyle/>
          <a:p>
            <a:pPr algn="l"/>
            <a:r>
              <a:rPr lang="en-US" dirty="0"/>
              <a:t>Unit-4</a:t>
            </a:r>
            <a:endParaRPr lang="en-IN" dirty="0"/>
          </a:p>
        </p:txBody>
      </p:sp>
      <p:pic>
        <p:nvPicPr>
          <p:cNvPr id="4" name="Picture 3" descr="School desk with books and pencils with chalkboard in background">
            <a:extLst>
              <a:ext uri="{FF2B5EF4-FFF2-40B4-BE49-F238E27FC236}">
                <a16:creationId xmlns:a16="http://schemas.microsoft.com/office/drawing/2014/main" id="{12C13FFC-92C2-4816-AD45-881807CA8145}"/>
              </a:ext>
            </a:extLst>
          </p:cNvPr>
          <p:cNvPicPr>
            <a:picLocks noChangeAspect="1"/>
          </p:cNvPicPr>
          <p:nvPr/>
        </p:nvPicPr>
        <p:blipFill rotWithShape="1">
          <a:blip r:embed="rId2"/>
          <a:srcRect l="42267" r="1" b="1"/>
          <a:stretch/>
        </p:blipFill>
        <p:spPr>
          <a:xfrm>
            <a:off x="20" y="736600"/>
            <a:ext cx="4657328" cy="5384798"/>
          </a:xfrm>
          <a:prstGeom prst="rect">
            <a:avLst/>
          </a:prstGeom>
        </p:spPr>
      </p:pic>
    </p:spTree>
    <p:extLst>
      <p:ext uri="{BB962C8B-B14F-4D97-AF65-F5344CB8AC3E}">
        <p14:creationId xmlns:p14="http://schemas.microsoft.com/office/powerpoint/2010/main" val="317221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5D527-04DD-46B2-A744-9466614A936D}"/>
              </a:ext>
            </a:extLst>
          </p:cNvPr>
          <p:cNvSpPr>
            <a:spLocks noGrp="1"/>
          </p:cNvSpPr>
          <p:nvPr>
            <p:ph idx="1"/>
          </p:nvPr>
        </p:nvSpPr>
        <p:spPr>
          <a:xfrm>
            <a:off x="372863" y="257452"/>
            <a:ext cx="11532092" cy="5592932"/>
          </a:xfrm>
        </p:spPr>
        <p:txBody>
          <a:bodyPr/>
          <a:lstStyle/>
          <a:p>
            <a:pPr algn="l">
              <a:buFont typeface="Wingdings" panose="05000000000000000000" pitchFamily="2" charset="2"/>
              <a:buChar char="Ø"/>
            </a:pPr>
            <a:r>
              <a:rPr lang="en-US" sz="2000" b="0" i="0" u="none" strike="noStrike" baseline="0" dirty="0">
                <a:solidFill>
                  <a:srgbClr val="000000"/>
                </a:solidFill>
                <a:latin typeface="UbuntuMono-Regular"/>
              </a:rPr>
              <a:t>skip </a:t>
            </a:r>
            <a:r>
              <a:rPr lang="en-US" sz="2000" b="0" i="0" u="none" strike="noStrike" baseline="0" dirty="0">
                <a:solidFill>
                  <a:srgbClr val="000000"/>
                </a:solidFill>
                <a:latin typeface="MinionPro-Regular"/>
              </a:rPr>
              <a:t>works similarly to </a:t>
            </a:r>
            <a:r>
              <a:rPr lang="en-US" sz="2000" b="0" i="0" u="none" strike="noStrike" baseline="0" dirty="0">
                <a:solidFill>
                  <a:srgbClr val="000000"/>
                </a:solidFill>
                <a:latin typeface="UbuntuMono-Regular"/>
              </a:rPr>
              <a:t>limit</a:t>
            </a:r>
            <a:r>
              <a:rPr lang="en-US" sz="2000" b="0" i="0" u="none" strike="noStrike" baseline="0" dirty="0">
                <a:solidFill>
                  <a:srgbClr val="000000"/>
                </a:solidFill>
                <a:latin typeface="MinionPro-Regular"/>
              </a:rPr>
              <a:t>:</a:t>
            </a:r>
          </a:p>
          <a:p>
            <a:pPr algn="l"/>
            <a:r>
              <a:rPr lang="da-DK" sz="1600" b="0" i="0" u="none" strike="noStrike" baseline="0" dirty="0">
                <a:solidFill>
                  <a:srgbClr val="555555"/>
                </a:solidFill>
                <a:latin typeface="UbuntuMono-Regular"/>
              </a:rPr>
              <a:t>&gt; </a:t>
            </a:r>
            <a:r>
              <a:rPr lang="da-DK" sz="1600" b="0" i="0" u="none" strike="noStrike" baseline="0" dirty="0">
                <a:solidFill>
                  <a:srgbClr val="000089"/>
                </a:solidFill>
                <a:latin typeface="UbuntuMono-Regular"/>
              </a:rPr>
              <a:t>db</a:t>
            </a:r>
            <a:r>
              <a:rPr lang="da-DK" sz="1600" b="0" i="0" u="none" strike="noStrike" baseline="0" dirty="0">
                <a:solidFill>
                  <a:srgbClr val="000000"/>
                </a:solidFill>
                <a:latin typeface="UbuntuMono-Regular"/>
              </a:rPr>
              <a:t>.</a:t>
            </a:r>
            <a:r>
              <a:rPr lang="da-DK" sz="1600" b="0" i="0" u="none" strike="noStrike" baseline="0" dirty="0">
                <a:solidFill>
                  <a:srgbClr val="000089"/>
                </a:solidFill>
                <a:latin typeface="UbuntuMono-Regular"/>
              </a:rPr>
              <a:t>c</a:t>
            </a:r>
            <a:r>
              <a:rPr lang="da-DK" sz="1600" b="0" i="0" u="none" strike="noStrike" baseline="0" dirty="0">
                <a:solidFill>
                  <a:srgbClr val="000000"/>
                </a:solidFill>
                <a:latin typeface="UbuntuMono-Regular"/>
              </a:rPr>
              <a:t>.</a:t>
            </a:r>
            <a:r>
              <a:rPr lang="da-DK" sz="1600" b="0" i="0" u="none" strike="noStrike" baseline="0" dirty="0">
                <a:solidFill>
                  <a:srgbClr val="000089"/>
                </a:solidFill>
                <a:latin typeface="UbuntuMono-Regular"/>
              </a:rPr>
              <a:t>find</a:t>
            </a:r>
            <a:r>
              <a:rPr lang="da-DK" sz="1600" b="0" i="0" u="none" strike="noStrike" baseline="0" dirty="0">
                <a:solidFill>
                  <a:srgbClr val="000000"/>
                </a:solidFill>
                <a:latin typeface="UbuntuMono-Regular"/>
              </a:rPr>
              <a:t>().</a:t>
            </a:r>
            <a:r>
              <a:rPr lang="da-DK" sz="1600" b="0" i="0" u="none" strike="noStrike" baseline="0" dirty="0">
                <a:solidFill>
                  <a:srgbClr val="000089"/>
                </a:solidFill>
                <a:latin typeface="UbuntuMono-Regular"/>
              </a:rPr>
              <a:t>skip</a:t>
            </a:r>
            <a:r>
              <a:rPr lang="da-DK" sz="1600" b="0" i="0" u="none" strike="noStrike" baseline="0" dirty="0">
                <a:solidFill>
                  <a:srgbClr val="000000"/>
                </a:solidFill>
                <a:latin typeface="UbuntuMono-Regular"/>
              </a:rPr>
              <a:t>(</a:t>
            </a:r>
            <a:r>
              <a:rPr lang="da-DK" sz="1600" b="0" i="0" u="none" strike="noStrike" baseline="0" dirty="0">
                <a:solidFill>
                  <a:srgbClr val="FF6600"/>
                </a:solidFill>
                <a:latin typeface="UbuntuMono-Regular"/>
              </a:rPr>
              <a:t>3</a:t>
            </a:r>
            <a:r>
              <a:rPr lang="da-DK" sz="1600" b="0" i="0" u="none" strike="noStrike" baseline="0" dirty="0">
                <a:solidFill>
                  <a:srgbClr val="000000"/>
                </a:solidFill>
                <a:latin typeface="UbuntuMono-Regular"/>
              </a:rPr>
              <a:t>)</a:t>
            </a:r>
          </a:p>
          <a:p>
            <a:pPr algn="l">
              <a:buFont typeface="Wingdings" panose="05000000000000000000" pitchFamily="2" charset="2"/>
              <a:buChar char="Ø"/>
            </a:pPr>
            <a:r>
              <a:rPr lang="en-US" sz="2000" b="0" i="0" u="none" strike="noStrike" baseline="0" dirty="0">
                <a:latin typeface="MinionPro-Regular"/>
              </a:rPr>
              <a:t>This will skip the first three matching documents and return the rest of the matches. If there are fewer than three documents in your collection, it will not return any </a:t>
            </a:r>
            <a:r>
              <a:rPr lang="en-IN" sz="2000" b="0" i="0" u="none" strike="noStrike" baseline="0" dirty="0">
                <a:latin typeface="MinionPro-Regular"/>
              </a:rPr>
              <a:t>documents.</a:t>
            </a:r>
          </a:p>
          <a:p>
            <a:pPr algn="l">
              <a:buFont typeface="Wingdings" panose="05000000000000000000" pitchFamily="2" charset="2"/>
              <a:buChar char="Ø"/>
            </a:pPr>
            <a:r>
              <a:rPr lang="en-US" sz="1800" b="0" i="0" u="none" strike="noStrike" baseline="0" dirty="0">
                <a:latin typeface="UbuntuMono-Regular"/>
              </a:rPr>
              <a:t>sort </a:t>
            </a:r>
            <a:r>
              <a:rPr lang="en-US" sz="1800" b="0" i="0" u="none" strike="noStrike" baseline="0" dirty="0">
                <a:latin typeface="MinionPro-Regular"/>
              </a:rPr>
              <a:t>takes an object: a set of key/value pairs where the keys are key names and the values are the sort directions. Sort direction can be 1 (ascending) or −1 (descending). </a:t>
            </a:r>
            <a:endParaRPr lang="en-US" sz="1800" dirty="0">
              <a:latin typeface="MinionPro-Regular"/>
            </a:endParaRPr>
          </a:p>
          <a:p>
            <a:r>
              <a:rPr lang="en-US" sz="1800" b="0" i="0" u="none" strike="noStrike" baseline="0" dirty="0">
                <a:solidFill>
                  <a:srgbClr val="555555"/>
                </a:solidFill>
                <a:latin typeface="UbuntuMono-Regular"/>
              </a:rPr>
              <a:t>&gt; </a:t>
            </a:r>
            <a:r>
              <a:rPr lang="en-US" sz="1800" b="0" i="0" u="none" strike="noStrike" baseline="0" dirty="0" err="1">
                <a:solidFill>
                  <a:srgbClr val="000089"/>
                </a:solidFill>
                <a:latin typeface="UbuntuMono-Regular"/>
              </a:rPr>
              <a:t>db</a:t>
            </a:r>
            <a:r>
              <a:rPr lang="en-US" sz="1800" b="0" i="0" u="none" strike="noStrike" baseline="0" dirty="0" err="1">
                <a:solidFill>
                  <a:srgbClr val="000000"/>
                </a:solidFill>
                <a:latin typeface="UbuntuMono-Regular"/>
              </a:rPr>
              <a:t>.</a:t>
            </a:r>
            <a:r>
              <a:rPr lang="en-US" sz="1800" b="0" i="0" u="none" strike="noStrike" baseline="0" dirty="0" err="1">
                <a:solidFill>
                  <a:srgbClr val="000089"/>
                </a:solidFill>
                <a:latin typeface="UbuntuMono-Regular"/>
              </a:rPr>
              <a:t>c</a:t>
            </a:r>
            <a:r>
              <a:rPr lang="en-US" sz="1800" b="0" i="0" u="none" strike="noStrike" baseline="0" dirty="0" err="1">
                <a:solidFill>
                  <a:srgbClr val="000000"/>
                </a:solidFill>
                <a:latin typeface="UbuntuMono-Regular"/>
              </a:rPr>
              <a:t>.</a:t>
            </a:r>
            <a:r>
              <a:rPr lang="en-US" sz="1800" b="0" i="0" u="none" strike="noStrike" baseline="0" dirty="0" err="1">
                <a:solidFill>
                  <a:srgbClr val="000089"/>
                </a:solidFill>
                <a:latin typeface="UbuntuMono-Regular"/>
              </a:rPr>
              <a:t>find</a:t>
            </a:r>
            <a:r>
              <a:rPr lang="en-US" sz="1800" b="0" i="0" u="none" strike="noStrike" baseline="0" dirty="0">
                <a:solidFill>
                  <a:srgbClr val="000000"/>
                </a:solidFill>
                <a:latin typeface="UbuntuMono-Regular"/>
              </a:rPr>
              <a:t>().</a:t>
            </a:r>
            <a:r>
              <a:rPr lang="en-US" sz="1800" b="0" i="0" u="none" strike="noStrike" baseline="0" dirty="0">
                <a:solidFill>
                  <a:srgbClr val="000089"/>
                </a:solidFill>
                <a:latin typeface="UbuntuMono-Regular"/>
              </a:rPr>
              <a:t>sort</a:t>
            </a:r>
            <a:r>
              <a:rPr lang="en-US" sz="1800" b="0" i="0" u="none" strike="noStrike" baseline="0" dirty="0">
                <a:solidFill>
                  <a:srgbClr val="000000"/>
                </a:solidFill>
                <a:latin typeface="UbuntuMono-Regular"/>
              </a:rPr>
              <a:t>({</a:t>
            </a:r>
            <a:r>
              <a:rPr lang="en-US" sz="1800" b="0" i="0" u="none" strike="noStrike" baseline="0" dirty="0">
                <a:solidFill>
                  <a:srgbClr val="000089"/>
                </a:solidFill>
                <a:latin typeface="UbuntuMono-Regular"/>
              </a:rPr>
              <a:t>username </a:t>
            </a:r>
            <a:r>
              <a:rPr lang="en-US" sz="1800" b="0" i="0" u="none" strike="noStrike" baseline="0" dirty="0">
                <a:solidFill>
                  <a:srgbClr val="555555"/>
                </a:solidFill>
                <a:latin typeface="UbuntuMono-Regular"/>
              </a:rPr>
              <a:t>: </a:t>
            </a:r>
            <a:r>
              <a:rPr lang="en-US" sz="1800" b="0" i="0" u="none" strike="noStrike" baseline="0" dirty="0">
                <a:solidFill>
                  <a:srgbClr val="FF6600"/>
                </a:solidFill>
                <a:latin typeface="UbuntuMono-Regular"/>
              </a:rPr>
              <a:t>1</a:t>
            </a:r>
            <a:r>
              <a:rPr lang="en-US" sz="1800" b="0" i="0" u="none" strike="noStrike" baseline="0" dirty="0">
                <a:solidFill>
                  <a:srgbClr val="000000"/>
                </a:solidFill>
                <a:latin typeface="UbuntuMono-Regular"/>
              </a:rPr>
              <a:t>, </a:t>
            </a:r>
            <a:r>
              <a:rPr lang="en-US" sz="1800" b="0" i="0" u="none" strike="noStrike" baseline="0" dirty="0">
                <a:solidFill>
                  <a:srgbClr val="000089"/>
                </a:solidFill>
                <a:latin typeface="UbuntuMono-Regular"/>
              </a:rPr>
              <a:t>age </a:t>
            </a:r>
            <a:r>
              <a:rPr lang="en-US" sz="1800" b="0" i="0" u="none" strike="noStrike" baseline="0" dirty="0">
                <a:solidFill>
                  <a:srgbClr val="555555"/>
                </a:solidFill>
                <a:latin typeface="UbuntuMono-Regular"/>
              </a:rPr>
              <a:t>: -</a:t>
            </a:r>
            <a:r>
              <a:rPr lang="en-US" sz="1800" b="0" i="0" u="none" strike="noStrike" baseline="0" dirty="0">
                <a:solidFill>
                  <a:srgbClr val="FF6600"/>
                </a:solidFill>
                <a:latin typeface="UbuntuMono-Regular"/>
              </a:rPr>
              <a:t>1</a:t>
            </a:r>
            <a:r>
              <a:rPr lang="en-US" sz="1800" b="0" i="0" u="none" strike="noStrike" baseline="0" dirty="0">
                <a:solidFill>
                  <a:srgbClr val="000000"/>
                </a:solidFill>
                <a:latin typeface="UbuntuMono-Regular"/>
              </a:rPr>
              <a:t>})</a:t>
            </a:r>
          </a:p>
          <a:p>
            <a:r>
              <a:rPr lang="en-IN" sz="1800" b="0" i="0" u="none" strike="noStrike" baseline="0" dirty="0">
                <a:solidFill>
                  <a:srgbClr val="555555"/>
                </a:solidFill>
                <a:latin typeface="UbuntuMono-Regular"/>
              </a:rPr>
              <a:t>&gt; </a:t>
            </a: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stock</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find</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desc</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a:solidFill>
                  <a:srgbClr val="CD3300"/>
                </a:solidFill>
                <a:latin typeface="UbuntuMono-Regular"/>
              </a:rPr>
              <a:t>"mp3"</a:t>
            </a:r>
            <a:r>
              <a:rPr lang="en-IN" sz="1800" b="0" i="0" u="none" strike="noStrike" baseline="0" dirty="0">
                <a:solidFill>
                  <a:srgbClr val="000000"/>
                </a:solidFill>
                <a:latin typeface="UbuntuMono-Regular"/>
              </a:rPr>
              <a:t>}).</a:t>
            </a:r>
            <a:r>
              <a:rPr lang="en-IN" sz="1800" b="0" i="0" u="none" strike="noStrike" baseline="0" dirty="0">
                <a:solidFill>
                  <a:srgbClr val="000089"/>
                </a:solidFill>
                <a:latin typeface="UbuntuMono-Regular"/>
              </a:rPr>
              <a:t>limit</a:t>
            </a:r>
            <a:r>
              <a:rPr lang="en-IN" sz="1800" b="0" i="0" u="none" strike="noStrike" baseline="0" dirty="0">
                <a:solidFill>
                  <a:srgbClr val="000000"/>
                </a:solidFill>
                <a:latin typeface="UbuntuMono-Regular"/>
              </a:rPr>
              <a:t>(</a:t>
            </a:r>
            <a:r>
              <a:rPr lang="en-IN" sz="1800" b="0" i="0" u="none" strike="noStrike" baseline="0" dirty="0">
                <a:solidFill>
                  <a:srgbClr val="FF6600"/>
                </a:solidFill>
                <a:latin typeface="UbuntuMono-Regular"/>
              </a:rPr>
              <a:t>50</a:t>
            </a:r>
            <a:r>
              <a:rPr lang="en-IN" sz="1800" b="0" i="0" u="none" strike="noStrike" baseline="0" dirty="0">
                <a:solidFill>
                  <a:srgbClr val="000000"/>
                </a:solidFill>
                <a:latin typeface="UbuntuMono-Regular"/>
              </a:rPr>
              <a:t>).</a:t>
            </a:r>
            <a:r>
              <a:rPr lang="en-IN" sz="1800" b="0" i="0" u="none" strike="noStrike" baseline="0" dirty="0">
                <a:solidFill>
                  <a:srgbClr val="000089"/>
                </a:solidFill>
                <a:latin typeface="UbuntuMono-Regular"/>
              </a:rPr>
              <a:t>sort</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"price"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1</a:t>
            </a:r>
            <a:r>
              <a:rPr lang="en-IN" sz="1800" b="0" i="0" u="none" strike="noStrike" baseline="0" dirty="0">
                <a:solidFill>
                  <a:srgbClr val="000000"/>
                </a:solidFill>
                <a:latin typeface="UbuntuMono-Regular"/>
              </a:rPr>
              <a:t>})</a:t>
            </a:r>
            <a:endParaRPr lang="en-IN" dirty="0"/>
          </a:p>
        </p:txBody>
      </p:sp>
    </p:spTree>
    <p:extLst>
      <p:ext uri="{BB962C8B-B14F-4D97-AF65-F5344CB8AC3E}">
        <p14:creationId xmlns:p14="http://schemas.microsoft.com/office/powerpoint/2010/main" val="60121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27F8-7E46-4CAE-AD88-922541F6453A}"/>
              </a:ext>
            </a:extLst>
          </p:cNvPr>
          <p:cNvSpPr>
            <a:spLocks noGrp="1"/>
          </p:cNvSpPr>
          <p:nvPr>
            <p:ph type="title"/>
          </p:nvPr>
        </p:nvSpPr>
        <p:spPr>
          <a:xfrm>
            <a:off x="208705" y="129817"/>
            <a:ext cx="9603275" cy="411722"/>
          </a:xfrm>
        </p:spPr>
        <p:txBody>
          <a:bodyPr>
            <a:normAutofit fontScale="90000"/>
          </a:bodyPr>
          <a:lstStyle/>
          <a:p>
            <a:r>
              <a:rPr lang="en-IN" sz="3200" b="0" i="0" u="none" strike="noStrike" baseline="0" dirty="0">
                <a:latin typeface="MyriadPro-SemiboldCond"/>
              </a:rPr>
              <a:t>Indexing</a:t>
            </a:r>
            <a:endParaRPr lang="en-IN" dirty="0"/>
          </a:p>
        </p:txBody>
      </p:sp>
      <p:sp>
        <p:nvSpPr>
          <p:cNvPr id="3" name="Content Placeholder 2">
            <a:extLst>
              <a:ext uri="{FF2B5EF4-FFF2-40B4-BE49-F238E27FC236}">
                <a16:creationId xmlns:a16="http://schemas.microsoft.com/office/drawing/2014/main" id="{0C7D8A8A-534B-484C-A77C-ADAACAE00679}"/>
              </a:ext>
            </a:extLst>
          </p:cNvPr>
          <p:cNvSpPr>
            <a:spLocks noGrp="1"/>
          </p:cNvSpPr>
          <p:nvPr>
            <p:ph idx="1"/>
          </p:nvPr>
        </p:nvSpPr>
        <p:spPr>
          <a:xfrm>
            <a:off x="310718" y="541540"/>
            <a:ext cx="11603115" cy="5511942"/>
          </a:xfrm>
        </p:spPr>
        <p:txBody>
          <a:bodyPr>
            <a:normAutofit fontScale="92500" lnSpcReduction="10000"/>
          </a:bodyPr>
          <a:lstStyle/>
          <a:p>
            <a:pPr marL="0" indent="0" algn="l">
              <a:buNone/>
            </a:pPr>
            <a:r>
              <a:rPr lang="en-US" sz="2000" b="0" i="0" u="none" strike="noStrike" baseline="0" dirty="0">
                <a:latin typeface="MinionPro-Regular"/>
              </a:rPr>
              <a:t>Indexes support the efficient resolution of queries. Without indexes, MongoDB must scan every document of a collection to select those documents that match the query statement. This scan is highly inefficient and require MongoDB to process a large volume of data.</a:t>
            </a:r>
          </a:p>
          <a:p>
            <a:pPr marL="0" indent="0" algn="l">
              <a:buNone/>
            </a:pPr>
            <a:r>
              <a:rPr lang="en-US" b="0" i="0" dirty="0">
                <a:solidFill>
                  <a:srgbClr val="000000"/>
                </a:solidFill>
                <a:effectLst/>
                <a:latin typeface="Arial" panose="020B0604020202020204" pitchFamily="34" charset="0"/>
              </a:rPr>
              <a:t>Indexes are special data structures, that store a small portion of the data set in an easy-to-traverse form.</a:t>
            </a:r>
            <a:endParaRPr lang="en-US" dirty="0">
              <a:solidFill>
                <a:srgbClr val="000000"/>
              </a:solidFill>
              <a:effectLst/>
              <a:latin typeface="MinionPro-Regular"/>
            </a:endParaRPr>
          </a:p>
          <a:p>
            <a:pPr marL="0" indent="0" algn="l">
              <a:buNone/>
            </a:pPr>
            <a:r>
              <a:rPr lang="en-IN" sz="2000" b="0" i="0" u="none" strike="noStrike" baseline="0" dirty="0">
                <a:latin typeface="MinionPro-Regular"/>
              </a:rPr>
              <a:t>The </a:t>
            </a:r>
            <a:r>
              <a:rPr lang="en-IN" sz="2000" b="0" i="0" u="none" strike="noStrike" baseline="0" dirty="0" err="1">
                <a:latin typeface="MinionPro-Regular"/>
              </a:rPr>
              <a:t>createIndex</a:t>
            </a:r>
            <a:r>
              <a:rPr lang="en-IN" sz="2000" b="0" i="0" u="none" strike="noStrike" baseline="0" dirty="0">
                <a:latin typeface="MinionPro-Regular"/>
              </a:rPr>
              <a:t>() Method</a:t>
            </a:r>
          </a:p>
          <a:p>
            <a:pPr marL="0" indent="0" algn="l">
              <a:buNone/>
            </a:pPr>
            <a:r>
              <a:rPr lang="en-US" sz="2000" b="0" i="0" u="none" strike="noStrike" baseline="0" dirty="0">
                <a:latin typeface="MinionPro-Regular"/>
              </a:rPr>
              <a:t>&gt;</a:t>
            </a:r>
            <a:r>
              <a:rPr lang="en-US" sz="2000" b="0" i="0" u="none" strike="noStrike" baseline="0" dirty="0" err="1">
                <a:latin typeface="MinionPro-Regular"/>
              </a:rPr>
              <a:t>db.COLLECTION_NAME.createIndex</a:t>
            </a:r>
            <a:r>
              <a:rPr lang="en-US" sz="2000" b="0" i="0" u="none" strike="noStrike" baseline="0" dirty="0">
                <a:latin typeface="MinionPro-Regular"/>
              </a:rPr>
              <a:t>({KEY:1})</a:t>
            </a:r>
          </a:p>
          <a:p>
            <a:pPr marL="0" indent="0" algn="l">
              <a:buNone/>
            </a:pPr>
            <a:r>
              <a:rPr lang="en-IN" sz="2000" b="0" i="0" u="none" strike="noStrike" baseline="0" dirty="0">
                <a:latin typeface="MinionPro-Regular"/>
              </a:rPr>
              <a:t>&gt;</a:t>
            </a:r>
            <a:r>
              <a:rPr lang="en-IN" sz="2000" b="0" i="0" u="none" strike="noStrike" baseline="0" dirty="0" err="1">
                <a:latin typeface="MinionPro-Regular"/>
              </a:rPr>
              <a:t>db.mycol.createIndex</a:t>
            </a:r>
            <a:r>
              <a:rPr lang="en-IN" sz="2000" b="0" i="0" u="none" strike="noStrike" baseline="0" dirty="0">
                <a:latin typeface="MinionPro-Regular"/>
              </a:rPr>
              <a:t>({"title":1})</a:t>
            </a:r>
          </a:p>
          <a:p>
            <a:pPr marL="0" indent="0" algn="l">
              <a:buNone/>
            </a:pPr>
            <a:r>
              <a:rPr lang="en-IN" sz="2000" b="0" i="0" u="none" strike="noStrike" baseline="0" dirty="0">
                <a:latin typeface="MinionPro-Regular"/>
              </a:rPr>
              <a:t>{</a:t>
            </a:r>
          </a:p>
          <a:p>
            <a:pPr marL="0" indent="0" algn="l">
              <a:buNone/>
            </a:pPr>
            <a:r>
              <a:rPr lang="en-IN" sz="2000" b="0" i="0" u="none" strike="noStrike" baseline="0" dirty="0">
                <a:latin typeface="MinionPro-Regular"/>
              </a:rPr>
              <a:t>	"</a:t>
            </a:r>
            <a:r>
              <a:rPr lang="en-IN" sz="2000" b="0" i="0" u="none" strike="noStrike" baseline="0" dirty="0" err="1">
                <a:latin typeface="MinionPro-Regular"/>
              </a:rPr>
              <a:t>createdCollectionAutomatically</a:t>
            </a:r>
            <a:r>
              <a:rPr lang="en-IN" sz="2000" b="0" i="0" u="none" strike="noStrike" baseline="0" dirty="0">
                <a:latin typeface="MinionPro-Regular"/>
              </a:rPr>
              <a:t>" : false,</a:t>
            </a:r>
          </a:p>
          <a:p>
            <a:pPr marL="0" indent="0" algn="l">
              <a:buNone/>
            </a:pPr>
            <a:r>
              <a:rPr lang="en-IN" sz="2000" b="0" i="0" u="none" strike="noStrike" baseline="0" dirty="0">
                <a:latin typeface="MinionPro-Regular"/>
              </a:rPr>
              <a:t>	"</a:t>
            </a:r>
            <a:r>
              <a:rPr lang="en-IN" sz="2000" b="0" i="0" u="none" strike="noStrike" baseline="0" dirty="0" err="1">
                <a:latin typeface="MinionPro-Regular"/>
              </a:rPr>
              <a:t>numIndexesBefore</a:t>
            </a:r>
            <a:r>
              <a:rPr lang="en-IN" sz="2000" b="0" i="0" u="none" strike="noStrike" baseline="0" dirty="0">
                <a:latin typeface="MinionPro-Regular"/>
              </a:rPr>
              <a:t>" : 1,</a:t>
            </a:r>
          </a:p>
          <a:p>
            <a:pPr marL="0" indent="0" algn="l">
              <a:buNone/>
            </a:pPr>
            <a:r>
              <a:rPr lang="en-IN" sz="2000" b="0" i="0" u="none" strike="noStrike" baseline="0" dirty="0">
                <a:latin typeface="MinionPro-Regular"/>
              </a:rPr>
              <a:t>	"</a:t>
            </a:r>
            <a:r>
              <a:rPr lang="en-IN" sz="2000" b="0" i="0" u="none" strike="noStrike" baseline="0" dirty="0" err="1">
                <a:latin typeface="MinionPro-Regular"/>
              </a:rPr>
              <a:t>numIndexesAfter</a:t>
            </a:r>
            <a:r>
              <a:rPr lang="en-IN" sz="2000" b="0" i="0" u="none" strike="noStrike" baseline="0" dirty="0">
                <a:latin typeface="MinionPro-Regular"/>
              </a:rPr>
              <a:t>" : 2,</a:t>
            </a:r>
          </a:p>
          <a:p>
            <a:pPr marL="0" indent="0" algn="l">
              <a:buNone/>
            </a:pPr>
            <a:r>
              <a:rPr lang="en-IN" sz="2000" b="0" i="0" u="none" strike="noStrike" baseline="0" dirty="0">
                <a:latin typeface="MinionPro-Regular"/>
              </a:rPr>
              <a:t>	"ok" : 1</a:t>
            </a:r>
          </a:p>
          <a:p>
            <a:pPr marL="0" indent="0" algn="l">
              <a:buNone/>
            </a:pPr>
            <a:r>
              <a:rPr lang="en-IN" sz="2000" b="0" i="0" u="none" strike="noStrike" baseline="0" dirty="0">
                <a:latin typeface="MinionPro-Regular"/>
              </a:rPr>
              <a:t>}</a:t>
            </a:r>
          </a:p>
          <a:p>
            <a:pPr marL="0" indent="0" algn="l">
              <a:buNone/>
            </a:pPr>
            <a:r>
              <a:rPr lang="en-IN" sz="2000" b="0" i="0" u="none" strike="noStrike" baseline="0" dirty="0">
                <a:latin typeface="MinionPro-Regular"/>
              </a:rPr>
              <a:t>&gt;</a:t>
            </a:r>
          </a:p>
        </p:txBody>
      </p:sp>
    </p:spTree>
    <p:extLst>
      <p:ext uri="{BB962C8B-B14F-4D97-AF65-F5344CB8AC3E}">
        <p14:creationId xmlns:p14="http://schemas.microsoft.com/office/powerpoint/2010/main" val="167162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B3FC5-A59C-44FF-9FFC-38F2EBE72950}"/>
              </a:ext>
            </a:extLst>
          </p:cNvPr>
          <p:cNvSpPr>
            <a:spLocks noGrp="1"/>
          </p:cNvSpPr>
          <p:nvPr>
            <p:ph idx="1"/>
          </p:nvPr>
        </p:nvSpPr>
        <p:spPr>
          <a:xfrm>
            <a:off x="266331" y="292963"/>
            <a:ext cx="11647502" cy="5708341"/>
          </a:xfrm>
        </p:spPr>
        <p:txBody>
          <a:bodyPr/>
          <a:lstStyle/>
          <a:p>
            <a:pPr marL="0" indent="0">
              <a:buNone/>
            </a:pPr>
            <a:r>
              <a:rPr lang="en-IN" dirty="0"/>
              <a:t>&gt;</a:t>
            </a:r>
            <a:r>
              <a:rPr lang="en-IN" dirty="0" err="1"/>
              <a:t>db.mycol.createIndex</a:t>
            </a:r>
            <a:r>
              <a:rPr lang="en-IN" dirty="0"/>
              <a:t>({"title":1,"description":-1})</a:t>
            </a:r>
          </a:p>
          <a:p>
            <a:pPr marL="0" indent="0">
              <a:buNone/>
            </a:pPr>
            <a:r>
              <a:rPr lang="en-IN" dirty="0"/>
              <a:t>The </a:t>
            </a:r>
            <a:r>
              <a:rPr lang="en-IN" dirty="0" err="1"/>
              <a:t>dropIndex</a:t>
            </a:r>
            <a:r>
              <a:rPr lang="en-IN" dirty="0"/>
              <a:t>() method</a:t>
            </a:r>
          </a:p>
          <a:p>
            <a:pPr marL="0" indent="0">
              <a:buNone/>
            </a:pPr>
            <a:r>
              <a:rPr lang="en-US" dirty="0"/>
              <a:t>&gt;</a:t>
            </a:r>
            <a:r>
              <a:rPr lang="en-US" dirty="0" err="1"/>
              <a:t>db.COLLECTION_NAME.dropIndex</a:t>
            </a:r>
            <a:r>
              <a:rPr lang="en-US" dirty="0"/>
              <a:t>({KEY:1})</a:t>
            </a:r>
          </a:p>
          <a:p>
            <a:pPr marL="0" indent="0">
              <a:buNone/>
            </a:pPr>
            <a:r>
              <a:rPr lang="en-IN" dirty="0"/>
              <a:t>&gt; </a:t>
            </a:r>
            <a:r>
              <a:rPr lang="en-IN" dirty="0" err="1"/>
              <a:t>db.mycol.dropIndex</a:t>
            </a:r>
            <a:r>
              <a:rPr lang="en-IN" dirty="0"/>
              <a:t>({"title":1})</a:t>
            </a:r>
          </a:p>
          <a:p>
            <a:pPr marL="0" indent="0">
              <a:buNone/>
            </a:pPr>
            <a:r>
              <a:rPr lang="en-IN" dirty="0"/>
              <a:t>{</a:t>
            </a:r>
          </a:p>
          <a:p>
            <a:pPr marL="0" indent="0">
              <a:buNone/>
            </a:pPr>
            <a:r>
              <a:rPr lang="en-IN" dirty="0"/>
              <a:t>	"ok" : 0,</a:t>
            </a:r>
          </a:p>
          <a:p>
            <a:pPr marL="0" indent="0">
              <a:buNone/>
            </a:pPr>
            <a:r>
              <a:rPr lang="en-IN" dirty="0"/>
              <a:t>	"</a:t>
            </a:r>
            <a:r>
              <a:rPr lang="en-IN" dirty="0" err="1"/>
              <a:t>errmsg</a:t>
            </a:r>
            <a:r>
              <a:rPr lang="en-IN" dirty="0"/>
              <a:t>" : "can't find index with key: { title: 1.0 }",</a:t>
            </a:r>
          </a:p>
          <a:p>
            <a:pPr marL="0" indent="0">
              <a:buNone/>
            </a:pPr>
            <a:r>
              <a:rPr lang="en-IN" dirty="0"/>
              <a:t>	"code" : 27,</a:t>
            </a:r>
          </a:p>
          <a:p>
            <a:pPr marL="0" indent="0">
              <a:buNone/>
            </a:pPr>
            <a:r>
              <a:rPr lang="en-IN" dirty="0"/>
              <a:t>	"</a:t>
            </a:r>
            <a:r>
              <a:rPr lang="en-IN" dirty="0" err="1"/>
              <a:t>codeName</a:t>
            </a:r>
            <a:r>
              <a:rPr lang="en-IN" dirty="0"/>
              <a:t>" : "</a:t>
            </a:r>
            <a:r>
              <a:rPr lang="en-IN" dirty="0" err="1"/>
              <a:t>IndexNotFound</a:t>
            </a:r>
            <a:r>
              <a:rPr lang="en-IN" dirty="0"/>
              <a:t>"</a:t>
            </a:r>
          </a:p>
          <a:p>
            <a:pPr marL="0" indent="0">
              <a:buNone/>
            </a:pPr>
            <a:r>
              <a:rPr lang="en-IN" dirty="0"/>
              <a:t>}</a:t>
            </a:r>
          </a:p>
          <a:p>
            <a:pPr marL="0" indent="0">
              <a:buNone/>
            </a:pPr>
            <a:r>
              <a:rPr lang="en-IN" dirty="0"/>
              <a:t>&gt;</a:t>
            </a:r>
            <a:r>
              <a:rPr lang="en-IN" dirty="0" err="1"/>
              <a:t>db.COLLECTION_NAME.dropIndexes</a:t>
            </a:r>
            <a:r>
              <a:rPr lang="en-IN" dirty="0"/>
              <a:t>()</a:t>
            </a:r>
          </a:p>
        </p:txBody>
      </p:sp>
    </p:spTree>
    <p:extLst>
      <p:ext uri="{BB962C8B-B14F-4D97-AF65-F5344CB8AC3E}">
        <p14:creationId xmlns:p14="http://schemas.microsoft.com/office/powerpoint/2010/main" val="181648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36DC0-1190-4757-8731-B6478E8C9383}"/>
              </a:ext>
            </a:extLst>
          </p:cNvPr>
          <p:cNvSpPr>
            <a:spLocks noGrp="1"/>
          </p:cNvSpPr>
          <p:nvPr>
            <p:ph idx="1"/>
          </p:nvPr>
        </p:nvSpPr>
        <p:spPr>
          <a:xfrm>
            <a:off x="239697" y="213064"/>
            <a:ext cx="11851689" cy="5832629"/>
          </a:xfrm>
        </p:spPr>
        <p:txBody>
          <a:bodyPr/>
          <a:lstStyle/>
          <a:p>
            <a:pPr marL="0" indent="0">
              <a:buNone/>
            </a:pP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getIndexes</a:t>
            </a:r>
            <a:r>
              <a:rPr lang="en-IN" dirty="0">
                <a:latin typeface="Times New Roman" panose="02020603050405020304" pitchFamily="18" charset="0"/>
                <a:cs typeface="Times New Roman" panose="02020603050405020304" pitchFamily="18" charset="0"/>
              </a:rPr>
              <a:t>() method</a:t>
            </a:r>
          </a:p>
          <a:p>
            <a:pPr marL="0" indent="0">
              <a:buNone/>
            </a:pPr>
            <a:r>
              <a:rPr lang="en-IN" dirty="0" err="1">
                <a:latin typeface="Times New Roman" panose="02020603050405020304" pitchFamily="18" charset="0"/>
                <a:cs typeface="Times New Roman" panose="02020603050405020304" pitchFamily="18" charset="0"/>
              </a:rPr>
              <a:t>db.COLLECTION_NAME.getIndexes</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db.mycol.createIndex</a:t>
            </a:r>
            <a:r>
              <a:rPr lang="en-IN" dirty="0">
                <a:latin typeface="Times New Roman" panose="02020603050405020304" pitchFamily="18" charset="0"/>
                <a:cs typeface="Times New Roman" panose="02020603050405020304" pitchFamily="18" charset="0"/>
              </a:rPr>
              <a:t>({"title":1,"description":-1})</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62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E99E-D98C-4F0A-8A0D-DF45A9DAC31A}"/>
              </a:ext>
            </a:extLst>
          </p:cNvPr>
          <p:cNvSpPr>
            <a:spLocks noGrp="1"/>
          </p:cNvSpPr>
          <p:nvPr>
            <p:ph type="title"/>
          </p:nvPr>
        </p:nvSpPr>
        <p:spPr>
          <a:xfrm>
            <a:off x="390617" y="221943"/>
            <a:ext cx="11212498" cy="905521"/>
          </a:xfrm>
        </p:spPr>
        <p:txBody>
          <a:bodyPr>
            <a:normAutofit/>
          </a:bodyPr>
          <a:lstStyle/>
          <a:p>
            <a:r>
              <a:rPr lang="en-IN" sz="3600" b="0" i="0" u="none" strike="noStrike" baseline="0" dirty="0">
                <a:solidFill>
                  <a:srgbClr val="FF0000"/>
                </a:solidFill>
                <a:latin typeface="MyriadPro-SemiboldCond"/>
              </a:rPr>
              <a:t>Types of Indexes</a:t>
            </a:r>
            <a:endParaRPr lang="en-IN" sz="4800" dirty="0">
              <a:solidFill>
                <a:srgbClr val="FF0000"/>
              </a:solidFill>
            </a:endParaRPr>
          </a:p>
        </p:txBody>
      </p:sp>
      <p:sp>
        <p:nvSpPr>
          <p:cNvPr id="3" name="Content Placeholder 2">
            <a:extLst>
              <a:ext uri="{FF2B5EF4-FFF2-40B4-BE49-F238E27FC236}">
                <a16:creationId xmlns:a16="http://schemas.microsoft.com/office/drawing/2014/main" id="{9D82B982-0E34-4892-83D3-CE0678D273B5}"/>
              </a:ext>
            </a:extLst>
          </p:cNvPr>
          <p:cNvSpPr>
            <a:spLocks noGrp="1"/>
          </p:cNvSpPr>
          <p:nvPr>
            <p:ph idx="1"/>
          </p:nvPr>
        </p:nvSpPr>
        <p:spPr>
          <a:xfrm>
            <a:off x="390616" y="1012053"/>
            <a:ext cx="11283519" cy="5521911"/>
          </a:xfrm>
        </p:spPr>
        <p:txBody>
          <a:bodyPr>
            <a:normAutofit lnSpcReduction="10000"/>
          </a:bodyPr>
          <a:lstStyle/>
          <a:p>
            <a:pPr marL="0" indent="0">
              <a:buNone/>
            </a:pPr>
            <a:r>
              <a:rPr lang="en-IN" b="0" i="0" u="none" strike="noStrike" baseline="0" dirty="0">
                <a:solidFill>
                  <a:srgbClr val="00B050"/>
                </a:solidFill>
                <a:latin typeface="MyriadPro-SemiboldCond"/>
              </a:rPr>
              <a:t>Unique Indexes</a:t>
            </a:r>
          </a:p>
          <a:p>
            <a:pPr algn="l"/>
            <a:r>
              <a:rPr lang="en-US" sz="3200" b="0" i="0" u="none" strike="noStrike" baseline="0" dirty="0">
                <a:latin typeface="MinionPro-Regular"/>
              </a:rPr>
              <a:t>Unique indexes guarantee that each value will appear at most once in the index. For example, if you want to make sure no two documents can have the same value in the </a:t>
            </a:r>
            <a:r>
              <a:rPr lang="en-US" sz="3200" b="0" i="0" u="none" strike="noStrike" baseline="0" dirty="0">
                <a:latin typeface="UbuntuMono-Regular"/>
              </a:rPr>
              <a:t>"username" </a:t>
            </a:r>
            <a:r>
              <a:rPr lang="en-US" sz="3200" b="0" i="0" u="none" strike="noStrike" baseline="0" dirty="0">
                <a:latin typeface="MinionPro-Regular"/>
              </a:rPr>
              <a:t>key, you can create a unique index:</a:t>
            </a:r>
          </a:p>
          <a:p>
            <a:pPr algn="l">
              <a:buFont typeface="Wingdings" panose="05000000000000000000" pitchFamily="2" charset="2"/>
              <a:buChar char="Ø"/>
            </a:pPr>
            <a:r>
              <a:rPr lang="en-IN" b="0" i="0" u="none" strike="noStrike" baseline="0" dirty="0" err="1">
                <a:solidFill>
                  <a:srgbClr val="000089"/>
                </a:solidFill>
                <a:latin typeface="UbuntuMono-Regular"/>
              </a:rPr>
              <a:t>db</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users</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ensureIndex</a:t>
            </a:r>
            <a:r>
              <a:rPr lang="en-IN" b="0" i="0" u="none" strike="noStrike" baseline="0" dirty="0">
                <a:solidFill>
                  <a:srgbClr val="000000"/>
                </a:solidFill>
                <a:latin typeface="UbuntuMono-Regular"/>
              </a:rPr>
              <a:t>({</a:t>
            </a:r>
            <a:r>
              <a:rPr lang="en-IN" b="0" i="0" u="none" strike="noStrike" baseline="0" dirty="0">
                <a:solidFill>
                  <a:srgbClr val="CD3300"/>
                </a:solidFill>
                <a:latin typeface="UbuntuMono-Regular"/>
              </a:rPr>
              <a:t>"username"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1</a:t>
            </a: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"unique" </a:t>
            </a:r>
            <a:r>
              <a:rPr lang="en-IN" b="0" i="0" u="none" strike="noStrike" baseline="0" dirty="0">
                <a:solidFill>
                  <a:srgbClr val="555555"/>
                </a:solidFill>
                <a:latin typeface="UbuntuMono-Regular"/>
              </a:rPr>
              <a:t>: </a:t>
            </a:r>
            <a:r>
              <a:rPr lang="en-IN" b="1" i="0" u="none" strike="noStrike" baseline="0" dirty="0">
                <a:solidFill>
                  <a:srgbClr val="00669A"/>
                </a:solidFill>
                <a:latin typeface="UbuntuMono-Bold"/>
              </a:rPr>
              <a:t>true</a:t>
            </a:r>
            <a:r>
              <a:rPr lang="en-IN" b="0" i="0" u="none" strike="noStrike" baseline="0" dirty="0">
                <a:solidFill>
                  <a:srgbClr val="000000"/>
                </a:solidFill>
                <a:latin typeface="UbuntuMono-Regular"/>
              </a:rPr>
              <a:t>})</a:t>
            </a:r>
            <a:endParaRPr lang="en-US" sz="4000" dirty="0">
              <a:solidFill>
                <a:srgbClr val="000000"/>
              </a:solidFill>
              <a:latin typeface="MinionPro-Regular"/>
            </a:endParaRPr>
          </a:p>
          <a:p>
            <a:pPr marL="0" indent="0" algn="l">
              <a:buNone/>
            </a:pPr>
            <a:r>
              <a:rPr lang="en-IN" b="0" i="0" u="none" strike="noStrike" baseline="0" dirty="0">
                <a:solidFill>
                  <a:srgbClr val="555555"/>
                </a:solidFill>
                <a:latin typeface="UbuntuMono-Regular"/>
              </a:rPr>
              <a:t>&gt; </a:t>
            </a:r>
            <a:r>
              <a:rPr lang="en-IN" b="0" i="0" u="none" strike="noStrike" baseline="0" dirty="0" err="1">
                <a:solidFill>
                  <a:srgbClr val="000089"/>
                </a:solidFill>
                <a:latin typeface="UbuntuMono-Regular"/>
              </a:rPr>
              <a:t>db</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users</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insert</a:t>
            </a:r>
            <a:r>
              <a:rPr lang="en-IN" b="0" i="0" u="none" strike="noStrike" baseline="0" dirty="0">
                <a:solidFill>
                  <a:srgbClr val="000000"/>
                </a:solidFill>
                <a:latin typeface="UbuntuMono-Regular"/>
              </a:rPr>
              <a:t>({</a:t>
            </a:r>
            <a:r>
              <a:rPr lang="en-IN" b="0" i="0" u="none" strike="noStrike" baseline="0" dirty="0">
                <a:solidFill>
                  <a:srgbClr val="000089"/>
                </a:solidFill>
                <a:latin typeface="UbuntuMono-Regular"/>
              </a:rPr>
              <a:t>username</a:t>
            </a:r>
            <a:r>
              <a:rPr lang="en-IN" b="0" i="0" u="none" strike="noStrike" baseline="0" dirty="0">
                <a:solidFill>
                  <a:srgbClr val="555555"/>
                </a:solidFill>
                <a:latin typeface="UbuntuMono-Regular"/>
              </a:rPr>
              <a:t>: </a:t>
            </a:r>
            <a:r>
              <a:rPr lang="en-IN" b="0" i="0" u="none" strike="noStrike" baseline="0" dirty="0">
                <a:solidFill>
                  <a:srgbClr val="CD3300"/>
                </a:solidFill>
                <a:latin typeface="UbuntuMono-Regular"/>
              </a:rPr>
              <a:t>"bob"</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555555"/>
                </a:solidFill>
                <a:latin typeface="UbuntuMono-Regular"/>
              </a:rPr>
              <a:t>&gt; </a:t>
            </a:r>
            <a:r>
              <a:rPr lang="en-IN" b="0" i="0" u="none" strike="noStrike" baseline="0" dirty="0" err="1">
                <a:solidFill>
                  <a:srgbClr val="000089"/>
                </a:solidFill>
                <a:latin typeface="UbuntuMono-Regular"/>
              </a:rPr>
              <a:t>db</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users</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insert</a:t>
            </a:r>
            <a:r>
              <a:rPr lang="en-IN" b="0" i="0" u="none" strike="noStrike" baseline="0" dirty="0">
                <a:solidFill>
                  <a:srgbClr val="000000"/>
                </a:solidFill>
                <a:latin typeface="UbuntuMono-Regular"/>
              </a:rPr>
              <a:t>({</a:t>
            </a:r>
            <a:r>
              <a:rPr lang="en-IN" b="0" i="0" u="none" strike="noStrike" baseline="0" dirty="0">
                <a:solidFill>
                  <a:srgbClr val="000089"/>
                </a:solidFill>
                <a:latin typeface="UbuntuMono-Regular"/>
              </a:rPr>
              <a:t>username</a:t>
            </a:r>
            <a:r>
              <a:rPr lang="en-IN" b="0" i="0" u="none" strike="noStrike" baseline="0" dirty="0">
                <a:solidFill>
                  <a:srgbClr val="555555"/>
                </a:solidFill>
                <a:latin typeface="UbuntuMono-Regular"/>
              </a:rPr>
              <a:t>: </a:t>
            </a:r>
            <a:r>
              <a:rPr lang="en-IN" b="0" i="0" u="none" strike="noStrike" baseline="0" dirty="0">
                <a:solidFill>
                  <a:srgbClr val="CD3300"/>
                </a:solidFill>
                <a:latin typeface="UbuntuMono-Regular"/>
              </a:rPr>
              <a:t>"bob"</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89"/>
                </a:solidFill>
                <a:latin typeface="UbuntuMono-Regular"/>
              </a:rPr>
              <a:t>E11000 duplicate key error index</a:t>
            </a:r>
            <a:r>
              <a:rPr lang="en-IN" b="0" i="0" u="none" strike="noStrike" baseline="0" dirty="0">
                <a:solidFill>
                  <a:srgbClr val="555555"/>
                </a:solidFill>
                <a:latin typeface="UbuntuMono-Regular"/>
              </a:rPr>
              <a:t>: </a:t>
            </a:r>
            <a:r>
              <a:rPr lang="en-IN" b="0" i="0" u="none" strike="noStrike" baseline="0" dirty="0">
                <a:solidFill>
                  <a:srgbClr val="000089"/>
                </a:solidFill>
                <a:latin typeface="UbuntuMono-Regular"/>
              </a:rPr>
              <a:t>test</a:t>
            </a:r>
            <a:r>
              <a:rPr lang="en-IN" b="0" i="0" u="none" strike="noStrike" baseline="0" dirty="0">
                <a:solidFill>
                  <a:srgbClr val="000000"/>
                </a:solidFill>
                <a:latin typeface="UbuntuMono-Regular"/>
              </a:rPr>
              <a:t>.</a:t>
            </a:r>
            <a:r>
              <a:rPr lang="en-IN" b="0" i="0" u="none" strike="noStrike" baseline="0" dirty="0">
                <a:solidFill>
                  <a:srgbClr val="000089"/>
                </a:solidFill>
                <a:latin typeface="UbuntuMono-Regular"/>
              </a:rPr>
              <a:t>users</a:t>
            </a:r>
            <a:r>
              <a:rPr lang="en-IN" b="0" i="0" u="none" strike="noStrike" baseline="0" dirty="0">
                <a:solidFill>
                  <a:srgbClr val="000000"/>
                </a:solidFill>
                <a:latin typeface="UbuntuMono-Regular"/>
              </a:rPr>
              <a:t>.</a:t>
            </a:r>
            <a:r>
              <a:rPr lang="en-IN" b="0" i="0" u="none" strike="noStrike" baseline="0" dirty="0">
                <a:solidFill>
                  <a:srgbClr val="000089"/>
                </a:solidFill>
                <a:latin typeface="UbuntuMono-Regular"/>
              </a:rPr>
              <a:t>$username_1 dup key</a:t>
            </a:r>
            <a:r>
              <a:rPr lang="en-IN" b="0" i="0" u="none" strike="noStrike" baseline="0" dirty="0">
                <a:solidFill>
                  <a:srgbClr val="555555"/>
                </a:solidFill>
                <a:latin typeface="UbuntuMono-Regular"/>
              </a:rPr>
              <a:t>: </a:t>
            </a:r>
            <a:r>
              <a:rPr lang="en-IN" b="0" i="0" u="none" strike="noStrike" baseline="0" dirty="0">
                <a:solidFill>
                  <a:srgbClr val="000000"/>
                </a:solidFill>
                <a:latin typeface="UbuntuMono-Regular"/>
              </a:rPr>
              <a:t>{ </a:t>
            </a:r>
            <a:r>
              <a:rPr lang="en-IN" b="0" i="0" u="none" strike="noStrike" baseline="0" dirty="0">
                <a:solidFill>
                  <a:srgbClr val="555555"/>
                </a:solidFill>
                <a:latin typeface="UbuntuMono-Regular"/>
              </a:rPr>
              <a:t>: </a:t>
            </a:r>
            <a:r>
              <a:rPr lang="en-IN" b="0" i="0" u="none" strike="noStrike" baseline="0" dirty="0">
                <a:solidFill>
                  <a:srgbClr val="CD3300"/>
                </a:solidFill>
                <a:latin typeface="UbuntuMono-Regular"/>
              </a:rPr>
              <a:t>"bob" </a:t>
            </a:r>
            <a:r>
              <a:rPr lang="en-IN" b="0" i="0" u="none" strike="noStrike" baseline="0" dirty="0">
                <a:solidFill>
                  <a:srgbClr val="000000"/>
                </a:solidFill>
                <a:latin typeface="UbuntuMono-Regular"/>
              </a:rPr>
              <a:t>}</a:t>
            </a:r>
          </a:p>
          <a:p>
            <a:pPr algn="l"/>
            <a:r>
              <a:rPr lang="en-US" dirty="0">
                <a:latin typeface="MinionPro-Regular"/>
              </a:rPr>
              <a:t>T</a:t>
            </a:r>
            <a:r>
              <a:rPr lang="en-US" b="0" i="0" u="none" strike="noStrike" baseline="0" dirty="0">
                <a:latin typeface="MinionPro-Regular"/>
              </a:rPr>
              <a:t>he index on </a:t>
            </a:r>
            <a:r>
              <a:rPr lang="en-US" b="0" i="0" u="none" strike="noStrike" baseline="0" dirty="0">
                <a:latin typeface="UbuntuMono-Regular"/>
              </a:rPr>
              <a:t>"_id"</a:t>
            </a:r>
            <a:r>
              <a:rPr lang="en-US" b="0" i="0" u="none" strike="noStrike" baseline="0" dirty="0">
                <a:latin typeface="MinionPro-Regular"/>
              </a:rPr>
              <a:t>, which is automatically created whenever  you </a:t>
            </a:r>
            <a:r>
              <a:rPr lang="en-US" sz="1800" b="0" i="0" u="none" strike="noStrike" baseline="0" dirty="0">
                <a:latin typeface="MinionPro-Regular"/>
              </a:rPr>
              <a:t>create a </a:t>
            </a:r>
            <a:r>
              <a:rPr lang="en-US" sz="3200" b="0" i="0" u="none" strike="noStrike" baseline="0" dirty="0">
                <a:latin typeface="MinionPro-Regular"/>
              </a:rPr>
              <a:t>collection. This is a normal unique index</a:t>
            </a:r>
            <a:endParaRPr lang="en-IN" dirty="0"/>
          </a:p>
        </p:txBody>
      </p:sp>
    </p:spTree>
    <p:extLst>
      <p:ext uri="{BB962C8B-B14F-4D97-AF65-F5344CB8AC3E}">
        <p14:creationId xmlns:p14="http://schemas.microsoft.com/office/powerpoint/2010/main" val="434758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940F6-B94A-4A21-970C-06D54262EEB6}"/>
              </a:ext>
            </a:extLst>
          </p:cNvPr>
          <p:cNvSpPr>
            <a:spLocks noGrp="1"/>
          </p:cNvSpPr>
          <p:nvPr>
            <p:ph idx="1"/>
          </p:nvPr>
        </p:nvSpPr>
        <p:spPr>
          <a:xfrm>
            <a:off x="213065" y="292963"/>
            <a:ext cx="11754034" cy="5584053"/>
          </a:xfrm>
        </p:spPr>
        <p:txBody>
          <a:bodyPr>
            <a:normAutofit fontScale="92500" lnSpcReduction="10000"/>
          </a:bodyPr>
          <a:lstStyle/>
          <a:p>
            <a:pPr algn="l"/>
            <a:r>
              <a:rPr lang="en-US" sz="2400" b="0" i="0" u="none" strike="noStrike" baseline="0" dirty="0">
                <a:latin typeface="MinionPro-Regular"/>
              </a:rPr>
              <a:t>Index buckets are of limited size and if an index entry exceeds it, it just won’t be included in the index. This can cause confusion as it makes a document “invisible” to queries that use the index</a:t>
            </a:r>
          </a:p>
          <a:p>
            <a:pPr algn="l"/>
            <a:r>
              <a:rPr lang="en-US" sz="2400" b="0" i="0" u="none" strike="noStrike" baseline="0" dirty="0">
                <a:latin typeface="MinionPro-Regular"/>
              </a:rPr>
              <a:t>All fields must be smaller than 1024 bytes to be included in an index.</a:t>
            </a:r>
          </a:p>
          <a:p>
            <a:pPr algn="l"/>
            <a:r>
              <a:rPr lang="en-US" sz="2400" b="0" i="0" u="none" strike="noStrike" baseline="0" dirty="0">
                <a:latin typeface="MinionPro-Regular"/>
              </a:rPr>
              <a:t>MongoDB does not return any sort of error or warning if a document’s fields cannot be indexed due to size. This means that keys longer than 8 KB will not be subject to the unique index constraints: you can insert </a:t>
            </a:r>
            <a:r>
              <a:rPr lang="en-IN" sz="2400" b="0" i="0" u="none" strike="noStrike" baseline="0" dirty="0">
                <a:latin typeface="MinionPro-Regular"/>
              </a:rPr>
              <a:t>identical 8 KB strings</a:t>
            </a:r>
          </a:p>
          <a:p>
            <a:pPr marL="0" indent="0" algn="l">
              <a:buNone/>
            </a:pPr>
            <a:r>
              <a:rPr lang="en-IN" sz="2400" b="1" i="0" u="none" strike="noStrike" baseline="0" dirty="0">
                <a:solidFill>
                  <a:srgbClr val="FF0000"/>
                </a:solidFill>
                <a:latin typeface="MyriadPro-SemiboldCond"/>
              </a:rPr>
              <a:t>Compound unique indexes</a:t>
            </a:r>
            <a:endParaRPr lang="en-IN" sz="2400" b="1" dirty="0">
              <a:solidFill>
                <a:srgbClr val="FF0000"/>
              </a:solidFill>
              <a:latin typeface="MinionPro-Regular"/>
            </a:endParaRPr>
          </a:p>
          <a:p>
            <a:pPr algn="l"/>
            <a:r>
              <a:rPr lang="en-IN" sz="2400" b="0" i="0" u="none" strike="noStrike" baseline="0" dirty="0">
                <a:solidFill>
                  <a:srgbClr val="000000"/>
                </a:solidFill>
                <a:latin typeface="MinionPro-Regular"/>
              </a:rPr>
              <a:t>individual keys can have </a:t>
            </a:r>
            <a:r>
              <a:rPr lang="en-US" sz="2400" b="0" i="0" u="none" strike="noStrike" baseline="0" dirty="0">
                <a:solidFill>
                  <a:srgbClr val="000000"/>
                </a:solidFill>
                <a:latin typeface="MinionPro-Regular"/>
              </a:rPr>
              <a:t>the same values, but the combination of values across all keys in an index entry can appear in the index at most once.</a:t>
            </a:r>
          </a:p>
          <a:p>
            <a:pPr algn="l"/>
            <a:r>
              <a:rPr lang="en-US" sz="2400" b="0" i="0" u="none" strike="noStrike" baseline="0" dirty="0">
                <a:solidFill>
                  <a:srgbClr val="000000"/>
                </a:solidFill>
                <a:latin typeface="MinionPro-Regular"/>
              </a:rPr>
              <a:t>For example, if we had a unique index on </a:t>
            </a:r>
            <a:r>
              <a:rPr lang="en-US" sz="2400" b="0" i="0" u="none" strike="noStrike" baseline="0" dirty="0">
                <a:solidFill>
                  <a:srgbClr val="000000"/>
                </a:solidFill>
                <a:latin typeface="UbuntuMono-Regular"/>
              </a:rPr>
              <a:t>{"username" : 1, "age" : 1}</a:t>
            </a:r>
            <a:r>
              <a:rPr lang="en-US" sz="2400" b="0" i="0" u="none" strike="noStrike" baseline="0" dirty="0">
                <a:solidFill>
                  <a:srgbClr val="000000"/>
                </a:solidFill>
                <a:latin typeface="MinionPro-Regular"/>
              </a:rPr>
              <a:t>, the following </a:t>
            </a:r>
            <a:r>
              <a:rPr lang="en-IN" sz="2400" b="0" i="0" u="none" strike="noStrike" baseline="0" dirty="0">
                <a:solidFill>
                  <a:srgbClr val="000000"/>
                </a:solidFill>
                <a:latin typeface="MinionPro-Regular"/>
              </a:rPr>
              <a:t>inserts would be legal:</a:t>
            </a:r>
          </a:p>
          <a:p>
            <a:pPr marL="0" indent="0" algn="l">
              <a:buNone/>
            </a:pPr>
            <a:r>
              <a:rPr lang="en-IN" sz="2400" b="0" i="0" u="none" strike="noStrike" baseline="0" dirty="0">
                <a:solidFill>
                  <a:srgbClr val="555555"/>
                </a:solidFill>
                <a:latin typeface="UbuntuMono-Regular"/>
              </a:rPr>
              <a:t>&gt; </a:t>
            </a:r>
            <a:r>
              <a:rPr lang="en-IN" sz="2400" b="0" i="0" u="none" strike="noStrike" baseline="0" dirty="0" err="1">
                <a:solidFill>
                  <a:srgbClr val="000089"/>
                </a:solidFill>
                <a:latin typeface="UbuntuMono-Regular"/>
              </a:rPr>
              <a:t>db</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users</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insert</a:t>
            </a:r>
            <a:r>
              <a:rPr lang="en-IN" sz="2400" b="0" i="0" u="none" strike="noStrike" baseline="0" dirty="0">
                <a:solidFill>
                  <a:srgbClr val="000000"/>
                </a:solidFill>
                <a:latin typeface="UbuntuMono-Regular"/>
              </a:rPr>
              <a:t>({</a:t>
            </a:r>
            <a:r>
              <a:rPr lang="en-IN" sz="2400" b="0" i="0" u="none" strike="noStrike" baseline="0" dirty="0">
                <a:solidFill>
                  <a:srgbClr val="CD3300"/>
                </a:solidFill>
                <a:latin typeface="UbuntuMono-Regular"/>
              </a:rPr>
              <a:t>"username" </a:t>
            </a:r>
            <a:r>
              <a:rPr lang="en-IN" sz="2400" b="0" i="0" u="none" strike="noStrike" baseline="0" dirty="0">
                <a:solidFill>
                  <a:srgbClr val="555555"/>
                </a:solidFill>
                <a:latin typeface="UbuntuMono-Regular"/>
              </a:rPr>
              <a:t>: </a:t>
            </a:r>
            <a:r>
              <a:rPr lang="en-IN" sz="2400" b="0" i="0" u="none" strike="noStrike" baseline="0" dirty="0">
                <a:solidFill>
                  <a:srgbClr val="CD3300"/>
                </a:solidFill>
                <a:latin typeface="UbuntuMono-Regular"/>
              </a:rPr>
              <a:t>"bob"</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555555"/>
                </a:solidFill>
                <a:latin typeface="UbuntuMono-Regular"/>
              </a:rPr>
              <a:t>&gt; </a:t>
            </a:r>
            <a:r>
              <a:rPr lang="en-IN" sz="2400" b="0" i="0" u="none" strike="noStrike" baseline="0" dirty="0" err="1">
                <a:solidFill>
                  <a:srgbClr val="000089"/>
                </a:solidFill>
                <a:latin typeface="UbuntuMono-Regular"/>
              </a:rPr>
              <a:t>db</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users</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insert</a:t>
            </a:r>
            <a:r>
              <a:rPr lang="en-IN" sz="2400" b="0" i="0" u="none" strike="noStrike" baseline="0" dirty="0">
                <a:solidFill>
                  <a:srgbClr val="000000"/>
                </a:solidFill>
                <a:latin typeface="UbuntuMono-Regular"/>
              </a:rPr>
              <a:t>({</a:t>
            </a:r>
            <a:r>
              <a:rPr lang="en-IN" sz="2400" b="0" i="0" u="none" strike="noStrike" baseline="0" dirty="0">
                <a:solidFill>
                  <a:srgbClr val="CD3300"/>
                </a:solidFill>
                <a:latin typeface="UbuntuMono-Regular"/>
              </a:rPr>
              <a:t>"username" </a:t>
            </a:r>
            <a:r>
              <a:rPr lang="en-IN" sz="2400" b="0" i="0" u="none" strike="noStrike" baseline="0" dirty="0">
                <a:solidFill>
                  <a:srgbClr val="555555"/>
                </a:solidFill>
                <a:latin typeface="UbuntuMono-Regular"/>
              </a:rPr>
              <a:t>: </a:t>
            </a:r>
            <a:r>
              <a:rPr lang="en-IN" sz="2400" b="0" i="0" u="none" strike="noStrike" baseline="0" dirty="0">
                <a:solidFill>
                  <a:srgbClr val="CD3300"/>
                </a:solidFill>
                <a:latin typeface="UbuntuMono-Regular"/>
              </a:rPr>
              <a:t>"bob"</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"age"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23</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000089"/>
                </a:solidFill>
                <a:latin typeface="UbuntuMono-Regular"/>
              </a:rPr>
              <a:t>&gt; </a:t>
            </a:r>
            <a:r>
              <a:rPr lang="en-IN" sz="2400" b="0" i="0" u="none" strike="noStrike" baseline="0" dirty="0" err="1">
                <a:solidFill>
                  <a:srgbClr val="000089"/>
                </a:solidFill>
                <a:latin typeface="UbuntuMono-Regular"/>
              </a:rPr>
              <a:t>db</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users</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insert</a:t>
            </a:r>
            <a:r>
              <a:rPr lang="en-IN" sz="2400" b="0" i="0" u="none" strike="noStrike" baseline="0" dirty="0">
                <a:solidFill>
                  <a:srgbClr val="000000"/>
                </a:solidFill>
                <a:latin typeface="UbuntuMono-Regular"/>
              </a:rPr>
              <a:t>({</a:t>
            </a:r>
            <a:r>
              <a:rPr lang="en-IN" sz="2400" b="0" i="0" u="none" strike="noStrike" baseline="0" dirty="0">
                <a:solidFill>
                  <a:srgbClr val="CD3300"/>
                </a:solidFill>
                <a:latin typeface="UbuntuMono-Regular"/>
              </a:rPr>
              <a:t>"username" </a:t>
            </a:r>
            <a:r>
              <a:rPr lang="en-IN" sz="2400" b="0" i="0" u="none" strike="noStrike" baseline="0" dirty="0">
                <a:solidFill>
                  <a:srgbClr val="555555"/>
                </a:solidFill>
                <a:latin typeface="UbuntuMono-Regular"/>
              </a:rPr>
              <a:t>: </a:t>
            </a:r>
            <a:r>
              <a:rPr lang="en-IN" sz="2400" b="0" i="0" u="none" strike="noStrike" baseline="0" dirty="0">
                <a:solidFill>
                  <a:srgbClr val="CD3300"/>
                </a:solidFill>
                <a:latin typeface="UbuntuMono-Regular"/>
              </a:rPr>
              <a:t>"</a:t>
            </a:r>
            <a:r>
              <a:rPr lang="en-IN" sz="2400" b="0" i="0" u="none" strike="noStrike" baseline="0" dirty="0" err="1">
                <a:solidFill>
                  <a:srgbClr val="CD3300"/>
                </a:solidFill>
                <a:latin typeface="UbuntuMono-Regular"/>
              </a:rPr>
              <a:t>fred</a:t>
            </a:r>
            <a:r>
              <a:rPr lang="en-IN" sz="2400" b="0" i="0" u="none" strike="noStrike" baseline="0" dirty="0">
                <a:solidFill>
                  <a:srgbClr val="CD3300"/>
                </a:solidFill>
                <a:latin typeface="UbuntuMono-Regular"/>
              </a:rPr>
              <a:t>"</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"age"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23</a:t>
            </a:r>
            <a:r>
              <a:rPr lang="en-IN" sz="2400" b="0" i="0" u="none" strike="noStrike" baseline="0" dirty="0">
                <a:solidFill>
                  <a:srgbClr val="000000"/>
                </a:solidFill>
                <a:latin typeface="UbuntuMono-Regular"/>
              </a:rPr>
              <a:t>})</a:t>
            </a:r>
          </a:p>
          <a:p>
            <a:pPr algn="l"/>
            <a:r>
              <a:rPr lang="en-US" sz="2400" b="0" i="0" u="none" strike="noStrike" baseline="0" dirty="0">
                <a:latin typeface="MinionPro-Regular"/>
              </a:rPr>
              <a:t>attempting to insert a second copy of any of these documents would cause a </a:t>
            </a:r>
            <a:r>
              <a:rPr lang="en-IN" sz="2400" b="0" i="0" u="none" strike="noStrike" baseline="0" dirty="0">
                <a:latin typeface="MinionPro-Regular"/>
              </a:rPr>
              <a:t>duplicate key exception</a:t>
            </a:r>
            <a:r>
              <a:rPr lang="en-IN" sz="1800" b="0" i="0" u="none" strike="noStrike" baseline="0" dirty="0">
                <a:latin typeface="MinionPro-Regular"/>
              </a:rPr>
              <a:t>.</a:t>
            </a:r>
            <a:endParaRPr lang="en-IN" dirty="0"/>
          </a:p>
        </p:txBody>
      </p:sp>
    </p:spTree>
    <p:extLst>
      <p:ext uri="{BB962C8B-B14F-4D97-AF65-F5344CB8AC3E}">
        <p14:creationId xmlns:p14="http://schemas.microsoft.com/office/powerpoint/2010/main" val="236177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3E0D2-89DC-44D2-9CCD-9CF624EAA1AF}"/>
              </a:ext>
            </a:extLst>
          </p:cNvPr>
          <p:cNvSpPr>
            <a:spLocks noGrp="1"/>
          </p:cNvSpPr>
          <p:nvPr>
            <p:ph idx="1"/>
          </p:nvPr>
        </p:nvSpPr>
        <p:spPr>
          <a:xfrm>
            <a:off x="186431" y="248575"/>
            <a:ext cx="11771790" cy="6542841"/>
          </a:xfrm>
        </p:spPr>
        <p:txBody>
          <a:bodyPr>
            <a:normAutofit lnSpcReduction="10000"/>
          </a:bodyPr>
          <a:lstStyle/>
          <a:p>
            <a:pPr marL="0" indent="0">
              <a:buNone/>
            </a:pPr>
            <a:r>
              <a:rPr lang="en-IN" b="0" i="0" u="none" strike="noStrike" baseline="0" dirty="0">
                <a:solidFill>
                  <a:srgbClr val="FF0000"/>
                </a:solidFill>
                <a:latin typeface="MyriadPro-SemiboldCond"/>
              </a:rPr>
              <a:t>Dropping duplicates</a:t>
            </a:r>
          </a:p>
          <a:p>
            <a:r>
              <a:rPr lang="en-US" sz="2400" b="0" i="0" u="none" strike="noStrike" baseline="0" dirty="0">
                <a:solidFill>
                  <a:srgbClr val="000000"/>
                </a:solidFill>
                <a:latin typeface="MinionPro-Regular"/>
              </a:rPr>
              <a:t>To build a unique index on an existing collection, it will fail to build if there are any duplicate values:</a:t>
            </a:r>
          </a:p>
          <a:p>
            <a:pPr marL="0" indent="0" algn="l">
              <a:buNone/>
            </a:pPr>
            <a:r>
              <a:rPr lang="en-IN" sz="2400" b="0" i="0" u="none" strike="noStrike" baseline="0" dirty="0">
                <a:solidFill>
                  <a:srgbClr val="555555"/>
                </a:solidFill>
                <a:latin typeface="UbuntuMono-Regular"/>
              </a:rPr>
              <a:t>&gt; </a:t>
            </a:r>
            <a:r>
              <a:rPr lang="en-IN" sz="2400" b="0" i="0" u="none" strike="noStrike" baseline="0" dirty="0" err="1">
                <a:solidFill>
                  <a:srgbClr val="000089"/>
                </a:solidFill>
                <a:latin typeface="UbuntuMono-Regular"/>
              </a:rPr>
              <a:t>db</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users</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ensureIndex</a:t>
            </a:r>
            <a:r>
              <a:rPr lang="en-IN" sz="2400" b="0" i="0" u="none" strike="noStrike" baseline="0" dirty="0">
                <a:solidFill>
                  <a:srgbClr val="000000"/>
                </a:solidFill>
                <a:latin typeface="UbuntuMono-Regular"/>
              </a:rPr>
              <a:t>({</a:t>
            </a:r>
            <a:r>
              <a:rPr lang="en-IN" sz="2400" b="0" i="0" u="none" strike="noStrike" baseline="0" dirty="0">
                <a:solidFill>
                  <a:srgbClr val="CD3300"/>
                </a:solidFill>
                <a:latin typeface="UbuntuMono-Regular"/>
              </a:rPr>
              <a:t>"age"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1</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"unique" </a:t>
            </a:r>
            <a:r>
              <a:rPr lang="en-IN" sz="2400" b="0" i="0" u="none" strike="noStrike" baseline="0" dirty="0">
                <a:solidFill>
                  <a:srgbClr val="555555"/>
                </a:solidFill>
                <a:latin typeface="UbuntuMono-Regular"/>
              </a:rPr>
              <a:t>: </a:t>
            </a:r>
            <a:r>
              <a:rPr lang="en-IN" sz="2400" b="1" i="0" u="none" strike="noStrike" baseline="0" dirty="0">
                <a:solidFill>
                  <a:srgbClr val="00669A"/>
                </a:solidFill>
                <a:latin typeface="UbuntuMono-Bold"/>
              </a:rPr>
              <a:t>true</a:t>
            </a:r>
            <a:r>
              <a:rPr lang="en-IN" sz="2400" b="0" i="0" u="none" strike="noStrike" baseline="0" dirty="0">
                <a:solidFill>
                  <a:srgbClr val="000000"/>
                </a:solidFill>
                <a:latin typeface="UbuntuMono-Regular"/>
              </a:rPr>
              <a:t>})</a:t>
            </a:r>
          </a:p>
          <a:p>
            <a:pPr marL="0" indent="0" algn="l">
              <a:buNone/>
            </a:pPr>
            <a:r>
              <a:rPr lang="en-US" sz="2400" b="0" i="0" u="none" strike="noStrike" baseline="0" dirty="0">
                <a:solidFill>
                  <a:srgbClr val="000089"/>
                </a:solidFill>
                <a:latin typeface="UbuntuMono-Regular"/>
              </a:rPr>
              <a:t>E11000 duplicate key error index</a:t>
            </a:r>
            <a:r>
              <a:rPr lang="en-US" sz="2400" b="0" i="0" u="none" strike="noStrike" baseline="0" dirty="0">
                <a:solidFill>
                  <a:srgbClr val="555555"/>
                </a:solidFill>
                <a:latin typeface="UbuntuMono-Regular"/>
              </a:rPr>
              <a:t>: </a:t>
            </a:r>
            <a:r>
              <a:rPr lang="en-US" sz="2400" b="0" i="0" u="none" strike="noStrike" baseline="0" dirty="0">
                <a:solidFill>
                  <a:srgbClr val="000089"/>
                </a:solidFill>
                <a:latin typeface="UbuntuMono-Regular"/>
              </a:rPr>
              <a:t>test</a:t>
            </a:r>
            <a:r>
              <a:rPr lang="en-US" sz="2400" b="0" i="0" u="none" strike="noStrike" baseline="0" dirty="0">
                <a:solidFill>
                  <a:srgbClr val="000000"/>
                </a:solidFill>
                <a:latin typeface="UbuntuMono-Regular"/>
              </a:rPr>
              <a:t>.</a:t>
            </a:r>
            <a:r>
              <a:rPr lang="en-US" sz="2400" b="0" i="0" u="none" strike="noStrike" baseline="0" dirty="0">
                <a:solidFill>
                  <a:srgbClr val="000089"/>
                </a:solidFill>
                <a:latin typeface="UbuntuMono-Regular"/>
              </a:rPr>
              <a:t>users</a:t>
            </a:r>
            <a:r>
              <a:rPr lang="en-US" sz="2400" b="0" i="0" u="none" strike="noStrike" baseline="0" dirty="0">
                <a:solidFill>
                  <a:srgbClr val="000000"/>
                </a:solidFill>
                <a:latin typeface="UbuntuMono-Regular"/>
              </a:rPr>
              <a:t>.</a:t>
            </a:r>
            <a:r>
              <a:rPr lang="en-US" sz="2400" b="0" i="0" u="none" strike="noStrike" baseline="0" dirty="0">
                <a:solidFill>
                  <a:srgbClr val="000089"/>
                </a:solidFill>
                <a:latin typeface="UbuntuMono-Regular"/>
              </a:rPr>
              <a:t>$age_1 dup key</a:t>
            </a:r>
            <a:r>
              <a:rPr lang="en-US" sz="2400" b="0" i="0" u="none" strike="noStrike" baseline="0" dirty="0">
                <a:solidFill>
                  <a:srgbClr val="555555"/>
                </a:solidFill>
                <a:latin typeface="UbuntuMono-Regular"/>
              </a:rPr>
              <a:t>: </a:t>
            </a:r>
            <a:r>
              <a:rPr lang="en-US" sz="2400" b="0" i="0" u="none" strike="noStrike" baseline="0" dirty="0">
                <a:solidFill>
                  <a:srgbClr val="000000"/>
                </a:solidFill>
                <a:latin typeface="UbuntuMono-Regular"/>
              </a:rPr>
              <a:t>{ </a:t>
            </a:r>
            <a:r>
              <a:rPr lang="en-US" sz="2400" b="0" i="0" u="none" strike="noStrike" baseline="0" dirty="0">
                <a:solidFill>
                  <a:srgbClr val="555555"/>
                </a:solidFill>
                <a:latin typeface="UbuntuMono-Regular"/>
              </a:rPr>
              <a:t>: </a:t>
            </a:r>
            <a:r>
              <a:rPr lang="en-US" sz="2400" b="0" i="0" u="none" strike="noStrike" baseline="0" dirty="0">
                <a:solidFill>
                  <a:srgbClr val="FF6600"/>
                </a:solidFill>
                <a:latin typeface="UbuntuMono-Regular"/>
              </a:rPr>
              <a:t>12 </a:t>
            </a:r>
            <a:r>
              <a:rPr lang="en-US" sz="2400" b="0" i="0" u="none" strike="noStrike" baseline="0" dirty="0">
                <a:solidFill>
                  <a:srgbClr val="000000"/>
                </a:solidFill>
                <a:latin typeface="UbuntuMono-Regular"/>
              </a:rPr>
              <a:t>}</a:t>
            </a:r>
          </a:p>
          <a:p>
            <a:pPr marL="0" indent="0" algn="l">
              <a:buNone/>
            </a:pPr>
            <a:r>
              <a:rPr lang="en-IN" sz="2400" b="0" i="0" u="none" strike="noStrike" baseline="0" dirty="0">
                <a:solidFill>
                  <a:srgbClr val="000000"/>
                </a:solidFill>
                <a:latin typeface="MinionPro-Regular"/>
              </a:rPr>
              <a:t>The </a:t>
            </a:r>
            <a:r>
              <a:rPr lang="en-US" sz="2400" b="0" i="0" u="none" strike="noStrike" baseline="0" dirty="0">
                <a:solidFill>
                  <a:srgbClr val="000000"/>
                </a:solidFill>
                <a:latin typeface="UbuntuMono-Regular"/>
              </a:rPr>
              <a:t>"</a:t>
            </a:r>
            <a:r>
              <a:rPr lang="en-US" sz="2400" b="0" i="0" u="none" strike="noStrike" baseline="0" dirty="0" err="1">
                <a:solidFill>
                  <a:srgbClr val="000000"/>
                </a:solidFill>
                <a:latin typeface="UbuntuMono-Regular"/>
              </a:rPr>
              <a:t>dropDups</a:t>
            </a:r>
            <a:r>
              <a:rPr lang="en-US" sz="2400" b="0" i="0" u="none" strike="noStrike" baseline="0" dirty="0">
                <a:solidFill>
                  <a:srgbClr val="000000"/>
                </a:solidFill>
                <a:latin typeface="UbuntuMono-Regular"/>
              </a:rPr>
              <a:t>" </a:t>
            </a:r>
            <a:r>
              <a:rPr lang="en-US" sz="2400" b="0" i="0" u="none" strike="noStrike" baseline="0" dirty="0">
                <a:solidFill>
                  <a:srgbClr val="000000"/>
                </a:solidFill>
                <a:latin typeface="MinionPro-Regular"/>
              </a:rPr>
              <a:t>option will save the first document found and remove any subsequent </a:t>
            </a:r>
            <a:r>
              <a:rPr lang="en-IN" sz="2400" b="0" i="0" u="none" strike="noStrike" baseline="0" dirty="0">
                <a:solidFill>
                  <a:srgbClr val="000000"/>
                </a:solidFill>
                <a:latin typeface="MinionPro-Regular"/>
              </a:rPr>
              <a:t>documents with duplicate values:</a:t>
            </a:r>
          </a:p>
          <a:p>
            <a:pPr marL="0" indent="0" algn="l">
              <a:buNone/>
            </a:pPr>
            <a:r>
              <a:rPr lang="en-IN" sz="2400" b="0" i="0" u="none" strike="noStrike" baseline="0" dirty="0">
                <a:solidFill>
                  <a:srgbClr val="000089"/>
                </a:solidFill>
                <a:latin typeface="UbuntuMono-Regular"/>
              </a:rPr>
              <a:t>&gt; </a:t>
            </a:r>
            <a:r>
              <a:rPr lang="en-IN" sz="2400" b="0" i="0" u="none" strike="noStrike" baseline="0" dirty="0" err="1">
                <a:solidFill>
                  <a:srgbClr val="000089"/>
                </a:solidFill>
                <a:latin typeface="UbuntuMono-Regular"/>
              </a:rPr>
              <a:t>db</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people</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ensureIndex</a:t>
            </a:r>
            <a:r>
              <a:rPr lang="en-IN" sz="2400" b="0" i="0" u="none" strike="noStrike" baseline="0" dirty="0">
                <a:solidFill>
                  <a:srgbClr val="000000"/>
                </a:solidFill>
                <a:latin typeface="UbuntuMono-Regular"/>
              </a:rPr>
              <a:t>({</a:t>
            </a:r>
            <a:r>
              <a:rPr lang="en-IN" sz="2400" b="0" i="0" u="none" strike="noStrike" baseline="0" dirty="0">
                <a:solidFill>
                  <a:srgbClr val="CD3300"/>
                </a:solidFill>
                <a:latin typeface="UbuntuMono-Regular"/>
              </a:rPr>
              <a:t>"username"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1</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"unique" </a:t>
            </a:r>
            <a:r>
              <a:rPr lang="en-IN" sz="2400" b="0" i="0" u="none" strike="noStrike" baseline="0" dirty="0">
                <a:solidFill>
                  <a:srgbClr val="555555"/>
                </a:solidFill>
                <a:latin typeface="UbuntuMono-Regular"/>
              </a:rPr>
              <a:t>: </a:t>
            </a:r>
            <a:r>
              <a:rPr lang="en-IN" sz="2400" b="1" i="0" u="none" strike="noStrike" baseline="0" dirty="0">
                <a:solidFill>
                  <a:srgbClr val="00669A"/>
                </a:solidFill>
                <a:latin typeface="UbuntuMono-Bold"/>
              </a:rPr>
              <a:t>true</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a:t>
            </a:r>
            <a:r>
              <a:rPr lang="en-IN" sz="2400" b="0" i="0" u="none" strike="noStrike" baseline="0" dirty="0" err="1">
                <a:solidFill>
                  <a:srgbClr val="CD3300"/>
                </a:solidFill>
                <a:latin typeface="UbuntuMono-Regular"/>
              </a:rPr>
              <a:t>dropDups</a:t>
            </a:r>
            <a:r>
              <a:rPr lang="en-IN" sz="2400" b="0" i="0" u="none" strike="noStrike" baseline="0" dirty="0">
                <a:solidFill>
                  <a:srgbClr val="CD3300"/>
                </a:solidFill>
                <a:latin typeface="UbuntuMono-Regular"/>
              </a:rPr>
              <a:t>" </a:t>
            </a:r>
            <a:r>
              <a:rPr lang="en-IN" sz="2400" b="0" i="0" u="none" strike="noStrike" baseline="0" dirty="0">
                <a:solidFill>
                  <a:srgbClr val="555555"/>
                </a:solidFill>
                <a:latin typeface="UbuntuMono-Regular"/>
              </a:rPr>
              <a:t>: </a:t>
            </a:r>
            <a:r>
              <a:rPr lang="en-IN" sz="2400" b="1" i="0" u="none" strike="noStrike" baseline="0" dirty="0">
                <a:solidFill>
                  <a:srgbClr val="00669A"/>
                </a:solidFill>
                <a:latin typeface="UbuntuMono-Bold"/>
              </a:rPr>
              <a:t>true</a:t>
            </a:r>
            <a:r>
              <a:rPr lang="en-IN" sz="2400" b="0" i="0" u="none" strike="noStrike" baseline="0" dirty="0">
                <a:solidFill>
                  <a:srgbClr val="000000"/>
                </a:solidFill>
                <a:latin typeface="UbuntuMono-Regular"/>
              </a:rPr>
              <a:t>})</a:t>
            </a:r>
          </a:p>
          <a:p>
            <a:pPr algn="l"/>
            <a:r>
              <a:rPr lang="en-US" sz="2400" b="0" i="0" u="none" strike="noStrike" baseline="0" dirty="0">
                <a:latin typeface="UbuntuMono-Regular"/>
              </a:rPr>
              <a:t>"</a:t>
            </a:r>
            <a:r>
              <a:rPr lang="en-US" sz="2400" b="0" i="0" u="none" strike="noStrike" baseline="0" dirty="0" err="1">
                <a:latin typeface="UbuntuMono-Regular"/>
              </a:rPr>
              <a:t>dropDups</a:t>
            </a:r>
            <a:r>
              <a:rPr lang="en-US" sz="2400" b="0" i="0" u="none" strike="noStrike" baseline="0" dirty="0">
                <a:latin typeface="UbuntuMono-Regular"/>
              </a:rPr>
              <a:t>" </a:t>
            </a:r>
            <a:r>
              <a:rPr lang="en-US" sz="2400" b="0" i="0" u="none" strike="noStrike" baseline="0" dirty="0">
                <a:latin typeface="MinionPro-Regular"/>
              </a:rPr>
              <a:t>forces the unique index build, but it’s a very drastic option; you have no control over which documents are dropped and which are kept</a:t>
            </a:r>
          </a:p>
          <a:p>
            <a:pPr marL="0" indent="0" algn="l">
              <a:buNone/>
            </a:pPr>
            <a:r>
              <a:rPr lang="en-IN" sz="2400" b="1" i="0" u="none" strike="noStrike" baseline="0" dirty="0">
                <a:solidFill>
                  <a:srgbClr val="FF0000"/>
                </a:solidFill>
                <a:latin typeface="MyriadPro-SemiboldCond"/>
              </a:rPr>
              <a:t>Sparse Indexes</a:t>
            </a:r>
            <a:endParaRPr lang="en-US" sz="2400" b="1" dirty="0">
              <a:solidFill>
                <a:srgbClr val="FF0000"/>
              </a:solidFill>
              <a:latin typeface="MinionPro-Regular"/>
            </a:endParaRPr>
          </a:p>
          <a:p>
            <a:pPr algn="l"/>
            <a:r>
              <a:rPr lang="en-US" sz="2400" b="0" i="0" u="none" strike="noStrike" baseline="0" dirty="0">
                <a:latin typeface="MinionPro-Regular"/>
              </a:rPr>
              <a:t>unique indexes count </a:t>
            </a:r>
            <a:r>
              <a:rPr lang="en-US" sz="2400" b="0" i="0" u="none" strike="noStrike" baseline="0" dirty="0">
                <a:latin typeface="UbuntuMono-Regular"/>
              </a:rPr>
              <a:t>null </a:t>
            </a:r>
            <a:r>
              <a:rPr lang="en-US" sz="2400" b="0" i="0" u="none" strike="noStrike" baseline="0" dirty="0">
                <a:latin typeface="MinionPro-Regular"/>
              </a:rPr>
              <a:t>as a value, so you cannot have a unique index with more than one document missing the key.</a:t>
            </a:r>
          </a:p>
          <a:p>
            <a:pPr algn="l"/>
            <a:r>
              <a:rPr lang="en-US" sz="2400" b="0" i="0" u="none" strike="noStrike" baseline="0" dirty="0">
                <a:solidFill>
                  <a:srgbClr val="000000"/>
                </a:solidFill>
                <a:latin typeface="MinionPro-Regular"/>
              </a:rPr>
              <a:t>To create a sparse index, include the </a:t>
            </a:r>
            <a:r>
              <a:rPr lang="en-US" sz="2400" b="0" i="0" u="none" strike="noStrike" baseline="0" dirty="0">
                <a:solidFill>
                  <a:srgbClr val="000000"/>
                </a:solidFill>
                <a:latin typeface="UbuntuMono-Regular"/>
              </a:rPr>
              <a:t>sparse </a:t>
            </a:r>
            <a:r>
              <a:rPr lang="en-US" sz="2400" b="0" i="0" u="none" strike="noStrike" baseline="0" dirty="0">
                <a:solidFill>
                  <a:srgbClr val="000000"/>
                </a:solidFill>
                <a:latin typeface="MinionPro-Regular"/>
              </a:rPr>
              <a:t>option. For example, if providing an email address was optional but, if provided, should be unique, we could do:</a:t>
            </a:r>
          </a:p>
          <a:p>
            <a:pPr marL="0" indent="0" algn="l">
              <a:buNone/>
            </a:pPr>
            <a:r>
              <a:rPr lang="en-IN" sz="2400" b="0" i="0" u="none" strike="noStrike" baseline="0" dirty="0">
                <a:solidFill>
                  <a:srgbClr val="555555"/>
                </a:solidFill>
                <a:latin typeface="UbuntuMono-Regular"/>
              </a:rPr>
              <a:t>&gt; </a:t>
            </a:r>
            <a:r>
              <a:rPr lang="en-IN" sz="2400" b="0" i="0" u="none" strike="noStrike" baseline="0" dirty="0" err="1">
                <a:solidFill>
                  <a:srgbClr val="000089"/>
                </a:solidFill>
                <a:latin typeface="UbuntuMono-Regular"/>
              </a:rPr>
              <a:t>db</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ensureIndex</a:t>
            </a:r>
            <a:r>
              <a:rPr lang="en-IN" sz="2400" b="0" i="0" u="none" strike="noStrike" baseline="0" dirty="0">
                <a:solidFill>
                  <a:srgbClr val="000000"/>
                </a:solidFill>
                <a:latin typeface="UbuntuMono-Regular"/>
              </a:rPr>
              <a:t>({</a:t>
            </a:r>
            <a:r>
              <a:rPr lang="en-IN" sz="2400" b="0" i="0" u="none" strike="noStrike" baseline="0" dirty="0">
                <a:solidFill>
                  <a:srgbClr val="CD3300"/>
                </a:solidFill>
                <a:latin typeface="UbuntuMono-Regular"/>
              </a:rPr>
              <a:t>"email"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1</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"unique" </a:t>
            </a:r>
            <a:r>
              <a:rPr lang="en-IN" sz="2400" b="0" i="0" u="none" strike="noStrike" baseline="0" dirty="0">
                <a:solidFill>
                  <a:srgbClr val="555555"/>
                </a:solidFill>
                <a:latin typeface="UbuntuMono-Regular"/>
              </a:rPr>
              <a:t>: </a:t>
            </a:r>
            <a:r>
              <a:rPr lang="en-IN" sz="2400" b="1" i="0" u="none" strike="noStrike" baseline="0" dirty="0">
                <a:solidFill>
                  <a:srgbClr val="00669A"/>
                </a:solidFill>
                <a:latin typeface="UbuntuMono-Bold"/>
              </a:rPr>
              <a:t>true</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"sparse" </a:t>
            </a:r>
            <a:r>
              <a:rPr lang="en-IN" sz="2400" b="0" i="0" u="none" strike="noStrike" baseline="0" dirty="0">
                <a:solidFill>
                  <a:srgbClr val="555555"/>
                </a:solidFill>
                <a:latin typeface="UbuntuMono-Regular"/>
              </a:rPr>
              <a:t>: </a:t>
            </a:r>
            <a:r>
              <a:rPr lang="en-IN" sz="2400" b="1" i="0" u="none" strike="noStrike" baseline="0" dirty="0">
                <a:solidFill>
                  <a:srgbClr val="00669A"/>
                </a:solidFill>
                <a:latin typeface="UbuntuMono-Bold"/>
              </a:rPr>
              <a:t>true</a:t>
            </a:r>
            <a:r>
              <a:rPr lang="en-IN" sz="2400" b="0" i="0" u="none" strike="noStrike" baseline="0" dirty="0">
                <a:solidFill>
                  <a:srgbClr val="000000"/>
                </a:solidFill>
                <a:latin typeface="UbuntuMono-Regular"/>
              </a:rPr>
              <a:t>})</a:t>
            </a:r>
            <a:endParaRPr lang="en-IN" dirty="0"/>
          </a:p>
        </p:txBody>
      </p:sp>
    </p:spTree>
    <p:extLst>
      <p:ext uri="{BB962C8B-B14F-4D97-AF65-F5344CB8AC3E}">
        <p14:creationId xmlns:p14="http://schemas.microsoft.com/office/powerpoint/2010/main" val="168101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81B91-FD1D-4238-99E8-0CAE4BC10ECE}"/>
              </a:ext>
            </a:extLst>
          </p:cNvPr>
          <p:cNvSpPr>
            <a:spLocks noGrp="1"/>
          </p:cNvSpPr>
          <p:nvPr>
            <p:ph idx="1"/>
          </p:nvPr>
        </p:nvSpPr>
        <p:spPr>
          <a:xfrm>
            <a:off x="204186" y="213064"/>
            <a:ext cx="11798423" cy="5708342"/>
          </a:xfrm>
        </p:spPr>
        <p:txBody>
          <a:bodyPr/>
          <a:lstStyle/>
          <a:p>
            <a:pPr algn="l"/>
            <a:r>
              <a:rPr lang="en-US" sz="2400" b="0" i="0" u="none" strike="noStrike" baseline="0" dirty="0">
                <a:latin typeface="MinionPro-Regular"/>
              </a:rPr>
              <a:t>Sparse indexes do not necessarily have to be unique. To make a non-unique sparse index, simply do not include the </a:t>
            </a:r>
            <a:r>
              <a:rPr lang="en-US" sz="2400" b="0" i="0" u="none" strike="noStrike" baseline="0" dirty="0">
                <a:latin typeface="UbuntuMono-Regular"/>
              </a:rPr>
              <a:t>unique </a:t>
            </a:r>
            <a:r>
              <a:rPr lang="en-US" sz="2400" b="0" i="0" u="none" strike="noStrike" baseline="0" dirty="0">
                <a:latin typeface="MinionPro-Regular"/>
              </a:rPr>
              <a:t>option.</a:t>
            </a:r>
          </a:p>
          <a:p>
            <a:pPr algn="l"/>
            <a:r>
              <a:rPr lang="en-US" sz="2400" b="0" i="0" u="none" strike="noStrike" baseline="0" dirty="0">
                <a:latin typeface="MinionPro-Regular"/>
              </a:rPr>
              <a:t>One thing to be aware of is that the same query can return different results depending on whether or not it uses the sparse index</a:t>
            </a:r>
          </a:p>
          <a:p>
            <a:pPr marL="0" indent="0" algn="l">
              <a:buNone/>
            </a:pPr>
            <a:r>
              <a:rPr lang="en-IN" sz="2400" b="0" i="0" u="none" strike="noStrike" baseline="0" dirty="0">
                <a:solidFill>
                  <a:srgbClr val="555555"/>
                </a:solidFill>
                <a:latin typeface="UbuntuMono-Regular"/>
              </a:rPr>
              <a:t>&gt; </a:t>
            </a:r>
            <a:r>
              <a:rPr lang="en-IN" sz="2400" b="0" i="0" u="none" strike="noStrike" baseline="0" dirty="0" err="1">
                <a:solidFill>
                  <a:srgbClr val="000089"/>
                </a:solidFill>
                <a:latin typeface="UbuntuMono-Regular"/>
              </a:rPr>
              <a:t>db</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foo</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find</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"_id"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0 </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"_id"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1</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"x"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1 </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"_id"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2</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"x"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2 </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"_id"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3</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"x"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3 </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555555"/>
                </a:solidFill>
                <a:latin typeface="UbuntuMono-Regular"/>
              </a:rPr>
              <a:t>&gt; </a:t>
            </a:r>
            <a:r>
              <a:rPr lang="en-IN" sz="2400" b="0" i="0" u="none" strike="noStrike" baseline="0" dirty="0" err="1">
                <a:solidFill>
                  <a:srgbClr val="000089"/>
                </a:solidFill>
                <a:latin typeface="UbuntuMono-Regular"/>
              </a:rPr>
              <a:t>db</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foo</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find</a:t>
            </a:r>
            <a:r>
              <a:rPr lang="en-IN" sz="2400" b="0" i="0" u="none" strike="noStrike" baseline="0" dirty="0">
                <a:solidFill>
                  <a:srgbClr val="000000"/>
                </a:solidFill>
                <a:latin typeface="UbuntuMono-Regular"/>
              </a:rPr>
              <a:t>({</a:t>
            </a:r>
            <a:r>
              <a:rPr lang="en-IN" sz="2400" b="0" i="0" u="none" strike="noStrike" baseline="0" dirty="0">
                <a:solidFill>
                  <a:srgbClr val="CD3300"/>
                </a:solidFill>
                <a:latin typeface="UbuntuMono-Regular"/>
              </a:rPr>
              <a:t>"x" </a:t>
            </a:r>
            <a:r>
              <a:rPr lang="en-IN" sz="2400" b="0" i="0" u="none" strike="noStrike" baseline="0" dirty="0">
                <a:solidFill>
                  <a:srgbClr val="555555"/>
                </a:solidFill>
                <a:latin typeface="UbuntuMono-Regular"/>
              </a:rPr>
              <a:t>: </a:t>
            </a:r>
            <a:r>
              <a:rPr lang="en-IN" sz="2400" b="0" i="0" u="none" strike="noStrike" baseline="0" dirty="0">
                <a:solidFill>
                  <a:srgbClr val="000000"/>
                </a:solidFill>
                <a:latin typeface="UbuntuMono-Regular"/>
              </a:rPr>
              <a:t>{</a:t>
            </a:r>
            <a:r>
              <a:rPr lang="en-IN" sz="2400" b="0" i="0" u="none" strike="noStrike" baseline="0" dirty="0">
                <a:solidFill>
                  <a:srgbClr val="CD3300"/>
                </a:solidFill>
                <a:latin typeface="UbuntuMono-Regular"/>
              </a:rPr>
              <a:t>"$ne"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2</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"_id"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0 </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"_id"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1</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"x"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1 </a:t>
            </a:r>
            <a:r>
              <a:rPr lang="en-IN" sz="2400" b="0" i="0" u="none" strike="noStrike" baseline="0" dirty="0">
                <a:solidFill>
                  <a:srgbClr val="000000"/>
                </a:solidFill>
                <a:latin typeface="UbuntuMono-Regular"/>
              </a:rPr>
              <a:t>}</a:t>
            </a:r>
          </a:p>
          <a:p>
            <a:pPr marL="0" indent="0" algn="l">
              <a:buNone/>
            </a:pP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"_id"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3</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"x"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3 </a:t>
            </a:r>
            <a:r>
              <a:rPr lang="en-IN" sz="2400" b="0" i="0" u="none" strike="noStrike" baseline="0" dirty="0">
                <a:solidFill>
                  <a:srgbClr val="000000"/>
                </a:solidFill>
                <a:latin typeface="UbuntuMono-Regular"/>
              </a:rPr>
              <a:t>}</a:t>
            </a:r>
            <a:endParaRPr lang="en-IN" dirty="0"/>
          </a:p>
        </p:txBody>
      </p:sp>
    </p:spTree>
    <p:extLst>
      <p:ext uri="{BB962C8B-B14F-4D97-AF65-F5344CB8AC3E}">
        <p14:creationId xmlns:p14="http://schemas.microsoft.com/office/powerpoint/2010/main" val="384855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1A3913-4F56-4988-9367-4571470329D7}"/>
              </a:ext>
            </a:extLst>
          </p:cNvPr>
          <p:cNvSpPr>
            <a:spLocks noGrp="1"/>
          </p:cNvSpPr>
          <p:nvPr>
            <p:ph idx="1"/>
          </p:nvPr>
        </p:nvSpPr>
        <p:spPr>
          <a:xfrm>
            <a:off x="177553" y="239697"/>
            <a:ext cx="11762913" cy="5646197"/>
          </a:xfrm>
        </p:spPr>
        <p:txBody>
          <a:bodyPr>
            <a:normAutofit fontScale="92500" lnSpcReduction="10000"/>
          </a:bodyPr>
          <a:lstStyle/>
          <a:p>
            <a:pPr marL="0" indent="0">
              <a:buNone/>
            </a:pPr>
            <a:r>
              <a:rPr lang="en-IN" sz="2400" b="0" i="0" u="none" strike="noStrike" baseline="0" dirty="0">
                <a:latin typeface="MyriadPro-SemiboldCond"/>
              </a:rPr>
              <a:t>Sparse Indexes</a:t>
            </a:r>
          </a:p>
          <a:p>
            <a:pPr marL="0" indent="0">
              <a:buNone/>
            </a:pPr>
            <a:r>
              <a:rPr lang="en-US" sz="2400" b="0" i="0" u="none" strike="noStrike" baseline="0" dirty="0">
                <a:latin typeface="MinionPro-Regular"/>
              </a:rPr>
              <a:t>To create a sparse index, include the </a:t>
            </a:r>
            <a:r>
              <a:rPr lang="en-US" sz="2400" b="0" i="0" u="none" strike="noStrike" baseline="0" dirty="0">
                <a:latin typeface="UbuntuMono-Regular"/>
              </a:rPr>
              <a:t>sparse </a:t>
            </a:r>
            <a:r>
              <a:rPr lang="en-US" sz="2400" b="0" i="0" u="none" strike="noStrike" baseline="0" dirty="0">
                <a:latin typeface="MinionPro-Regular"/>
              </a:rPr>
              <a:t>option.</a:t>
            </a:r>
            <a:endParaRPr lang="en-IN" sz="2400" dirty="0">
              <a:latin typeface="MyriadPro-SemiboldCond"/>
            </a:endParaRPr>
          </a:p>
          <a:p>
            <a:pPr>
              <a:buFont typeface="Wingdings" panose="05000000000000000000" pitchFamily="2" charset="2"/>
              <a:buChar char="Ø"/>
            </a:pPr>
            <a:r>
              <a:rPr lang="en-IN" sz="2400" b="0" i="0" u="none" strike="noStrike" baseline="0" dirty="0" err="1">
                <a:solidFill>
                  <a:srgbClr val="000089"/>
                </a:solidFill>
                <a:latin typeface="UbuntuMono-Regular"/>
              </a:rPr>
              <a:t>db</a:t>
            </a:r>
            <a:r>
              <a:rPr lang="en-IN" sz="2400" b="0" i="0" u="none" strike="noStrike" baseline="0" dirty="0" err="1">
                <a:solidFill>
                  <a:srgbClr val="000000"/>
                </a:solidFill>
                <a:latin typeface="UbuntuMono-Regular"/>
              </a:rPr>
              <a:t>.</a:t>
            </a:r>
            <a:r>
              <a:rPr lang="en-IN" sz="2400" b="0" i="0" u="none" strike="noStrike" baseline="0" dirty="0" err="1">
                <a:solidFill>
                  <a:srgbClr val="000089"/>
                </a:solidFill>
                <a:latin typeface="UbuntuMono-Regular"/>
              </a:rPr>
              <a:t>ensureIndex</a:t>
            </a:r>
            <a:r>
              <a:rPr lang="en-IN" sz="2400" b="0" i="0" u="none" strike="noStrike" baseline="0" dirty="0">
                <a:solidFill>
                  <a:srgbClr val="000000"/>
                </a:solidFill>
                <a:latin typeface="UbuntuMono-Regular"/>
              </a:rPr>
              <a:t>({</a:t>
            </a:r>
            <a:r>
              <a:rPr lang="en-IN" sz="2400" b="0" i="0" u="none" strike="noStrike" baseline="0" dirty="0">
                <a:solidFill>
                  <a:srgbClr val="CD3300"/>
                </a:solidFill>
                <a:latin typeface="UbuntuMono-Regular"/>
              </a:rPr>
              <a:t>"email" </a:t>
            </a:r>
            <a:r>
              <a:rPr lang="en-IN" sz="2400" b="0" i="0" u="none" strike="noStrike" baseline="0" dirty="0">
                <a:solidFill>
                  <a:srgbClr val="555555"/>
                </a:solidFill>
                <a:latin typeface="UbuntuMono-Regular"/>
              </a:rPr>
              <a:t>: </a:t>
            </a:r>
            <a:r>
              <a:rPr lang="en-IN" sz="2400" b="0" i="0" u="none" strike="noStrike" baseline="0" dirty="0">
                <a:solidFill>
                  <a:srgbClr val="FF6600"/>
                </a:solidFill>
                <a:latin typeface="UbuntuMono-Regular"/>
              </a:rPr>
              <a:t>1</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"unique" </a:t>
            </a:r>
            <a:r>
              <a:rPr lang="en-IN" sz="2400" b="0" i="0" u="none" strike="noStrike" baseline="0" dirty="0">
                <a:solidFill>
                  <a:srgbClr val="555555"/>
                </a:solidFill>
                <a:latin typeface="UbuntuMono-Regular"/>
              </a:rPr>
              <a:t>: </a:t>
            </a:r>
            <a:r>
              <a:rPr lang="en-IN" sz="2400" b="1" i="0" u="none" strike="noStrike" baseline="0" dirty="0">
                <a:solidFill>
                  <a:srgbClr val="00669A"/>
                </a:solidFill>
                <a:latin typeface="UbuntuMono-Bold"/>
              </a:rPr>
              <a:t>true</a:t>
            </a:r>
            <a:r>
              <a:rPr lang="en-IN" sz="2400" b="0" i="0" u="none" strike="noStrike" baseline="0" dirty="0">
                <a:solidFill>
                  <a:srgbClr val="000000"/>
                </a:solidFill>
                <a:latin typeface="UbuntuMono-Regular"/>
              </a:rPr>
              <a:t>, </a:t>
            </a:r>
            <a:r>
              <a:rPr lang="en-IN" sz="2400" b="0" i="0" u="none" strike="noStrike" baseline="0" dirty="0">
                <a:solidFill>
                  <a:srgbClr val="CD3300"/>
                </a:solidFill>
                <a:latin typeface="UbuntuMono-Regular"/>
              </a:rPr>
              <a:t>"sparse" </a:t>
            </a:r>
            <a:r>
              <a:rPr lang="en-IN" sz="2400" b="0" i="0" u="none" strike="noStrike" baseline="0" dirty="0">
                <a:solidFill>
                  <a:srgbClr val="555555"/>
                </a:solidFill>
                <a:latin typeface="UbuntuMono-Regular"/>
              </a:rPr>
              <a:t>: </a:t>
            </a:r>
            <a:r>
              <a:rPr lang="en-IN" sz="2400" b="1" i="0" u="none" strike="noStrike" baseline="0" dirty="0">
                <a:solidFill>
                  <a:srgbClr val="00669A"/>
                </a:solidFill>
                <a:latin typeface="UbuntuMono-Bold"/>
              </a:rPr>
              <a:t>true</a:t>
            </a:r>
            <a:r>
              <a:rPr lang="en-IN" sz="2400" b="0" i="0" u="none" strike="noStrike" baseline="0" dirty="0">
                <a:solidFill>
                  <a:srgbClr val="000000"/>
                </a:solidFill>
                <a:latin typeface="UbuntuMono-Regular"/>
              </a:rPr>
              <a:t>})</a:t>
            </a:r>
          </a:p>
          <a:p>
            <a:pPr marL="0" indent="0">
              <a:buNone/>
            </a:pPr>
            <a:endParaRPr lang="en-IN" sz="2400" b="0" i="0" u="none" strike="noStrike" baseline="0" dirty="0">
              <a:solidFill>
                <a:srgbClr val="000000"/>
              </a:solidFill>
              <a:latin typeface="MyriadPro-SemiboldCond"/>
            </a:endParaRPr>
          </a:p>
          <a:p>
            <a:pPr algn="l"/>
            <a:r>
              <a:rPr lang="en-US" sz="2400" b="0" i="0" u="none" strike="noStrike" baseline="0" dirty="0">
                <a:latin typeface="MinionPro-Regular"/>
              </a:rPr>
              <a:t>Sparse indexes do not necessarily have to be unique. To make a non-unique sparse index, simply do not include the </a:t>
            </a:r>
            <a:r>
              <a:rPr lang="en-US" sz="2400" b="0" i="0" u="none" strike="noStrike" baseline="0" dirty="0">
                <a:latin typeface="UbuntuMono-Regular"/>
              </a:rPr>
              <a:t>unique </a:t>
            </a:r>
            <a:r>
              <a:rPr lang="en-US" sz="2400" b="0" i="0" u="none" strike="noStrike" baseline="0" dirty="0">
                <a:latin typeface="MinionPro-Regular"/>
              </a:rPr>
              <a:t>option.</a:t>
            </a:r>
          </a:p>
          <a:p>
            <a:pPr algn="l"/>
            <a:r>
              <a:rPr lang="en-US" sz="2400" b="0" i="0" u="none" strike="noStrike" baseline="0" dirty="0">
                <a:latin typeface="MinionPro-Regular"/>
              </a:rPr>
              <a:t>One thing to be aware of is that the same query can return different results depending on whether or not it uses the sparse index.</a:t>
            </a:r>
          </a:p>
          <a:p>
            <a:pPr marL="0" indent="0" algn="l">
              <a:buNone/>
            </a:pPr>
            <a:r>
              <a:rPr lang="en-US" b="0" i="0" u="none" strike="noStrike" baseline="0" dirty="0">
                <a:solidFill>
                  <a:srgbClr val="000000"/>
                </a:solidFill>
                <a:latin typeface="MinionPro-Regular"/>
              </a:rPr>
              <a:t>where most of the documents had </a:t>
            </a:r>
            <a:r>
              <a:rPr lang="en-US" b="0" i="0" u="none" strike="noStrike" baseline="0" dirty="0">
                <a:solidFill>
                  <a:srgbClr val="000000"/>
                </a:solidFill>
                <a:latin typeface="UbuntuMono-Regular"/>
              </a:rPr>
              <a:t>"x" </a:t>
            </a:r>
            <a:r>
              <a:rPr lang="en-US" b="0" i="0" u="none" strike="noStrike" baseline="0" dirty="0">
                <a:solidFill>
                  <a:srgbClr val="000000"/>
                </a:solidFill>
                <a:latin typeface="MinionPro-Regular"/>
              </a:rPr>
              <a:t>fields, but one does not:</a:t>
            </a:r>
          </a:p>
          <a:p>
            <a:pPr marL="0" indent="0" algn="l">
              <a:buNone/>
            </a:pPr>
            <a:r>
              <a:rPr lang="en-IN" b="0" i="0" u="none" strike="noStrike" baseline="0" dirty="0">
                <a:solidFill>
                  <a:srgbClr val="555555"/>
                </a:solidFill>
                <a:latin typeface="UbuntuMono-Regular"/>
              </a:rPr>
              <a:t>&gt; </a:t>
            </a:r>
            <a:r>
              <a:rPr lang="en-IN" b="0" i="0" u="none" strike="noStrike" baseline="0" dirty="0" err="1">
                <a:solidFill>
                  <a:srgbClr val="000089"/>
                </a:solidFill>
                <a:latin typeface="UbuntuMono-Regular"/>
              </a:rPr>
              <a:t>db</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foo</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find</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"_id"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0 </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"_id"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1</a:t>
            </a: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"x"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1 </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"_id"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2</a:t>
            </a: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"x"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2 </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"_id"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3</a:t>
            </a: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"x"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3 </a:t>
            </a:r>
            <a:r>
              <a:rPr lang="en-IN" b="0" i="0" u="none" strike="noStrike" baseline="0" dirty="0">
                <a:solidFill>
                  <a:srgbClr val="000000"/>
                </a:solidFill>
                <a:latin typeface="UbuntuMono-Regular"/>
              </a:rPr>
              <a:t>}</a:t>
            </a:r>
          </a:p>
          <a:p>
            <a:pPr algn="l"/>
            <a:endParaRPr lang="en-IN" dirty="0"/>
          </a:p>
        </p:txBody>
      </p:sp>
    </p:spTree>
    <p:extLst>
      <p:ext uri="{BB962C8B-B14F-4D97-AF65-F5344CB8AC3E}">
        <p14:creationId xmlns:p14="http://schemas.microsoft.com/office/powerpoint/2010/main" val="43547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287D4-2DDE-4004-AAAD-7930FA08C3C5}"/>
              </a:ext>
            </a:extLst>
          </p:cNvPr>
          <p:cNvSpPr>
            <a:spLocks noGrp="1"/>
          </p:cNvSpPr>
          <p:nvPr>
            <p:ph idx="1"/>
          </p:nvPr>
        </p:nvSpPr>
        <p:spPr>
          <a:xfrm>
            <a:off x="355107" y="248576"/>
            <a:ext cx="11434439" cy="5513032"/>
          </a:xfrm>
        </p:spPr>
        <p:txBody>
          <a:bodyPr>
            <a:normAutofit fontScale="92500" lnSpcReduction="20000"/>
          </a:bodyPr>
          <a:lstStyle/>
          <a:p>
            <a:pPr marL="0" indent="0" algn="l">
              <a:buNone/>
            </a:pPr>
            <a:r>
              <a:rPr lang="en-US" b="0" i="0" u="none" strike="noStrike" baseline="0" dirty="0">
                <a:solidFill>
                  <a:srgbClr val="000000"/>
                </a:solidFill>
                <a:latin typeface="MinionPro-Regular"/>
              </a:rPr>
              <a:t>For example, suppose we had a collection When we do a query on </a:t>
            </a:r>
            <a:r>
              <a:rPr lang="en-US" b="0" i="0" u="none" strike="noStrike" baseline="0" dirty="0">
                <a:solidFill>
                  <a:srgbClr val="000000"/>
                </a:solidFill>
                <a:latin typeface="UbuntuMono-Regular"/>
              </a:rPr>
              <a:t>"x"</a:t>
            </a:r>
            <a:r>
              <a:rPr lang="en-US" b="0" i="0" u="none" strike="noStrike" baseline="0" dirty="0">
                <a:solidFill>
                  <a:srgbClr val="000000"/>
                </a:solidFill>
                <a:latin typeface="MinionPro-Regular"/>
              </a:rPr>
              <a:t>, it will return all matching documents:</a:t>
            </a:r>
          </a:p>
          <a:p>
            <a:pPr marL="0" indent="0" algn="l">
              <a:buNone/>
            </a:pPr>
            <a:r>
              <a:rPr lang="en-IN" b="0" i="0" u="none" strike="noStrike" baseline="0" dirty="0">
                <a:solidFill>
                  <a:srgbClr val="555555"/>
                </a:solidFill>
                <a:latin typeface="UbuntuMono-Regular"/>
              </a:rPr>
              <a:t>&gt; </a:t>
            </a:r>
            <a:r>
              <a:rPr lang="en-IN" b="0" i="0" u="none" strike="noStrike" baseline="0" dirty="0" err="1">
                <a:solidFill>
                  <a:srgbClr val="000089"/>
                </a:solidFill>
                <a:latin typeface="UbuntuMono-Regular"/>
              </a:rPr>
              <a:t>db</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foo</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find</a:t>
            </a:r>
            <a:r>
              <a:rPr lang="en-IN" b="0" i="0" u="none" strike="noStrike" baseline="0" dirty="0">
                <a:solidFill>
                  <a:srgbClr val="000000"/>
                </a:solidFill>
                <a:latin typeface="UbuntuMono-Regular"/>
              </a:rPr>
              <a:t>({</a:t>
            </a:r>
            <a:r>
              <a:rPr lang="en-IN" b="0" i="0" u="none" strike="noStrike" baseline="0" dirty="0">
                <a:solidFill>
                  <a:srgbClr val="CD3300"/>
                </a:solidFill>
                <a:latin typeface="UbuntuMono-Regular"/>
              </a:rPr>
              <a:t>"x" </a:t>
            </a:r>
            <a:r>
              <a:rPr lang="en-IN" b="0" i="0" u="none" strike="noStrike" baseline="0" dirty="0">
                <a:solidFill>
                  <a:srgbClr val="555555"/>
                </a:solidFill>
                <a:latin typeface="UbuntuMono-Regular"/>
              </a:rPr>
              <a:t>: </a:t>
            </a:r>
            <a:r>
              <a:rPr lang="en-IN" b="0" i="0" u="none" strike="noStrike" baseline="0" dirty="0">
                <a:solidFill>
                  <a:srgbClr val="000000"/>
                </a:solidFill>
                <a:latin typeface="UbuntuMono-Regular"/>
              </a:rPr>
              <a:t>{</a:t>
            </a:r>
            <a:r>
              <a:rPr lang="en-IN" b="0" i="0" u="none" strike="noStrike" baseline="0" dirty="0">
                <a:solidFill>
                  <a:srgbClr val="CD3300"/>
                </a:solidFill>
                <a:latin typeface="UbuntuMono-Regular"/>
              </a:rPr>
              <a:t>"$ne"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2</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"_id"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0 </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"_id"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1</a:t>
            </a: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"x"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1 </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"_id"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3</a:t>
            </a: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"x"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3 </a:t>
            </a:r>
            <a:r>
              <a:rPr lang="en-IN" b="0" i="0" u="none" strike="noStrike" baseline="0" dirty="0">
                <a:solidFill>
                  <a:srgbClr val="000000"/>
                </a:solidFill>
                <a:latin typeface="UbuntuMono-Regular"/>
              </a:rPr>
              <a:t>}</a:t>
            </a:r>
          </a:p>
          <a:p>
            <a:pPr marL="0" indent="0" algn="l">
              <a:buNone/>
            </a:pPr>
            <a:r>
              <a:rPr lang="en-US" b="0" i="0" u="none" strike="noStrike" baseline="0" dirty="0">
                <a:solidFill>
                  <a:srgbClr val="000000"/>
                </a:solidFill>
                <a:latin typeface="MinionPro-Regular"/>
              </a:rPr>
              <a:t>If we create a sparse index on </a:t>
            </a:r>
            <a:r>
              <a:rPr lang="en-US" b="0" i="0" u="none" strike="noStrike" baseline="0" dirty="0">
                <a:solidFill>
                  <a:srgbClr val="000000"/>
                </a:solidFill>
                <a:latin typeface="UbuntuMono-Regular"/>
              </a:rPr>
              <a:t>"x"</a:t>
            </a:r>
            <a:r>
              <a:rPr lang="en-US" b="0" i="0" u="none" strike="noStrike" baseline="0" dirty="0">
                <a:solidFill>
                  <a:srgbClr val="000000"/>
                </a:solidFill>
                <a:latin typeface="MinionPro-Regular"/>
              </a:rPr>
              <a:t>, the </a:t>
            </a:r>
            <a:r>
              <a:rPr lang="en-US" b="0" i="0" u="none" strike="noStrike" baseline="0" dirty="0">
                <a:solidFill>
                  <a:srgbClr val="000000"/>
                </a:solidFill>
                <a:latin typeface="UbuntuMono-Regular"/>
              </a:rPr>
              <a:t>"_id" : 0 </a:t>
            </a:r>
            <a:r>
              <a:rPr lang="en-US" b="0" i="0" u="none" strike="noStrike" baseline="0" dirty="0">
                <a:solidFill>
                  <a:srgbClr val="000000"/>
                </a:solidFill>
                <a:latin typeface="MinionPro-Regular"/>
              </a:rPr>
              <a:t>document won’t be included in the index. So now if we query on </a:t>
            </a:r>
            <a:r>
              <a:rPr lang="en-US" b="0" i="0" u="none" strike="noStrike" baseline="0" dirty="0">
                <a:solidFill>
                  <a:srgbClr val="000000"/>
                </a:solidFill>
                <a:latin typeface="UbuntuMono-Regular"/>
              </a:rPr>
              <a:t>"x"</a:t>
            </a:r>
            <a:r>
              <a:rPr lang="en-US" b="0" i="0" u="none" strike="noStrike" baseline="0" dirty="0">
                <a:solidFill>
                  <a:srgbClr val="000000"/>
                </a:solidFill>
                <a:latin typeface="MinionPro-Regular"/>
              </a:rPr>
              <a:t>, MongoDB will use the index and not return the </a:t>
            </a:r>
            <a:r>
              <a:rPr lang="en-IN" b="0" i="0" u="none" strike="noStrike" baseline="0" dirty="0">
                <a:solidFill>
                  <a:srgbClr val="000000"/>
                </a:solidFill>
                <a:latin typeface="UbuntuMono-Regular"/>
              </a:rPr>
              <a:t>{"_id" : 0} </a:t>
            </a:r>
            <a:r>
              <a:rPr lang="en-IN" b="0" i="0" u="none" strike="noStrike" baseline="0" dirty="0">
                <a:solidFill>
                  <a:srgbClr val="000000"/>
                </a:solidFill>
                <a:latin typeface="MinionPro-Regular"/>
              </a:rPr>
              <a:t>document:</a:t>
            </a:r>
          </a:p>
          <a:p>
            <a:pPr marL="0" indent="0" algn="l">
              <a:buNone/>
            </a:pPr>
            <a:r>
              <a:rPr lang="en-IN" b="0" i="0" u="none" strike="noStrike" baseline="0" dirty="0">
                <a:solidFill>
                  <a:srgbClr val="555555"/>
                </a:solidFill>
                <a:latin typeface="UbuntuMono-Regular"/>
              </a:rPr>
              <a:t>&gt; </a:t>
            </a:r>
            <a:r>
              <a:rPr lang="en-IN" b="0" i="0" u="none" strike="noStrike" baseline="0" dirty="0" err="1">
                <a:solidFill>
                  <a:srgbClr val="000089"/>
                </a:solidFill>
                <a:latin typeface="UbuntuMono-Regular"/>
              </a:rPr>
              <a:t>db</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foo</a:t>
            </a:r>
            <a:r>
              <a:rPr lang="en-IN" b="0" i="0" u="none" strike="noStrike" baseline="0" dirty="0" err="1">
                <a:solidFill>
                  <a:srgbClr val="000000"/>
                </a:solidFill>
                <a:latin typeface="UbuntuMono-Regular"/>
              </a:rPr>
              <a:t>.</a:t>
            </a:r>
            <a:r>
              <a:rPr lang="en-IN" b="0" i="0" u="none" strike="noStrike" baseline="0" dirty="0" err="1">
                <a:solidFill>
                  <a:srgbClr val="000089"/>
                </a:solidFill>
                <a:latin typeface="UbuntuMono-Regular"/>
              </a:rPr>
              <a:t>find</a:t>
            </a:r>
            <a:r>
              <a:rPr lang="en-IN" b="0" i="0" u="none" strike="noStrike" baseline="0" dirty="0">
                <a:solidFill>
                  <a:srgbClr val="000000"/>
                </a:solidFill>
                <a:latin typeface="UbuntuMono-Regular"/>
              </a:rPr>
              <a:t>({</a:t>
            </a:r>
            <a:r>
              <a:rPr lang="en-IN" b="0" i="0" u="none" strike="noStrike" baseline="0" dirty="0">
                <a:solidFill>
                  <a:srgbClr val="CD3300"/>
                </a:solidFill>
                <a:latin typeface="UbuntuMono-Regular"/>
              </a:rPr>
              <a:t>"x" </a:t>
            </a:r>
            <a:r>
              <a:rPr lang="en-IN" b="0" i="0" u="none" strike="noStrike" baseline="0" dirty="0">
                <a:solidFill>
                  <a:srgbClr val="555555"/>
                </a:solidFill>
                <a:latin typeface="UbuntuMono-Regular"/>
              </a:rPr>
              <a:t>: </a:t>
            </a:r>
            <a:r>
              <a:rPr lang="en-IN" b="0" i="0" u="none" strike="noStrike" baseline="0" dirty="0">
                <a:solidFill>
                  <a:srgbClr val="000000"/>
                </a:solidFill>
                <a:latin typeface="UbuntuMono-Regular"/>
              </a:rPr>
              <a:t>{</a:t>
            </a:r>
            <a:r>
              <a:rPr lang="en-IN" b="0" i="0" u="none" strike="noStrike" baseline="0" dirty="0">
                <a:solidFill>
                  <a:srgbClr val="CD3300"/>
                </a:solidFill>
                <a:latin typeface="UbuntuMono-Regular"/>
              </a:rPr>
              <a:t>"$ne"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2</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"_id"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1</a:t>
            </a: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"x"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1 </a:t>
            </a:r>
            <a:r>
              <a:rPr lang="en-IN" b="0" i="0" u="none" strike="noStrike" baseline="0" dirty="0">
                <a:solidFill>
                  <a:srgbClr val="000000"/>
                </a:solidFill>
                <a:latin typeface="UbuntuMono-Regular"/>
              </a:rPr>
              <a:t>}</a:t>
            </a:r>
          </a:p>
          <a:p>
            <a:pPr marL="0" indent="0" algn="l">
              <a:buNone/>
            </a:pP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"_id"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3</a:t>
            </a:r>
            <a:r>
              <a:rPr lang="en-IN" b="0" i="0" u="none" strike="noStrike" baseline="0" dirty="0">
                <a:solidFill>
                  <a:srgbClr val="000000"/>
                </a:solidFill>
                <a:latin typeface="UbuntuMono-Regular"/>
              </a:rPr>
              <a:t>, </a:t>
            </a:r>
            <a:r>
              <a:rPr lang="en-IN" b="0" i="0" u="none" strike="noStrike" baseline="0" dirty="0">
                <a:solidFill>
                  <a:srgbClr val="CD3300"/>
                </a:solidFill>
                <a:latin typeface="UbuntuMono-Regular"/>
              </a:rPr>
              <a:t>"x" </a:t>
            </a:r>
            <a:r>
              <a:rPr lang="en-IN" b="0" i="0" u="none" strike="noStrike" baseline="0" dirty="0">
                <a:solidFill>
                  <a:srgbClr val="555555"/>
                </a:solidFill>
                <a:latin typeface="UbuntuMono-Regular"/>
              </a:rPr>
              <a:t>: </a:t>
            </a:r>
            <a:r>
              <a:rPr lang="en-IN" b="0" i="0" u="none" strike="noStrike" baseline="0" dirty="0">
                <a:solidFill>
                  <a:srgbClr val="FF6600"/>
                </a:solidFill>
                <a:latin typeface="UbuntuMono-Regular"/>
              </a:rPr>
              <a:t>3 </a:t>
            </a:r>
            <a:r>
              <a:rPr lang="en-IN" b="0" i="0" u="none" strike="noStrike" baseline="0" dirty="0">
                <a:solidFill>
                  <a:srgbClr val="000000"/>
                </a:solidFill>
                <a:latin typeface="UbuntuMono-Regular"/>
              </a:rPr>
              <a:t>}</a:t>
            </a:r>
          </a:p>
          <a:p>
            <a:pPr marL="0" indent="0" algn="l">
              <a:buNone/>
            </a:pPr>
            <a:r>
              <a:rPr lang="en-US" b="0" i="0" u="none" strike="noStrike" baseline="0" dirty="0">
                <a:solidFill>
                  <a:srgbClr val="000000"/>
                </a:solidFill>
                <a:latin typeface="MinionPro-Regular"/>
              </a:rPr>
              <a:t>You can use </a:t>
            </a:r>
            <a:r>
              <a:rPr lang="en-US" b="0" i="0" u="none" strike="noStrike" baseline="0" dirty="0">
                <a:solidFill>
                  <a:srgbClr val="000000"/>
                </a:solidFill>
                <a:latin typeface="UbuntuMono-Regular"/>
              </a:rPr>
              <a:t>hint() </a:t>
            </a:r>
            <a:r>
              <a:rPr lang="en-US" b="0" i="0" u="none" strike="noStrike" baseline="0" dirty="0">
                <a:solidFill>
                  <a:srgbClr val="000000"/>
                </a:solidFill>
                <a:latin typeface="MinionPro-Regular"/>
              </a:rPr>
              <a:t>to force it to do a table scan if you need documents with missing </a:t>
            </a:r>
            <a:r>
              <a:rPr lang="en-IN" b="0" i="0" u="none" strike="noStrike" baseline="0" dirty="0">
                <a:solidFill>
                  <a:srgbClr val="000000"/>
                </a:solidFill>
                <a:latin typeface="MinionPro-Regular"/>
              </a:rPr>
              <a:t>Fields </a:t>
            </a:r>
            <a:endParaRPr lang="en-IN" sz="4000" dirty="0"/>
          </a:p>
        </p:txBody>
      </p:sp>
    </p:spTree>
    <p:extLst>
      <p:ext uri="{BB962C8B-B14F-4D97-AF65-F5344CB8AC3E}">
        <p14:creationId xmlns:p14="http://schemas.microsoft.com/office/powerpoint/2010/main" val="142051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4361-1956-4403-A6D9-2EE334659B32}"/>
              </a:ext>
            </a:extLst>
          </p:cNvPr>
          <p:cNvSpPr>
            <a:spLocks noGrp="1"/>
          </p:cNvSpPr>
          <p:nvPr>
            <p:ph type="title"/>
          </p:nvPr>
        </p:nvSpPr>
        <p:spPr>
          <a:xfrm>
            <a:off x="488271" y="346229"/>
            <a:ext cx="10715348" cy="692458"/>
          </a:xfrm>
        </p:spPr>
        <p:txBody>
          <a:bodyPr>
            <a:normAutofit fontScale="90000"/>
          </a:bodyPr>
          <a:lstStyle/>
          <a:p>
            <a:r>
              <a:rPr lang="en-IN" sz="36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Comparison operators </a:t>
            </a:r>
            <a:br>
              <a:rPr lang="en-IN" b="1" i="1" dirty="0">
                <a:effectLst/>
                <a:latin typeface="Times New Roman" panose="02020603050405020304" pitchFamily="18" charset="0"/>
                <a:cs typeface="Times New Roman" panose="02020603050405020304" pitchFamily="18" charset="0"/>
              </a:rPr>
            </a:b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344955-494D-40A5-83F1-56A9B943C3E3}"/>
              </a:ext>
            </a:extLst>
          </p:cNvPr>
          <p:cNvSpPr>
            <a:spLocks noGrp="1"/>
          </p:cNvSpPr>
          <p:nvPr>
            <p:ph idx="1"/>
          </p:nvPr>
        </p:nvSpPr>
        <p:spPr>
          <a:xfrm>
            <a:off x="408373" y="896645"/>
            <a:ext cx="11478827" cy="5615126"/>
          </a:xfrm>
        </p:spPr>
        <p:txBody>
          <a:bodyPr>
            <a:normAutofit/>
          </a:bodyPr>
          <a:lstStyle/>
          <a:p>
            <a:pPr marL="0" indent="0">
              <a:buNone/>
            </a:pPr>
            <a:r>
              <a:rPr lang="en-US" b="0" i="0" dirty="0">
                <a:solidFill>
                  <a:srgbClr val="FF0000"/>
                </a:solidFill>
                <a:effectLst/>
                <a:latin typeface="+mj-lt"/>
              </a:rPr>
              <a:t>AND Operator</a:t>
            </a:r>
            <a:endParaRPr lang="en-US" b="0" i="0" dirty="0">
              <a:solidFill>
                <a:srgbClr val="000000"/>
              </a:solidFill>
              <a:effectLst/>
              <a:latin typeface="+mj-lt"/>
            </a:endParaRPr>
          </a:p>
          <a:p>
            <a:r>
              <a:rPr lang="en-US" b="0" i="0" dirty="0">
                <a:solidFill>
                  <a:srgbClr val="000000"/>
                </a:solidFill>
                <a:effectLst/>
                <a:latin typeface="+mj-lt"/>
              </a:rPr>
              <a:t>To query documents based on the AND condition, you need to use $and keyword. </a:t>
            </a:r>
          </a:p>
          <a:p>
            <a:pPr marL="0" indent="0">
              <a:buNone/>
            </a:pPr>
            <a:r>
              <a:rPr lang="en-US" dirty="0" err="1">
                <a:latin typeface="+mj-lt"/>
              </a:rPr>
              <a:t>db.mycol.find</a:t>
            </a:r>
            <a:r>
              <a:rPr lang="en-US" dirty="0">
                <a:latin typeface="+mj-lt"/>
              </a:rPr>
              <a:t>({ $and: [ {&lt;key1&gt;:&lt;value1&gt;}, { &lt;key2&gt;:&lt;value2&gt;} ] }</a:t>
            </a:r>
          </a:p>
          <a:p>
            <a:r>
              <a:rPr lang="en-IN" dirty="0" err="1">
                <a:latin typeface="+mj-lt"/>
              </a:rPr>
              <a:t>db.Books.find</a:t>
            </a:r>
            <a:r>
              <a:rPr lang="en-IN" dirty="0">
                <a:latin typeface="+mj-lt"/>
              </a:rPr>
              <a:t>({$and:[{"</a:t>
            </a:r>
            <a:r>
              <a:rPr lang="en-IN" dirty="0" err="1">
                <a:latin typeface="+mj-lt"/>
              </a:rPr>
              <a:t>by":"tutorials</a:t>
            </a:r>
            <a:r>
              <a:rPr lang="en-IN" dirty="0">
                <a:latin typeface="+mj-lt"/>
              </a:rPr>
              <a:t> point"},{"title": "MongoDB Overview"}]}).pretty()</a:t>
            </a:r>
          </a:p>
          <a:p>
            <a:pPr marL="0" indent="0">
              <a:buNone/>
            </a:pPr>
            <a:r>
              <a:rPr lang="en-IN" dirty="0">
                <a:latin typeface="+mj-lt"/>
              </a:rPr>
              <a:t>OR Operator:</a:t>
            </a:r>
          </a:p>
          <a:p>
            <a:pPr algn="l"/>
            <a:r>
              <a:rPr lang="en-US" b="0" i="0" u="none" strike="noStrike" baseline="0" dirty="0">
                <a:latin typeface="+mj-lt"/>
              </a:rPr>
              <a:t>There are two ways to do an OR query in MongoDB. "$in" can be used to query for a variety of values for a single key. "$or" is more general; it can be used to query for any of the given values across multiple keys.</a:t>
            </a:r>
            <a:endParaRPr lang="en-IN" dirty="0">
              <a:latin typeface="+mj-lt"/>
            </a:endParaRPr>
          </a:p>
          <a:p>
            <a:endParaRPr lang="en-IN" dirty="0"/>
          </a:p>
        </p:txBody>
      </p:sp>
    </p:spTree>
    <p:extLst>
      <p:ext uri="{BB962C8B-B14F-4D97-AF65-F5344CB8AC3E}">
        <p14:creationId xmlns:p14="http://schemas.microsoft.com/office/powerpoint/2010/main" val="2436906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5692-B8D2-4E5A-B27D-D9D8B29554E3}"/>
              </a:ext>
            </a:extLst>
          </p:cNvPr>
          <p:cNvSpPr>
            <a:spLocks noGrp="1"/>
          </p:cNvSpPr>
          <p:nvPr>
            <p:ph type="title"/>
          </p:nvPr>
        </p:nvSpPr>
        <p:spPr>
          <a:xfrm>
            <a:off x="213065" y="79899"/>
            <a:ext cx="10841790" cy="674703"/>
          </a:xfrm>
        </p:spPr>
        <p:txBody>
          <a:bodyPr/>
          <a:lstStyle/>
          <a:p>
            <a:r>
              <a:rPr lang="en-IN" sz="3200" b="1" i="0" u="none" strike="noStrike" baseline="0" dirty="0">
                <a:solidFill>
                  <a:srgbClr val="FF0000"/>
                </a:solidFill>
                <a:latin typeface="MyriadPro-SemiboldCond"/>
              </a:rPr>
              <a:t>Aggregation</a:t>
            </a:r>
            <a:endParaRPr lang="en-IN" b="1" dirty="0">
              <a:solidFill>
                <a:srgbClr val="FF0000"/>
              </a:solidFill>
            </a:endParaRPr>
          </a:p>
        </p:txBody>
      </p:sp>
      <p:sp>
        <p:nvSpPr>
          <p:cNvPr id="3" name="Content Placeholder 2">
            <a:extLst>
              <a:ext uri="{FF2B5EF4-FFF2-40B4-BE49-F238E27FC236}">
                <a16:creationId xmlns:a16="http://schemas.microsoft.com/office/drawing/2014/main" id="{404E538A-206C-4088-8F09-BD1776FBC567}"/>
              </a:ext>
            </a:extLst>
          </p:cNvPr>
          <p:cNvSpPr>
            <a:spLocks noGrp="1"/>
          </p:cNvSpPr>
          <p:nvPr>
            <p:ph idx="1"/>
          </p:nvPr>
        </p:nvSpPr>
        <p:spPr>
          <a:xfrm>
            <a:off x="159799" y="568171"/>
            <a:ext cx="11567603" cy="4989250"/>
          </a:xfrm>
        </p:spPr>
        <p:txBody>
          <a:bodyPr/>
          <a:lstStyle/>
          <a:p>
            <a:pPr marL="0" indent="0">
              <a:buNone/>
            </a:pPr>
            <a:r>
              <a:rPr lang="en-US" dirty="0"/>
              <a:t>Aggregations operations process data records and return computed results. Aggregation operations group values from multiple documents together, and can perform a variety of operations on the grouped data to return a single result</a:t>
            </a:r>
          </a:p>
          <a:p>
            <a:pPr marL="0" indent="0">
              <a:buNone/>
            </a:pPr>
            <a:r>
              <a:rPr lang="en-IN" dirty="0"/>
              <a:t>The aggregate() Method</a:t>
            </a:r>
          </a:p>
          <a:p>
            <a:pPr marL="0" indent="0">
              <a:buNone/>
            </a:pPr>
            <a:r>
              <a:rPr lang="en-US" dirty="0"/>
              <a:t>&gt;</a:t>
            </a:r>
            <a:r>
              <a:rPr lang="en-US" dirty="0" err="1"/>
              <a:t>db.COLLECTION_NAME.aggregate</a:t>
            </a:r>
            <a:r>
              <a:rPr lang="en-US" dirty="0"/>
              <a:t>(AGGREGATE_OPERATION)</a:t>
            </a:r>
          </a:p>
          <a:p>
            <a:pPr marL="0" indent="0">
              <a:buNone/>
            </a:pPr>
            <a:r>
              <a:rPr lang="en-IN" dirty="0"/>
              <a:t>&gt; </a:t>
            </a:r>
            <a:r>
              <a:rPr lang="en-IN" dirty="0" err="1"/>
              <a:t>db.mycol.aggregate</a:t>
            </a:r>
            <a:r>
              <a:rPr lang="en-IN" dirty="0"/>
              <a:t>([{$group : {_id : "$</a:t>
            </a:r>
            <a:r>
              <a:rPr lang="en-IN" dirty="0" err="1"/>
              <a:t>by_user</a:t>
            </a:r>
            <a:r>
              <a:rPr lang="en-IN" dirty="0"/>
              <a:t>", </a:t>
            </a:r>
            <a:r>
              <a:rPr lang="en-IN" dirty="0" err="1"/>
              <a:t>num_tutorial</a:t>
            </a:r>
            <a:r>
              <a:rPr lang="en-IN" dirty="0"/>
              <a:t> : {$sum : 1}}}])</a:t>
            </a:r>
          </a:p>
          <a:p>
            <a:pPr marL="0" indent="0">
              <a:buNone/>
            </a:pPr>
            <a:r>
              <a:rPr lang="en-IN" dirty="0"/>
              <a:t>{ "_id" : "tutorials point", "</a:t>
            </a:r>
            <a:r>
              <a:rPr lang="en-IN" dirty="0" err="1"/>
              <a:t>num_tutorial</a:t>
            </a:r>
            <a:r>
              <a:rPr lang="en-IN" dirty="0"/>
              <a:t>" : 2 }</a:t>
            </a:r>
          </a:p>
          <a:p>
            <a:pPr marL="0" indent="0">
              <a:buNone/>
            </a:pPr>
            <a:r>
              <a:rPr lang="en-IN" dirty="0"/>
              <a:t>{ "_id" : "Neo4j", "</a:t>
            </a:r>
            <a:r>
              <a:rPr lang="en-IN" dirty="0" err="1"/>
              <a:t>num_tutorial</a:t>
            </a:r>
            <a:r>
              <a:rPr lang="en-IN" dirty="0"/>
              <a:t>" : 1 }</a:t>
            </a:r>
          </a:p>
          <a:p>
            <a:pPr marL="0" indent="0">
              <a:buNone/>
            </a:pPr>
            <a:r>
              <a:rPr lang="en-IN" dirty="0"/>
              <a:t>&gt;</a:t>
            </a:r>
          </a:p>
        </p:txBody>
      </p:sp>
    </p:spTree>
    <p:extLst>
      <p:ext uri="{BB962C8B-B14F-4D97-AF65-F5344CB8AC3E}">
        <p14:creationId xmlns:p14="http://schemas.microsoft.com/office/powerpoint/2010/main" val="951639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7D7A51-E732-4349-81D9-115D2FFD66D5}"/>
              </a:ext>
            </a:extLst>
          </p:cNvPr>
          <p:cNvPicPr>
            <a:picLocks noChangeAspect="1"/>
          </p:cNvPicPr>
          <p:nvPr/>
        </p:nvPicPr>
        <p:blipFill>
          <a:blip r:embed="rId2"/>
          <a:stretch>
            <a:fillRect/>
          </a:stretch>
        </p:blipFill>
        <p:spPr>
          <a:xfrm>
            <a:off x="1313895" y="0"/>
            <a:ext cx="9792070" cy="6858000"/>
          </a:xfrm>
          <a:prstGeom prst="rect">
            <a:avLst/>
          </a:prstGeom>
        </p:spPr>
      </p:pic>
    </p:spTree>
    <p:extLst>
      <p:ext uri="{BB962C8B-B14F-4D97-AF65-F5344CB8AC3E}">
        <p14:creationId xmlns:p14="http://schemas.microsoft.com/office/powerpoint/2010/main" val="2315184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17F7A-330F-4B35-AA62-906E8F219A99}"/>
              </a:ext>
            </a:extLst>
          </p:cNvPr>
          <p:cNvSpPr>
            <a:spLocks noGrp="1"/>
          </p:cNvSpPr>
          <p:nvPr>
            <p:ph idx="1"/>
          </p:nvPr>
        </p:nvSpPr>
        <p:spPr>
          <a:xfrm>
            <a:off x="372863" y="337352"/>
            <a:ext cx="11434438" cy="6383044"/>
          </a:xfrm>
        </p:spPr>
        <p:txBody>
          <a:bodyPr>
            <a:normAutofit/>
          </a:bodyPr>
          <a:lstStyle/>
          <a:p>
            <a:pPr marL="0" indent="0" algn="l">
              <a:buNone/>
            </a:pPr>
            <a:r>
              <a:rPr lang="en-IN" b="1" dirty="0">
                <a:solidFill>
                  <a:srgbClr val="FF0000"/>
                </a:solidFill>
              </a:rPr>
              <a:t>Pipeline Concept</a:t>
            </a:r>
          </a:p>
          <a:p>
            <a:pPr marL="0" indent="0" algn="l">
              <a:buNone/>
            </a:pPr>
            <a:r>
              <a:rPr lang="en-US" b="0" i="0" dirty="0">
                <a:solidFill>
                  <a:srgbClr val="000000"/>
                </a:solidFill>
                <a:effectLst/>
                <a:latin typeface="Arial" panose="020B0604020202020204" pitchFamily="34" charset="0"/>
              </a:rPr>
              <a:t>In UNIX command, shell pipeline means the possibility to execute an operation on some input and use the output as the input for the next command and so on. MongoDB also supports same concept in aggregation framework. </a:t>
            </a:r>
          </a:p>
          <a:p>
            <a:pPr marL="0" indent="0" algn="l">
              <a:buNone/>
            </a:pPr>
            <a:endParaRPr lang="en-US" dirty="0">
              <a:solidFill>
                <a:srgbClr val="000000"/>
              </a:solidFill>
              <a:latin typeface="Arial" panose="020B0604020202020204" pitchFamily="34" charset="0"/>
            </a:endParaRPr>
          </a:p>
          <a:p>
            <a:pPr marL="0" indent="0" algn="l">
              <a:buNone/>
            </a:pPr>
            <a:r>
              <a:rPr lang="en-US" dirty="0"/>
              <a:t>Following are the possible stages in aggregation framework −</a:t>
            </a:r>
          </a:p>
          <a:p>
            <a:pPr marL="0" indent="0" algn="l">
              <a:buNone/>
            </a:pPr>
            <a:r>
              <a:rPr lang="en-US" dirty="0"/>
              <a:t>$project − Used to select some specific fields from a collection.</a:t>
            </a:r>
          </a:p>
          <a:p>
            <a:pPr marL="0" indent="0" algn="l">
              <a:buNone/>
            </a:pPr>
            <a:r>
              <a:rPr lang="en-US" dirty="0"/>
              <a:t>$match − This is a filtering operation and thus this can reduce the amount of documents that are given as input to the next stage.</a:t>
            </a:r>
          </a:p>
          <a:p>
            <a:pPr marL="0" indent="0" algn="l">
              <a:buNone/>
            </a:pPr>
            <a:endParaRPr lang="en-US" dirty="0"/>
          </a:p>
        </p:txBody>
      </p:sp>
    </p:spTree>
    <p:extLst>
      <p:ext uri="{BB962C8B-B14F-4D97-AF65-F5344CB8AC3E}">
        <p14:creationId xmlns:p14="http://schemas.microsoft.com/office/powerpoint/2010/main" val="1375346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89691-C934-4A88-89F3-7CA105774AC8}"/>
              </a:ext>
            </a:extLst>
          </p:cNvPr>
          <p:cNvSpPr>
            <a:spLocks noGrp="1"/>
          </p:cNvSpPr>
          <p:nvPr>
            <p:ph idx="1"/>
          </p:nvPr>
        </p:nvSpPr>
        <p:spPr>
          <a:xfrm>
            <a:off x="221943" y="142044"/>
            <a:ext cx="10832912" cy="5324302"/>
          </a:xfrm>
        </p:spPr>
        <p:txBody>
          <a:bodyPr>
            <a:normAutofit/>
          </a:bodyPr>
          <a:lstStyle/>
          <a:p>
            <a:pPr marL="0" indent="0" algn="l">
              <a:buNone/>
            </a:pPr>
            <a:r>
              <a:rPr lang="en-US" dirty="0"/>
              <a:t>$group − This does the actual aggregation as discussed above.</a:t>
            </a:r>
          </a:p>
          <a:p>
            <a:pPr marL="0" indent="0" algn="l">
              <a:buNone/>
            </a:pPr>
            <a:r>
              <a:rPr lang="en-US" dirty="0"/>
              <a:t>$sort − Sorts the documents.</a:t>
            </a:r>
          </a:p>
          <a:p>
            <a:pPr marL="0" indent="0" algn="l">
              <a:buNone/>
            </a:pPr>
            <a:r>
              <a:rPr lang="en-US" dirty="0"/>
              <a:t>$skip − With this, it is possible to skip forward in the list of documents for a given amount of documents.</a:t>
            </a:r>
          </a:p>
          <a:p>
            <a:pPr marL="0" indent="0" algn="l">
              <a:buNone/>
            </a:pPr>
            <a:r>
              <a:rPr lang="en-US" dirty="0"/>
              <a:t>$limit − This limits the amount of documents to look at, by the given number starting from the current positions.</a:t>
            </a:r>
          </a:p>
          <a:p>
            <a:pPr marL="0" indent="0" algn="l">
              <a:buNone/>
            </a:pPr>
            <a:r>
              <a:rPr lang="en-US" dirty="0"/>
              <a:t>$unwind − This is used to unwind document that are using arrays. When using an array, the data is kind of pre-joined and this operation will be undone with this to have individual documents again. Thus with this stage we will increase the amount of documents for the next stage.</a:t>
            </a:r>
            <a:endParaRPr lang="en-IN" dirty="0"/>
          </a:p>
          <a:p>
            <a:pPr marL="0" indent="0" algn="l">
              <a:buNone/>
            </a:pPr>
            <a:endParaRPr lang="en-IN" dirty="0"/>
          </a:p>
        </p:txBody>
      </p:sp>
    </p:spTree>
    <p:extLst>
      <p:ext uri="{BB962C8B-B14F-4D97-AF65-F5344CB8AC3E}">
        <p14:creationId xmlns:p14="http://schemas.microsoft.com/office/powerpoint/2010/main" val="231570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C0074-FF4F-4BCB-B89F-7AEE7E411D35}"/>
              </a:ext>
            </a:extLst>
          </p:cNvPr>
          <p:cNvSpPr>
            <a:spLocks noGrp="1"/>
          </p:cNvSpPr>
          <p:nvPr>
            <p:ph idx="1"/>
          </p:nvPr>
        </p:nvSpPr>
        <p:spPr>
          <a:xfrm>
            <a:off x="221943" y="195309"/>
            <a:ext cx="11656380" cy="5708341"/>
          </a:xfrm>
        </p:spPr>
        <p:txBody>
          <a:bodyPr>
            <a:normAutofit/>
          </a:bodyPr>
          <a:lstStyle/>
          <a:p>
            <a:pPr algn="l">
              <a:buFont typeface="Wingdings" panose="05000000000000000000" pitchFamily="2" charset="2"/>
              <a:buChar char="Ø"/>
            </a:pPr>
            <a:r>
              <a:rPr lang="en-IN" sz="1800" b="0" i="0" u="none" strike="noStrike" baseline="0" dirty="0">
                <a:latin typeface="MyriadPro-SemiboldCond"/>
              </a:rPr>
              <a:t>$match</a:t>
            </a:r>
            <a:r>
              <a:rPr lang="en-US" dirty="0">
                <a:latin typeface="MinionPro-Regular"/>
              </a:rPr>
              <a:t>:</a:t>
            </a:r>
          </a:p>
          <a:p>
            <a:pPr marL="0" indent="0" algn="l">
              <a:buNone/>
            </a:pPr>
            <a:r>
              <a:rPr lang="en-US" sz="1800" b="0" i="0" u="none" strike="noStrike" baseline="0" dirty="0">
                <a:latin typeface="UbuntuMono-Regular"/>
              </a:rPr>
              <a:t>$match </a:t>
            </a:r>
            <a:r>
              <a:rPr lang="en-US" sz="1800" b="0" i="0" u="none" strike="noStrike" baseline="0" dirty="0">
                <a:latin typeface="MinionPro-Regular"/>
              </a:rPr>
              <a:t>filters documents so that you can run an aggregation on a subset of documents</a:t>
            </a:r>
          </a:p>
          <a:p>
            <a:pPr algn="l"/>
            <a:r>
              <a:rPr lang="en-US" sz="1800" b="0" i="0" u="none" strike="noStrike" baseline="0" dirty="0">
                <a:latin typeface="MinionPro-Regular"/>
              </a:rPr>
              <a:t>Generally, good practice is to put </a:t>
            </a:r>
            <a:r>
              <a:rPr lang="en-US" sz="1800" b="0" i="0" u="none" strike="noStrike" baseline="0" dirty="0">
                <a:latin typeface="UbuntuMono-Regular"/>
              </a:rPr>
              <a:t>"$match" </a:t>
            </a:r>
            <a:r>
              <a:rPr lang="en-US" sz="1800" b="0" i="0" u="none" strike="noStrike" baseline="0" dirty="0">
                <a:latin typeface="MinionPro-Regular"/>
              </a:rPr>
              <a:t>expressions as early as possible in the pipeline. This has two benefits: it allows you to filter out unneeded documents quickly and the query can use indexes if it is run before any projections or groupings.</a:t>
            </a:r>
          </a:p>
          <a:p>
            <a:pPr algn="l">
              <a:buFont typeface="Wingdings" panose="05000000000000000000" pitchFamily="2" charset="2"/>
              <a:buChar char="Ø"/>
            </a:pPr>
            <a:r>
              <a:rPr lang="en-IN" sz="1800" b="0" i="0" u="none" strike="noStrike" baseline="0" dirty="0">
                <a:latin typeface="MyriadPro-SemiboldCond"/>
              </a:rPr>
              <a:t>$project</a:t>
            </a:r>
          </a:p>
          <a:p>
            <a:pPr algn="l"/>
            <a:r>
              <a:rPr lang="en-US" sz="1800" b="0" i="0" u="none" strike="noStrike" baseline="0" dirty="0">
                <a:latin typeface="MinionPro-Regular"/>
              </a:rPr>
              <a:t>Projection is much more powerful in the pipeline than it is in the “normal” query language. </a:t>
            </a:r>
            <a:r>
              <a:rPr lang="en-US" sz="1800" b="0" i="0" u="none" strike="noStrike" baseline="0" dirty="0">
                <a:latin typeface="UbuntuMono-Regular"/>
              </a:rPr>
              <a:t>"$project" </a:t>
            </a:r>
            <a:r>
              <a:rPr lang="en-US" sz="1800" b="0" i="0" u="none" strike="noStrike" baseline="0" dirty="0">
                <a:latin typeface="MinionPro-Regular"/>
              </a:rPr>
              <a:t>allows you to extract fields from subdocuments, rename fields, and perform interesting operations on them.</a:t>
            </a:r>
          </a:p>
          <a:p>
            <a:pPr algn="l"/>
            <a:r>
              <a:rPr lang="en-US" sz="1800" b="0" i="0" u="none" strike="noStrike" baseline="0" dirty="0">
                <a:latin typeface="MinionPro-Regular"/>
              </a:rPr>
              <a:t>The simplest operation </a:t>
            </a:r>
            <a:r>
              <a:rPr lang="en-US" sz="1800" b="0" i="0" u="none" strike="noStrike" baseline="0" dirty="0">
                <a:latin typeface="UbuntuMono-Regular"/>
              </a:rPr>
              <a:t>"$project" </a:t>
            </a:r>
            <a:r>
              <a:rPr lang="en-US" sz="1800" b="0" i="0" u="none" strike="noStrike" baseline="0" dirty="0">
                <a:latin typeface="MinionPro-Regular"/>
              </a:rPr>
              <a:t>can perform is simply selecting fields from your incoming documents. To include or exclude a field, use the same syntax you would in the second argument of a query</a:t>
            </a:r>
            <a:endParaRPr lang="en-IN" dirty="0"/>
          </a:p>
        </p:txBody>
      </p:sp>
    </p:spTree>
    <p:extLst>
      <p:ext uri="{BB962C8B-B14F-4D97-AF65-F5344CB8AC3E}">
        <p14:creationId xmlns:p14="http://schemas.microsoft.com/office/powerpoint/2010/main" val="389141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BFB1C-E3C8-4AD2-A58B-F04AF1A39356}"/>
              </a:ext>
            </a:extLst>
          </p:cNvPr>
          <p:cNvSpPr>
            <a:spLocks noGrp="1"/>
          </p:cNvSpPr>
          <p:nvPr>
            <p:ph idx="1"/>
          </p:nvPr>
        </p:nvSpPr>
        <p:spPr>
          <a:xfrm>
            <a:off x="221942" y="221942"/>
            <a:ext cx="11620869" cy="5566299"/>
          </a:xfrm>
        </p:spPr>
        <p:txBody>
          <a:bodyPr>
            <a:normAutofit/>
          </a:bodyPr>
          <a:lstStyle/>
          <a:p>
            <a:pPr marL="0" indent="0">
              <a:buNone/>
            </a:pP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articles</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aggregate</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"$project"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"author"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1</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"_id"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0</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555555"/>
                </a:solidFill>
                <a:latin typeface="UbuntuMono-Regular"/>
              </a:rPr>
              <a:t>&gt; </a:t>
            </a: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users</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aggregate</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"$project"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userId</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a:solidFill>
                  <a:srgbClr val="CD3300"/>
                </a:solidFill>
                <a:latin typeface="UbuntuMono-Regular"/>
              </a:rPr>
              <a:t>"$_id"</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"_id"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0</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CD3300"/>
                </a:solidFill>
                <a:latin typeface="UbuntuMono-Regular"/>
              </a:rPr>
              <a:t>"result"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userId</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err="1">
                <a:solidFill>
                  <a:srgbClr val="000089"/>
                </a:solidFill>
                <a:latin typeface="UbuntuMono-Regular"/>
              </a:rPr>
              <a:t>ObjectId</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"50e4b32427b160e099ddbee7"</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userId</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err="1">
                <a:solidFill>
                  <a:srgbClr val="000089"/>
                </a:solidFill>
                <a:latin typeface="UbuntuMono-Regular"/>
              </a:rPr>
              <a:t>ObjectId</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"50e4b32527b160e099ddbee8"</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CD3300"/>
                </a:solidFill>
                <a:latin typeface="UbuntuMono-Regular"/>
              </a:rPr>
              <a:t>"ok"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1</a:t>
            </a:r>
          </a:p>
          <a:p>
            <a:pPr marL="0" indent="0" algn="l">
              <a:buNone/>
            </a:pPr>
            <a:r>
              <a:rPr lang="en-IN" sz="1800" b="0" i="0" u="none" strike="noStrike" baseline="0" dirty="0">
                <a:solidFill>
                  <a:srgbClr val="000000"/>
                </a:solidFill>
                <a:latin typeface="UbuntuMono-Regular"/>
              </a:rPr>
              <a:t>}</a:t>
            </a:r>
            <a:endParaRPr lang="en-IN" dirty="0"/>
          </a:p>
        </p:txBody>
      </p:sp>
    </p:spTree>
    <p:extLst>
      <p:ext uri="{BB962C8B-B14F-4D97-AF65-F5344CB8AC3E}">
        <p14:creationId xmlns:p14="http://schemas.microsoft.com/office/powerpoint/2010/main" val="2811404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8A581-ED05-4578-8148-8F8B931F7A52}"/>
              </a:ext>
            </a:extLst>
          </p:cNvPr>
          <p:cNvSpPr>
            <a:spLocks noGrp="1"/>
          </p:cNvSpPr>
          <p:nvPr>
            <p:ph idx="1"/>
          </p:nvPr>
        </p:nvSpPr>
        <p:spPr>
          <a:xfrm>
            <a:off x="257452" y="177554"/>
            <a:ext cx="11629747" cy="5681708"/>
          </a:xfrm>
        </p:spPr>
        <p:txBody>
          <a:bodyPr>
            <a:normAutofit fontScale="92500" lnSpcReduction="10000"/>
          </a:bodyPr>
          <a:lstStyle/>
          <a:p>
            <a:pPr marL="0" indent="0" algn="l">
              <a:buNone/>
            </a:pPr>
            <a:r>
              <a:rPr lang="en-IN" sz="2000" b="0" i="0" u="none" strike="noStrike" baseline="0" dirty="0">
                <a:solidFill>
                  <a:srgbClr val="555555"/>
                </a:solidFill>
                <a:latin typeface="UbuntuMono-Regular"/>
              </a:rPr>
              <a:t>&gt; </a:t>
            </a:r>
            <a:r>
              <a:rPr lang="en-IN" sz="2000" b="0" i="0" u="none" strike="noStrike" baseline="0" dirty="0" err="1">
                <a:solidFill>
                  <a:srgbClr val="000089"/>
                </a:solidFill>
                <a:latin typeface="UbuntuMono-Regular"/>
              </a:rPr>
              <a:t>db</a:t>
            </a:r>
            <a:r>
              <a:rPr lang="en-IN" sz="2000" b="0" i="0" u="none" strike="noStrike" baseline="0" dirty="0" err="1">
                <a:solidFill>
                  <a:srgbClr val="000000"/>
                </a:solidFill>
                <a:latin typeface="UbuntuMono-Regular"/>
              </a:rPr>
              <a:t>.</a:t>
            </a:r>
            <a:r>
              <a:rPr lang="en-IN" sz="2000" b="0" i="0" u="none" strike="noStrike" baseline="0" dirty="0" err="1">
                <a:solidFill>
                  <a:srgbClr val="000089"/>
                </a:solidFill>
                <a:latin typeface="UbuntuMono-Regular"/>
              </a:rPr>
              <a:t>articles</a:t>
            </a:r>
            <a:r>
              <a:rPr lang="en-IN" sz="2000" b="0" i="0" u="none" strike="noStrike" baseline="0" dirty="0" err="1">
                <a:solidFill>
                  <a:srgbClr val="000000"/>
                </a:solidFill>
                <a:latin typeface="UbuntuMono-Regular"/>
              </a:rPr>
              <a:t>.</a:t>
            </a:r>
            <a:r>
              <a:rPr lang="en-IN" sz="2000" b="0" i="0" u="none" strike="noStrike" baseline="0" dirty="0" err="1">
                <a:solidFill>
                  <a:srgbClr val="000089"/>
                </a:solidFill>
                <a:latin typeface="UbuntuMono-Regular"/>
              </a:rPr>
              <a:t>aggregate</a:t>
            </a:r>
            <a:r>
              <a:rPr lang="en-IN" sz="2000" b="0" i="0" u="none" strike="noStrike" baseline="0" dirty="0">
                <a:solidFill>
                  <a:srgbClr val="000000"/>
                </a:solidFill>
                <a:latin typeface="UbuntuMono-Regular"/>
              </a:rPr>
              <a:t>({</a:t>
            </a:r>
            <a:r>
              <a:rPr lang="en-IN" sz="2000" b="0" i="0" u="none" strike="noStrike" baseline="0" dirty="0">
                <a:solidFill>
                  <a:srgbClr val="CD3300"/>
                </a:solidFill>
                <a:latin typeface="UbuntuMono-Regular"/>
              </a:rPr>
              <a:t>"$project" </a:t>
            </a:r>
            <a:r>
              <a:rPr lang="en-IN" sz="2000" b="0" i="0" u="none" strike="noStrike" baseline="0" dirty="0">
                <a:solidFill>
                  <a:srgbClr val="555555"/>
                </a:solidFill>
                <a:latin typeface="UbuntuMono-Regular"/>
              </a:rPr>
              <a:t>: </a:t>
            </a:r>
            <a:r>
              <a:rPr lang="en-IN" sz="2000" b="0" i="0" u="none" strike="noStrike" baseline="0" dirty="0">
                <a:solidFill>
                  <a:srgbClr val="000000"/>
                </a:solidFill>
                <a:latin typeface="UbuntuMono-Regular"/>
              </a:rPr>
              <a:t>{</a:t>
            </a:r>
            <a:r>
              <a:rPr lang="en-IN" sz="2000" b="0" i="0" u="none" strike="noStrike" baseline="0" dirty="0">
                <a:solidFill>
                  <a:srgbClr val="CD3300"/>
                </a:solidFill>
                <a:latin typeface="UbuntuMono-Regular"/>
              </a:rPr>
              <a:t>"</a:t>
            </a:r>
            <a:r>
              <a:rPr lang="en-IN" sz="2000" b="0" i="0" u="none" strike="noStrike" baseline="0" dirty="0" err="1">
                <a:solidFill>
                  <a:srgbClr val="CD3300"/>
                </a:solidFill>
                <a:latin typeface="UbuntuMono-Regular"/>
              </a:rPr>
              <a:t>newFieldname</a:t>
            </a:r>
            <a:r>
              <a:rPr lang="en-IN" sz="2000" b="0" i="0" u="none" strike="noStrike" baseline="0" dirty="0">
                <a:solidFill>
                  <a:srgbClr val="CD3300"/>
                </a:solidFill>
                <a:latin typeface="UbuntuMono-Regular"/>
              </a:rPr>
              <a:t>" </a:t>
            </a:r>
            <a:r>
              <a:rPr lang="en-IN" sz="2000" b="0" i="0" u="none" strike="noStrike" baseline="0" dirty="0">
                <a:solidFill>
                  <a:srgbClr val="555555"/>
                </a:solidFill>
                <a:latin typeface="UbuntuMono-Regular"/>
              </a:rPr>
              <a:t>: </a:t>
            </a:r>
            <a:r>
              <a:rPr lang="en-IN" sz="2000" b="0" i="0" u="none" strike="noStrike" baseline="0" dirty="0">
                <a:solidFill>
                  <a:srgbClr val="CD3300"/>
                </a:solidFill>
                <a:latin typeface="UbuntuMono-Regular"/>
              </a:rPr>
              <a:t>"$</a:t>
            </a:r>
            <a:r>
              <a:rPr lang="en-IN" sz="2000" b="0" i="0" u="none" strike="noStrike" baseline="0" dirty="0" err="1">
                <a:solidFill>
                  <a:srgbClr val="CD3300"/>
                </a:solidFill>
                <a:latin typeface="UbuntuMono-Regular"/>
              </a:rPr>
              <a:t>originalFieldname</a:t>
            </a:r>
            <a:r>
              <a:rPr lang="en-IN" sz="2000" b="0" i="0" u="none" strike="noStrike" baseline="0" dirty="0">
                <a:solidFill>
                  <a:srgbClr val="CD3300"/>
                </a:solidFill>
                <a:latin typeface="UbuntuMono-Regular"/>
              </a:rPr>
              <a:t>"</a:t>
            </a:r>
            <a:r>
              <a:rPr lang="en-IN" sz="2000" b="0" i="0" u="none" strike="noStrike" baseline="0" dirty="0">
                <a:solidFill>
                  <a:srgbClr val="000000"/>
                </a:solidFill>
                <a:latin typeface="UbuntuMono-Regular"/>
              </a:rPr>
              <a:t>}},</a:t>
            </a:r>
          </a:p>
          <a:p>
            <a:pPr marL="0" indent="0" algn="l">
              <a:buNone/>
            </a:pPr>
            <a:r>
              <a:rPr lang="en-IN" sz="2000" b="0" i="0" u="none" strike="noStrike" baseline="0" dirty="0">
                <a:solidFill>
                  <a:srgbClr val="000000"/>
                </a:solidFill>
                <a:latin typeface="UbuntuMono-Regular"/>
              </a:rPr>
              <a:t>... {</a:t>
            </a:r>
            <a:r>
              <a:rPr lang="en-IN" sz="2000" b="0" i="0" u="none" strike="noStrike" baseline="0" dirty="0">
                <a:solidFill>
                  <a:srgbClr val="CD3300"/>
                </a:solidFill>
                <a:latin typeface="UbuntuMono-Regular"/>
              </a:rPr>
              <a:t>"$sort" </a:t>
            </a:r>
            <a:r>
              <a:rPr lang="en-IN" sz="2000" b="0" i="0" u="none" strike="noStrike" baseline="0" dirty="0">
                <a:solidFill>
                  <a:srgbClr val="555555"/>
                </a:solidFill>
                <a:latin typeface="UbuntuMono-Regular"/>
              </a:rPr>
              <a:t>: </a:t>
            </a:r>
            <a:r>
              <a:rPr lang="en-IN" sz="2000" b="0" i="0" u="none" strike="noStrike" baseline="0" dirty="0">
                <a:solidFill>
                  <a:srgbClr val="000000"/>
                </a:solidFill>
                <a:latin typeface="UbuntuMono-Regular"/>
              </a:rPr>
              <a:t>{</a:t>
            </a:r>
            <a:r>
              <a:rPr lang="en-IN" sz="2000" b="0" i="0" u="none" strike="noStrike" baseline="0" dirty="0">
                <a:solidFill>
                  <a:srgbClr val="CD3300"/>
                </a:solidFill>
                <a:latin typeface="UbuntuMono-Regular"/>
              </a:rPr>
              <a:t>"</a:t>
            </a:r>
            <a:r>
              <a:rPr lang="en-IN" sz="2000" b="0" i="0" u="none" strike="noStrike" baseline="0" dirty="0" err="1">
                <a:solidFill>
                  <a:srgbClr val="CD3300"/>
                </a:solidFill>
                <a:latin typeface="UbuntuMono-Regular"/>
              </a:rPr>
              <a:t>newFieldname</a:t>
            </a:r>
            <a:r>
              <a:rPr lang="en-IN" sz="2000" b="0" i="0" u="none" strike="noStrike" baseline="0" dirty="0">
                <a:solidFill>
                  <a:srgbClr val="CD3300"/>
                </a:solidFill>
                <a:latin typeface="UbuntuMono-Regular"/>
              </a:rPr>
              <a:t>" </a:t>
            </a:r>
            <a:r>
              <a:rPr lang="en-IN" sz="2000" b="0" i="0" u="none" strike="noStrike" baseline="0" dirty="0">
                <a:solidFill>
                  <a:srgbClr val="555555"/>
                </a:solidFill>
                <a:latin typeface="UbuntuMono-Regular"/>
              </a:rPr>
              <a:t>: </a:t>
            </a:r>
            <a:r>
              <a:rPr lang="en-IN" sz="2000" b="0" i="0" u="none" strike="noStrike" baseline="0" dirty="0">
                <a:solidFill>
                  <a:srgbClr val="FF6600"/>
                </a:solidFill>
                <a:latin typeface="UbuntuMono-Regular"/>
              </a:rPr>
              <a:t>1</a:t>
            </a:r>
            <a:r>
              <a:rPr lang="en-IN" sz="2000" b="0" i="0" u="none" strike="noStrike" baseline="0" dirty="0">
                <a:solidFill>
                  <a:srgbClr val="000000"/>
                </a:solidFill>
                <a:latin typeface="UbuntuMono-Regular"/>
              </a:rPr>
              <a:t>}})</a:t>
            </a:r>
          </a:p>
          <a:p>
            <a:pPr marL="0" indent="0" algn="l">
              <a:buNone/>
            </a:pPr>
            <a:r>
              <a:rPr lang="en-IN" sz="1800" b="0" i="0" u="none" strike="noStrike" baseline="0" dirty="0">
                <a:latin typeface="MyriadPro-SemiboldCond"/>
              </a:rPr>
              <a:t>Pipeline expressions</a:t>
            </a:r>
          </a:p>
          <a:p>
            <a:pPr marL="0" indent="0" algn="l">
              <a:buNone/>
            </a:pPr>
            <a:endParaRPr lang="en-IN" dirty="0">
              <a:solidFill>
                <a:srgbClr val="000000"/>
              </a:solidFill>
              <a:latin typeface="UbuntuMono-Regular"/>
            </a:endParaRPr>
          </a:p>
          <a:p>
            <a:pPr algn="l"/>
            <a:r>
              <a:rPr lang="en-US" sz="1800" b="0" i="0" u="none" strike="noStrike" baseline="0" dirty="0">
                <a:latin typeface="MinionPro-Regular"/>
              </a:rPr>
              <a:t>The simplest </a:t>
            </a:r>
            <a:r>
              <a:rPr lang="en-US" sz="1800" b="0" i="0" u="none" strike="noStrike" baseline="0" dirty="0">
                <a:latin typeface="UbuntuMono-Regular"/>
              </a:rPr>
              <a:t>"$project" </a:t>
            </a:r>
            <a:r>
              <a:rPr lang="en-US" sz="1800" b="0" i="0" u="none" strike="noStrike" baseline="0" dirty="0">
                <a:latin typeface="MinionPro-Regular"/>
              </a:rPr>
              <a:t>expressions are inclusion, exclusion, and field names </a:t>
            </a:r>
            <a:r>
              <a:rPr lang="en-IN" sz="1800" b="0" i="0" u="none" strike="noStrike" baseline="0" dirty="0">
                <a:latin typeface="MinionPro-Regular"/>
              </a:rPr>
              <a:t>(</a:t>
            </a:r>
            <a:r>
              <a:rPr lang="en-IN" sz="1800" b="0" i="0" u="none" strike="noStrike" baseline="0" dirty="0">
                <a:latin typeface="UbuntuMono-Regular"/>
              </a:rPr>
              <a:t>"$</a:t>
            </a:r>
            <a:r>
              <a:rPr lang="en-IN" sz="1800" b="0" i="1" u="none" strike="noStrike" baseline="0" dirty="0">
                <a:latin typeface="UbuntuMono-Italic"/>
              </a:rPr>
              <a:t>fieldname</a:t>
            </a:r>
            <a:r>
              <a:rPr lang="en-IN" sz="1800" b="0" i="0" u="none" strike="noStrike" baseline="0" dirty="0">
                <a:latin typeface="UbuntuMono-Regular"/>
              </a:rPr>
              <a:t>"</a:t>
            </a:r>
            <a:r>
              <a:rPr lang="en-IN" sz="1800" b="0" i="0" u="none" strike="noStrike" baseline="0" dirty="0">
                <a:latin typeface="MinionPro-Regular"/>
              </a:rPr>
              <a:t>).</a:t>
            </a:r>
          </a:p>
          <a:p>
            <a:pPr algn="l"/>
            <a:r>
              <a:rPr lang="en-US" sz="1800" b="0" i="0" u="none" strike="noStrike" baseline="0" dirty="0">
                <a:latin typeface="MinionPro-Regular"/>
              </a:rPr>
              <a:t>There are several expressions available with aggregation which you can combine and nest to any depth to create more complex expressions</a:t>
            </a:r>
          </a:p>
          <a:p>
            <a:pPr marL="0" indent="0" algn="l">
              <a:buNone/>
            </a:pPr>
            <a:r>
              <a:rPr lang="en-IN" sz="1800" b="0" i="0" u="none" strike="noStrike" baseline="0" dirty="0">
                <a:latin typeface="MyriadPro-SemiboldCond"/>
              </a:rPr>
              <a:t>Mathematical expressions</a:t>
            </a:r>
            <a:r>
              <a:rPr lang="en-US" sz="1800" dirty="0">
                <a:latin typeface="MinionPro-Regular"/>
              </a:rPr>
              <a:t>:</a:t>
            </a:r>
          </a:p>
          <a:p>
            <a:pPr algn="l"/>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employees</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aggregate</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"$project"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totalPay</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"$add"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"$salary"</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"$bonus"</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p>
          <a:p>
            <a:pPr marL="0" indent="0" algn="l">
              <a:buNone/>
            </a:pPr>
            <a:r>
              <a:rPr lang="en-IN" sz="1800" b="0" i="0" u="none" strike="noStrike" baseline="0" dirty="0">
                <a:solidFill>
                  <a:srgbClr val="000000"/>
                </a:solidFill>
                <a:latin typeface="UbuntuMono-Regular"/>
              </a:rPr>
              <a:t>... }</a:t>
            </a:r>
          </a:p>
          <a:p>
            <a:pPr marL="0" indent="0" algn="l">
              <a:buNone/>
            </a:pPr>
            <a:r>
              <a:rPr lang="en-IN" sz="1800" b="0" i="0" u="none" strike="noStrike" baseline="0" dirty="0">
                <a:solidFill>
                  <a:srgbClr val="000000"/>
                </a:solidFill>
                <a:latin typeface="UbuntuMono-Regular"/>
              </a:rPr>
              <a:t>... })</a:t>
            </a:r>
            <a:endParaRPr lang="en-IN" dirty="0"/>
          </a:p>
        </p:txBody>
      </p:sp>
    </p:spTree>
    <p:extLst>
      <p:ext uri="{BB962C8B-B14F-4D97-AF65-F5344CB8AC3E}">
        <p14:creationId xmlns:p14="http://schemas.microsoft.com/office/powerpoint/2010/main" val="752671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815E2-6150-4F24-A3AB-5C291DCBE2E5}"/>
              </a:ext>
            </a:extLst>
          </p:cNvPr>
          <p:cNvSpPr>
            <a:spLocks noGrp="1"/>
          </p:cNvSpPr>
          <p:nvPr>
            <p:ph idx="1"/>
          </p:nvPr>
        </p:nvSpPr>
        <p:spPr>
          <a:xfrm>
            <a:off x="355107" y="363984"/>
            <a:ext cx="11496582" cy="5805997"/>
          </a:xfrm>
        </p:spPr>
        <p:txBody>
          <a:bodyPr>
            <a:normAutofit/>
          </a:bodyPr>
          <a:lstStyle/>
          <a:p>
            <a:pPr marL="0" indent="0" algn="l">
              <a:buNone/>
            </a:pPr>
            <a:r>
              <a:rPr lang="en-IN" sz="2000" b="0" i="0" u="none" strike="noStrike" baseline="0" dirty="0">
                <a:solidFill>
                  <a:srgbClr val="555555"/>
                </a:solidFill>
                <a:latin typeface="UbuntuMono-Regular"/>
              </a:rPr>
              <a:t>&gt; </a:t>
            </a:r>
            <a:r>
              <a:rPr lang="en-IN" sz="2000" b="0" i="0" u="none" strike="noStrike" baseline="0" dirty="0" err="1">
                <a:solidFill>
                  <a:srgbClr val="000089"/>
                </a:solidFill>
                <a:latin typeface="UbuntuMono-Regular"/>
              </a:rPr>
              <a:t>db</a:t>
            </a:r>
            <a:r>
              <a:rPr lang="en-IN" sz="2000" b="0" i="0" u="none" strike="noStrike" baseline="0" dirty="0" err="1">
                <a:solidFill>
                  <a:srgbClr val="000000"/>
                </a:solidFill>
                <a:latin typeface="UbuntuMono-Regular"/>
              </a:rPr>
              <a:t>.</a:t>
            </a:r>
            <a:r>
              <a:rPr lang="en-IN" sz="2000" b="0" i="0" u="none" strike="noStrike" baseline="0" dirty="0" err="1">
                <a:solidFill>
                  <a:srgbClr val="000089"/>
                </a:solidFill>
                <a:latin typeface="UbuntuMono-Regular"/>
              </a:rPr>
              <a:t>employees</a:t>
            </a:r>
            <a:r>
              <a:rPr lang="en-IN" sz="2000" b="0" i="0" u="none" strike="noStrike" baseline="0" dirty="0" err="1">
                <a:solidFill>
                  <a:srgbClr val="000000"/>
                </a:solidFill>
                <a:latin typeface="UbuntuMono-Regular"/>
              </a:rPr>
              <a:t>.</a:t>
            </a:r>
            <a:r>
              <a:rPr lang="en-IN" sz="2000" b="0" i="0" u="none" strike="noStrike" baseline="0" dirty="0" err="1">
                <a:solidFill>
                  <a:srgbClr val="000089"/>
                </a:solidFill>
                <a:latin typeface="UbuntuMono-Regular"/>
              </a:rPr>
              <a:t>aggregate</a:t>
            </a:r>
            <a:r>
              <a:rPr lang="en-IN" sz="2000" b="0" i="0" u="none" strike="noStrike" baseline="0" dirty="0">
                <a:solidFill>
                  <a:srgbClr val="000000"/>
                </a:solidFill>
                <a:latin typeface="UbuntuMono-Regular"/>
              </a:rPr>
              <a:t>(</a:t>
            </a:r>
          </a:p>
          <a:p>
            <a:pPr marL="0" indent="0" algn="l">
              <a:buNone/>
            </a:pPr>
            <a:r>
              <a:rPr lang="en-IN" sz="2000" b="0" i="0" u="none" strike="noStrike" baseline="0" dirty="0">
                <a:solidFill>
                  <a:srgbClr val="000000"/>
                </a:solidFill>
                <a:latin typeface="UbuntuMono-Regular"/>
              </a:rPr>
              <a:t>... {</a:t>
            </a:r>
          </a:p>
          <a:p>
            <a:pPr marL="0" indent="0" algn="l">
              <a:buNone/>
            </a:pPr>
            <a:r>
              <a:rPr lang="en-IN" sz="2000" b="0" i="0" u="none" strike="noStrike" baseline="0" dirty="0">
                <a:solidFill>
                  <a:srgbClr val="000000"/>
                </a:solidFill>
                <a:latin typeface="UbuntuMono-Regular"/>
              </a:rPr>
              <a:t>... </a:t>
            </a:r>
            <a:r>
              <a:rPr lang="en-IN" sz="2000" b="0" i="0" u="none" strike="noStrike" baseline="0" dirty="0">
                <a:solidFill>
                  <a:srgbClr val="CD3300"/>
                </a:solidFill>
                <a:latin typeface="UbuntuMono-Regular"/>
              </a:rPr>
              <a:t>"$project" </a:t>
            </a:r>
            <a:r>
              <a:rPr lang="en-IN" sz="2000" b="0" i="0" u="none" strike="noStrike" baseline="0" dirty="0">
                <a:solidFill>
                  <a:srgbClr val="555555"/>
                </a:solidFill>
                <a:latin typeface="UbuntuMono-Regular"/>
              </a:rPr>
              <a:t>: </a:t>
            </a:r>
            <a:r>
              <a:rPr lang="en-IN" sz="2000" b="0" i="0" u="none" strike="noStrike" baseline="0" dirty="0">
                <a:solidFill>
                  <a:srgbClr val="000000"/>
                </a:solidFill>
                <a:latin typeface="UbuntuMono-Regular"/>
              </a:rPr>
              <a:t>{</a:t>
            </a:r>
          </a:p>
          <a:p>
            <a:pPr marL="0" indent="0" algn="l">
              <a:buNone/>
            </a:pPr>
            <a:r>
              <a:rPr lang="en-IN" sz="2000" b="0" i="0" u="none" strike="noStrike" baseline="0" dirty="0">
                <a:solidFill>
                  <a:srgbClr val="000000"/>
                </a:solidFill>
                <a:latin typeface="UbuntuMono-Regular"/>
              </a:rPr>
              <a:t>... </a:t>
            </a:r>
            <a:r>
              <a:rPr lang="en-IN" sz="2000" b="0" i="0" u="none" strike="noStrike" baseline="0" dirty="0">
                <a:solidFill>
                  <a:srgbClr val="CD3300"/>
                </a:solidFill>
                <a:latin typeface="UbuntuMono-Regular"/>
              </a:rPr>
              <a:t>"</a:t>
            </a:r>
            <a:r>
              <a:rPr lang="en-IN" sz="2000" b="0" i="0" u="none" strike="noStrike" baseline="0" dirty="0" err="1">
                <a:solidFill>
                  <a:srgbClr val="CD3300"/>
                </a:solidFill>
                <a:latin typeface="UbuntuMono-Regular"/>
              </a:rPr>
              <a:t>totalPay</a:t>
            </a:r>
            <a:r>
              <a:rPr lang="en-IN" sz="2000" b="0" i="0" u="none" strike="noStrike" baseline="0" dirty="0">
                <a:solidFill>
                  <a:srgbClr val="CD3300"/>
                </a:solidFill>
                <a:latin typeface="UbuntuMono-Regular"/>
              </a:rPr>
              <a:t>" </a:t>
            </a:r>
            <a:r>
              <a:rPr lang="en-IN" sz="2000" b="0" i="0" u="none" strike="noStrike" baseline="0" dirty="0">
                <a:solidFill>
                  <a:srgbClr val="555555"/>
                </a:solidFill>
                <a:latin typeface="UbuntuMono-Regular"/>
              </a:rPr>
              <a:t>: </a:t>
            </a:r>
            <a:r>
              <a:rPr lang="en-IN" sz="2000" b="0" i="0" u="none" strike="noStrike" baseline="0" dirty="0">
                <a:solidFill>
                  <a:srgbClr val="000000"/>
                </a:solidFill>
                <a:latin typeface="UbuntuMono-Regular"/>
              </a:rPr>
              <a:t>{</a:t>
            </a:r>
          </a:p>
          <a:p>
            <a:pPr marL="0" indent="0" algn="l">
              <a:buNone/>
            </a:pPr>
            <a:r>
              <a:rPr lang="en-US" sz="2000" b="0" i="0" u="none" strike="noStrike" baseline="0" dirty="0">
                <a:solidFill>
                  <a:srgbClr val="000000"/>
                </a:solidFill>
                <a:latin typeface="UbuntuMono-Regular"/>
              </a:rPr>
              <a:t>... </a:t>
            </a:r>
            <a:r>
              <a:rPr lang="en-US" sz="2000" b="0" i="0" u="none" strike="noStrike" baseline="0" dirty="0">
                <a:solidFill>
                  <a:srgbClr val="CD3300"/>
                </a:solidFill>
                <a:latin typeface="UbuntuMono-Regular"/>
              </a:rPr>
              <a:t>"$subtract" </a:t>
            </a:r>
            <a:r>
              <a:rPr lang="en-US" sz="2000" b="0" i="0" u="none" strike="noStrike" baseline="0" dirty="0">
                <a:solidFill>
                  <a:srgbClr val="555555"/>
                </a:solidFill>
                <a:latin typeface="UbuntuMono-Regular"/>
              </a:rPr>
              <a:t>: </a:t>
            </a:r>
            <a:r>
              <a:rPr lang="en-US" sz="2000" b="0" i="0" u="none" strike="noStrike" baseline="0" dirty="0">
                <a:solidFill>
                  <a:srgbClr val="000000"/>
                </a:solidFill>
                <a:latin typeface="UbuntuMono-Regular"/>
              </a:rPr>
              <a:t>[{</a:t>
            </a:r>
            <a:r>
              <a:rPr lang="en-US" sz="2000" b="0" i="0" u="none" strike="noStrike" baseline="0" dirty="0">
                <a:solidFill>
                  <a:srgbClr val="CD3300"/>
                </a:solidFill>
                <a:latin typeface="UbuntuMono-Regular"/>
              </a:rPr>
              <a:t>"$add" </a:t>
            </a:r>
            <a:r>
              <a:rPr lang="en-US" sz="2000" b="0" i="0" u="none" strike="noStrike" baseline="0" dirty="0">
                <a:solidFill>
                  <a:srgbClr val="555555"/>
                </a:solidFill>
                <a:latin typeface="UbuntuMono-Regular"/>
              </a:rPr>
              <a:t>: </a:t>
            </a:r>
            <a:r>
              <a:rPr lang="en-US" sz="2000" b="0" i="0" u="none" strike="noStrike" baseline="0" dirty="0">
                <a:solidFill>
                  <a:srgbClr val="000000"/>
                </a:solidFill>
                <a:latin typeface="UbuntuMono-Regular"/>
              </a:rPr>
              <a:t>[</a:t>
            </a:r>
            <a:r>
              <a:rPr lang="en-US" sz="2000" b="0" i="0" u="none" strike="noStrike" baseline="0" dirty="0">
                <a:solidFill>
                  <a:srgbClr val="CD3300"/>
                </a:solidFill>
                <a:latin typeface="UbuntuMono-Regular"/>
              </a:rPr>
              <a:t>"$salary"</a:t>
            </a:r>
            <a:r>
              <a:rPr lang="en-US" sz="2000" b="0" i="0" u="none" strike="noStrike" baseline="0" dirty="0">
                <a:solidFill>
                  <a:srgbClr val="000000"/>
                </a:solidFill>
                <a:latin typeface="UbuntuMono-Regular"/>
              </a:rPr>
              <a:t>, </a:t>
            </a:r>
            <a:r>
              <a:rPr lang="en-US" sz="2000" b="0" i="0" u="none" strike="noStrike" baseline="0" dirty="0">
                <a:solidFill>
                  <a:srgbClr val="CD3300"/>
                </a:solidFill>
                <a:latin typeface="UbuntuMono-Regular"/>
              </a:rPr>
              <a:t>"$bonus"</a:t>
            </a:r>
            <a:r>
              <a:rPr lang="en-US" sz="2000" b="0" i="0" u="none" strike="noStrike" baseline="0" dirty="0">
                <a:solidFill>
                  <a:srgbClr val="000000"/>
                </a:solidFill>
                <a:latin typeface="UbuntuMono-Regular"/>
              </a:rPr>
              <a:t>]}, </a:t>
            </a:r>
            <a:r>
              <a:rPr lang="en-US" sz="2000" b="0" i="0" u="none" strike="noStrike" baseline="0" dirty="0">
                <a:solidFill>
                  <a:srgbClr val="CD3300"/>
                </a:solidFill>
                <a:latin typeface="UbuntuMono-Regular"/>
              </a:rPr>
              <a:t>"$401k"</a:t>
            </a:r>
            <a:r>
              <a:rPr lang="en-US" sz="2000" b="0" i="0" u="none" strike="noStrike" baseline="0" dirty="0">
                <a:solidFill>
                  <a:srgbClr val="000000"/>
                </a:solidFill>
                <a:latin typeface="UbuntuMono-Regular"/>
              </a:rPr>
              <a:t>]</a:t>
            </a:r>
          </a:p>
          <a:p>
            <a:pPr marL="0" indent="0" algn="l">
              <a:buNone/>
            </a:pPr>
            <a:r>
              <a:rPr lang="en-IN" sz="2000" b="0" i="0" u="none" strike="noStrike" baseline="0" dirty="0">
                <a:solidFill>
                  <a:srgbClr val="000000"/>
                </a:solidFill>
                <a:latin typeface="UbuntuMono-Regular"/>
              </a:rPr>
              <a:t>... }</a:t>
            </a:r>
          </a:p>
          <a:p>
            <a:pPr marL="0" indent="0" algn="l">
              <a:buNone/>
            </a:pPr>
            <a:r>
              <a:rPr lang="en-IN" sz="2000" b="0" i="0" u="none" strike="noStrike" baseline="0" dirty="0">
                <a:solidFill>
                  <a:srgbClr val="000000"/>
                </a:solidFill>
                <a:latin typeface="UbuntuMono-Regular"/>
              </a:rPr>
              <a:t>... }</a:t>
            </a:r>
          </a:p>
          <a:p>
            <a:pPr marL="0" indent="0">
              <a:buNone/>
            </a:pPr>
            <a:r>
              <a:rPr lang="en-IN" sz="2000" b="0" i="0" u="none" strike="noStrike" baseline="0" dirty="0">
                <a:solidFill>
                  <a:srgbClr val="000000"/>
                </a:solidFill>
                <a:latin typeface="UbuntuMono-Regular"/>
              </a:rPr>
              <a:t>... })</a:t>
            </a:r>
          </a:p>
          <a:p>
            <a:pPr marL="0" indent="0">
              <a:buNone/>
            </a:pPr>
            <a:r>
              <a:rPr lang="en-IN" sz="1800" b="0" i="0" u="none" strike="noStrike" baseline="0" dirty="0">
                <a:latin typeface="UbuntuMono-Regular"/>
              </a:rPr>
              <a:t>"$add" : [</a:t>
            </a:r>
            <a:r>
              <a:rPr lang="en-IN" sz="1800" b="0" i="1" u="none" strike="noStrike" baseline="0" dirty="0">
                <a:latin typeface="UbuntuMono-Italic"/>
              </a:rPr>
              <a:t>expr1[, expr2, ..., </a:t>
            </a:r>
            <a:r>
              <a:rPr lang="en-IN" sz="1800" b="0" i="1" u="none" strike="noStrike" baseline="0" dirty="0" err="1">
                <a:latin typeface="UbuntuMono-Italic"/>
              </a:rPr>
              <a:t>exprN</a:t>
            </a:r>
            <a:r>
              <a:rPr lang="en-IN" sz="1800" b="0" i="1" u="none" strike="noStrike" baseline="0" dirty="0">
                <a:latin typeface="UbuntuMono-Italic"/>
              </a:rPr>
              <a:t>]</a:t>
            </a:r>
            <a:r>
              <a:rPr lang="en-IN" sz="1800" b="0" i="0" u="none" strike="noStrike" baseline="0" dirty="0">
                <a:latin typeface="UbuntuMono-Regular"/>
              </a:rPr>
              <a:t>]</a:t>
            </a:r>
            <a:endParaRPr lang="en-IN" dirty="0">
              <a:solidFill>
                <a:srgbClr val="000000"/>
              </a:solidFill>
              <a:latin typeface="UbuntuMono-Regular"/>
            </a:endParaRPr>
          </a:p>
          <a:p>
            <a:pPr marL="0" indent="0">
              <a:buNone/>
            </a:pPr>
            <a:r>
              <a:rPr lang="en-IN" sz="1800" b="0" i="0" u="none" strike="noStrike" baseline="0" dirty="0">
                <a:latin typeface="UbuntuMono-Regular"/>
              </a:rPr>
              <a:t>"$subtract" : [</a:t>
            </a:r>
            <a:r>
              <a:rPr lang="en-IN" sz="1800" b="0" i="1" u="none" strike="noStrike" baseline="0" dirty="0">
                <a:latin typeface="UbuntuMono-Italic"/>
              </a:rPr>
              <a:t>expr1, expr2</a:t>
            </a:r>
            <a:r>
              <a:rPr lang="en-IN" sz="1800" b="0" i="0" u="none" strike="noStrike" baseline="0" dirty="0">
                <a:latin typeface="UbuntuMono-Regular"/>
              </a:rPr>
              <a:t>]</a:t>
            </a:r>
            <a:endParaRPr lang="en-IN" sz="1800" b="0" i="0" u="none" strike="noStrike" baseline="0" dirty="0">
              <a:solidFill>
                <a:srgbClr val="000000"/>
              </a:solidFill>
              <a:latin typeface="UbuntuMono-Regular"/>
            </a:endParaRPr>
          </a:p>
          <a:p>
            <a:pPr marL="0" indent="0">
              <a:buNone/>
            </a:pPr>
            <a:r>
              <a:rPr lang="en-IN" sz="1800" b="0" i="0" u="none" strike="noStrike" baseline="0" dirty="0">
                <a:latin typeface="UbuntuMono-Regular"/>
              </a:rPr>
              <a:t>"$multiply" : [</a:t>
            </a:r>
            <a:r>
              <a:rPr lang="en-IN" sz="1800" b="0" i="1" u="none" strike="noStrike" baseline="0" dirty="0">
                <a:latin typeface="UbuntuMono-Italic"/>
              </a:rPr>
              <a:t>expr1[, expr2, ..., </a:t>
            </a:r>
            <a:r>
              <a:rPr lang="en-IN" sz="1800" b="0" i="1" u="none" strike="noStrike" baseline="0" dirty="0" err="1">
                <a:latin typeface="UbuntuMono-Italic"/>
              </a:rPr>
              <a:t>exprN</a:t>
            </a:r>
            <a:r>
              <a:rPr lang="en-IN" sz="1800" b="0" i="1" u="none" strike="noStrike" baseline="0" dirty="0">
                <a:latin typeface="UbuntuMono-Italic"/>
              </a:rPr>
              <a:t>]</a:t>
            </a:r>
            <a:r>
              <a:rPr lang="en-IN" sz="1800" b="0" i="0" u="none" strike="noStrike" baseline="0" dirty="0">
                <a:latin typeface="UbuntuMono-Regular"/>
              </a:rPr>
              <a:t>]</a:t>
            </a:r>
            <a:endParaRPr lang="en-IN" sz="1800" dirty="0">
              <a:solidFill>
                <a:srgbClr val="000000"/>
              </a:solidFill>
              <a:latin typeface="UbuntuMono-Regular"/>
            </a:endParaRPr>
          </a:p>
          <a:p>
            <a:pPr marL="0" indent="0">
              <a:buNone/>
            </a:pPr>
            <a:r>
              <a:rPr lang="en-IN" sz="1800" b="0" i="0" u="none" strike="noStrike" baseline="0" dirty="0">
                <a:latin typeface="UbuntuMono-Regular"/>
              </a:rPr>
              <a:t>"$divide" : [</a:t>
            </a:r>
            <a:r>
              <a:rPr lang="en-IN" sz="1800" b="0" i="1" u="none" strike="noStrike" baseline="0" dirty="0">
                <a:latin typeface="UbuntuMono-Italic"/>
              </a:rPr>
              <a:t>expr1, expr2</a:t>
            </a:r>
            <a:r>
              <a:rPr lang="en-IN" sz="1800" b="0" i="0" u="none" strike="noStrike" baseline="0" dirty="0">
                <a:latin typeface="UbuntuMono-Regular"/>
              </a:rPr>
              <a:t>]</a:t>
            </a:r>
          </a:p>
          <a:p>
            <a:pPr marL="0" indent="0">
              <a:buNone/>
            </a:pPr>
            <a:r>
              <a:rPr lang="en-IN" sz="1800" b="0" i="0" u="none" strike="noStrike" baseline="0" dirty="0">
                <a:latin typeface="UbuntuMono-Regular"/>
              </a:rPr>
              <a:t>"$mod" : [</a:t>
            </a:r>
            <a:r>
              <a:rPr lang="en-IN" sz="1800" b="0" i="1" u="none" strike="noStrike" baseline="0" dirty="0">
                <a:latin typeface="UbuntuMono-Italic"/>
              </a:rPr>
              <a:t>expr1, expr2</a:t>
            </a:r>
            <a:r>
              <a:rPr lang="en-IN" sz="1800" b="0" i="0" u="none" strike="noStrike" baseline="0" dirty="0">
                <a:latin typeface="UbuntuMono-Regular"/>
              </a:rPr>
              <a:t>]</a:t>
            </a:r>
            <a:endParaRPr lang="en-IN" dirty="0"/>
          </a:p>
        </p:txBody>
      </p:sp>
    </p:spTree>
    <p:extLst>
      <p:ext uri="{BB962C8B-B14F-4D97-AF65-F5344CB8AC3E}">
        <p14:creationId xmlns:p14="http://schemas.microsoft.com/office/powerpoint/2010/main" val="2209917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246B4-7B04-4E5E-B185-9BDD501597CC}"/>
              </a:ext>
            </a:extLst>
          </p:cNvPr>
          <p:cNvSpPr>
            <a:spLocks noGrp="1"/>
          </p:cNvSpPr>
          <p:nvPr>
            <p:ph idx="1"/>
          </p:nvPr>
        </p:nvSpPr>
        <p:spPr>
          <a:xfrm>
            <a:off x="230819" y="257452"/>
            <a:ext cx="11700769" cy="5681709"/>
          </a:xfrm>
        </p:spPr>
        <p:txBody>
          <a:bodyPr>
            <a:normAutofit/>
          </a:bodyPr>
          <a:lstStyle/>
          <a:p>
            <a:pPr marL="0" indent="0">
              <a:buNone/>
            </a:pPr>
            <a:r>
              <a:rPr lang="en-IN" sz="1800" b="0" i="0" u="none" strike="noStrike" baseline="0" dirty="0">
                <a:latin typeface="MyriadPro-SemiboldCond"/>
              </a:rPr>
              <a:t>Date expressions</a:t>
            </a:r>
          </a:p>
          <a:p>
            <a:pPr marL="0" indent="0" algn="l">
              <a:buNone/>
            </a:pPr>
            <a:r>
              <a:rPr lang="en-US" sz="1800" b="0" i="0" u="none" strike="noStrike" baseline="0" dirty="0">
                <a:latin typeface="MinionPro-Regular"/>
              </a:rPr>
              <a:t>date information in more useful ways: </a:t>
            </a:r>
            <a:r>
              <a:rPr lang="en-US" sz="1800" b="0" i="0" u="none" strike="noStrike" baseline="0" dirty="0">
                <a:latin typeface="UbuntuMono-Regular"/>
              </a:rPr>
              <a:t>"$year"</a:t>
            </a:r>
            <a:r>
              <a:rPr lang="en-US" sz="1800" b="0" i="0" u="none" strike="noStrike" baseline="0" dirty="0">
                <a:latin typeface="MinionPro-Regular"/>
              </a:rPr>
              <a:t>, </a:t>
            </a:r>
            <a:r>
              <a:rPr lang="en-US" sz="1800" b="0" i="0" u="none" strike="noStrike" baseline="0" dirty="0">
                <a:latin typeface="UbuntuMono-Regular"/>
              </a:rPr>
              <a:t>"$month"</a:t>
            </a:r>
            <a:r>
              <a:rPr lang="en-US" sz="1800" b="0" i="0" u="none" strike="noStrike" baseline="0" dirty="0">
                <a:latin typeface="MinionPro-Regular"/>
              </a:rPr>
              <a:t>, </a:t>
            </a:r>
            <a:r>
              <a:rPr lang="en-US" sz="1800" b="0" i="0" u="none" strike="noStrike" baseline="0" dirty="0">
                <a:latin typeface="UbuntuMono-Regular"/>
              </a:rPr>
              <a:t>"$week"</a:t>
            </a:r>
            <a:r>
              <a:rPr lang="en-US" sz="1800" b="0" i="0" u="none" strike="noStrike" baseline="0" dirty="0">
                <a:latin typeface="MinionPro-Regular"/>
              </a:rPr>
              <a:t>, </a:t>
            </a:r>
            <a:r>
              <a:rPr lang="en-US" sz="1800" b="0" i="0" u="none" strike="noStrike" baseline="0" dirty="0">
                <a:latin typeface="UbuntuMono-Regular"/>
              </a:rPr>
              <a:t>"$</a:t>
            </a:r>
            <a:r>
              <a:rPr lang="en-US" sz="1800" b="0" i="0" u="none" strike="noStrike" baseline="0" dirty="0" err="1">
                <a:latin typeface="UbuntuMono-Regular"/>
              </a:rPr>
              <a:t>dayOfMonth</a:t>
            </a:r>
            <a:r>
              <a:rPr lang="en-US" sz="1800" b="0" i="0" u="none" strike="noStrike" baseline="0" dirty="0">
                <a:latin typeface="UbuntuMono-Regular"/>
              </a:rPr>
              <a:t>"</a:t>
            </a:r>
            <a:r>
              <a:rPr lang="en-US" sz="1800" b="0" i="0" u="none" strike="noStrike" baseline="0" dirty="0">
                <a:latin typeface="MinionPro-Regular"/>
              </a:rPr>
              <a:t>, </a:t>
            </a:r>
            <a:r>
              <a:rPr lang="en-US" sz="1800" b="0" i="0" u="none" strike="noStrike" baseline="0" dirty="0">
                <a:latin typeface="UbuntuMono-Regular"/>
              </a:rPr>
              <a:t>"$</a:t>
            </a:r>
            <a:r>
              <a:rPr lang="en-US" sz="1800" b="0" i="0" u="none" strike="noStrike" baseline="0" dirty="0" err="1">
                <a:latin typeface="UbuntuMono-Regular"/>
              </a:rPr>
              <a:t>dayOfWeek</a:t>
            </a:r>
            <a:r>
              <a:rPr lang="en-US" sz="1800" b="0" i="0" u="none" strike="noStrike" baseline="0" dirty="0">
                <a:latin typeface="UbuntuMono-Regular"/>
              </a:rPr>
              <a:t>"</a:t>
            </a:r>
            <a:r>
              <a:rPr lang="en-US" sz="1800" b="0" i="0" u="none" strike="noStrike" baseline="0" dirty="0">
                <a:latin typeface="MinionPro-Regular"/>
              </a:rPr>
              <a:t>, </a:t>
            </a:r>
            <a:r>
              <a:rPr lang="en-US" sz="1800" b="0" i="0" u="none" strike="noStrike" baseline="0" dirty="0">
                <a:latin typeface="UbuntuMono-Regular"/>
              </a:rPr>
              <a:t>"$</a:t>
            </a:r>
            <a:r>
              <a:rPr lang="en-US" sz="1800" b="0" i="0" u="none" strike="noStrike" baseline="0" dirty="0" err="1">
                <a:latin typeface="UbuntuMono-Regular"/>
              </a:rPr>
              <a:t>dayOfYear</a:t>
            </a:r>
            <a:r>
              <a:rPr lang="en-US" sz="1800" b="0" i="0" u="none" strike="noStrike" baseline="0" dirty="0">
                <a:latin typeface="UbuntuMono-Regular"/>
              </a:rPr>
              <a:t>"</a:t>
            </a:r>
            <a:r>
              <a:rPr lang="en-US" sz="1800" b="0" i="0" u="none" strike="noStrike" baseline="0" dirty="0">
                <a:latin typeface="MinionPro-Regular"/>
              </a:rPr>
              <a:t>, </a:t>
            </a:r>
            <a:r>
              <a:rPr lang="en-US" sz="1800" b="0" i="0" u="none" strike="noStrike" baseline="0" dirty="0">
                <a:latin typeface="UbuntuMono-Regular"/>
              </a:rPr>
              <a:t>"$hour"</a:t>
            </a:r>
            <a:r>
              <a:rPr lang="en-US" sz="1800" b="0" i="0" u="none" strike="noStrike" baseline="0" dirty="0">
                <a:latin typeface="MinionPro-Regular"/>
              </a:rPr>
              <a:t>, </a:t>
            </a:r>
            <a:r>
              <a:rPr lang="en-US" sz="1800" b="0" i="0" u="none" strike="noStrike" baseline="0" dirty="0">
                <a:latin typeface="UbuntuMono-Regular"/>
              </a:rPr>
              <a:t>"$minute"</a:t>
            </a:r>
            <a:r>
              <a:rPr lang="en-US" sz="1800" b="0" i="0" u="none" strike="noStrike" baseline="0" dirty="0">
                <a:latin typeface="MinionPro-Regular"/>
              </a:rPr>
              <a:t>, and </a:t>
            </a:r>
            <a:r>
              <a:rPr lang="en-US" sz="1800" b="0" i="0" u="none" strike="noStrike" baseline="0" dirty="0">
                <a:latin typeface="UbuntuMono-Regular"/>
              </a:rPr>
              <a:t>"$second"</a:t>
            </a:r>
            <a:r>
              <a:rPr lang="en-US" sz="1800" b="0" i="0" u="none" strike="noStrike" baseline="0" dirty="0">
                <a:latin typeface="MinionPro-Regular"/>
              </a:rPr>
              <a:t>.</a:t>
            </a:r>
          </a:p>
          <a:p>
            <a:pPr marL="0" indent="0" algn="l">
              <a:buNone/>
            </a:pPr>
            <a:r>
              <a:rPr lang="en-IN" sz="1800" b="0" i="0" u="none" strike="noStrike" baseline="0" dirty="0">
                <a:latin typeface="MyriadPro-SemiboldCond"/>
              </a:rPr>
              <a:t>String expressions.</a:t>
            </a:r>
            <a:endParaRPr lang="en-US" sz="1800" dirty="0">
              <a:latin typeface="MinionPro-Regular"/>
            </a:endParaRPr>
          </a:p>
          <a:p>
            <a:pPr marL="0" indent="0" algn="l">
              <a:buNone/>
            </a:pPr>
            <a:r>
              <a:rPr lang="en-IN" sz="1800" b="0" i="0" u="none" strike="noStrike" baseline="0" dirty="0">
                <a:latin typeface="UbuntuMono-Regular"/>
              </a:rPr>
              <a:t>"$</a:t>
            </a:r>
            <a:r>
              <a:rPr lang="en-IN" sz="1800" b="0" i="0" u="none" strike="noStrike" baseline="0" dirty="0" err="1">
                <a:latin typeface="UbuntuMono-Regular"/>
              </a:rPr>
              <a:t>substr</a:t>
            </a:r>
            <a:r>
              <a:rPr lang="en-IN" sz="1800" b="0" i="0" u="none" strike="noStrike" baseline="0" dirty="0">
                <a:latin typeface="UbuntuMono-Regular"/>
              </a:rPr>
              <a:t>" : [</a:t>
            </a:r>
            <a:r>
              <a:rPr lang="en-IN" sz="1800" b="0" i="1" u="none" strike="noStrike" baseline="0" dirty="0">
                <a:latin typeface="UbuntuMono-Italic"/>
              </a:rPr>
              <a:t>expr</a:t>
            </a:r>
            <a:r>
              <a:rPr lang="en-IN" sz="1800" b="0" i="0" u="none" strike="noStrike" baseline="0" dirty="0">
                <a:latin typeface="UbuntuMono-Regular"/>
              </a:rPr>
              <a:t>, </a:t>
            </a:r>
            <a:r>
              <a:rPr lang="en-IN" sz="1800" b="0" i="1" u="none" strike="noStrike" baseline="0" dirty="0" err="1">
                <a:latin typeface="UbuntuMono-Italic"/>
              </a:rPr>
              <a:t>startOffset</a:t>
            </a:r>
            <a:r>
              <a:rPr lang="en-IN" sz="1800" b="0" i="0" u="none" strike="noStrike" baseline="0" dirty="0">
                <a:latin typeface="UbuntuMono-Regular"/>
              </a:rPr>
              <a:t>, </a:t>
            </a:r>
            <a:r>
              <a:rPr lang="en-IN" sz="1800" b="0" i="1" u="none" strike="noStrike" baseline="0" dirty="0" err="1">
                <a:latin typeface="UbuntuMono-Italic"/>
              </a:rPr>
              <a:t>numToReturn</a:t>
            </a:r>
            <a:r>
              <a:rPr lang="en-IN" sz="1800" b="0" i="0" u="none" strike="noStrike" baseline="0" dirty="0">
                <a:latin typeface="UbuntuMono-Regular"/>
              </a:rPr>
              <a:t>]</a:t>
            </a:r>
            <a:endParaRPr lang="en-US" sz="1800" b="0" i="0" u="none" strike="noStrike" baseline="0" dirty="0">
              <a:latin typeface="MinionPro-Regular"/>
            </a:endParaRPr>
          </a:p>
          <a:p>
            <a:pPr marL="0" indent="0" algn="l">
              <a:buNone/>
            </a:pPr>
            <a:r>
              <a:rPr lang="en-IN" sz="1800" b="0" i="0" u="none" strike="noStrike" baseline="0" dirty="0">
                <a:latin typeface="UbuntuMono-Regular"/>
              </a:rPr>
              <a:t>"$</a:t>
            </a:r>
            <a:r>
              <a:rPr lang="en-IN" sz="1800" b="0" i="0" u="none" strike="noStrike" baseline="0" dirty="0" err="1">
                <a:latin typeface="UbuntuMono-Regular"/>
              </a:rPr>
              <a:t>concat</a:t>
            </a:r>
            <a:r>
              <a:rPr lang="en-IN" sz="1800" b="0" i="0" u="none" strike="noStrike" baseline="0" dirty="0">
                <a:latin typeface="UbuntuMono-Regular"/>
              </a:rPr>
              <a:t>" : [</a:t>
            </a:r>
            <a:r>
              <a:rPr lang="en-IN" sz="1800" b="0" i="1" u="none" strike="noStrike" baseline="0" dirty="0">
                <a:latin typeface="UbuntuMono-Italic"/>
              </a:rPr>
              <a:t>expr1[, expr2, ..., </a:t>
            </a:r>
            <a:r>
              <a:rPr lang="en-IN" sz="1800" b="0" i="1" u="none" strike="noStrike" baseline="0" dirty="0" err="1">
                <a:latin typeface="UbuntuMono-Italic"/>
              </a:rPr>
              <a:t>exprN</a:t>
            </a:r>
            <a:r>
              <a:rPr lang="en-IN" sz="1800" b="0" i="1" u="none" strike="noStrike" baseline="0" dirty="0">
                <a:latin typeface="UbuntuMono-Italic"/>
              </a:rPr>
              <a:t>]</a:t>
            </a:r>
            <a:r>
              <a:rPr lang="en-IN" sz="1800" b="0" i="0" u="none" strike="noStrike" baseline="0" dirty="0">
                <a:latin typeface="UbuntuMono-Regular"/>
              </a:rPr>
              <a:t>]</a:t>
            </a:r>
            <a:endParaRPr lang="en-US" sz="1800" dirty="0">
              <a:latin typeface="MinionPro-Regular"/>
            </a:endParaRPr>
          </a:p>
          <a:p>
            <a:pPr marL="0" indent="0" algn="l">
              <a:buNone/>
            </a:pPr>
            <a:r>
              <a:rPr lang="en-IN" sz="1800" b="0" i="0" u="none" strike="noStrike" baseline="0" dirty="0">
                <a:latin typeface="UbuntuMono-Regular"/>
              </a:rPr>
              <a:t>"$</a:t>
            </a:r>
            <a:r>
              <a:rPr lang="en-IN" sz="1800" b="0" i="0" u="none" strike="noStrike" baseline="0" dirty="0" err="1">
                <a:latin typeface="UbuntuMono-Regular"/>
              </a:rPr>
              <a:t>toLower</a:t>
            </a:r>
            <a:r>
              <a:rPr lang="en-IN" sz="1800" b="0" i="0" u="none" strike="noStrike" baseline="0" dirty="0">
                <a:latin typeface="UbuntuMono-Regular"/>
              </a:rPr>
              <a:t>" : </a:t>
            </a:r>
            <a:r>
              <a:rPr lang="en-IN" sz="1800" b="0" i="1" u="none" strike="noStrike" baseline="0" dirty="0">
                <a:latin typeface="UbuntuMono-Italic"/>
              </a:rPr>
              <a:t>expr</a:t>
            </a:r>
            <a:endParaRPr lang="en-US" sz="1800" b="0" i="1" u="none" strike="noStrike" baseline="0" dirty="0">
              <a:latin typeface="MinionPro-Regular"/>
            </a:endParaRPr>
          </a:p>
          <a:p>
            <a:pPr marL="0" indent="0" algn="l">
              <a:buNone/>
            </a:pPr>
            <a:r>
              <a:rPr lang="en-IN" sz="1800" b="0" i="0" u="none" strike="noStrike" baseline="0" dirty="0">
                <a:latin typeface="UbuntuMono-Regular"/>
              </a:rPr>
              <a:t>"$</a:t>
            </a:r>
            <a:r>
              <a:rPr lang="en-IN" sz="1800" b="0" i="0" u="none" strike="noStrike" baseline="0" dirty="0" err="1">
                <a:latin typeface="UbuntuMono-Regular"/>
              </a:rPr>
              <a:t>toUpper</a:t>
            </a:r>
            <a:r>
              <a:rPr lang="en-IN" sz="1800" b="0" i="0" u="none" strike="noStrike" baseline="0" dirty="0">
                <a:latin typeface="UbuntuMono-Regular"/>
              </a:rPr>
              <a:t>" : </a:t>
            </a:r>
            <a:r>
              <a:rPr lang="en-IN" sz="1800" b="0" i="1" u="none" strike="noStrike" baseline="0" dirty="0">
                <a:latin typeface="UbuntuMono-Italic"/>
              </a:rPr>
              <a:t>expr</a:t>
            </a:r>
            <a:endParaRPr lang="en-US" sz="1800" i="1" dirty="0">
              <a:latin typeface="MinionPro-Regular"/>
            </a:endParaRPr>
          </a:p>
          <a:p>
            <a:pPr marL="0" indent="0" algn="l">
              <a:buNone/>
            </a:pPr>
            <a:r>
              <a:rPr lang="en-IN" sz="1800" b="0" i="0" u="none" strike="noStrike" baseline="0" dirty="0">
                <a:latin typeface="MyriadPro-SemiboldCond"/>
              </a:rPr>
              <a:t>Logical expressions</a:t>
            </a:r>
            <a:endParaRPr lang="en-US" sz="1800" b="0" i="1" u="none" strike="noStrike" baseline="0" dirty="0">
              <a:latin typeface="MinionPro-Regular"/>
            </a:endParaRPr>
          </a:p>
          <a:p>
            <a:pPr marL="0" indent="0" algn="l">
              <a:buNone/>
            </a:pPr>
            <a:r>
              <a:rPr lang="en-IN" sz="1800" b="0" i="0" u="none" strike="noStrike" baseline="0" dirty="0">
                <a:latin typeface="UbuntuMono-Regular"/>
              </a:rPr>
              <a:t>"$</a:t>
            </a:r>
            <a:r>
              <a:rPr lang="en-IN" sz="1800" b="0" i="0" u="none" strike="noStrike" baseline="0" dirty="0" err="1">
                <a:latin typeface="UbuntuMono-Regular"/>
              </a:rPr>
              <a:t>cmp</a:t>
            </a:r>
            <a:r>
              <a:rPr lang="en-IN" sz="1800" b="0" i="0" u="none" strike="noStrike" baseline="0" dirty="0">
                <a:latin typeface="UbuntuMono-Regular"/>
              </a:rPr>
              <a:t>" : [</a:t>
            </a:r>
            <a:r>
              <a:rPr lang="en-IN" sz="1800" b="0" i="1" u="none" strike="noStrike" baseline="0" dirty="0">
                <a:latin typeface="UbuntuMono-Italic"/>
              </a:rPr>
              <a:t>expr1</a:t>
            </a:r>
            <a:r>
              <a:rPr lang="en-IN" sz="1800" b="0" i="0" u="none" strike="noStrike" baseline="0" dirty="0">
                <a:latin typeface="UbuntuMono-Regular"/>
              </a:rPr>
              <a:t>, </a:t>
            </a:r>
            <a:r>
              <a:rPr lang="en-IN" sz="1800" b="0" i="1" u="none" strike="noStrike" baseline="0" dirty="0">
                <a:latin typeface="UbuntuMono-Italic"/>
              </a:rPr>
              <a:t>expr2</a:t>
            </a:r>
            <a:r>
              <a:rPr lang="en-US" sz="1800" i="1" dirty="0">
                <a:latin typeface="MinionPro-Regular"/>
              </a:rPr>
              <a:t>]</a:t>
            </a:r>
          </a:p>
          <a:p>
            <a:pPr marL="0" indent="0" algn="l">
              <a:buNone/>
            </a:pPr>
            <a:r>
              <a:rPr lang="en-IN" sz="1800" b="0" i="0" u="none" strike="noStrike" baseline="0" dirty="0">
                <a:latin typeface="UbuntuMono-Regular"/>
              </a:rPr>
              <a:t>"$</a:t>
            </a:r>
            <a:r>
              <a:rPr lang="en-IN" sz="1800" b="0" i="0" u="none" strike="noStrike" baseline="0" dirty="0" err="1">
                <a:latin typeface="UbuntuMono-Regular"/>
              </a:rPr>
              <a:t>strcasecmp</a:t>
            </a:r>
            <a:r>
              <a:rPr lang="en-IN" sz="1800" b="0" i="0" u="none" strike="noStrike" baseline="0" dirty="0">
                <a:latin typeface="UbuntuMono-Regular"/>
              </a:rPr>
              <a:t>" : [</a:t>
            </a:r>
            <a:r>
              <a:rPr lang="en-IN" sz="1800" b="0" i="1" u="none" strike="noStrike" baseline="0" dirty="0">
                <a:latin typeface="UbuntuMono-Italic"/>
              </a:rPr>
              <a:t>string1</a:t>
            </a:r>
            <a:r>
              <a:rPr lang="en-IN" sz="1800" b="0" i="0" u="none" strike="noStrike" baseline="0" dirty="0">
                <a:latin typeface="UbuntuMono-Regular"/>
              </a:rPr>
              <a:t>, </a:t>
            </a:r>
            <a:r>
              <a:rPr lang="en-IN" sz="1800" b="0" i="1" u="none" strike="noStrike" baseline="0" dirty="0">
                <a:latin typeface="UbuntuMono-Italic"/>
              </a:rPr>
              <a:t>string2</a:t>
            </a:r>
            <a:r>
              <a:rPr lang="en-IN" sz="1800" b="0" i="0" u="none" strike="noStrike" baseline="0" dirty="0">
                <a:latin typeface="UbuntuMono-Regular"/>
              </a:rPr>
              <a:t>]</a:t>
            </a:r>
            <a:endParaRPr lang="en-US" sz="1800" b="0" i="1" u="none" strike="noStrike" baseline="0" dirty="0">
              <a:latin typeface="MinionPro-Regular"/>
            </a:endParaRPr>
          </a:p>
          <a:p>
            <a:pPr marL="0" indent="0" algn="l">
              <a:buNone/>
            </a:pPr>
            <a:r>
              <a:rPr lang="fr-FR" sz="1800" b="0" i="0" u="none" strike="noStrike" baseline="0" dirty="0">
                <a:latin typeface="UbuntuMono-Regular"/>
              </a:rPr>
              <a:t>"$eq"/"$ne"/"$gt"/"$gte"/"$lt"/"$lte" : [</a:t>
            </a:r>
            <a:r>
              <a:rPr lang="fr-FR" sz="1800" b="0" i="1" u="none" strike="noStrike" baseline="0" dirty="0">
                <a:latin typeface="UbuntuMono-Italic"/>
              </a:rPr>
              <a:t>expr1</a:t>
            </a:r>
            <a:r>
              <a:rPr lang="fr-FR" sz="1800" b="0" i="0" u="none" strike="noStrike" baseline="0" dirty="0">
                <a:latin typeface="UbuntuMono-Regular"/>
              </a:rPr>
              <a:t>, </a:t>
            </a:r>
            <a:r>
              <a:rPr lang="fr-FR" sz="1800" b="0" i="1" u="none" strike="noStrike" baseline="0" dirty="0">
                <a:latin typeface="UbuntuMono-Italic"/>
              </a:rPr>
              <a:t>expr2</a:t>
            </a:r>
            <a:r>
              <a:rPr lang="fr-FR" sz="1800" b="0" i="0" u="none" strike="noStrike" baseline="0" dirty="0">
                <a:latin typeface="UbuntuMono-Regular"/>
              </a:rPr>
              <a:t>]</a:t>
            </a:r>
            <a:endParaRPr lang="en-US" sz="1800" i="1" dirty="0">
              <a:latin typeface="MinionPro-Regular"/>
            </a:endParaRPr>
          </a:p>
          <a:p>
            <a:pPr marL="0" indent="0" algn="l">
              <a:buNone/>
            </a:pPr>
            <a:r>
              <a:rPr lang="en-IN" sz="1800" b="0" i="0" u="none" strike="noStrike" baseline="0" dirty="0">
                <a:latin typeface="UbuntuMono-Regular"/>
              </a:rPr>
              <a:t>"$and" : [</a:t>
            </a:r>
            <a:r>
              <a:rPr lang="en-IN" sz="1800" b="0" i="1" u="none" strike="noStrike" baseline="0" dirty="0">
                <a:latin typeface="UbuntuMono-Italic"/>
              </a:rPr>
              <a:t>expr1[, expr2, ..., </a:t>
            </a:r>
            <a:r>
              <a:rPr lang="en-IN" sz="1800" b="0" i="1" u="none" strike="noStrike" baseline="0" dirty="0" err="1">
                <a:latin typeface="UbuntuMono-Italic"/>
              </a:rPr>
              <a:t>exprN</a:t>
            </a:r>
            <a:r>
              <a:rPr lang="en-IN" sz="1800" b="0" i="1" u="none" strike="noStrike" baseline="0" dirty="0">
                <a:latin typeface="UbuntuMono-Italic"/>
              </a:rPr>
              <a:t>]</a:t>
            </a:r>
            <a:r>
              <a:rPr lang="en-IN" sz="1800" b="0" i="0" u="none" strike="noStrike" baseline="0" dirty="0">
                <a:latin typeface="UbuntuMono-Regular"/>
              </a:rPr>
              <a:t>]</a:t>
            </a:r>
            <a:endParaRPr lang="en-IN" dirty="0"/>
          </a:p>
        </p:txBody>
      </p:sp>
    </p:spTree>
    <p:extLst>
      <p:ext uri="{BB962C8B-B14F-4D97-AF65-F5344CB8AC3E}">
        <p14:creationId xmlns:p14="http://schemas.microsoft.com/office/powerpoint/2010/main" val="937435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47446-256F-4FC7-B603-B83EA70BECDB}"/>
              </a:ext>
            </a:extLst>
          </p:cNvPr>
          <p:cNvSpPr>
            <a:spLocks noGrp="1"/>
          </p:cNvSpPr>
          <p:nvPr>
            <p:ph idx="1"/>
          </p:nvPr>
        </p:nvSpPr>
        <p:spPr>
          <a:xfrm>
            <a:off x="168677" y="186432"/>
            <a:ext cx="10886178" cy="5279914"/>
          </a:xfrm>
        </p:spPr>
        <p:txBody>
          <a:bodyPr>
            <a:normAutofit/>
          </a:bodyPr>
          <a:lstStyle/>
          <a:p>
            <a:pPr marL="0" indent="0">
              <a:buNone/>
            </a:pPr>
            <a:r>
              <a:rPr lang="en-IN" sz="1800" b="0" i="0" u="none" strike="noStrike" baseline="0" dirty="0">
                <a:latin typeface="UbuntuMono-Regular"/>
              </a:rPr>
              <a:t>"$or" : [</a:t>
            </a:r>
            <a:r>
              <a:rPr lang="en-IN" sz="1800" b="0" i="1" u="none" strike="noStrike" baseline="0" dirty="0">
                <a:latin typeface="UbuntuMono-Italic"/>
              </a:rPr>
              <a:t>expr1[, expr2, ..., </a:t>
            </a:r>
            <a:r>
              <a:rPr lang="en-IN" sz="1800" b="0" i="1" u="none" strike="noStrike" baseline="0" dirty="0" err="1">
                <a:latin typeface="UbuntuMono-Italic"/>
              </a:rPr>
              <a:t>exprN</a:t>
            </a:r>
            <a:r>
              <a:rPr lang="en-IN" sz="1800" b="0" i="1" u="none" strike="noStrike" baseline="0" dirty="0">
                <a:latin typeface="UbuntuMono-Italic"/>
              </a:rPr>
              <a:t>]</a:t>
            </a:r>
            <a:r>
              <a:rPr lang="en-IN" sz="1800" b="0" i="0" u="none" strike="noStrike" baseline="0" dirty="0">
                <a:latin typeface="UbuntuMono-Regular"/>
              </a:rPr>
              <a:t>]</a:t>
            </a:r>
          </a:p>
          <a:p>
            <a:pPr marL="0" indent="0">
              <a:buNone/>
            </a:pPr>
            <a:r>
              <a:rPr lang="en-IN" sz="1800" b="0" i="0" u="none" strike="noStrike" baseline="0" dirty="0">
                <a:latin typeface="UbuntuMono-Regular"/>
              </a:rPr>
              <a:t>"$not" : </a:t>
            </a:r>
            <a:r>
              <a:rPr lang="en-IN" sz="1800" b="0" i="1" u="none" strike="noStrike" baseline="0" dirty="0">
                <a:latin typeface="UbuntuMono-Italic"/>
              </a:rPr>
              <a:t>expr</a:t>
            </a:r>
            <a:endParaRPr lang="en-IN" sz="1800" dirty="0">
              <a:latin typeface="UbuntuMono-Regular"/>
            </a:endParaRPr>
          </a:p>
          <a:p>
            <a:pPr marL="0" indent="0">
              <a:buNone/>
            </a:pPr>
            <a:r>
              <a:rPr lang="en-IN" sz="1800" b="0" i="0" u="none" strike="noStrike" baseline="0" dirty="0">
                <a:latin typeface="UbuntuMono-Regular"/>
              </a:rPr>
              <a:t>"$</a:t>
            </a:r>
            <a:r>
              <a:rPr lang="en-IN" sz="1800" b="0" i="0" u="none" strike="noStrike" baseline="0" dirty="0" err="1">
                <a:latin typeface="UbuntuMono-Regular"/>
              </a:rPr>
              <a:t>cond</a:t>
            </a:r>
            <a:r>
              <a:rPr lang="en-IN" sz="1800" b="0" i="0" u="none" strike="noStrike" baseline="0" dirty="0">
                <a:latin typeface="UbuntuMono-Regular"/>
              </a:rPr>
              <a:t>" : [</a:t>
            </a:r>
            <a:r>
              <a:rPr lang="en-IN" sz="1800" b="0" i="1" u="none" strike="noStrike" baseline="0" dirty="0" err="1">
                <a:latin typeface="UbuntuMono-Italic"/>
              </a:rPr>
              <a:t>booleanExpr</a:t>
            </a:r>
            <a:r>
              <a:rPr lang="en-IN" sz="1800" b="0" i="0" u="none" strike="noStrike" baseline="0" dirty="0">
                <a:latin typeface="UbuntuMono-Regular"/>
              </a:rPr>
              <a:t>, </a:t>
            </a:r>
            <a:r>
              <a:rPr lang="en-IN" sz="1800" b="0" i="1" u="none" strike="noStrike" baseline="0" dirty="0" err="1">
                <a:latin typeface="UbuntuMono-Italic"/>
              </a:rPr>
              <a:t>trueExpr</a:t>
            </a:r>
            <a:r>
              <a:rPr lang="en-IN" sz="1800" b="0" i="0" u="none" strike="noStrike" baseline="0" dirty="0">
                <a:latin typeface="UbuntuMono-Regular"/>
              </a:rPr>
              <a:t>, </a:t>
            </a:r>
            <a:r>
              <a:rPr lang="en-IN" sz="1800" b="0" i="1" u="none" strike="noStrike" baseline="0" dirty="0" err="1">
                <a:latin typeface="UbuntuMono-Italic"/>
              </a:rPr>
              <a:t>falseExpr</a:t>
            </a:r>
            <a:r>
              <a:rPr lang="en-IN" sz="1800" b="0" i="0" u="none" strike="noStrike" baseline="0" dirty="0">
                <a:latin typeface="UbuntuMono-Regular"/>
              </a:rPr>
              <a:t>]</a:t>
            </a:r>
          </a:p>
          <a:p>
            <a:pPr marL="0" indent="0">
              <a:buNone/>
            </a:pPr>
            <a:r>
              <a:rPr lang="en-IN" sz="1800" b="0" i="0" u="none" strike="noStrike" baseline="0" dirty="0">
                <a:latin typeface="UbuntuMono-Regular"/>
              </a:rPr>
              <a:t>"$</a:t>
            </a:r>
            <a:r>
              <a:rPr lang="en-IN" sz="1800" b="0" i="0" u="none" strike="noStrike" baseline="0" dirty="0" err="1">
                <a:latin typeface="UbuntuMono-Regular"/>
              </a:rPr>
              <a:t>ifNull</a:t>
            </a:r>
            <a:r>
              <a:rPr lang="en-IN" sz="1800" b="0" i="0" u="none" strike="noStrike" baseline="0" dirty="0">
                <a:latin typeface="UbuntuMono-Regular"/>
              </a:rPr>
              <a:t>" : [</a:t>
            </a:r>
            <a:r>
              <a:rPr lang="en-IN" sz="1800" b="0" i="1" u="none" strike="noStrike" baseline="0" dirty="0">
                <a:latin typeface="UbuntuMono-Italic"/>
              </a:rPr>
              <a:t>expr</a:t>
            </a:r>
            <a:r>
              <a:rPr lang="en-IN" sz="1800" b="0" i="0" u="none" strike="noStrike" baseline="0" dirty="0">
                <a:latin typeface="UbuntuMono-Regular"/>
              </a:rPr>
              <a:t>, </a:t>
            </a:r>
            <a:r>
              <a:rPr lang="en-IN" sz="1800" b="0" i="1" u="none" strike="noStrike" baseline="0" dirty="0" err="1">
                <a:latin typeface="UbuntuMono-Italic"/>
              </a:rPr>
              <a:t>replacementExpr</a:t>
            </a:r>
            <a:r>
              <a:rPr lang="en-IN" sz="1800" b="0" i="0" u="none" strike="noStrike" baseline="0" dirty="0">
                <a:latin typeface="UbuntuMono-Regular"/>
              </a:rPr>
              <a:t>]</a:t>
            </a:r>
            <a:endParaRPr lang="en-IN" sz="1800" dirty="0">
              <a:latin typeface="UbuntuMono-Regular"/>
            </a:endParaRPr>
          </a:p>
          <a:p>
            <a:pPr marL="0" indent="0">
              <a:buNone/>
            </a:pPr>
            <a:r>
              <a:rPr lang="en-IN" sz="1800" b="0" i="0" u="none" strike="noStrike" baseline="0" dirty="0">
                <a:latin typeface="MyriadPro-SemiboldCond"/>
              </a:rPr>
              <a:t>$group</a:t>
            </a:r>
            <a:endParaRPr lang="en-IN" sz="1800" b="0" i="0" u="none" strike="noStrike" baseline="0" dirty="0">
              <a:latin typeface="UbuntuMono-Regular"/>
            </a:endParaRPr>
          </a:p>
          <a:p>
            <a:pPr algn="l"/>
            <a:r>
              <a:rPr lang="en-US" sz="1800" b="0" i="0" u="none" strike="noStrike" baseline="0" dirty="0">
                <a:latin typeface="MinionPro-Regular"/>
              </a:rPr>
              <a:t>Grouping allows you to group documents based on certain fields and combine their values. Some examples of groupings:</a:t>
            </a:r>
          </a:p>
          <a:p>
            <a:pPr marL="0" indent="0" algn="l">
              <a:buNone/>
            </a:pPr>
            <a:r>
              <a:rPr lang="en-IN" sz="1800" b="0" i="0" u="none" strike="noStrike" baseline="0" dirty="0">
                <a:latin typeface="MinionPro-Regular"/>
              </a:rPr>
              <a:t>• </a:t>
            </a:r>
            <a:r>
              <a:rPr lang="en-IN" sz="1800" b="0" i="0" u="none" strike="noStrike" baseline="0" dirty="0">
                <a:latin typeface="UbuntuMono-Regular"/>
              </a:rPr>
              <a:t>{"$group" : {"_id" : "$day"}}</a:t>
            </a:r>
          </a:p>
          <a:p>
            <a:pPr marL="0" indent="0" algn="l">
              <a:buNone/>
            </a:pPr>
            <a:r>
              <a:rPr lang="en-IN" sz="1800" b="0" i="0" u="none" strike="noStrike" baseline="0" dirty="0">
                <a:latin typeface="MinionPro-Regular"/>
              </a:rPr>
              <a:t>• </a:t>
            </a:r>
            <a:r>
              <a:rPr lang="en-IN" sz="1800" b="0" i="0" u="none" strike="noStrike" baseline="0" dirty="0">
                <a:latin typeface="UbuntuMono-Regular"/>
              </a:rPr>
              <a:t>{"$group" : {"_id" : "$grade"}}</a:t>
            </a:r>
          </a:p>
          <a:p>
            <a:pPr marL="0" indent="0" algn="l">
              <a:buNone/>
            </a:pPr>
            <a:r>
              <a:rPr lang="en-US" sz="1800" b="0" i="0" u="none" strike="noStrike" baseline="0" dirty="0">
                <a:latin typeface="MinionPro-Regular"/>
              </a:rPr>
              <a:t>• </a:t>
            </a:r>
            <a:r>
              <a:rPr lang="en-US" sz="1800" b="0" i="0" u="none" strike="noStrike" baseline="0" dirty="0">
                <a:latin typeface="UbuntuMono-Regular"/>
              </a:rPr>
              <a:t>{"$group" : {"_id" : {"state" : "$state", "city" : "$city"}}}</a:t>
            </a:r>
          </a:p>
          <a:p>
            <a:pPr marL="0" indent="0" algn="l">
              <a:buNone/>
            </a:pPr>
            <a:r>
              <a:rPr lang="en-IN" sz="1800" b="0" i="0" u="none" strike="noStrike" baseline="0" dirty="0">
                <a:latin typeface="MyriadPro-SemiboldCond"/>
              </a:rPr>
              <a:t>Grouping operators</a:t>
            </a:r>
            <a:r>
              <a:rPr lang="en-US" sz="1800" dirty="0">
                <a:latin typeface="UbuntuMono-Regular"/>
              </a:rPr>
              <a:t>:</a:t>
            </a:r>
          </a:p>
          <a:p>
            <a:pPr algn="l"/>
            <a:r>
              <a:rPr lang="en-US" sz="1800" b="0" i="0" u="none" strike="noStrike" baseline="0" dirty="0">
                <a:latin typeface="MyriadPro-SemiboldCond"/>
              </a:rPr>
              <a:t>Arithmetic operators. </a:t>
            </a:r>
            <a:r>
              <a:rPr lang="en-US" sz="1800" b="0" i="0" u="none" strike="noStrike" baseline="0" dirty="0">
                <a:latin typeface="MinionPro-Regular"/>
              </a:rPr>
              <a:t>There are two operators that can be used to compute numeric values from fields: </a:t>
            </a:r>
            <a:r>
              <a:rPr lang="en-US" sz="1800" b="0" i="0" u="none" strike="noStrike" baseline="0" dirty="0">
                <a:latin typeface="UbuntuMono-Regular"/>
              </a:rPr>
              <a:t>"$sum" </a:t>
            </a:r>
            <a:r>
              <a:rPr lang="en-US" sz="1800" b="0" i="0" u="none" strike="noStrike" baseline="0" dirty="0">
                <a:latin typeface="MinionPro-Regular"/>
              </a:rPr>
              <a:t>and </a:t>
            </a:r>
            <a:r>
              <a:rPr lang="en-US" sz="1800" b="0" i="0" u="none" strike="noStrike" baseline="0" dirty="0">
                <a:latin typeface="UbuntuMono-Regular"/>
              </a:rPr>
              <a:t>"$average"</a:t>
            </a:r>
            <a:r>
              <a:rPr lang="en-US" sz="1800" b="0" i="0" u="none" strike="noStrike" baseline="0" dirty="0">
                <a:latin typeface="MinionPro-Regular"/>
              </a:rPr>
              <a:t>.</a:t>
            </a:r>
            <a:endParaRPr lang="en-IN" dirty="0"/>
          </a:p>
        </p:txBody>
      </p:sp>
    </p:spTree>
    <p:extLst>
      <p:ext uri="{BB962C8B-B14F-4D97-AF65-F5344CB8AC3E}">
        <p14:creationId xmlns:p14="http://schemas.microsoft.com/office/powerpoint/2010/main" val="362443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FB6AD-D8CD-46DC-8090-35DD9D472A55}"/>
              </a:ext>
            </a:extLst>
          </p:cNvPr>
          <p:cNvSpPr>
            <a:spLocks noGrp="1"/>
          </p:cNvSpPr>
          <p:nvPr>
            <p:ph idx="1"/>
          </p:nvPr>
        </p:nvSpPr>
        <p:spPr>
          <a:xfrm>
            <a:off x="337351" y="337351"/>
            <a:ext cx="11603115" cy="6010183"/>
          </a:xfrm>
        </p:spPr>
        <p:txBody>
          <a:bodyPr>
            <a:normAutofit fontScale="85000" lnSpcReduction="20000"/>
          </a:bodyPr>
          <a:lstStyle/>
          <a:p>
            <a:pPr>
              <a:buFont typeface="Wingdings" panose="05000000000000000000" pitchFamily="2" charset="2"/>
              <a:buChar char="Ø"/>
            </a:pPr>
            <a:r>
              <a:rPr lang="en-US" sz="2000" b="0" i="0" u="none" strike="noStrike" baseline="0" dirty="0">
                <a:latin typeface="MinionPro-Regular"/>
              </a:rPr>
              <a:t>More than one possible value to match for a single key, use an array of criteria </a:t>
            </a:r>
            <a:r>
              <a:rPr lang="en-IN" sz="2000" b="0" i="0" u="none" strike="noStrike" baseline="0" dirty="0">
                <a:latin typeface="MinionPro-Regular"/>
              </a:rPr>
              <a:t>with </a:t>
            </a:r>
            <a:r>
              <a:rPr lang="en-IN" sz="2000" b="0" i="0" u="none" strike="noStrike" baseline="0" dirty="0">
                <a:latin typeface="UbuntuMono-Regular"/>
              </a:rPr>
              <a:t>"$in"</a:t>
            </a:r>
            <a:r>
              <a:rPr lang="en-IN" sz="2000" b="0" i="0" u="none" strike="noStrike" baseline="0" dirty="0">
                <a:latin typeface="MinionPro-Regular"/>
              </a:rPr>
              <a:t>.</a:t>
            </a:r>
          </a:p>
          <a:p>
            <a:pPr marL="0" indent="0" algn="l">
              <a:buNone/>
            </a:pP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raffle</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find</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ticket_no</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"$in"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FF6600"/>
                </a:solidFill>
                <a:latin typeface="UbuntuMono-Regular"/>
              </a:rPr>
              <a:t>725</a:t>
            </a:r>
            <a:r>
              <a:rPr lang="en-IN" sz="1800" b="0" i="0" u="none" strike="noStrike" baseline="0" dirty="0">
                <a:solidFill>
                  <a:srgbClr val="000000"/>
                </a:solidFill>
                <a:latin typeface="UbuntuMono-Regular"/>
              </a:rPr>
              <a:t>, </a:t>
            </a:r>
            <a:r>
              <a:rPr lang="en-IN" sz="1800" b="0" i="0" u="none" strike="noStrike" baseline="0" dirty="0">
                <a:solidFill>
                  <a:srgbClr val="FF6600"/>
                </a:solidFill>
                <a:latin typeface="UbuntuMono-Regular"/>
              </a:rPr>
              <a:t>542</a:t>
            </a:r>
            <a:r>
              <a:rPr lang="en-IN" sz="1800" b="0" i="0" u="none" strike="noStrike" baseline="0" dirty="0">
                <a:solidFill>
                  <a:srgbClr val="000000"/>
                </a:solidFill>
                <a:latin typeface="UbuntuMono-Regular"/>
              </a:rPr>
              <a:t>, </a:t>
            </a:r>
            <a:r>
              <a:rPr lang="en-IN" sz="1800" b="0" i="0" u="none" strike="noStrike" baseline="0" dirty="0">
                <a:solidFill>
                  <a:srgbClr val="FF6600"/>
                </a:solidFill>
                <a:latin typeface="UbuntuMono-Regular"/>
              </a:rPr>
              <a:t>390</a:t>
            </a:r>
            <a:r>
              <a:rPr lang="en-IN" sz="1800" b="0" i="0" u="none" strike="noStrike" baseline="0" dirty="0">
                <a:solidFill>
                  <a:srgbClr val="000000"/>
                </a:solidFill>
                <a:latin typeface="UbuntuMono-Regular"/>
              </a:rPr>
              <a:t>]}})</a:t>
            </a:r>
          </a:p>
          <a:p>
            <a:pPr algn="l">
              <a:buFont typeface="Wingdings" panose="05000000000000000000" pitchFamily="2" charset="2"/>
              <a:buChar char="Ø"/>
            </a:pPr>
            <a:r>
              <a:rPr lang="en-US" sz="1800" b="0" i="0" u="none" strike="noStrike" baseline="0" dirty="0">
                <a:latin typeface="UbuntuMono-Regular"/>
              </a:rPr>
              <a:t>"$in" </a:t>
            </a:r>
            <a:r>
              <a:rPr lang="en-US" sz="1800" b="0" i="0" u="none" strike="noStrike" baseline="0" dirty="0">
                <a:latin typeface="MinionPro-Regular"/>
              </a:rPr>
              <a:t>is very flexible and allows you to specify criteria of different types as well as values.</a:t>
            </a:r>
          </a:p>
          <a:p>
            <a:pPr algn="l">
              <a:buFont typeface="Wingdings" panose="05000000000000000000" pitchFamily="2" charset="2"/>
              <a:buChar char="Ø"/>
            </a:pP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users</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find</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user_id</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"$in"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FF6600"/>
                </a:solidFill>
                <a:latin typeface="UbuntuMono-Regular"/>
              </a:rPr>
              <a:t>12345</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"joe"</a:t>
            </a:r>
            <a:r>
              <a:rPr lang="en-IN" sz="1800" b="0" i="0" u="none" strike="noStrike" baseline="0" dirty="0">
                <a:solidFill>
                  <a:srgbClr val="000000"/>
                </a:solidFill>
                <a:latin typeface="UbuntuMono-Regular"/>
              </a:rPr>
              <a:t>]})</a:t>
            </a:r>
          </a:p>
          <a:p>
            <a:pPr marL="0" indent="0" algn="l">
              <a:buNone/>
            </a:pPr>
            <a:r>
              <a:rPr lang="en-US" dirty="0"/>
              <a:t>Using AND </a:t>
            </a:r>
            <a:r>
              <a:rPr lang="en-US" dirty="0" err="1"/>
              <a:t>and</a:t>
            </a:r>
            <a:r>
              <a:rPr lang="en-US" dirty="0"/>
              <a:t> OR Together</a:t>
            </a:r>
          </a:p>
          <a:p>
            <a:pPr marL="0" indent="0" algn="l">
              <a:buNone/>
            </a:pPr>
            <a:r>
              <a:rPr lang="en-US" b="0" i="0" dirty="0">
                <a:solidFill>
                  <a:srgbClr val="000000"/>
                </a:solidFill>
                <a:effectLst/>
                <a:latin typeface="Arial" panose="020B0604020202020204" pitchFamily="34" charset="0"/>
              </a:rPr>
              <a:t>Equivalent SQL where clause is </a:t>
            </a:r>
            <a:r>
              <a:rPr lang="en-US" b="1" i="0" dirty="0">
                <a:solidFill>
                  <a:srgbClr val="000000"/>
                </a:solidFill>
                <a:effectLst/>
                <a:latin typeface="Arial" panose="020B0604020202020204" pitchFamily="34" charset="0"/>
              </a:rPr>
              <a:t>'where likes&gt;10 AND (by = 'tutorials point' OR title = 'MongoDB Overview')’</a:t>
            </a:r>
          </a:p>
          <a:p>
            <a:pPr marL="0" indent="0" algn="l">
              <a:buNone/>
            </a:pPr>
            <a:r>
              <a:rPr lang="en-IN" dirty="0"/>
              <a:t>&gt;</a:t>
            </a:r>
            <a:r>
              <a:rPr lang="en-IN" dirty="0" err="1"/>
              <a:t>db.mycol.find</a:t>
            </a:r>
            <a:r>
              <a:rPr lang="en-IN" dirty="0"/>
              <a:t>({"likes": {$gt:10}, $or: [{"by": "tutorials point"},  {"title": "MongoDB Overview"}]}).pretty()</a:t>
            </a:r>
          </a:p>
          <a:p>
            <a:pPr marL="0" indent="0" algn="l">
              <a:buNone/>
            </a:pPr>
            <a:r>
              <a:rPr lang="en-IN" dirty="0"/>
              <a:t>NOT Operator</a:t>
            </a:r>
          </a:p>
          <a:p>
            <a:pPr marL="0" indent="0" algn="l">
              <a:buNone/>
            </a:pPr>
            <a:r>
              <a:rPr lang="en-IN" dirty="0"/>
              <a:t>&gt;</a:t>
            </a:r>
            <a:r>
              <a:rPr lang="en-IN" sz="1800" dirty="0" err="1"/>
              <a:t>db.COLLECTION_NAME.find</a:t>
            </a:r>
            <a:r>
              <a:rPr lang="en-IN" sz="1800" dirty="0"/>
              <a:t>(</a:t>
            </a:r>
          </a:p>
          <a:p>
            <a:pPr marL="0" indent="0" algn="l">
              <a:buNone/>
            </a:pPr>
            <a:r>
              <a:rPr lang="en-IN" sz="1800" dirty="0"/>
              <a:t>	{</a:t>
            </a:r>
          </a:p>
          <a:p>
            <a:pPr marL="0" indent="0" algn="l">
              <a:buNone/>
            </a:pPr>
            <a:r>
              <a:rPr lang="en-IN" sz="1800" dirty="0"/>
              <a:t>		$not: [</a:t>
            </a:r>
          </a:p>
          <a:p>
            <a:pPr marL="0" indent="0" algn="l">
              <a:buNone/>
            </a:pPr>
            <a:r>
              <a:rPr lang="en-IN" sz="1800" dirty="0"/>
              <a:t>			{key1: value1}, {key2:value2}</a:t>
            </a:r>
          </a:p>
          <a:p>
            <a:pPr marL="0" indent="0" algn="l">
              <a:buNone/>
            </a:pPr>
            <a:r>
              <a:rPr lang="en-IN" sz="1800" dirty="0"/>
              <a:t>		]</a:t>
            </a:r>
          </a:p>
          <a:p>
            <a:pPr marL="0" indent="0" algn="l">
              <a:buNone/>
            </a:pPr>
            <a:r>
              <a:rPr lang="en-IN" sz="1800" dirty="0"/>
              <a:t>	}</a:t>
            </a:r>
          </a:p>
          <a:p>
            <a:pPr marL="0" indent="0" algn="l">
              <a:buNone/>
            </a:pPr>
            <a:r>
              <a:rPr lang="en-IN" sz="1800" dirty="0"/>
              <a:t>) </a:t>
            </a:r>
          </a:p>
          <a:p>
            <a:pPr marL="0" indent="0" algn="l">
              <a:buNone/>
            </a:pPr>
            <a:r>
              <a:rPr lang="en-IN" sz="1800" dirty="0"/>
              <a:t>&gt; </a:t>
            </a:r>
            <a:r>
              <a:rPr lang="en-IN" sz="1800" dirty="0" err="1"/>
              <a:t>db.empDetails.find</a:t>
            </a:r>
            <a:r>
              <a:rPr lang="en-IN" sz="1800" dirty="0"/>
              <a:t>( { "Age": { $not: { $</a:t>
            </a:r>
            <a:r>
              <a:rPr lang="en-IN" sz="1800" dirty="0" err="1"/>
              <a:t>gt</a:t>
            </a:r>
            <a:r>
              <a:rPr lang="en-IN" sz="1800" dirty="0"/>
              <a:t>: "25" } } } )</a:t>
            </a:r>
          </a:p>
        </p:txBody>
      </p:sp>
    </p:spTree>
    <p:extLst>
      <p:ext uri="{BB962C8B-B14F-4D97-AF65-F5344CB8AC3E}">
        <p14:creationId xmlns:p14="http://schemas.microsoft.com/office/powerpoint/2010/main" val="389001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7FD9E-FBEA-4050-BCF5-C0A4BAFCA19B}"/>
              </a:ext>
            </a:extLst>
          </p:cNvPr>
          <p:cNvSpPr>
            <a:spLocks noGrp="1"/>
          </p:cNvSpPr>
          <p:nvPr>
            <p:ph idx="1"/>
          </p:nvPr>
        </p:nvSpPr>
        <p:spPr>
          <a:xfrm>
            <a:off x="292963" y="257452"/>
            <a:ext cx="11647503" cy="5788241"/>
          </a:xfrm>
        </p:spPr>
        <p:txBody>
          <a:bodyPr>
            <a:normAutofit fontScale="92500" lnSpcReduction="10000"/>
          </a:bodyPr>
          <a:lstStyle/>
          <a:p>
            <a:pPr marL="0" indent="0">
              <a:buNone/>
            </a:pPr>
            <a:r>
              <a:rPr lang="en-IN" sz="1800" b="0" i="0" u="none" strike="noStrike" baseline="0" dirty="0">
                <a:latin typeface="UbuntuMono-Regular"/>
              </a:rPr>
              <a:t>"$sum" : </a:t>
            </a:r>
            <a:r>
              <a:rPr lang="en-IN" sz="1800" b="0" i="1" u="none" strike="noStrike" baseline="0" dirty="0">
                <a:latin typeface="UbuntuMono-Italic"/>
              </a:rPr>
              <a:t>value</a:t>
            </a:r>
          </a:p>
          <a:p>
            <a:pPr marL="0" indent="0" algn="l">
              <a:buNone/>
            </a:pPr>
            <a:r>
              <a:rPr lang="en-IN" sz="1800" b="0" i="0" u="none" strike="noStrike" baseline="0" dirty="0">
                <a:solidFill>
                  <a:srgbClr val="555555"/>
                </a:solidFill>
                <a:latin typeface="UbuntuMono-Regular"/>
              </a:rPr>
              <a:t>&gt; </a:t>
            </a:r>
            <a:r>
              <a:rPr lang="en-IN" sz="1800" b="0" i="0" u="none" strike="noStrike" baseline="0" dirty="0" err="1">
                <a:solidFill>
                  <a:srgbClr val="000088"/>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8"/>
                </a:solidFill>
                <a:latin typeface="UbuntuMono-Regular"/>
              </a:rPr>
              <a:t>sales</a:t>
            </a:r>
            <a:r>
              <a:rPr lang="en-IN" sz="1800" b="0" i="0" u="none" strike="noStrike" baseline="0" dirty="0" err="1">
                <a:solidFill>
                  <a:srgbClr val="000000"/>
                </a:solidFill>
                <a:latin typeface="UbuntuMono-Regular"/>
              </a:rPr>
              <a:t>.</a:t>
            </a:r>
            <a:r>
              <a:rPr lang="en-IN" sz="1800" b="0" i="0" u="none" strike="noStrike" baseline="0" dirty="0" err="1">
                <a:solidFill>
                  <a:srgbClr val="000088"/>
                </a:solidFill>
                <a:latin typeface="UbuntuMono-Regular"/>
              </a:rPr>
              <a:t>aggregate</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"$group"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"_id" </a:t>
            </a:r>
            <a:r>
              <a:rPr lang="en-IN" sz="1800" b="0" i="0" u="none" strike="noStrike" baseline="0" dirty="0">
                <a:solidFill>
                  <a:srgbClr val="555555"/>
                </a:solidFill>
                <a:latin typeface="UbuntuMono-Regular"/>
              </a:rPr>
              <a:t>: </a:t>
            </a:r>
            <a:r>
              <a:rPr lang="en-IN" sz="1800" b="0" i="0" u="none" strike="noStrike" baseline="0" dirty="0">
                <a:solidFill>
                  <a:srgbClr val="CD3300"/>
                </a:solidFill>
                <a:latin typeface="UbuntuMono-Regular"/>
              </a:rPr>
              <a:t>"$country"</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totalRevenue</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"$sum" </a:t>
            </a:r>
            <a:r>
              <a:rPr lang="en-IN" sz="1800" b="0" i="0" u="none" strike="noStrike" baseline="0" dirty="0">
                <a:solidFill>
                  <a:srgbClr val="555555"/>
                </a:solidFill>
                <a:latin typeface="UbuntuMono-Regular"/>
              </a:rPr>
              <a:t>: </a:t>
            </a:r>
            <a:r>
              <a:rPr lang="en-IN" sz="1800" b="0" i="0" u="none" strike="noStrike" baseline="0" dirty="0">
                <a:solidFill>
                  <a:srgbClr val="CD3300"/>
                </a:solidFill>
                <a:latin typeface="UbuntuMono-Regular"/>
              </a:rPr>
              <a:t>"$revenue"</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p>
          <a:p>
            <a:pPr marL="0" indent="0" algn="l">
              <a:buNone/>
            </a:pPr>
            <a:r>
              <a:rPr lang="en-IN" sz="1800" b="0" i="0" u="none" strike="noStrike" baseline="0" dirty="0">
                <a:solidFill>
                  <a:srgbClr val="000000"/>
                </a:solidFill>
                <a:latin typeface="UbuntuMono-Regular"/>
              </a:rPr>
              <a:t>... })</a:t>
            </a:r>
          </a:p>
          <a:p>
            <a:pPr marL="0" indent="0" algn="l">
              <a:buNone/>
            </a:pPr>
            <a:r>
              <a:rPr lang="en-IN" sz="1800" b="0" i="0" u="none" strike="noStrike" baseline="0" dirty="0">
                <a:latin typeface="UbuntuMono-Regular"/>
              </a:rPr>
              <a:t>"$</a:t>
            </a:r>
            <a:r>
              <a:rPr lang="en-IN" sz="1800" b="0" i="0" u="none" strike="noStrike" baseline="0" dirty="0" err="1">
                <a:latin typeface="UbuntuMono-Regular"/>
              </a:rPr>
              <a:t>avg</a:t>
            </a:r>
            <a:r>
              <a:rPr lang="en-IN" sz="1800" b="0" i="0" u="none" strike="noStrike" baseline="0" dirty="0">
                <a:latin typeface="UbuntuMono-Regular"/>
              </a:rPr>
              <a:t>" : </a:t>
            </a:r>
            <a:r>
              <a:rPr lang="en-IN" sz="1800" b="0" i="1" u="none" strike="noStrike" baseline="0" dirty="0">
                <a:latin typeface="UbuntuMono-Italic"/>
              </a:rPr>
              <a:t>value</a:t>
            </a:r>
            <a:endParaRPr lang="en-IN" sz="1800" dirty="0">
              <a:solidFill>
                <a:srgbClr val="000000"/>
              </a:solidFill>
              <a:latin typeface="UbuntuMono-Regular"/>
            </a:endParaRPr>
          </a:p>
          <a:p>
            <a:pPr marL="0" indent="0" algn="l">
              <a:buNone/>
            </a:pPr>
            <a:r>
              <a:rPr lang="en-IN" sz="1800" b="0" i="0" u="none" strike="noStrike" baseline="0" dirty="0">
                <a:solidFill>
                  <a:srgbClr val="555555"/>
                </a:solidFill>
                <a:latin typeface="UbuntuMono-Regular"/>
              </a:rPr>
              <a:t>&gt; </a:t>
            </a:r>
            <a:r>
              <a:rPr lang="en-IN" sz="1800" b="0" i="0" u="none" strike="noStrike" baseline="0" dirty="0" err="1">
                <a:solidFill>
                  <a:srgbClr val="000088"/>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8"/>
                </a:solidFill>
                <a:latin typeface="UbuntuMono-Regular"/>
              </a:rPr>
              <a:t>sales</a:t>
            </a:r>
            <a:r>
              <a:rPr lang="en-IN" sz="1800" b="0" i="0" u="none" strike="noStrike" baseline="0" dirty="0" err="1">
                <a:solidFill>
                  <a:srgbClr val="000000"/>
                </a:solidFill>
                <a:latin typeface="UbuntuMono-Regular"/>
              </a:rPr>
              <a:t>.</a:t>
            </a:r>
            <a:r>
              <a:rPr lang="en-IN" sz="1800" b="0" i="0" u="none" strike="noStrike" baseline="0" dirty="0" err="1">
                <a:solidFill>
                  <a:srgbClr val="000088"/>
                </a:solidFill>
                <a:latin typeface="UbuntuMono-Regular"/>
              </a:rPr>
              <a:t>aggregate</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"$group"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"_id" </a:t>
            </a:r>
            <a:r>
              <a:rPr lang="en-IN" sz="1800" b="0" i="0" u="none" strike="noStrike" baseline="0" dirty="0">
                <a:solidFill>
                  <a:srgbClr val="555555"/>
                </a:solidFill>
                <a:latin typeface="UbuntuMono-Regular"/>
              </a:rPr>
              <a:t>: </a:t>
            </a:r>
            <a:r>
              <a:rPr lang="en-IN" sz="1800" b="0" i="0" u="none" strike="noStrike" baseline="0" dirty="0">
                <a:solidFill>
                  <a:srgbClr val="CD3300"/>
                </a:solidFill>
                <a:latin typeface="UbuntuMono-Regular"/>
              </a:rPr>
              <a:t>"$country"</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totalRevenue</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"$average" </a:t>
            </a:r>
            <a:r>
              <a:rPr lang="en-IN" sz="1800" b="0" i="0" u="none" strike="noStrike" baseline="0" dirty="0">
                <a:solidFill>
                  <a:srgbClr val="555555"/>
                </a:solidFill>
                <a:latin typeface="UbuntuMono-Regular"/>
              </a:rPr>
              <a:t>: </a:t>
            </a:r>
            <a:r>
              <a:rPr lang="en-IN" sz="1800" b="0" i="0" u="none" strike="noStrike" baseline="0" dirty="0">
                <a:solidFill>
                  <a:srgbClr val="CD3300"/>
                </a:solidFill>
                <a:latin typeface="UbuntuMono-Regular"/>
              </a:rPr>
              <a:t>"$revenue"</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numSales</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"$sum"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1</a:t>
            </a:r>
            <a:r>
              <a:rPr lang="en-IN" sz="18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UbuntuMono-Regular"/>
              </a:rPr>
              <a:t>... }</a:t>
            </a:r>
          </a:p>
          <a:p>
            <a:pPr marL="0" indent="0" algn="l">
              <a:buNone/>
            </a:pPr>
            <a:r>
              <a:rPr lang="en-IN" sz="1800" b="0" i="0" u="none" strike="noStrike" baseline="0" dirty="0">
                <a:solidFill>
                  <a:srgbClr val="000000"/>
                </a:solidFill>
                <a:latin typeface="UbuntuMono-Regular"/>
              </a:rPr>
              <a:t>... })</a:t>
            </a:r>
            <a:endParaRPr lang="en-IN" dirty="0"/>
          </a:p>
        </p:txBody>
      </p:sp>
    </p:spTree>
    <p:extLst>
      <p:ext uri="{BB962C8B-B14F-4D97-AF65-F5344CB8AC3E}">
        <p14:creationId xmlns:p14="http://schemas.microsoft.com/office/powerpoint/2010/main" val="1248214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AE1FC-2AE4-4934-854A-044CC4B733B9}"/>
              </a:ext>
            </a:extLst>
          </p:cNvPr>
          <p:cNvSpPr>
            <a:spLocks noGrp="1"/>
          </p:cNvSpPr>
          <p:nvPr>
            <p:ph idx="1"/>
          </p:nvPr>
        </p:nvSpPr>
        <p:spPr>
          <a:xfrm>
            <a:off x="363985" y="292964"/>
            <a:ext cx="10690870" cy="5173382"/>
          </a:xfrm>
        </p:spPr>
        <p:txBody>
          <a:bodyPr/>
          <a:lstStyle/>
          <a:p>
            <a:pPr marL="0" indent="0">
              <a:buNone/>
            </a:pPr>
            <a:r>
              <a:rPr lang="en-IN" sz="1800" b="0" i="0" u="none" strike="noStrike" baseline="0" dirty="0">
                <a:latin typeface="MyriadPro-SemiboldCond"/>
              </a:rPr>
              <a:t>$unwind</a:t>
            </a:r>
          </a:p>
          <a:p>
            <a:pPr algn="l"/>
            <a:r>
              <a:rPr lang="en-US" sz="1800" b="0" i="0" u="none" strike="noStrike" baseline="0" dirty="0">
                <a:latin typeface="MinionPro-Regular"/>
              </a:rPr>
              <a:t>Unwinding turns each field of an array into a separate document</a:t>
            </a:r>
            <a:r>
              <a:rPr lang="en-IN" sz="1800" b="0" i="0" u="none" strike="noStrike" baseline="0" dirty="0">
                <a:latin typeface="MyriadPro-SemiboldCond"/>
              </a:rPr>
              <a:t>.</a:t>
            </a:r>
            <a:r>
              <a:rPr lang="en-US" sz="1800" b="0" i="0" u="none" strike="noStrike" baseline="0" dirty="0">
                <a:latin typeface="MinionPro-Regular"/>
              </a:rPr>
              <a:t> This is particularly useful if you want to return certain subdocuments from a query:</a:t>
            </a:r>
          </a:p>
          <a:p>
            <a:pPr algn="l"/>
            <a:r>
              <a:rPr lang="en-US" sz="1800" b="0" i="0" u="none" strike="noStrike" baseline="0" dirty="0">
                <a:latin typeface="UbuntuMono-Regular"/>
              </a:rPr>
              <a:t>"$unwind" </a:t>
            </a:r>
            <a:r>
              <a:rPr lang="en-US" sz="1800" b="0" i="0" u="none" strike="noStrike" baseline="0" dirty="0">
                <a:latin typeface="MinionPro-Regular"/>
              </a:rPr>
              <a:t>the subdocuments and then </a:t>
            </a:r>
            <a:r>
              <a:rPr lang="en-US" sz="1800" b="0" i="0" u="none" strike="noStrike" baseline="0" dirty="0">
                <a:latin typeface="UbuntuMono-Regular"/>
              </a:rPr>
              <a:t>"$match" </a:t>
            </a:r>
            <a:r>
              <a:rPr lang="en-US" sz="1800" b="0" i="0" u="none" strike="noStrike" baseline="0" dirty="0">
                <a:latin typeface="MinionPro-Regular"/>
              </a:rPr>
              <a:t>the ones you want.</a:t>
            </a:r>
            <a:endParaRPr lang="en-IN" dirty="0"/>
          </a:p>
        </p:txBody>
      </p:sp>
    </p:spTree>
    <p:extLst>
      <p:ext uri="{BB962C8B-B14F-4D97-AF65-F5344CB8AC3E}">
        <p14:creationId xmlns:p14="http://schemas.microsoft.com/office/powerpoint/2010/main" val="222118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E193-2576-4438-94C4-740D126013B3}"/>
              </a:ext>
            </a:extLst>
          </p:cNvPr>
          <p:cNvSpPr>
            <a:spLocks noGrp="1"/>
          </p:cNvSpPr>
          <p:nvPr>
            <p:ph type="title"/>
          </p:nvPr>
        </p:nvSpPr>
        <p:spPr/>
        <p:txBody>
          <a:bodyPr/>
          <a:lstStyle/>
          <a:p>
            <a:r>
              <a:rPr lang="en-IN" sz="3200" b="0" i="0" u="none" strike="noStrike" baseline="0" dirty="0">
                <a:latin typeface="MyriadPro-SemiboldCond"/>
              </a:rPr>
              <a:t>Querying Arrays</a:t>
            </a:r>
            <a:endParaRPr lang="en-IN" dirty="0"/>
          </a:p>
        </p:txBody>
      </p:sp>
      <p:sp>
        <p:nvSpPr>
          <p:cNvPr id="3" name="Content Placeholder 2">
            <a:extLst>
              <a:ext uri="{FF2B5EF4-FFF2-40B4-BE49-F238E27FC236}">
                <a16:creationId xmlns:a16="http://schemas.microsoft.com/office/drawing/2014/main" id="{65E58495-CB56-4D70-8C0B-C4C70A8006B8}"/>
              </a:ext>
            </a:extLst>
          </p:cNvPr>
          <p:cNvSpPr>
            <a:spLocks noGrp="1"/>
          </p:cNvSpPr>
          <p:nvPr>
            <p:ph idx="1"/>
          </p:nvPr>
        </p:nvSpPr>
        <p:spPr>
          <a:xfrm>
            <a:off x="328474" y="1198485"/>
            <a:ext cx="11434439" cy="4989251"/>
          </a:xfrm>
        </p:spPr>
        <p:txBody>
          <a:bodyPr>
            <a:normAutofit/>
          </a:bodyPr>
          <a:lstStyle/>
          <a:p>
            <a:pPr algn="l"/>
            <a:r>
              <a:rPr lang="en-US" sz="2400" b="0" i="0" u="none" strike="noStrike" baseline="0" dirty="0">
                <a:solidFill>
                  <a:srgbClr val="000000"/>
                </a:solidFill>
                <a:latin typeface="MinionPro-Regular"/>
              </a:rPr>
              <a:t>Querying for elements of an array is designed to behave the way querying for scalars does. For example, if the array is a list of fruits, like this:</a:t>
            </a:r>
          </a:p>
          <a:p>
            <a:pPr algn="l">
              <a:buFont typeface="Wingdings" panose="05000000000000000000" pitchFamily="2" charset="2"/>
              <a:buChar char="Ø"/>
            </a:pP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food</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insert</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"fruit"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"apple"</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"banana"</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"peach"</a:t>
            </a:r>
            <a:r>
              <a:rPr lang="en-IN" sz="1800" b="0" i="0" u="none" strike="noStrike" baseline="0" dirty="0">
                <a:solidFill>
                  <a:srgbClr val="000000"/>
                </a:solidFill>
                <a:latin typeface="UbuntuMono-Regular"/>
              </a:rPr>
              <a:t>]})</a:t>
            </a:r>
          </a:p>
          <a:p>
            <a:pPr algn="l">
              <a:buFont typeface="Wingdings" panose="05000000000000000000" pitchFamily="2" charset="2"/>
              <a:buChar char="Ø"/>
            </a:pPr>
            <a:r>
              <a:rPr lang="en-IN" sz="2000" b="0" i="0" u="none" strike="noStrike" baseline="0" dirty="0">
                <a:solidFill>
                  <a:srgbClr val="555555"/>
                </a:solidFill>
                <a:latin typeface="UbuntuMono-Regular"/>
              </a:rPr>
              <a:t>&gt; </a:t>
            </a:r>
            <a:r>
              <a:rPr lang="en-IN" sz="2000" b="0" i="0" u="none" strike="noStrike" baseline="0" dirty="0" err="1">
                <a:solidFill>
                  <a:srgbClr val="000089"/>
                </a:solidFill>
                <a:latin typeface="UbuntuMono-Regular"/>
              </a:rPr>
              <a:t>db</a:t>
            </a:r>
            <a:r>
              <a:rPr lang="en-IN" sz="2000" b="0" i="0" u="none" strike="noStrike" baseline="0" dirty="0" err="1">
                <a:solidFill>
                  <a:srgbClr val="000000"/>
                </a:solidFill>
                <a:latin typeface="UbuntuMono-Regular"/>
              </a:rPr>
              <a:t>.</a:t>
            </a:r>
            <a:r>
              <a:rPr lang="en-IN" sz="2000" b="0" i="0" u="none" strike="noStrike" baseline="0" dirty="0" err="1">
                <a:solidFill>
                  <a:srgbClr val="000089"/>
                </a:solidFill>
                <a:latin typeface="UbuntuMono-Regular"/>
              </a:rPr>
              <a:t>food</a:t>
            </a:r>
            <a:r>
              <a:rPr lang="en-IN" sz="2000" b="0" i="0" u="none" strike="noStrike" baseline="0" dirty="0" err="1">
                <a:solidFill>
                  <a:srgbClr val="000000"/>
                </a:solidFill>
                <a:latin typeface="UbuntuMono-Regular"/>
              </a:rPr>
              <a:t>.</a:t>
            </a:r>
            <a:r>
              <a:rPr lang="en-IN" sz="2000" b="0" i="0" u="none" strike="noStrike" baseline="0" dirty="0" err="1">
                <a:solidFill>
                  <a:srgbClr val="000089"/>
                </a:solidFill>
                <a:latin typeface="UbuntuMono-Regular"/>
              </a:rPr>
              <a:t>find</a:t>
            </a:r>
            <a:r>
              <a:rPr lang="en-IN" sz="2000" b="0" i="0" u="none" strike="noStrike" baseline="0" dirty="0">
                <a:solidFill>
                  <a:srgbClr val="000000"/>
                </a:solidFill>
                <a:latin typeface="UbuntuMono-Regular"/>
              </a:rPr>
              <a:t>({</a:t>
            </a:r>
            <a:r>
              <a:rPr lang="en-IN" sz="2000" b="0" i="0" u="none" strike="noStrike" baseline="0" dirty="0">
                <a:solidFill>
                  <a:srgbClr val="CD3300"/>
                </a:solidFill>
                <a:latin typeface="UbuntuMono-Regular"/>
              </a:rPr>
              <a:t>"fruit" </a:t>
            </a:r>
            <a:r>
              <a:rPr lang="en-IN" sz="2000" b="0" i="0" u="none" strike="noStrike" baseline="0" dirty="0">
                <a:solidFill>
                  <a:srgbClr val="555555"/>
                </a:solidFill>
                <a:latin typeface="UbuntuMono-Regular"/>
              </a:rPr>
              <a:t>: </a:t>
            </a:r>
            <a:r>
              <a:rPr lang="en-IN" sz="2000" b="0" i="0" u="none" strike="noStrike" baseline="0" dirty="0">
                <a:solidFill>
                  <a:srgbClr val="CD3300"/>
                </a:solidFill>
                <a:latin typeface="UbuntuMono-Regular"/>
              </a:rPr>
              <a:t>"banana"</a:t>
            </a:r>
            <a:r>
              <a:rPr lang="en-IN" sz="2000" b="0" i="0" u="none" strike="noStrike" baseline="0" dirty="0">
                <a:solidFill>
                  <a:srgbClr val="000000"/>
                </a:solidFill>
                <a:latin typeface="UbuntuMono-Regular"/>
              </a:rPr>
              <a:t>})</a:t>
            </a:r>
            <a:endParaRPr lang="en-IN" sz="1800" dirty="0">
              <a:solidFill>
                <a:srgbClr val="000000"/>
              </a:solidFill>
              <a:latin typeface="UbuntuMono-Regular"/>
            </a:endParaRPr>
          </a:p>
          <a:p>
            <a:pPr marL="0" indent="0" algn="l">
              <a:buNone/>
            </a:pPr>
            <a:r>
              <a:rPr lang="en-IN" sz="2000" b="0" i="0" u="none" strike="noStrike" baseline="0" dirty="0">
                <a:latin typeface="MyriadPro-SemiboldCond"/>
              </a:rPr>
              <a:t>$all</a:t>
            </a:r>
            <a:endParaRPr lang="en-IN" sz="1800" b="0" i="0" u="none" strike="noStrike" baseline="0" dirty="0">
              <a:solidFill>
                <a:srgbClr val="000000"/>
              </a:solidFill>
              <a:latin typeface="UbuntuMono-Regular"/>
            </a:endParaRPr>
          </a:p>
          <a:p>
            <a:pPr algn="l">
              <a:buFont typeface="Wingdings" panose="05000000000000000000" pitchFamily="2" charset="2"/>
              <a:buChar char="Ø"/>
            </a:pPr>
            <a:r>
              <a:rPr lang="en-US" sz="1800" b="0" i="0" u="none" strike="noStrike" baseline="0" dirty="0">
                <a:latin typeface="MinionPro-Regular"/>
              </a:rPr>
              <a:t>If you need to match arrays by more than one element, you can use </a:t>
            </a:r>
            <a:r>
              <a:rPr lang="en-US" sz="1800" b="0" i="0" u="none" strike="noStrike" baseline="0" dirty="0">
                <a:latin typeface="UbuntuMono-Regular"/>
              </a:rPr>
              <a:t>"$all"</a:t>
            </a:r>
            <a:r>
              <a:rPr lang="en-US" sz="1800" b="0" i="0" u="none" strike="noStrike" baseline="0" dirty="0">
                <a:latin typeface="MinionPro-Regular"/>
              </a:rPr>
              <a:t>. This allows you to match a list of elements. For example, suppose we created a collection with three </a:t>
            </a:r>
            <a:r>
              <a:rPr lang="en-IN" sz="1800" b="0" i="0" u="none" strike="noStrike" baseline="0" dirty="0">
                <a:latin typeface="MinionPro-Regular"/>
              </a:rPr>
              <a:t>elements:</a:t>
            </a:r>
          </a:p>
          <a:p>
            <a:pPr algn="l"/>
            <a:r>
              <a:rPr lang="en-IN" sz="1800" b="0" i="0" u="none" strike="noStrike" baseline="0" dirty="0">
                <a:solidFill>
                  <a:srgbClr val="555555"/>
                </a:solidFill>
                <a:latin typeface="UbuntuMono-Regular"/>
              </a:rPr>
              <a:t>&gt; </a:t>
            </a: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food</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insert</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"_id"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1</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"fruit"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"apple"</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"banana"</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"peach"</a:t>
            </a:r>
            <a:r>
              <a:rPr lang="en-IN" sz="1800" b="0" i="0" u="none" strike="noStrike" baseline="0" dirty="0">
                <a:solidFill>
                  <a:srgbClr val="000000"/>
                </a:solidFill>
                <a:latin typeface="UbuntuMono-Regular"/>
              </a:rPr>
              <a:t>]})</a:t>
            </a:r>
          </a:p>
          <a:p>
            <a:pPr algn="l"/>
            <a:r>
              <a:rPr lang="en-IN" sz="1800" b="0" i="0" u="none" strike="noStrike" baseline="0" dirty="0">
                <a:solidFill>
                  <a:srgbClr val="555555"/>
                </a:solidFill>
                <a:latin typeface="UbuntuMono-Regular"/>
              </a:rPr>
              <a:t>&gt; </a:t>
            </a: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food</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insert</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"_id"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2</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"fruit"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"apple"</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"kumquat"</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"orange"</a:t>
            </a:r>
            <a:r>
              <a:rPr lang="en-IN" sz="1800" b="0" i="0" u="none" strike="noStrike" baseline="0" dirty="0">
                <a:solidFill>
                  <a:srgbClr val="000000"/>
                </a:solidFill>
                <a:latin typeface="UbuntuMono-Regular"/>
              </a:rPr>
              <a:t>]})</a:t>
            </a:r>
          </a:p>
          <a:p>
            <a:pPr algn="l"/>
            <a:r>
              <a:rPr lang="en-IN" sz="1800" b="0" i="0" u="none" strike="noStrike" baseline="0" dirty="0">
                <a:solidFill>
                  <a:srgbClr val="555555"/>
                </a:solidFill>
                <a:latin typeface="UbuntuMono-Regular"/>
              </a:rPr>
              <a:t>&gt; </a:t>
            </a: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food</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insert</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"_id"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3</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"fruit"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"cherry"</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"banana"</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"apple"</a:t>
            </a:r>
            <a:r>
              <a:rPr lang="en-IN" sz="1800" b="0" i="0" u="none" strike="noStrike" baseline="0" dirty="0">
                <a:solidFill>
                  <a:srgbClr val="000000"/>
                </a:solidFill>
                <a:latin typeface="UbuntuMono-Regular"/>
              </a:rPr>
              <a:t>]})</a:t>
            </a:r>
          </a:p>
        </p:txBody>
      </p:sp>
    </p:spTree>
    <p:extLst>
      <p:ext uri="{BB962C8B-B14F-4D97-AF65-F5344CB8AC3E}">
        <p14:creationId xmlns:p14="http://schemas.microsoft.com/office/powerpoint/2010/main" val="115140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1BCDC-C13B-46FC-8D9B-56CD6CB8B52F}"/>
              </a:ext>
            </a:extLst>
          </p:cNvPr>
          <p:cNvSpPr>
            <a:spLocks noGrp="1"/>
          </p:cNvSpPr>
          <p:nvPr>
            <p:ph idx="1"/>
          </p:nvPr>
        </p:nvSpPr>
        <p:spPr>
          <a:xfrm>
            <a:off x="435007" y="372862"/>
            <a:ext cx="11523214" cy="5504155"/>
          </a:xfrm>
        </p:spPr>
        <p:txBody>
          <a:bodyPr>
            <a:normAutofit/>
          </a:bodyPr>
          <a:lstStyle/>
          <a:p>
            <a:pPr algn="l"/>
            <a:r>
              <a:rPr lang="en-IN" sz="2000" b="0" i="0" u="none" strike="noStrike" baseline="0" dirty="0">
                <a:solidFill>
                  <a:srgbClr val="555555"/>
                </a:solidFill>
                <a:latin typeface="UbuntuMono-Regular"/>
              </a:rPr>
              <a:t>&gt; </a:t>
            </a:r>
            <a:r>
              <a:rPr lang="en-IN" sz="2000" b="0" i="0" u="none" strike="noStrike" baseline="0" dirty="0" err="1">
                <a:solidFill>
                  <a:srgbClr val="000089"/>
                </a:solidFill>
                <a:latin typeface="UbuntuMono-Regular"/>
              </a:rPr>
              <a:t>db</a:t>
            </a:r>
            <a:r>
              <a:rPr lang="en-IN" sz="2000" b="0" i="0" u="none" strike="noStrike" baseline="0" dirty="0" err="1">
                <a:solidFill>
                  <a:srgbClr val="000000"/>
                </a:solidFill>
                <a:latin typeface="UbuntuMono-Regular"/>
              </a:rPr>
              <a:t>.</a:t>
            </a:r>
            <a:r>
              <a:rPr lang="en-IN" sz="2000" b="0" i="0" u="none" strike="noStrike" baseline="0" dirty="0" err="1">
                <a:solidFill>
                  <a:srgbClr val="000089"/>
                </a:solidFill>
                <a:latin typeface="UbuntuMono-Regular"/>
              </a:rPr>
              <a:t>food</a:t>
            </a:r>
            <a:r>
              <a:rPr lang="en-IN" sz="2000" b="0" i="0" u="none" strike="noStrike" baseline="0" dirty="0" err="1">
                <a:solidFill>
                  <a:srgbClr val="000000"/>
                </a:solidFill>
                <a:latin typeface="UbuntuMono-Regular"/>
              </a:rPr>
              <a:t>.</a:t>
            </a:r>
            <a:r>
              <a:rPr lang="en-IN" sz="2000" b="0" i="0" u="none" strike="noStrike" baseline="0" dirty="0" err="1">
                <a:solidFill>
                  <a:srgbClr val="000089"/>
                </a:solidFill>
                <a:latin typeface="UbuntuMono-Regular"/>
              </a:rPr>
              <a:t>find</a:t>
            </a:r>
            <a:r>
              <a:rPr lang="en-IN" sz="2000" b="0" i="0" u="none" strike="noStrike" baseline="0" dirty="0">
                <a:solidFill>
                  <a:srgbClr val="000000"/>
                </a:solidFill>
                <a:latin typeface="UbuntuMono-Regular"/>
              </a:rPr>
              <a:t>({</a:t>
            </a:r>
            <a:r>
              <a:rPr lang="en-IN" sz="2000" b="0" i="0" u="none" strike="noStrike" baseline="0" dirty="0">
                <a:solidFill>
                  <a:srgbClr val="000089"/>
                </a:solidFill>
                <a:latin typeface="UbuntuMono-Regular"/>
              </a:rPr>
              <a:t>fruit </a:t>
            </a:r>
            <a:r>
              <a:rPr lang="en-IN" sz="2000" b="0" i="0" u="none" strike="noStrike" baseline="0" dirty="0">
                <a:solidFill>
                  <a:srgbClr val="555555"/>
                </a:solidFill>
                <a:latin typeface="UbuntuMono-Regular"/>
              </a:rPr>
              <a:t>: </a:t>
            </a:r>
            <a:r>
              <a:rPr lang="en-IN" sz="2000" b="0" i="0" u="none" strike="noStrike" baseline="0" dirty="0">
                <a:solidFill>
                  <a:srgbClr val="000000"/>
                </a:solidFill>
                <a:latin typeface="UbuntuMono-Regular"/>
              </a:rPr>
              <a:t>{</a:t>
            </a:r>
            <a:r>
              <a:rPr lang="en-IN" sz="2000" b="0" i="0" u="none" strike="noStrike" baseline="0" dirty="0">
                <a:solidFill>
                  <a:srgbClr val="000089"/>
                </a:solidFill>
                <a:latin typeface="UbuntuMono-Regular"/>
              </a:rPr>
              <a:t>$all </a:t>
            </a:r>
            <a:r>
              <a:rPr lang="en-IN" sz="2000" b="0" i="0" u="none" strike="noStrike" baseline="0" dirty="0">
                <a:solidFill>
                  <a:srgbClr val="555555"/>
                </a:solidFill>
                <a:latin typeface="UbuntuMono-Regular"/>
              </a:rPr>
              <a:t>: </a:t>
            </a:r>
            <a:r>
              <a:rPr lang="en-IN" sz="2000" b="0" i="0" u="none" strike="noStrike" baseline="0" dirty="0">
                <a:solidFill>
                  <a:srgbClr val="000000"/>
                </a:solidFill>
                <a:latin typeface="UbuntuMono-Regular"/>
              </a:rPr>
              <a:t>[</a:t>
            </a:r>
            <a:r>
              <a:rPr lang="en-IN" sz="2000" b="0" i="0" u="none" strike="noStrike" baseline="0" dirty="0">
                <a:solidFill>
                  <a:srgbClr val="CD3300"/>
                </a:solidFill>
                <a:latin typeface="UbuntuMono-Regular"/>
              </a:rPr>
              <a:t>"apple"</a:t>
            </a:r>
            <a:r>
              <a:rPr lang="en-IN" sz="2000" b="0" i="0" u="none" strike="noStrike" baseline="0" dirty="0">
                <a:solidFill>
                  <a:srgbClr val="000000"/>
                </a:solidFill>
                <a:latin typeface="UbuntuMono-Regular"/>
              </a:rPr>
              <a:t>, </a:t>
            </a:r>
            <a:r>
              <a:rPr lang="en-IN" sz="2000" b="0" i="0" u="none" strike="noStrike" baseline="0" dirty="0">
                <a:solidFill>
                  <a:srgbClr val="CD3300"/>
                </a:solidFill>
                <a:latin typeface="UbuntuMono-Regular"/>
              </a:rPr>
              <a:t>"banana"</a:t>
            </a:r>
            <a:r>
              <a:rPr lang="en-IN" sz="2000" b="0" i="0" u="none" strike="noStrike" baseline="0" dirty="0">
                <a:solidFill>
                  <a:srgbClr val="000000"/>
                </a:solidFill>
                <a:latin typeface="UbuntuMono-Regular"/>
              </a:rPr>
              <a:t>]}})</a:t>
            </a:r>
          </a:p>
          <a:p>
            <a:pPr algn="l"/>
            <a:r>
              <a:rPr lang="en-US" sz="2000" b="0" i="0" u="none" strike="noStrike" baseline="0" dirty="0">
                <a:solidFill>
                  <a:srgbClr val="000000"/>
                </a:solidFill>
                <a:latin typeface="UbuntuMono-Regular"/>
              </a:rPr>
              <a:t>{</a:t>
            </a:r>
            <a:r>
              <a:rPr lang="en-US" sz="2000" b="0" i="0" u="none" strike="noStrike" baseline="0" dirty="0">
                <a:solidFill>
                  <a:srgbClr val="CD3300"/>
                </a:solidFill>
                <a:latin typeface="UbuntuMono-Regular"/>
              </a:rPr>
              <a:t>"_id" </a:t>
            </a:r>
            <a:r>
              <a:rPr lang="en-US" sz="2000" b="0" i="0" u="none" strike="noStrike" baseline="0" dirty="0">
                <a:solidFill>
                  <a:srgbClr val="555555"/>
                </a:solidFill>
                <a:latin typeface="UbuntuMono-Regular"/>
              </a:rPr>
              <a:t>: </a:t>
            </a:r>
            <a:r>
              <a:rPr lang="en-US" sz="2000" b="0" i="0" u="none" strike="noStrike" baseline="0" dirty="0">
                <a:solidFill>
                  <a:srgbClr val="FF6600"/>
                </a:solidFill>
                <a:latin typeface="UbuntuMono-Regular"/>
              </a:rPr>
              <a:t>1</a:t>
            </a:r>
            <a:r>
              <a:rPr lang="en-US" sz="2000" b="0" i="0" u="none" strike="noStrike" baseline="0" dirty="0">
                <a:solidFill>
                  <a:srgbClr val="000000"/>
                </a:solidFill>
                <a:latin typeface="UbuntuMono-Regular"/>
              </a:rPr>
              <a:t>, </a:t>
            </a:r>
            <a:r>
              <a:rPr lang="en-US" sz="2000" b="0" i="0" u="none" strike="noStrike" baseline="0" dirty="0">
                <a:solidFill>
                  <a:srgbClr val="CD3300"/>
                </a:solidFill>
                <a:latin typeface="UbuntuMono-Regular"/>
              </a:rPr>
              <a:t>"fruit" </a:t>
            </a:r>
            <a:r>
              <a:rPr lang="en-US" sz="2000" b="0" i="0" u="none" strike="noStrike" baseline="0" dirty="0">
                <a:solidFill>
                  <a:srgbClr val="555555"/>
                </a:solidFill>
                <a:latin typeface="UbuntuMono-Regular"/>
              </a:rPr>
              <a:t>: </a:t>
            </a:r>
            <a:r>
              <a:rPr lang="en-US" sz="2000" b="0" i="0" u="none" strike="noStrike" baseline="0" dirty="0">
                <a:solidFill>
                  <a:srgbClr val="000000"/>
                </a:solidFill>
                <a:latin typeface="UbuntuMono-Regular"/>
              </a:rPr>
              <a:t>[</a:t>
            </a:r>
            <a:r>
              <a:rPr lang="en-US" sz="2000" b="0" i="0" u="none" strike="noStrike" baseline="0" dirty="0">
                <a:solidFill>
                  <a:srgbClr val="CD3300"/>
                </a:solidFill>
                <a:latin typeface="UbuntuMono-Regular"/>
              </a:rPr>
              <a:t>"apple"</a:t>
            </a:r>
            <a:r>
              <a:rPr lang="en-US" sz="2000" b="0" i="0" u="none" strike="noStrike" baseline="0" dirty="0">
                <a:solidFill>
                  <a:srgbClr val="000000"/>
                </a:solidFill>
                <a:latin typeface="UbuntuMono-Regular"/>
              </a:rPr>
              <a:t>, </a:t>
            </a:r>
            <a:r>
              <a:rPr lang="en-US" sz="2000" b="0" i="0" u="none" strike="noStrike" baseline="0" dirty="0">
                <a:solidFill>
                  <a:srgbClr val="CD3300"/>
                </a:solidFill>
                <a:latin typeface="UbuntuMono-Regular"/>
              </a:rPr>
              <a:t>"banana"</a:t>
            </a:r>
            <a:r>
              <a:rPr lang="en-US" sz="2000" b="0" i="0" u="none" strike="noStrike" baseline="0" dirty="0">
                <a:solidFill>
                  <a:srgbClr val="000000"/>
                </a:solidFill>
                <a:latin typeface="UbuntuMono-Regular"/>
              </a:rPr>
              <a:t>, </a:t>
            </a:r>
            <a:r>
              <a:rPr lang="en-US" sz="2000" b="0" i="0" u="none" strike="noStrike" baseline="0" dirty="0">
                <a:solidFill>
                  <a:srgbClr val="CD3300"/>
                </a:solidFill>
                <a:latin typeface="UbuntuMono-Regular"/>
              </a:rPr>
              <a:t>"peach"</a:t>
            </a:r>
            <a:r>
              <a:rPr lang="en-US" sz="2000" b="0" i="0" u="none" strike="noStrike" baseline="0" dirty="0">
                <a:solidFill>
                  <a:srgbClr val="000000"/>
                </a:solidFill>
                <a:latin typeface="UbuntuMono-Regular"/>
              </a:rPr>
              <a:t>]}</a:t>
            </a:r>
          </a:p>
          <a:p>
            <a:pPr algn="l"/>
            <a:r>
              <a:rPr lang="en-US" sz="2000" b="0" i="0" u="none" strike="noStrike" baseline="0" dirty="0">
                <a:solidFill>
                  <a:srgbClr val="000000"/>
                </a:solidFill>
                <a:latin typeface="UbuntuMono-Regular"/>
              </a:rPr>
              <a:t>{</a:t>
            </a:r>
            <a:r>
              <a:rPr lang="en-US" sz="2000" b="0" i="0" u="none" strike="noStrike" baseline="0" dirty="0">
                <a:solidFill>
                  <a:srgbClr val="CD3300"/>
                </a:solidFill>
                <a:latin typeface="UbuntuMono-Regular"/>
              </a:rPr>
              <a:t>"_id" </a:t>
            </a:r>
            <a:r>
              <a:rPr lang="en-US" sz="2000" b="0" i="0" u="none" strike="noStrike" baseline="0" dirty="0">
                <a:solidFill>
                  <a:srgbClr val="555555"/>
                </a:solidFill>
                <a:latin typeface="UbuntuMono-Regular"/>
              </a:rPr>
              <a:t>: </a:t>
            </a:r>
            <a:r>
              <a:rPr lang="en-US" sz="2000" b="0" i="0" u="none" strike="noStrike" baseline="0" dirty="0">
                <a:solidFill>
                  <a:srgbClr val="FF6600"/>
                </a:solidFill>
                <a:latin typeface="UbuntuMono-Regular"/>
              </a:rPr>
              <a:t>3</a:t>
            </a:r>
            <a:r>
              <a:rPr lang="en-US" sz="2000" b="0" i="0" u="none" strike="noStrike" baseline="0" dirty="0">
                <a:solidFill>
                  <a:srgbClr val="000000"/>
                </a:solidFill>
                <a:latin typeface="UbuntuMono-Regular"/>
              </a:rPr>
              <a:t>, </a:t>
            </a:r>
            <a:r>
              <a:rPr lang="en-US" sz="2000" b="0" i="0" u="none" strike="noStrike" baseline="0" dirty="0">
                <a:solidFill>
                  <a:srgbClr val="CD3300"/>
                </a:solidFill>
                <a:latin typeface="UbuntuMono-Regular"/>
              </a:rPr>
              <a:t>"fruit" </a:t>
            </a:r>
            <a:r>
              <a:rPr lang="en-US" sz="2000" b="0" i="0" u="none" strike="noStrike" baseline="0" dirty="0">
                <a:solidFill>
                  <a:srgbClr val="555555"/>
                </a:solidFill>
                <a:latin typeface="UbuntuMono-Regular"/>
              </a:rPr>
              <a:t>: </a:t>
            </a:r>
            <a:r>
              <a:rPr lang="en-US" sz="2000" b="0" i="0" u="none" strike="noStrike" baseline="0" dirty="0">
                <a:solidFill>
                  <a:srgbClr val="000000"/>
                </a:solidFill>
                <a:latin typeface="UbuntuMono-Regular"/>
              </a:rPr>
              <a:t>[</a:t>
            </a:r>
            <a:r>
              <a:rPr lang="en-US" sz="2000" b="0" i="0" u="none" strike="noStrike" baseline="0" dirty="0">
                <a:solidFill>
                  <a:srgbClr val="CD3300"/>
                </a:solidFill>
                <a:latin typeface="UbuntuMono-Regular"/>
              </a:rPr>
              <a:t>"cherry"</a:t>
            </a:r>
            <a:r>
              <a:rPr lang="en-US" sz="2000" b="0" i="0" u="none" strike="noStrike" baseline="0" dirty="0">
                <a:solidFill>
                  <a:srgbClr val="000000"/>
                </a:solidFill>
                <a:latin typeface="UbuntuMono-Regular"/>
              </a:rPr>
              <a:t>, </a:t>
            </a:r>
            <a:r>
              <a:rPr lang="en-US" sz="2000" b="0" i="0" u="none" strike="noStrike" baseline="0" dirty="0">
                <a:solidFill>
                  <a:srgbClr val="CD3300"/>
                </a:solidFill>
                <a:latin typeface="UbuntuMono-Regular"/>
              </a:rPr>
              <a:t>"banana"</a:t>
            </a:r>
            <a:r>
              <a:rPr lang="en-US" sz="2000" b="0" i="0" u="none" strike="noStrike" baseline="0" dirty="0">
                <a:solidFill>
                  <a:srgbClr val="000000"/>
                </a:solidFill>
                <a:latin typeface="UbuntuMono-Regular"/>
              </a:rPr>
              <a:t>, </a:t>
            </a:r>
            <a:r>
              <a:rPr lang="en-US" sz="2000" b="0" i="0" u="none" strike="noStrike" baseline="0" dirty="0">
                <a:solidFill>
                  <a:srgbClr val="CD3300"/>
                </a:solidFill>
                <a:latin typeface="UbuntuMono-Regular"/>
              </a:rPr>
              <a:t>"apple"</a:t>
            </a:r>
            <a:r>
              <a:rPr lang="en-US" sz="2000" b="0" i="0" u="none" strike="noStrike" baseline="0" dirty="0">
                <a:solidFill>
                  <a:srgbClr val="000000"/>
                </a:solidFill>
                <a:latin typeface="UbuntuMono-Regular"/>
              </a:rPr>
              <a:t>]}</a:t>
            </a:r>
          </a:p>
          <a:p>
            <a:pPr marL="0" indent="0" algn="l">
              <a:buNone/>
            </a:pPr>
            <a:r>
              <a:rPr lang="en-IN" sz="1800" b="0" i="0" u="none" strike="noStrike" baseline="0" dirty="0">
                <a:solidFill>
                  <a:srgbClr val="000000"/>
                </a:solidFill>
                <a:latin typeface="MyriadPro-SemiboldCond"/>
              </a:rPr>
              <a:t>$size</a:t>
            </a:r>
          </a:p>
          <a:p>
            <a:pPr algn="l">
              <a:buFont typeface="Wingdings" panose="05000000000000000000" pitchFamily="2" charset="2"/>
              <a:buChar char="Ø"/>
            </a:pPr>
            <a:r>
              <a:rPr lang="en-US" sz="1800" b="0" i="0" u="none" strike="noStrike" baseline="0" dirty="0">
                <a:solidFill>
                  <a:srgbClr val="000000"/>
                </a:solidFill>
                <a:latin typeface="MinionPro-Regular"/>
              </a:rPr>
              <a:t>A useful conditional for querying arrays is </a:t>
            </a:r>
            <a:r>
              <a:rPr lang="en-US" sz="1800" b="0" i="0" u="none" strike="noStrike" baseline="0" dirty="0">
                <a:solidFill>
                  <a:srgbClr val="000000"/>
                </a:solidFill>
                <a:latin typeface="UbuntuMono-Regular"/>
              </a:rPr>
              <a:t>"$size"</a:t>
            </a:r>
            <a:r>
              <a:rPr lang="en-US" sz="1800" b="0" i="0" u="none" strike="noStrike" baseline="0" dirty="0">
                <a:solidFill>
                  <a:srgbClr val="000000"/>
                </a:solidFill>
                <a:latin typeface="MinionPro-Regular"/>
              </a:rPr>
              <a:t>, which allows you to query for arrays of a given size. Here’s an example:</a:t>
            </a:r>
          </a:p>
          <a:p>
            <a:pPr algn="l">
              <a:buFont typeface="Wingdings" panose="05000000000000000000" pitchFamily="2" charset="2"/>
              <a:buChar char="Ø"/>
            </a:pP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food</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find</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"fruit"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"$size"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3</a:t>
            </a:r>
            <a:r>
              <a:rPr lang="en-IN" sz="1800" b="0" i="0" u="none" strike="noStrike" baseline="0" dirty="0">
                <a:solidFill>
                  <a:srgbClr val="000000"/>
                </a:solidFill>
                <a:latin typeface="UbuntuMono-Regular"/>
              </a:rPr>
              <a:t>}})</a:t>
            </a:r>
          </a:p>
          <a:p>
            <a:pPr algn="l">
              <a:buFont typeface="Wingdings" panose="05000000000000000000" pitchFamily="2" charset="2"/>
              <a:buChar char="Ø"/>
            </a:pPr>
            <a:r>
              <a:rPr lang="en-IN" sz="1800" b="0" i="0" u="none" strike="noStrike" baseline="0" dirty="0">
                <a:solidFill>
                  <a:srgbClr val="555555"/>
                </a:solidFill>
                <a:latin typeface="UbuntuMono-Regular"/>
              </a:rPr>
              <a:t>&gt; </a:t>
            </a: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food</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update</a:t>
            </a:r>
            <a:r>
              <a:rPr lang="en-IN" sz="1800" b="0" i="0" u="none" strike="noStrike" baseline="0" dirty="0">
                <a:solidFill>
                  <a:srgbClr val="000000"/>
                </a:solidFill>
                <a:latin typeface="UbuntuMono-Regular"/>
              </a:rPr>
              <a:t>(</a:t>
            </a:r>
            <a:r>
              <a:rPr lang="en-IN" sz="1800" b="0" i="0" u="none" strike="noStrike" baseline="0" dirty="0">
                <a:solidFill>
                  <a:srgbClr val="000089"/>
                </a:solidFill>
                <a:latin typeface="UbuntuMono-Regular"/>
              </a:rPr>
              <a:t>criteria</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"$push"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"fruit" </a:t>
            </a:r>
            <a:r>
              <a:rPr lang="en-IN" sz="1800" b="0" i="0" u="none" strike="noStrike" baseline="0" dirty="0">
                <a:solidFill>
                  <a:srgbClr val="555555"/>
                </a:solidFill>
                <a:latin typeface="UbuntuMono-Regular"/>
              </a:rPr>
              <a:t>: </a:t>
            </a:r>
            <a:r>
              <a:rPr lang="en-IN" sz="1800" b="0" i="0" u="none" strike="noStrike" baseline="0" dirty="0">
                <a:solidFill>
                  <a:srgbClr val="CD3300"/>
                </a:solidFill>
                <a:latin typeface="UbuntuMono-Regular"/>
              </a:rPr>
              <a:t>"strawberry"</a:t>
            </a:r>
            <a:r>
              <a:rPr lang="en-IN" sz="1800" b="0" i="0" u="none" strike="noStrike" baseline="0" dirty="0">
                <a:solidFill>
                  <a:srgbClr val="000000"/>
                </a:solidFill>
                <a:latin typeface="UbuntuMono-Regular"/>
              </a:rPr>
              <a:t>}})</a:t>
            </a:r>
            <a:endParaRPr lang="en-IN" sz="1800" dirty="0">
              <a:solidFill>
                <a:srgbClr val="000000"/>
              </a:solidFill>
              <a:latin typeface="UbuntuMono-Regular"/>
            </a:endParaRPr>
          </a:p>
          <a:p>
            <a:pPr algn="l"/>
            <a:r>
              <a:rPr lang="en-IN" sz="1800" b="0" i="0" u="none" strike="noStrike" baseline="0" dirty="0">
                <a:solidFill>
                  <a:srgbClr val="555555"/>
                </a:solidFill>
                <a:latin typeface="UbuntuMono-Regular"/>
              </a:rPr>
              <a:t>&gt; </a:t>
            </a: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food</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update</a:t>
            </a:r>
            <a:r>
              <a:rPr lang="en-IN" sz="1800" b="0" i="0" u="none" strike="noStrike" baseline="0" dirty="0">
                <a:solidFill>
                  <a:srgbClr val="000000"/>
                </a:solidFill>
                <a:latin typeface="UbuntuMono-Regular"/>
              </a:rPr>
              <a:t>(</a:t>
            </a:r>
            <a:r>
              <a:rPr lang="en-IN" sz="1800" b="0" i="0" u="none" strike="noStrike" baseline="0" dirty="0">
                <a:solidFill>
                  <a:srgbClr val="000089"/>
                </a:solidFill>
                <a:latin typeface="UbuntuMono-Regular"/>
              </a:rPr>
              <a:t>criteria</a:t>
            </a:r>
            <a:r>
              <a:rPr lang="en-IN" sz="1800" b="0" i="0" u="none" strike="noStrike" baseline="0" dirty="0">
                <a:solidFill>
                  <a:srgbClr val="000000"/>
                </a:solidFill>
                <a:latin typeface="UbuntuMono-Regular"/>
              </a:rPr>
              <a:t>, ... {</a:t>
            </a:r>
            <a:r>
              <a:rPr lang="en-IN" sz="1800" b="0" i="0" u="none" strike="noStrike" baseline="0" dirty="0">
                <a:solidFill>
                  <a:srgbClr val="CD3300"/>
                </a:solidFill>
                <a:latin typeface="UbuntuMono-Regular"/>
              </a:rPr>
              <a:t>"$push"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"fruit" </a:t>
            </a:r>
            <a:r>
              <a:rPr lang="en-IN" sz="1800" b="0" i="0" u="none" strike="noStrike" baseline="0" dirty="0">
                <a:solidFill>
                  <a:srgbClr val="555555"/>
                </a:solidFill>
                <a:latin typeface="UbuntuMono-Regular"/>
              </a:rPr>
              <a:t>: </a:t>
            </a:r>
            <a:r>
              <a:rPr lang="en-IN" sz="1800" b="0" i="0" u="none" strike="noStrike" baseline="0" dirty="0">
                <a:solidFill>
                  <a:srgbClr val="CD3300"/>
                </a:solidFill>
                <a:latin typeface="UbuntuMono-Regular"/>
              </a:rPr>
              <a:t>"strawberry"</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a:t>
            </a:r>
            <a:r>
              <a:rPr lang="en-IN" sz="1800" b="0" i="0" u="none" strike="noStrike" baseline="0" dirty="0" err="1">
                <a:solidFill>
                  <a:srgbClr val="CD3300"/>
                </a:solidFill>
                <a:latin typeface="UbuntuMono-Regular"/>
              </a:rPr>
              <a:t>inc</a:t>
            </a:r>
            <a:r>
              <a:rPr lang="en-IN" sz="1800" b="0" i="0" u="none" strike="noStrike" baseline="0" dirty="0">
                <a:solidFill>
                  <a:srgbClr val="CD3300"/>
                </a:solidFill>
                <a:latin typeface="UbuntuMono-Regular"/>
              </a:rPr>
              <a:t>"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"size"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1</a:t>
            </a:r>
            <a:r>
              <a:rPr lang="en-IN" sz="1800" b="0" i="0" u="none" strike="noStrike" baseline="0" dirty="0">
                <a:solidFill>
                  <a:srgbClr val="000000"/>
                </a:solidFill>
                <a:latin typeface="UbuntuMono-Regular"/>
              </a:rPr>
              <a:t>}})</a:t>
            </a:r>
          </a:p>
          <a:p>
            <a:pPr marL="0" indent="0" algn="l">
              <a:buNone/>
            </a:pPr>
            <a:r>
              <a:rPr lang="en-IN" sz="2000" b="0" i="0" u="none" strike="noStrike" baseline="0" dirty="0">
                <a:latin typeface="MyriadPro-SemiboldCond"/>
              </a:rPr>
              <a:t>The $slice operator:</a:t>
            </a:r>
          </a:p>
          <a:p>
            <a:pPr algn="l">
              <a:buFont typeface="Wingdings" panose="05000000000000000000" pitchFamily="2" charset="2"/>
              <a:buChar char="Ø"/>
            </a:pPr>
            <a:r>
              <a:rPr lang="en-US" sz="2000" b="0" i="0" u="none" strike="noStrike" baseline="0" dirty="0">
                <a:latin typeface="MinionPro-Regular"/>
              </a:rPr>
              <a:t>The special </a:t>
            </a:r>
            <a:r>
              <a:rPr lang="en-US" sz="2000" b="0" i="0" u="none" strike="noStrike" baseline="0" dirty="0">
                <a:latin typeface="UbuntuMono-Regular"/>
              </a:rPr>
              <a:t>"$slice" </a:t>
            </a:r>
            <a:r>
              <a:rPr lang="en-US" sz="2000" b="0" i="0" u="none" strike="noStrike" baseline="0" dirty="0">
                <a:latin typeface="MinionPro-Regular"/>
              </a:rPr>
              <a:t>operator can be used to return a subset of elements for an array key.</a:t>
            </a:r>
          </a:p>
          <a:p>
            <a:pPr algn="l"/>
            <a:r>
              <a:rPr lang="en-IN" sz="1800" b="0" i="0" u="none" strike="noStrike" baseline="0" dirty="0">
                <a:solidFill>
                  <a:srgbClr val="555555"/>
                </a:solidFill>
                <a:latin typeface="UbuntuMono-Regular"/>
              </a:rPr>
              <a:t>&gt; </a:t>
            </a: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blog</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posts</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findOne</a:t>
            </a:r>
            <a:r>
              <a:rPr lang="en-IN" sz="1800" b="0" i="0" u="none" strike="noStrike" baseline="0" dirty="0">
                <a:solidFill>
                  <a:srgbClr val="000000"/>
                </a:solidFill>
                <a:latin typeface="UbuntuMono-Regular"/>
              </a:rPr>
              <a:t>(</a:t>
            </a:r>
            <a:r>
              <a:rPr lang="en-IN" sz="1800" b="0" i="0" u="none" strike="noStrike" baseline="0" dirty="0">
                <a:solidFill>
                  <a:srgbClr val="000089"/>
                </a:solidFill>
                <a:latin typeface="UbuntuMono-Regular"/>
              </a:rPr>
              <a:t>criteria</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"comments"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"$slice"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10</a:t>
            </a:r>
            <a:r>
              <a:rPr lang="en-IN" sz="1800" b="0" i="0" u="none" strike="noStrike" baseline="0" dirty="0">
                <a:solidFill>
                  <a:srgbClr val="000000"/>
                </a:solidFill>
                <a:latin typeface="UbuntuMono-Regular"/>
              </a:rPr>
              <a:t>}})</a:t>
            </a:r>
          </a:p>
          <a:p>
            <a:pPr algn="l"/>
            <a:r>
              <a:rPr lang="en-IN" sz="1800" b="0" i="0" u="none" strike="noStrike" baseline="0" dirty="0">
                <a:solidFill>
                  <a:srgbClr val="555555"/>
                </a:solidFill>
                <a:latin typeface="UbuntuMono-Regular"/>
              </a:rPr>
              <a:t>&gt; </a:t>
            </a:r>
            <a:r>
              <a:rPr lang="en-IN" sz="1800" b="0" i="0" u="none" strike="noStrike" baseline="0" dirty="0" err="1">
                <a:solidFill>
                  <a:srgbClr val="000089"/>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blog</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posts</a:t>
            </a:r>
            <a:r>
              <a:rPr lang="en-IN" sz="1800" b="0" i="0" u="none" strike="noStrike" baseline="0" dirty="0" err="1">
                <a:solidFill>
                  <a:srgbClr val="000000"/>
                </a:solidFill>
                <a:latin typeface="UbuntuMono-Regular"/>
              </a:rPr>
              <a:t>.</a:t>
            </a:r>
            <a:r>
              <a:rPr lang="en-IN" sz="1800" b="0" i="0" u="none" strike="noStrike" baseline="0" dirty="0" err="1">
                <a:solidFill>
                  <a:srgbClr val="000089"/>
                </a:solidFill>
                <a:latin typeface="UbuntuMono-Regular"/>
              </a:rPr>
              <a:t>findOne</a:t>
            </a:r>
            <a:r>
              <a:rPr lang="en-IN" sz="1800" b="0" i="0" u="none" strike="noStrike" baseline="0" dirty="0">
                <a:solidFill>
                  <a:srgbClr val="000000"/>
                </a:solidFill>
                <a:latin typeface="UbuntuMono-Regular"/>
              </a:rPr>
              <a:t>(</a:t>
            </a:r>
            <a:r>
              <a:rPr lang="en-IN" sz="1800" b="0" i="0" u="none" strike="noStrike" baseline="0" dirty="0">
                <a:solidFill>
                  <a:srgbClr val="000089"/>
                </a:solidFill>
                <a:latin typeface="UbuntuMono-Regular"/>
              </a:rPr>
              <a:t>criteria</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"comments" </a:t>
            </a:r>
            <a:r>
              <a:rPr lang="en-IN" sz="1800" b="0" i="0" u="none" strike="noStrike" baseline="0" dirty="0">
                <a:solidFill>
                  <a:srgbClr val="555555"/>
                </a:solidFill>
                <a:latin typeface="UbuntuMono-Regular"/>
              </a:rPr>
              <a:t>: </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"$slice"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10</a:t>
            </a:r>
            <a:r>
              <a:rPr lang="en-IN" sz="1800" b="0" i="0" u="none" strike="noStrike" baseline="0" dirty="0">
                <a:solidFill>
                  <a:srgbClr val="000000"/>
                </a:solidFill>
                <a:latin typeface="UbuntuMono-Regular"/>
              </a:rPr>
              <a:t>}})</a:t>
            </a:r>
            <a:endParaRPr lang="en-IN" dirty="0"/>
          </a:p>
        </p:txBody>
      </p:sp>
    </p:spTree>
    <p:extLst>
      <p:ext uri="{BB962C8B-B14F-4D97-AF65-F5344CB8AC3E}">
        <p14:creationId xmlns:p14="http://schemas.microsoft.com/office/powerpoint/2010/main" val="334288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D1B3-8452-4A7B-8103-7A19123E4581}"/>
              </a:ext>
            </a:extLst>
          </p:cNvPr>
          <p:cNvSpPr>
            <a:spLocks noGrp="1"/>
          </p:cNvSpPr>
          <p:nvPr>
            <p:ph type="title"/>
          </p:nvPr>
        </p:nvSpPr>
        <p:spPr/>
        <p:txBody>
          <a:bodyPr/>
          <a:lstStyle/>
          <a:p>
            <a:r>
              <a:rPr lang="en-IN" sz="3200" b="0" i="0" u="none" strike="noStrike" baseline="0" dirty="0">
                <a:latin typeface="MyriadPro-SemiboldCond"/>
              </a:rPr>
              <a:t>Querying on Embedded Documents</a:t>
            </a:r>
            <a:endParaRPr lang="en-IN" dirty="0"/>
          </a:p>
        </p:txBody>
      </p:sp>
      <p:sp>
        <p:nvSpPr>
          <p:cNvPr id="3" name="Content Placeholder 2">
            <a:extLst>
              <a:ext uri="{FF2B5EF4-FFF2-40B4-BE49-F238E27FC236}">
                <a16:creationId xmlns:a16="http://schemas.microsoft.com/office/drawing/2014/main" id="{71BC8C62-7C21-45AE-BBC5-22BAE4EA6F07}"/>
              </a:ext>
            </a:extLst>
          </p:cNvPr>
          <p:cNvSpPr>
            <a:spLocks noGrp="1"/>
          </p:cNvSpPr>
          <p:nvPr>
            <p:ph idx="1"/>
          </p:nvPr>
        </p:nvSpPr>
        <p:spPr>
          <a:xfrm>
            <a:off x="230819" y="2015732"/>
            <a:ext cx="10824035" cy="4225270"/>
          </a:xfrm>
        </p:spPr>
        <p:txBody>
          <a:bodyPr>
            <a:normAutofit/>
          </a:bodyPr>
          <a:lstStyle/>
          <a:p>
            <a:pPr algn="l"/>
            <a:r>
              <a:rPr lang="en-US" sz="2000" b="0" i="0" u="none" strike="noStrike" baseline="0" dirty="0">
                <a:latin typeface="MinionPro-Regular"/>
              </a:rPr>
              <a:t>There are two ways of querying for an embedded document: querying for the whole document or querying for its individual key/value pairs.</a:t>
            </a:r>
          </a:p>
          <a:p>
            <a:pPr marL="0" indent="0" algn="l">
              <a:buNone/>
            </a:pPr>
            <a:r>
              <a:rPr lang="en-US" sz="2000" b="0" i="0" u="none" strike="noStrike" baseline="0" dirty="0" err="1">
                <a:latin typeface="MinionPro-Regular"/>
              </a:rPr>
              <a:t>db.inventory.insertMany</a:t>
            </a:r>
            <a:r>
              <a:rPr lang="en-US" sz="2000" b="0" i="0" u="none" strike="noStrike" baseline="0" dirty="0">
                <a:latin typeface="MinionPro-Regular"/>
              </a:rPr>
              <a:t>( [</a:t>
            </a:r>
          </a:p>
          <a:p>
            <a:pPr marL="0" indent="0" algn="l">
              <a:buNone/>
            </a:pPr>
            <a:r>
              <a:rPr lang="en-US" sz="2000" b="0" i="0" u="none" strike="noStrike" baseline="0" dirty="0">
                <a:latin typeface="MinionPro-Regular"/>
              </a:rPr>
              <a:t>   { item: "journal", qty: 25, size: { h: 14, w: 21, </a:t>
            </a:r>
            <a:r>
              <a:rPr lang="en-US" sz="2000" b="0" i="0" u="none" strike="noStrike" baseline="0" dirty="0" err="1">
                <a:latin typeface="MinionPro-Regular"/>
              </a:rPr>
              <a:t>uom</a:t>
            </a:r>
            <a:r>
              <a:rPr lang="en-US" sz="2000" b="0" i="0" u="none" strike="noStrike" baseline="0" dirty="0">
                <a:latin typeface="MinionPro-Regular"/>
              </a:rPr>
              <a:t>: "cm" }, status: "A" },</a:t>
            </a:r>
          </a:p>
          <a:p>
            <a:pPr marL="0" indent="0" algn="l">
              <a:buNone/>
            </a:pPr>
            <a:r>
              <a:rPr lang="en-US" sz="2000" b="0" i="0" u="none" strike="noStrike" baseline="0" dirty="0">
                <a:latin typeface="MinionPro-Regular"/>
              </a:rPr>
              <a:t>   { item: "notebook", qty: 50, size: { h: 8.5, w: 11, </a:t>
            </a:r>
            <a:r>
              <a:rPr lang="en-US" sz="2000" b="0" i="0" u="none" strike="noStrike" baseline="0" dirty="0" err="1">
                <a:latin typeface="MinionPro-Regular"/>
              </a:rPr>
              <a:t>uom</a:t>
            </a:r>
            <a:r>
              <a:rPr lang="en-US" sz="2000" b="0" i="0" u="none" strike="noStrike" baseline="0" dirty="0">
                <a:latin typeface="MinionPro-Regular"/>
              </a:rPr>
              <a:t>: "in" }, status: "A" },</a:t>
            </a:r>
          </a:p>
          <a:p>
            <a:pPr marL="0" indent="0" algn="l">
              <a:buNone/>
            </a:pPr>
            <a:r>
              <a:rPr lang="en-US" sz="2000" b="0" i="0" u="none" strike="noStrike" baseline="0" dirty="0">
                <a:latin typeface="MinionPro-Regular"/>
              </a:rPr>
              <a:t>   { item: "paper", qty: 100, size: { h: 8.5, w: 11, </a:t>
            </a:r>
            <a:r>
              <a:rPr lang="en-US" sz="2000" b="0" i="0" u="none" strike="noStrike" baseline="0" dirty="0" err="1">
                <a:latin typeface="MinionPro-Regular"/>
              </a:rPr>
              <a:t>uom</a:t>
            </a:r>
            <a:r>
              <a:rPr lang="en-US" sz="2000" b="0" i="0" u="none" strike="noStrike" baseline="0" dirty="0">
                <a:latin typeface="MinionPro-Regular"/>
              </a:rPr>
              <a:t>: "in" }, status: "D" },</a:t>
            </a:r>
          </a:p>
          <a:p>
            <a:pPr marL="0" indent="0" algn="l">
              <a:buNone/>
            </a:pPr>
            <a:r>
              <a:rPr lang="en-US" sz="2000" b="0" i="0" u="none" strike="noStrike" baseline="0" dirty="0">
                <a:latin typeface="MinionPro-Regular"/>
              </a:rPr>
              <a:t>   { item: "planner", qty: 75, size: { h: 22.85, w: 30, </a:t>
            </a:r>
            <a:r>
              <a:rPr lang="en-US" sz="2000" b="0" i="0" u="none" strike="noStrike" baseline="0" dirty="0" err="1">
                <a:latin typeface="MinionPro-Regular"/>
              </a:rPr>
              <a:t>uom</a:t>
            </a:r>
            <a:r>
              <a:rPr lang="en-US" sz="2000" b="0" i="0" u="none" strike="noStrike" baseline="0" dirty="0">
                <a:latin typeface="MinionPro-Regular"/>
              </a:rPr>
              <a:t>: "cm" }, status: "D" },</a:t>
            </a:r>
          </a:p>
          <a:p>
            <a:pPr marL="0" indent="0" algn="l">
              <a:buNone/>
            </a:pPr>
            <a:r>
              <a:rPr lang="en-US" sz="2000" b="0" i="0" u="none" strike="noStrike" baseline="0" dirty="0">
                <a:latin typeface="MinionPro-Regular"/>
              </a:rPr>
              <a:t>   { item: "postcard", qty: 45, size: { h: 10, w: 15.25, </a:t>
            </a:r>
            <a:r>
              <a:rPr lang="en-US" sz="2000" b="0" i="0" u="none" strike="noStrike" baseline="0" dirty="0" err="1">
                <a:latin typeface="MinionPro-Regular"/>
              </a:rPr>
              <a:t>uom</a:t>
            </a:r>
            <a:r>
              <a:rPr lang="en-US" sz="2000" b="0" i="0" u="none" strike="noStrike" baseline="0" dirty="0">
                <a:latin typeface="MinionPro-Regular"/>
              </a:rPr>
              <a:t>: "cm" }, status: "A" }</a:t>
            </a:r>
          </a:p>
          <a:p>
            <a:pPr marL="0" indent="0" algn="l">
              <a:buNone/>
            </a:pPr>
            <a:r>
              <a:rPr lang="en-US" sz="2000" b="0" i="0" u="none" strike="noStrike" baseline="0" dirty="0">
                <a:latin typeface="MinionPro-Regular"/>
              </a:rPr>
              <a:t>]);</a:t>
            </a:r>
          </a:p>
          <a:p>
            <a:pPr marL="0" indent="0" algn="l">
              <a:buNone/>
            </a:pPr>
            <a:r>
              <a:rPr lang="en-US" sz="2000" b="0" i="0" u="none" strike="noStrike" baseline="0" dirty="0" err="1">
                <a:latin typeface="MinionPro-Regular"/>
              </a:rPr>
              <a:t>db.inventory.find</a:t>
            </a:r>
            <a:r>
              <a:rPr lang="en-US" sz="2000" b="0" i="0" u="none" strike="noStrike" baseline="0" dirty="0">
                <a:latin typeface="MinionPro-Regular"/>
              </a:rPr>
              <a:t>( { size: { h: 14, w: 21, </a:t>
            </a:r>
            <a:r>
              <a:rPr lang="en-US" sz="2000" b="0" i="0" u="none" strike="noStrike" baseline="0" dirty="0" err="1">
                <a:latin typeface="MinionPro-Regular"/>
              </a:rPr>
              <a:t>uom</a:t>
            </a:r>
            <a:r>
              <a:rPr lang="en-US" sz="2000" b="0" i="0" u="none" strike="noStrike" baseline="0" dirty="0">
                <a:latin typeface="MinionPro-Regular"/>
              </a:rPr>
              <a:t>: "cm" } } )</a:t>
            </a:r>
          </a:p>
          <a:p>
            <a:pPr marL="0" indent="0" algn="l">
              <a:buNone/>
            </a:pPr>
            <a:endParaRPr lang="en-US" sz="2000" b="0" i="0" u="none" strike="noStrike" baseline="0" dirty="0">
              <a:latin typeface="MinionPro-Regular"/>
            </a:endParaRPr>
          </a:p>
          <a:p>
            <a:pPr marL="0" indent="0" algn="l">
              <a:buNone/>
            </a:pPr>
            <a:endParaRPr lang="en-US" sz="2000" b="0" i="0" u="none" strike="noStrike" baseline="0" dirty="0">
              <a:latin typeface="MinionPro-Regular"/>
            </a:endParaRPr>
          </a:p>
        </p:txBody>
      </p:sp>
    </p:spTree>
    <p:extLst>
      <p:ext uri="{BB962C8B-B14F-4D97-AF65-F5344CB8AC3E}">
        <p14:creationId xmlns:p14="http://schemas.microsoft.com/office/powerpoint/2010/main" val="104933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495F-A4C4-40A9-9BA6-858F63B731CC}"/>
              </a:ext>
            </a:extLst>
          </p:cNvPr>
          <p:cNvSpPr>
            <a:spLocks noGrp="1"/>
          </p:cNvSpPr>
          <p:nvPr>
            <p:ph type="title"/>
          </p:nvPr>
        </p:nvSpPr>
        <p:spPr/>
        <p:txBody>
          <a:bodyPr/>
          <a:lstStyle/>
          <a:p>
            <a:r>
              <a:rPr lang="en-IN" sz="3200" b="0" i="0" u="none" strike="noStrike" baseline="0" dirty="0">
                <a:latin typeface="MyriadPro-SemiboldCond"/>
              </a:rPr>
              <a:t>$where Queries</a:t>
            </a:r>
            <a:endParaRPr lang="en-IN" dirty="0"/>
          </a:p>
        </p:txBody>
      </p:sp>
      <p:sp>
        <p:nvSpPr>
          <p:cNvPr id="3" name="Content Placeholder 2">
            <a:extLst>
              <a:ext uri="{FF2B5EF4-FFF2-40B4-BE49-F238E27FC236}">
                <a16:creationId xmlns:a16="http://schemas.microsoft.com/office/drawing/2014/main" id="{9C5FA42A-AF94-4180-8D7F-B9A86269B3E6}"/>
              </a:ext>
            </a:extLst>
          </p:cNvPr>
          <p:cNvSpPr>
            <a:spLocks noGrp="1"/>
          </p:cNvSpPr>
          <p:nvPr>
            <p:ph idx="1"/>
          </p:nvPr>
        </p:nvSpPr>
        <p:spPr/>
        <p:txBody>
          <a:bodyPr>
            <a:normAutofit/>
          </a:bodyPr>
          <a:lstStyle/>
          <a:p>
            <a:pPr algn="l">
              <a:buFont typeface="Wingdings" panose="05000000000000000000" pitchFamily="2" charset="2"/>
              <a:buChar char="Ø"/>
            </a:pPr>
            <a:r>
              <a:rPr lang="en-US" sz="2000" b="0" i="0" u="none" strike="noStrike" baseline="0" dirty="0">
                <a:latin typeface="MinionPro-Regular"/>
              </a:rPr>
              <a:t>Key/value pairs are a fairly expressive way to query, but there are some queries that they cannot represent. </a:t>
            </a:r>
          </a:p>
          <a:p>
            <a:pPr algn="l">
              <a:buFont typeface="Wingdings" panose="05000000000000000000" pitchFamily="2" charset="2"/>
              <a:buChar char="Ø"/>
            </a:pPr>
            <a:r>
              <a:rPr lang="en-US" sz="2000" b="0" i="0" u="none" strike="noStrike" baseline="0" dirty="0">
                <a:latin typeface="MinionPro-Regular"/>
              </a:rPr>
              <a:t>For queries that cannot be done any other way, there are </a:t>
            </a:r>
            <a:r>
              <a:rPr lang="en-US" sz="2000" b="0" i="0" u="none" strike="noStrike" baseline="0" dirty="0">
                <a:latin typeface="UbuntuMono-Regular"/>
              </a:rPr>
              <a:t>"$where“ </a:t>
            </a:r>
            <a:r>
              <a:rPr lang="en-US" sz="2000" b="0" i="0" u="none" strike="noStrike" baseline="0" dirty="0">
                <a:latin typeface="MinionPro-Regular"/>
              </a:rPr>
              <a:t>clauses, which allow you to execute arbitrary JavaScript as part of your query.</a:t>
            </a:r>
          </a:p>
          <a:p>
            <a:pPr algn="l">
              <a:buFont typeface="Wingdings" panose="05000000000000000000" pitchFamily="2" charset="2"/>
              <a:buChar char="Ø"/>
            </a:pPr>
            <a:r>
              <a:rPr lang="en-US" sz="1800" b="0" i="0" u="none" strike="noStrike" baseline="0" dirty="0">
                <a:solidFill>
                  <a:srgbClr val="000000"/>
                </a:solidFill>
                <a:latin typeface="MinionPro-Regular"/>
              </a:rPr>
              <a:t>The most common case for using "</a:t>
            </a:r>
            <a:r>
              <a:rPr lang="en-US" sz="1800" b="0" i="0" u="none" strike="noStrike" baseline="0" dirty="0">
                <a:solidFill>
                  <a:srgbClr val="000000"/>
                </a:solidFill>
                <a:latin typeface="UbuntuMono-Regular"/>
              </a:rPr>
              <a:t>$where</a:t>
            </a:r>
            <a:r>
              <a:rPr lang="en-US" sz="1800" b="0" i="0" u="none" strike="noStrike" baseline="0" dirty="0">
                <a:solidFill>
                  <a:srgbClr val="000000"/>
                </a:solidFill>
                <a:latin typeface="MinionPro-Regular"/>
              </a:rPr>
              <a:t>" is to compare the values for two keys in a document. For instance, suppose we have documents that look like this:</a:t>
            </a:r>
          </a:p>
          <a:p>
            <a:pPr algn="l"/>
            <a:r>
              <a:rPr lang="en-IN" sz="1800" b="0" i="0" u="none" strike="noStrike" baseline="0" dirty="0">
                <a:solidFill>
                  <a:srgbClr val="555555"/>
                </a:solidFill>
                <a:latin typeface="UbuntuMono-Regular"/>
              </a:rPr>
              <a:t>&gt; </a:t>
            </a:r>
            <a:r>
              <a:rPr lang="en-IN" sz="1800" b="0" i="0" u="none" strike="noStrike" baseline="0" dirty="0" err="1">
                <a:solidFill>
                  <a:srgbClr val="000088"/>
                </a:solidFill>
                <a:latin typeface="UbuntuMono-Regular"/>
              </a:rPr>
              <a:t>db</a:t>
            </a:r>
            <a:r>
              <a:rPr lang="en-IN" sz="1800" b="0" i="0" u="none" strike="noStrike" baseline="0" dirty="0" err="1">
                <a:solidFill>
                  <a:srgbClr val="000000"/>
                </a:solidFill>
                <a:latin typeface="UbuntuMono-Regular"/>
              </a:rPr>
              <a:t>.</a:t>
            </a:r>
            <a:r>
              <a:rPr lang="en-IN" sz="1800" b="0" i="0" u="none" strike="noStrike" baseline="0" dirty="0" err="1">
                <a:solidFill>
                  <a:srgbClr val="000088"/>
                </a:solidFill>
                <a:latin typeface="UbuntuMono-Regular"/>
              </a:rPr>
              <a:t>fruit</a:t>
            </a:r>
            <a:r>
              <a:rPr lang="en-IN" sz="1800" b="0" i="0" u="none" strike="noStrike" baseline="0" dirty="0" err="1">
                <a:solidFill>
                  <a:srgbClr val="000000"/>
                </a:solidFill>
                <a:latin typeface="UbuntuMono-Regular"/>
              </a:rPr>
              <a:t>.</a:t>
            </a:r>
            <a:r>
              <a:rPr lang="en-IN" sz="1800" b="0" i="0" u="none" strike="noStrike" baseline="0" dirty="0" err="1">
                <a:solidFill>
                  <a:srgbClr val="000088"/>
                </a:solidFill>
                <a:latin typeface="UbuntuMono-Regular"/>
              </a:rPr>
              <a:t>insert</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"apple"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1</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"banana"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6</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"peach"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3</a:t>
            </a:r>
            <a:r>
              <a:rPr lang="en-IN" sz="1800" b="0" i="0" u="none" strike="noStrike" baseline="0" dirty="0">
                <a:solidFill>
                  <a:srgbClr val="000000"/>
                </a:solidFill>
                <a:latin typeface="UbuntuMono-Regular"/>
              </a:rPr>
              <a:t>})</a:t>
            </a:r>
          </a:p>
          <a:p>
            <a:pPr algn="l"/>
            <a:r>
              <a:rPr lang="en-IN" sz="1800" b="0" i="0" u="none" strike="noStrike" baseline="0" dirty="0">
                <a:solidFill>
                  <a:srgbClr val="555555"/>
                </a:solidFill>
                <a:latin typeface="UbuntuMono-Regular"/>
              </a:rPr>
              <a:t>&gt; </a:t>
            </a:r>
            <a:r>
              <a:rPr lang="en-IN" sz="1800" b="0" i="0" u="none" strike="noStrike" baseline="0" dirty="0" err="1">
                <a:solidFill>
                  <a:srgbClr val="000088"/>
                </a:solidFill>
                <a:latin typeface="UbuntuMono-Regular"/>
              </a:rPr>
              <a:t>db</a:t>
            </a:r>
            <a:r>
              <a:rPr lang="en-IN" sz="1800" b="0" i="0" u="none" strike="noStrike" baseline="0" dirty="0" err="1">
                <a:solidFill>
                  <a:srgbClr val="000000"/>
                </a:solidFill>
                <a:latin typeface="UbuntuMono-Regular"/>
              </a:rPr>
              <a:t>.</a:t>
            </a:r>
            <a:r>
              <a:rPr lang="en-IN" sz="1800" dirty="0" err="1">
                <a:solidFill>
                  <a:srgbClr val="000088"/>
                </a:solidFill>
                <a:latin typeface="UbuntuMono-Regular"/>
              </a:rPr>
              <a:t>fruit</a:t>
            </a:r>
            <a:r>
              <a:rPr lang="en-IN" sz="1800" b="0" i="0" u="none" strike="noStrike" baseline="0" dirty="0" err="1">
                <a:solidFill>
                  <a:srgbClr val="000000"/>
                </a:solidFill>
                <a:latin typeface="UbuntuMono-Regular"/>
              </a:rPr>
              <a:t>.</a:t>
            </a:r>
            <a:r>
              <a:rPr lang="en-IN" sz="1800" b="0" i="0" u="none" strike="noStrike" baseline="0" dirty="0" err="1">
                <a:solidFill>
                  <a:srgbClr val="000088"/>
                </a:solidFill>
                <a:latin typeface="UbuntuMono-Regular"/>
              </a:rPr>
              <a:t>insert</a:t>
            </a:r>
            <a:r>
              <a:rPr lang="en-IN" sz="1800" b="0" i="0" u="none" strike="noStrike" baseline="0" dirty="0">
                <a:solidFill>
                  <a:srgbClr val="000000"/>
                </a:solidFill>
                <a:latin typeface="UbuntuMono-Regular"/>
              </a:rPr>
              <a:t>({</a:t>
            </a:r>
            <a:r>
              <a:rPr lang="en-IN" sz="1800" b="0" i="0" u="none" strike="noStrike" baseline="0" dirty="0">
                <a:solidFill>
                  <a:srgbClr val="CD3300"/>
                </a:solidFill>
                <a:latin typeface="UbuntuMono-Regular"/>
              </a:rPr>
              <a:t>"apple"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8</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"spinach"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4</a:t>
            </a:r>
            <a:r>
              <a:rPr lang="en-IN" sz="1800" b="0" i="0" u="none" strike="noStrike" baseline="0" dirty="0">
                <a:solidFill>
                  <a:srgbClr val="000000"/>
                </a:solidFill>
                <a:latin typeface="UbuntuMono-Regular"/>
              </a:rPr>
              <a:t>, </a:t>
            </a:r>
            <a:r>
              <a:rPr lang="en-IN" sz="1800" b="0" i="0" u="none" strike="noStrike" baseline="0" dirty="0">
                <a:solidFill>
                  <a:srgbClr val="CD3300"/>
                </a:solidFill>
                <a:latin typeface="UbuntuMono-Regular"/>
              </a:rPr>
              <a:t>"watermelon" </a:t>
            </a:r>
            <a:r>
              <a:rPr lang="en-IN" sz="1800" b="0" i="0" u="none" strike="noStrike" baseline="0" dirty="0">
                <a:solidFill>
                  <a:srgbClr val="555555"/>
                </a:solidFill>
                <a:latin typeface="UbuntuMono-Regular"/>
              </a:rPr>
              <a:t>: </a:t>
            </a:r>
            <a:r>
              <a:rPr lang="en-IN" sz="1800" b="0" i="0" u="none" strike="noStrike" baseline="0" dirty="0">
                <a:solidFill>
                  <a:srgbClr val="FF6600"/>
                </a:solidFill>
                <a:latin typeface="UbuntuMono-Regular"/>
              </a:rPr>
              <a:t>4</a:t>
            </a:r>
            <a:r>
              <a:rPr lang="en-IN" sz="1800" b="0" i="0" u="none" strike="noStrike" baseline="0" dirty="0">
                <a:solidFill>
                  <a:srgbClr val="000000"/>
                </a:solidFill>
                <a:latin typeface="UbuntuMono-Regular"/>
              </a:rPr>
              <a:t>})</a:t>
            </a:r>
            <a:endParaRPr lang="en-IN" dirty="0"/>
          </a:p>
        </p:txBody>
      </p:sp>
    </p:spTree>
    <p:extLst>
      <p:ext uri="{BB962C8B-B14F-4D97-AF65-F5344CB8AC3E}">
        <p14:creationId xmlns:p14="http://schemas.microsoft.com/office/powerpoint/2010/main" val="55518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9248-F463-4A25-B9D0-5AF120908775}"/>
              </a:ext>
            </a:extLst>
          </p:cNvPr>
          <p:cNvSpPr>
            <a:spLocks noGrp="1"/>
          </p:cNvSpPr>
          <p:nvPr>
            <p:ph type="title"/>
          </p:nvPr>
        </p:nvSpPr>
        <p:spPr/>
        <p:txBody>
          <a:bodyPr/>
          <a:lstStyle/>
          <a:p>
            <a:r>
              <a:rPr lang="en-IN" sz="3200" b="0" i="0" u="none" strike="noStrike" baseline="0" dirty="0">
                <a:latin typeface="MyriadPro-SemiboldCond"/>
              </a:rPr>
              <a:t>Limits, Skips, and Sorts</a:t>
            </a:r>
            <a:endParaRPr lang="en-IN" dirty="0"/>
          </a:p>
        </p:txBody>
      </p:sp>
      <p:sp>
        <p:nvSpPr>
          <p:cNvPr id="3" name="Content Placeholder 2">
            <a:extLst>
              <a:ext uri="{FF2B5EF4-FFF2-40B4-BE49-F238E27FC236}">
                <a16:creationId xmlns:a16="http://schemas.microsoft.com/office/drawing/2014/main" id="{B71C8E0C-6BD8-4AF2-9EF0-543B14FF765F}"/>
              </a:ext>
            </a:extLst>
          </p:cNvPr>
          <p:cNvSpPr>
            <a:spLocks noGrp="1"/>
          </p:cNvSpPr>
          <p:nvPr>
            <p:ph idx="1"/>
          </p:nvPr>
        </p:nvSpPr>
        <p:spPr/>
        <p:txBody>
          <a:bodyPr>
            <a:normAutofit/>
          </a:bodyPr>
          <a:lstStyle/>
          <a:p>
            <a:pPr algn="l">
              <a:buFont typeface="Wingdings" panose="05000000000000000000" pitchFamily="2" charset="2"/>
              <a:buChar char="Ø"/>
            </a:pPr>
            <a:r>
              <a:rPr lang="en-US" sz="2000" b="0" i="0" u="none" strike="noStrike" baseline="0" dirty="0">
                <a:latin typeface="MinionPro-Regular"/>
              </a:rPr>
              <a:t>The most common query options are limiting the number of results returned, skipping a number of results, and sorting. All these options must be added before a query is sent </a:t>
            </a:r>
            <a:r>
              <a:rPr lang="en-IN" sz="2000" b="0" i="0" u="none" strike="noStrike" baseline="0" dirty="0">
                <a:latin typeface="MinionPro-Regular"/>
              </a:rPr>
              <a:t>to the database.</a:t>
            </a:r>
          </a:p>
          <a:p>
            <a:pPr algn="l">
              <a:buFont typeface="Wingdings" panose="05000000000000000000" pitchFamily="2" charset="2"/>
              <a:buChar char="Ø"/>
            </a:pPr>
            <a:r>
              <a:rPr lang="en-US" sz="1800" b="0" i="0" u="none" strike="noStrike" baseline="0" dirty="0">
                <a:latin typeface="MinionPro-Regular"/>
              </a:rPr>
              <a:t>To set a limit, chain the </a:t>
            </a:r>
            <a:r>
              <a:rPr lang="en-US" sz="1800" b="0" i="0" u="none" strike="noStrike" baseline="0" dirty="0">
                <a:latin typeface="UbuntuMono-Regular"/>
              </a:rPr>
              <a:t>limit </a:t>
            </a:r>
            <a:r>
              <a:rPr lang="en-US" sz="1800" b="0" i="0" u="none" strike="noStrike" baseline="0" dirty="0">
                <a:latin typeface="MinionPro-Regular"/>
              </a:rPr>
              <a:t>function onto your call to </a:t>
            </a:r>
            <a:r>
              <a:rPr lang="en-US" sz="1800" b="0" i="0" u="none" strike="noStrike" baseline="0" dirty="0">
                <a:latin typeface="UbuntuMono-Regular"/>
              </a:rPr>
              <a:t>find</a:t>
            </a:r>
            <a:r>
              <a:rPr lang="en-US" sz="1800" b="0" i="0" u="none" strike="noStrike" baseline="0" dirty="0">
                <a:latin typeface="MinionPro-Regular"/>
              </a:rPr>
              <a:t>. For example, to only return three results, use this:</a:t>
            </a:r>
          </a:p>
          <a:p>
            <a:r>
              <a:rPr lang="en-US" sz="1800" b="0" i="0" u="none" strike="noStrike" baseline="0" dirty="0">
                <a:solidFill>
                  <a:srgbClr val="555555"/>
                </a:solidFill>
                <a:latin typeface="UbuntuMono-Regular"/>
              </a:rPr>
              <a:t>&gt; </a:t>
            </a:r>
            <a:r>
              <a:rPr lang="en-US" sz="1800" b="0" i="0" u="none" strike="noStrike" baseline="0" dirty="0" err="1">
                <a:solidFill>
                  <a:srgbClr val="000089"/>
                </a:solidFill>
                <a:latin typeface="UbuntuMono-Regular"/>
              </a:rPr>
              <a:t>db</a:t>
            </a:r>
            <a:r>
              <a:rPr lang="en-US" sz="1800" b="0" i="0" u="none" strike="noStrike" baseline="0" dirty="0" err="1">
                <a:solidFill>
                  <a:srgbClr val="000000"/>
                </a:solidFill>
                <a:latin typeface="UbuntuMono-Regular"/>
              </a:rPr>
              <a:t>.</a:t>
            </a:r>
            <a:r>
              <a:rPr lang="en-US" sz="1800" b="0" i="0" u="none" strike="noStrike" baseline="0" dirty="0" err="1">
                <a:solidFill>
                  <a:srgbClr val="000089"/>
                </a:solidFill>
                <a:latin typeface="UbuntuMono-Regular"/>
              </a:rPr>
              <a:t>c</a:t>
            </a:r>
            <a:r>
              <a:rPr lang="en-US" sz="1800" b="0" i="0" u="none" strike="noStrike" baseline="0" dirty="0" err="1">
                <a:solidFill>
                  <a:srgbClr val="000000"/>
                </a:solidFill>
                <a:latin typeface="UbuntuMono-Regular"/>
              </a:rPr>
              <a:t>.</a:t>
            </a:r>
            <a:r>
              <a:rPr lang="en-US" sz="1800" b="0" i="0" u="none" strike="noStrike" baseline="0" dirty="0" err="1">
                <a:solidFill>
                  <a:srgbClr val="000089"/>
                </a:solidFill>
                <a:latin typeface="UbuntuMono-Regular"/>
              </a:rPr>
              <a:t>find</a:t>
            </a:r>
            <a:r>
              <a:rPr lang="en-US" sz="1800" b="0" i="0" u="none" strike="noStrike" baseline="0" dirty="0">
                <a:solidFill>
                  <a:srgbClr val="000000"/>
                </a:solidFill>
                <a:latin typeface="UbuntuMono-Regular"/>
              </a:rPr>
              <a:t>().</a:t>
            </a:r>
            <a:r>
              <a:rPr lang="en-US" sz="1800" b="0" i="0" u="none" strike="noStrike" baseline="0" dirty="0">
                <a:solidFill>
                  <a:srgbClr val="000089"/>
                </a:solidFill>
                <a:latin typeface="UbuntuMono-Regular"/>
              </a:rPr>
              <a:t>limit</a:t>
            </a:r>
            <a:r>
              <a:rPr lang="en-US" sz="1800" b="0" i="0" u="none" strike="noStrike" baseline="0" dirty="0">
                <a:solidFill>
                  <a:srgbClr val="000000"/>
                </a:solidFill>
                <a:latin typeface="UbuntuMono-Regular"/>
              </a:rPr>
              <a:t>(</a:t>
            </a:r>
            <a:r>
              <a:rPr lang="en-US" sz="1800" b="0" i="0" u="none" strike="noStrike" baseline="0" dirty="0">
                <a:solidFill>
                  <a:srgbClr val="FF6600"/>
                </a:solidFill>
                <a:latin typeface="UbuntuMono-Regular"/>
              </a:rPr>
              <a:t>3</a:t>
            </a:r>
            <a:r>
              <a:rPr lang="en-US" sz="1800" b="0" i="0" u="none" strike="noStrike" baseline="0" dirty="0">
                <a:solidFill>
                  <a:srgbClr val="000000"/>
                </a:solidFill>
                <a:latin typeface="UbuntuMono-Regular"/>
              </a:rPr>
              <a:t>)</a:t>
            </a:r>
          </a:p>
          <a:p>
            <a:pPr algn="l">
              <a:buFont typeface="Wingdings" panose="05000000000000000000" pitchFamily="2" charset="2"/>
              <a:buChar char="Ø"/>
            </a:pPr>
            <a:r>
              <a:rPr lang="en-US" sz="1800" b="0" i="0" u="none" strike="noStrike" baseline="0" dirty="0">
                <a:latin typeface="MinionPro-Regular"/>
              </a:rPr>
              <a:t>If there are fewer than three documents matching your query in the collection, only the number of matching documents will be returned; </a:t>
            </a:r>
            <a:r>
              <a:rPr lang="en-US" sz="1800" b="0" i="0" u="none" strike="noStrike" baseline="0" dirty="0">
                <a:latin typeface="UbuntuMono-Regular"/>
              </a:rPr>
              <a:t>limit </a:t>
            </a:r>
            <a:r>
              <a:rPr lang="en-US" sz="1800" b="0" i="0" u="none" strike="noStrike" baseline="0" dirty="0">
                <a:latin typeface="MinionPro-Regular"/>
              </a:rPr>
              <a:t>sets an upper limit, not a lower </a:t>
            </a:r>
            <a:r>
              <a:rPr lang="en-IN" sz="1800" b="0" i="0" u="none" strike="noStrike" baseline="0" dirty="0">
                <a:latin typeface="MinionPro-Regular"/>
              </a:rPr>
              <a:t>limit</a:t>
            </a:r>
            <a:endParaRPr lang="en-IN" dirty="0"/>
          </a:p>
        </p:txBody>
      </p:sp>
    </p:spTree>
    <p:extLst>
      <p:ext uri="{BB962C8B-B14F-4D97-AF65-F5344CB8AC3E}">
        <p14:creationId xmlns:p14="http://schemas.microsoft.com/office/powerpoint/2010/main" val="161073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CCAF91-FBBA-405C-8F37-31EC49DB003A}"/>
              </a:ext>
            </a:extLst>
          </p:cNvPr>
          <p:cNvPicPr>
            <a:picLocks noChangeAspect="1"/>
          </p:cNvPicPr>
          <p:nvPr/>
        </p:nvPicPr>
        <p:blipFill>
          <a:blip r:embed="rId2"/>
          <a:stretch>
            <a:fillRect/>
          </a:stretch>
        </p:blipFill>
        <p:spPr>
          <a:xfrm>
            <a:off x="1100832" y="1"/>
            <a:ext cx="10058400" cy="6081204"/>
          </a:xfrm>
          <a:prstGeom prst="rect">
            <a:avLst/>
          </a:prstGeom>
        </p:spPr>
      </p:pic>
    </p:spTree>
    <p:extLst>
      <p:ext uri="{BB962C8B-B14F-4D97-AF65-F5344CB8AC3E}">
        <p14:creationId xmlns:p14="http://schemas.microsoft.com/office/powerpoint/2010/main" val="3798628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3825</Words>
  <Application>Microsoft Office PowerPoint</Application>
  <PresentationFormat>Widescreen</PresentationFormat>
  <Paragraphs>272</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MinionPro-Regular</vt:lpstr>
      <vt:lpstr>MyriadPro-SemiboldCond</vt:lpstr>
      <vt:lpstr>Times New Roman</vt:lpstr>
      <vt:lpstr>UbuntuMono-Bold</vt:lpstr>
      <vt:lpstr>UbuntuMono-Italic</vt:lpstr>
      <vt:lpstr>UbuntuMono-Regular</vt:lpstr>
      <vt:lpstr>Wingdings</vt:lpstr>
      <vt:lpstr>Office Theme</vt:lpstr>
      <vt:lpstr>MongoDB-II</vt:lpstr>
      <vt:lpstr>Comparison operators  </vt:lpstr>
      <vt:lpstr>PowerPoint Presentation</vt:lpstr>
      <vt:lpstr>Querying Arrays</vt:lpstr>
      <vt:lpstr>PowerPoint Presentation</vt:lpstr>
      <vt:lpstr>Querying on Embedded Documents</vt:lpstr>
      <vt:lpstr>$where Queries</vt:lpstr>
      <vt:lpstr>Limits, Skips, and Sorts</vt:lpstr>
      <vt:lpstr>PowerPoint Presentation</vt:lpstr>
      <vt:lpstr>PowerPoint Presentation</vt:lpstr>
      <vt:lpstr>Indexing</vt:lpstr>
      <vt:lpstr>PowerPoint Presentation</vt:lpstr>
      <vt:lpstr>PowerPoint Presentation</vt:lpstr>
      <vt:lpstr>Types of Indexes</vt:lpstr>
      <vt:lpstr>PowerPoint Presentation</vt:lpstr>
      <vt:lpstr>PowerPoint Presentation</vt:lpstr>
      <vt:lpstr>PowerPoint Presentation</vt:lpstr>
      <vt:lpstr>PowerPoint Presentation</vt:lpstr>
      <vt:lpstr>PowerPoint Presentation</vt:lpstr>
      <vt:lpstr>Aggregation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LOVELIN SATHYA</dc:creator>
  <cp:lastModifiedBy>LOVELIN SATHYA</cp:lastModifiedBy>
  <cp:revision>4</cp:revision>
  <dcterms:created xsi:type="dcterms:W3CDTF">2022-10-18T06:17:26Z</dcterms:created>
  <dcterms:modified xsi:type="dcterms:W3CDTF">2022-10-26T16:15:39Z</dcterms:modified>
</cp:coreProperties>
</file>