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292" r:id="rId5"/>
    <p:sldId id="293"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EA8482-55C2-4B5B-827A-EFBF23BDEC1D}"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199617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32384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929401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852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81500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EA8482-55C2-4B5B-827A-EFBF23BDEC1D}"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51142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EA8482-55C2-4B5B-827A-EFBF23BDEC1D}"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144392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8482-55C2-4B5B-827A-EFBF23BDEC1D}"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956415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8482-55C2-4B5B-827A-EFBF23BDEC1D}"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67872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A8482-55C2-4B5B-827A-EFBF23BDEC1D}"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72836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A8482-55C2-4B5B-827A-EFBF23BDEC1D}"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53121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42728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A8482-55C2-4B5B-827A-EFBF23BDEC1D}"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11949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A8482-55C2-4B5B-827A-EFBF23BDEC1D}"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39219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6EA8482-55C2-4B5B-827A-EFBF23BDEC1D}"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196866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26146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EA8482-55C2-4B5B-827A-EFBF23BDEC1D}"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512F4-89EA-417B-AF26-6B9E308142AD}" type="slidenum">
              <a:rPr lang="en-IN" smtClean="0"/>
              <a:t>‹#›</a:t>
            </a:fld>
            <a:endParaRPr lang="en-IN"/>
          </a:p>
        </p:txBody>
      </p:sp>
    </p:spTree>
    <p:extLst>
      <p:ext uri="{BB962C8B-B14F-4D97-AF65-F5344CB8AC3E}">
        <p14:creationId xmlns:p14="http://schemas.microsoft.com/office/powerpoint/2010/main" val="322403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6EA8482-55C2-4B5B-827A-EFBF23BDEC1D}" type="datetimeFigureOut">
              <a:rPr lang="en-IN" smtClean="0"/>
              <a:t>29-10-2021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B1512F4-89EA-417B-AF26-6B9E308142AD}" type="slidenum">
              <a:rPr lang="en-IN" smtClean="0"/>
              <a:t>‹#›</a:t>
            </a:fld>
            <a:endParaRPr lang="en-IN"/>
          </a:p>
        </p:txBody>
      </p:sp>
    </p:spTree>
    <p:extLst>
      <p:ext uri="{BB962C8B-B14F-4D97-AF65-F5344CB8AC3E}">
        <p14:creationId xmlns:p14="http://schemas.microsoft.com/office/powerpoint/2010/main" val="1939603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06AF-B8B6-4A22-B39F-DD0C755C1D95}"/>
              </a:ext>
            </a:extLst>
          </p:cNvPr>
          <p:cNvSpPr>
            <a:spLocks noGrp="1"/>
          </p:cNvSpPr>
          <p:nvPr>
            <p:ph type="ctrTitle"/>
          </p:nvPr>
        </p:nvSpPr>
        <p:spPr/>
        <p:txBody>
          <a:bodyPr/>
          <a:lstStyle/>
          <a:p>
            <a:pPr>
              <a:lnSpc>
                <a:spcPct val="107000"/>
              </a:lnSpc>
              <a:spcAft>
                <a:spcPts val="800"/>
              </a:spcAft>
            </a:pPr>
            <a:r>
              <a:rPr lang="en-IN" sz="4800" b="1" dirty="0">
                <a:effectLst/>
                <a:latin typeface="Cambria" panose="02040503050406030204" pitchFamily="18" charset="0"/>
                <a:ea typeface="Calibri" panose="020F0502020204030204" pitchFamily="34" charset="0"/>
                <a:cs typeface="Times New Roman" panose="02020603050405020304" pitchFamily="18" charset="0"/>
              </a:rPr>
              <a:t>Neo4J and Cypher</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ACFDD9CE-BE50-4C46-99B9-EBA63D7DD0B5}"/>
              </a:ext>
            </a:extLst>
          </p:cNvPr>
          <p:cNvSpPr>
            <a:spLocks noGrp="1"/>
          </p:cNvSpPr>
          <p:nvPr>
            <p:ph type="subTitle" idx="1"/>
          </p:nvPr>
        </p:nvSpPr>
        <p:spPr/>
        <p:txBody>
          <a:bodyPr/>
          <a:lstStyle/>
          <a:p>
            <a:r>
              <a:rPr lang="en-US" dirty="0"/>
              <a:t>UNIT-5</a:t>
            </a:r>
            <a:endParaRPr lang="en-IN" dirty="0"/>
          </a:p>
        </p:txBody>
      </p:sp>
    </p:spTree>
    <p:extLst>
      <p:ext uri="{BB962C8B-B14F-4D97-AF65-F5344CB8AC3E}">
        <p14:creationId xmlns:p14="http://schemas.microsoft.com/office/powerpoint/2010/main" val="9773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B275C7-E6CE-470D-B234-20638CDCF592}"/>
              </a:ext>
            </a:extLst>
          </p:cNvPr>
          <p:cNvSpPr txBox="1"/>
          <p:nvPr/>
        </p:nvSpPr>
        <p:spPr>
          <a:xfrm>
            <a:off x="3251447" y="254190"/>
            <a:ext cx="6094520" cy="400110"/>
          </a:xfrm>
          <a:prstGeom prst="rect">
            <a:avLst/>
          </a:prstGeom>
          <a:noFill/>
        </p:spPr>
        <p:txBody>
          <a:bodyPr wrap="square">
            <a:spAutoFit/>
          </a:bodyPr>
          <a:lstStyle/>
          <a:p>
            <a:pPr algn="ctr"/>
            <a:r>
              <a:rPr lang="en-US" sz="2000" b="1" u="none" strike="noStrike" baseline="0" dirty="0">
                <a:latin typeface="MinionPro-It"/>
              </a:rPr>
              <a:t>An overview of the graph database space</a:t>
            </a:r>
            <a:endParaRPr lang="en-IN" sz="4400" b="1" dirty="0"/>
          </a:p>
        </p:txBody>
      </p:sp>
      <p:pic>
        <p:nvPicPr>
          <p:cNvPr id="7" name="Picture 6">
            <a:extLst>
              <a:ext uri="{FF2B5EF4-FFF2-40B4-BE49-F238E27FC236}">
                <a16:creationId xmlns:a16="http://schemas.microsoft.com/office/drawing/2014/main" id="{8693CDB8-4033-4842-B2C9-0144AC767A34}"/>
              </a:ext>
            </a:extLst>
          </p:cNvPr>
          <p:cNvPicPr>
            <a:picLocks noChangeAspect="1"/>
          </p:cNvPicPr>
          <p:nvPr/>
        </p:nvPicPr>
        <p:blipFill>
          <a:blip r:embed="rId2"/>
          <a:stretch>
            <a:fillRect/>
          </a:stretch>
        </p:blipFill>
        <p:spPr>
          <a:xfrm>
            <a:off x="1718424" y="861134"/>
            <a:ext cx="9094577" cy="5227549"/>
          </a:xfrm>
          <a:prstGeom prst="rect">
            <a:avLst/>
          </a:prstGeom>
        </p:spPr>
      </p:pic>
    </p:spTree>
    <p:extLst>
      <p:ext uri="{BB962C8B-B14F-4D97-AF65-F5344CB8AC3E}">
        <p14:creationId xmlns:p14="http://schemas.microsoft.com/office/powerpoint/2010/main" val="329084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4EF5-F966-4884-AB92-7D35C22ACEDD}"/>
              </a:ext>
            </a:extLst>
          </p:cNvPr>
          <p:cNvSpPr>
            <a:spLocks noGrp="1"/>
          </p:cNvSpPr>
          <p:nvPr>
            <p:ph type="title"/>
          </p:nvPr>
        </p:nvSpPr>
        <p:spPr>
          <a:xfrm>
            <a:off x="594804" y="529741"/>
            <a:ext cx="10682796" cy="448284"/>
          </a:xfrm>
        </p:spPr>
        <p:txBody>
          <a:bodyPr>
            <a:normAutofit fontScale="90000"/>
          </a:bodyPr>
          <a:lstStyle/>
          <a:p>
            <a:pPr algn="l"/>
            <a:r>
              <a:rPr lang="en-IN" sz="3600" b="0" i="0" u="none" strike="noStrike" baseline="0" dirty="0">
                <a:latin typeface="MyriadPro-SemiboldCond"/>
              </a:rPr>
              <a:t>Graph Compute Engines</a:t>
            </a:r>
            <a:endParaRPr lang="en-IN" dirty="0"/>
          </a:p>
        </p:txBody>
      </p:sp>
      <p:sp>
        <p:nvSpPr>
          <p:cNvPr id="3" name="Content Placeholder 2">
            <a:extLst>
              <a:ext uri="{FF2B5EF4-FFF2-40B4-BE49-F238E27FC236}">
                <a16:creationId xmlns:a16="http://schemas.microsoft.com/office/drawing/2014/main" id="{1BE70957-0EB7-4647-BCCF-F35BBD3FB8BD}"/>
              </a:ext>
            </a:extLst>
          </p:cNvPr>
          <p:cNvSpPr>
            <a:spLocks noGrp="1"/>
          </p:cNvSpPr>
          <p:nvPr>
            <p:ph sz="quarter" idx="13"/>
          </p:nvPr>
        </p:nvSpPr>
        <p:spPr>
          <a:xfrm>
            <a:off x="594804" y="1066802"/>
            <a:ext cx="11034944" cy="5547062"/>
          </a:xfrm>
        </p:spPr>
        <p:txBody>
          <a:bodyPr/>
          <a:lstStyle/>
          <a:p>
            <a:pPr algn="l">
              <a:buFont typeface="Wingdings" panose="05000000000000000000" pitchFamily="2" charset="2"/>
              <a:buChar char="Ø"/>
            </a:pPr>
            <a:r>
              <a:rPr lang="en-US" sz="1800" b="0" i="0" u="none" strike="noStrike" baseline="0" dirty="0">
                <a:latin typeface="MinionPro-Regular"/>
              </a:rPr>
              <a:t>A </a:t>
            </a:r>
            <a:r>
              <a:rPr lang="en-US" sz="1800" u="none" strike="noStrike" cap="none" baseline="0" dirty="0">
                <a:latin typeface="MinionPro-It"/>
              </a:rPr>
              <a:t>Graph compute engine </a:t>
            </a:r>
            <a:r>
              <a:rPr lang="en-US" sz="1800" u="none" strike="noStrike" cap="none" baseline="0" dirty="0">
                <a:latin typeface="MinionPro-Regular"/>
              </a:rPr>
              <a:t>is a technology that enables global graph computational algorithms To be run against large datasets. Graph compute engines are designed to do Things like identify clusters in your data, or answer questions such as,</a:t>
            </a:r>
          </a:p>
          <a:p>
            <a:pPr marL="457200" lvl="1" indent="0">
              <a:buNone/>
            </a:pPr>
            <a:r>
              <a:rPr lang="en-US" sz="1600" u="none" strike="noStrike" cap="none" baseline="0" dirty="0">
                <a:solidFill>
                  <a:srgbClr val="FF0000"/>
                </a:solidFill>
                <a:latin typeface="MinionPro-Regular"/>
              </a:rPr>
              <a:t> “how many Relationships, on average, does everyone in a social network have?”</a:t>
            </a:r>
          </a:p>
          <a:p>
            <a:pPr algn="l">
              <a:buFont typeface="Wingdings" panose="05000000000000000000" pitchFamily="2" charset="2"/>
              <a:buChar char="Ø"/>
            </a:pPr>
            <a:r>
              <a:rPr lang="en-US" sz="1800" b="0" i="0" u="none" strike="noStrike" cap="none" baseline="0" dirty="0">
                <a:latin typeface="MinionPro-Regular"/>
              </a:rPr>
              <a:t>Graph compute engines are normally optimized for scanning and processing large amounts of information in batches, and in that respect they are similar to other batch analysis technologies, such as data mining and OLAP, in use in the relational world.</a:t>
            </a:r>
            <a:endParaRPr lang="en-IN" cap="none" dirty="0">
              <a:solidFill>
                <a:srgbClr val="FF0000"/>
              </a:solidFill>
            </a:endParaRPr>
          </a:p>
        </p:txBody>
      </p:sp>
      <p:pic>
        <p:nvPicPr>
          <p:cNvPr id="5" name="Picture 4">
            <a:extLst>
              <a:ext uri="{FF2B5EF4-FFF2-40B4-BE49-F238E27FC236}">
                <a16:creationId xmlns:a16="http://schemas.microsoft.com/office/drawing/2014/main" id="{75AF60E5-5CCD-4C1F-A485-AC3841F1C51A}"/>
              </a:ext>
            </a:extLst>
          </p:cNvPr>
          <p:cNvPicPr>
            <a:picLocks noChangeAspect="1"/>
          </p:cNvPicPr>
          <p:nvPr/>
        </p:nvPicPr>
        <p:blipFill>
          <a:blip r:embed="rId2"/>
          <a:stretch>
            <a:fillRect/>
          </a:stretch>
        </p:blipFill>
        <p:spPr>
          <a:xfrm>
            <a:off x="2307485" y="3992047"/>
            <a:ext cx="6126301" cy="1538741"/>
          </a:xfrm>
          <a:prstGeom prst="rect">
            <a:avLst/>
          </a:prstGeom>
        </p:spPr>
      </p:pic>
    </p:spTree>
    <p:extLst>
      <p:ext uri="{BB962C8B-B14F-4D97-AF65-F5344CB8AC3E}">
        <p14:creationId xmlns:p14="http://schemas.microsoft.com/office/powerpoint/2010/main" val="176959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23743-A2E2-44E2-ADFB-25DBE918574F}"/>
              </a:ext>
            </a:extLst>
          </p:cNvPr>
          <p:cNvSpPr>
            <a:spLocks noGrp="1"/>
          </p:cNvSpPr>
          <p:nvPr>
            <p:ph sz="quarter" idx="13"/>
          </p:nvPr>
        </p:nvSpPr>
        <p:spPr>
          <a:xfrm>
            <a:off x="461639" y="381740"/>
            <a:ext cx="11443316" cy="6338656"/>
          </a:xfrm>
        </p:spPr>
        <p:txBody>
          <a:bodyPr>
            <a:normAutofit fontScale="92500"/>
          </a:bodyPr>
          <a:lstStyle/>
          <a:p>
            <a:pPr algn="l">
              <a:buFont typeface="Wingdings" panose="05000000000000000000" pitchFamily="2" charset="2"/>
              <a:buChar char="Ø"/>
            </a:pPr>
            <a:r>
              <a:rPr lang="en-US" sz="2000" b="0" i="0" u="none" strike="noStrike" cap="none" baseline="0" dirty="0">
                <a:solidFill>
                  <a:srgbClr val="000000"/>
                </a:solidFill>
                <a:latin typeface="MinionPro-Regular"/>
              </a:rPr>
              <a:t>A variety of different types of graph compute engines exist. Most notably there are </a:t>
            </a:r>
            <a:r>
              <a:rPr lang="en-US" sz="2000" b="0" i="1" u="none" strike="noStrike" cap="none" baseline="0" dirty="0">
                <a:solidFill>
                  <a:srgbClr val="000000"/>
                </a:solidFill>
                <a:latin typeface="MinionPro-It"/>
              </a:rPr>
              <a:t>in memory/ single machine </a:t>
            </a:r>
            <a:r>
              <a:rPr lang="en-US" sz="2000" b="0" i="0" u="none" strike="noStrike" cap="none" baseline="0" dirty="0">
                <a:solidFill>
                  <a:srgbClr val="000000"/>
                </a:solidFill>
                <a:latin typeface="MinionPro-Regular"/>
              </a:rPr>
              <a:t>graph compute engines like </a:t>
            </a:r>
            <a:r>
              <a:rPr lang="en-US" sz="2000" b="0" i="0" u="none" strike="noStrike" cap="none" baseline="0" dirty="0">
                <a:solidFill>
                  <a:srgbClr val="9A0000"/>
                </a:solidFill>
                <a:latin typeface="MinionPro-Regular"/>
              </a:rPr>
              <a:t>cassovary </a:t>
            </a:r>
            <a:r>
              <a:rPr lang="en-US" sz="2000" b="0" i="0" u="none" strike="noStrike" cap="none" baseline="0" dirty="0">
                <a:solidFill>
                  <a:srgbClr val="000000"/>
                </a:solidFill>
                <a:latin typeface="MinionPro-Regular"/>
              </a:rPr>
              <a:t>and </a:t>
            </a:r>
            <a:r>
              <a:rPr lang="en-US" sz="2000" b="0" i="1" u="none" strike="noStrike" cap="none" baseline="0" dirty="0">
                <a:solidFill>
                  <a:srgbClr val="000000"/>
                </a:solidFill>
                <a:latin typeface="MinionPro-It"/>
              </a:rPr>
              <a:t>distributed </a:t>
            </a:r>
            <a:r>
              <a:rPr lang="en-US" sz="2000" b="0" i="0" u="none" strike="noStrike" cap="none" baseline="0" dirty="0">
                <a:solidFill>
                  <a:srgbClr val="000000"/>
                </a:solidFill>
                <a:latin typeface="MinionPro-Regular"/>
              </a:rPr>
              <a:t>graph compute engines like </a:t>
            </a:r>
            <a:r>
              <a:rPr lang="en-US" sz="2000" b="0" i="0" u="none" strike="noStrike" cap="none" baseline="0" dirty="0">
                <a:solidFill>
                  <a:srgbClr val="9A0000"/>
                </a:solidFill>
                <a:latin typeface="MinionPro-Regular"/>
              </a:rPr>
              <a:t>pegasus </a:t>
            </a:r>
            <a:r>
              <a:rPr lang="en-US" sz="2000" b="0" i="0" u="none" strike="noStrike" cap="none" baseline="0" dirty="0">
                <a:solidFill>
                  <a:srgbClr val="000000"/>
                </a:solidFill>
                <a:latin typeface="MinionPro-Regular"/>
              </a:rPr>
              <a:t>or </a:t>
            </a:r>
            <a:r>
              <a:rPr lang="en-US" sz="2000" b="0" i="0" u="none" strike="noStrike" cap="none" baseline="0" dirty="0">
                <a:solidFill>
                  <a:srgbClr val="9A0000"/>
                </a:solidFill>
                <a:latin typeface="MinionPro-Regular"/>
              </a:rPr>
              <a:t>giraph</a:t>
            </a:r>
            <a:r>
              <a:rPr lang="en-US" sz="2000" b="0" i="0" u="none" strike="noStrike" cap="none" baseline="0" dirty="0">
                <a:solidFill>
                  <a:srgbClr val="000000"/>
                </a:solidFill>
                <a:latin typeface="MinionPro-Regular"/>
              </a:rPr>
              <a:t>. </a:t>
            </a:r>
          </a:p>
          <a:p>
            <a:pPr algn="l">
              <a:buFont typeface="Wingdings" panose="05000000000000000000" pitchFamily="2" charset="2"/>
              <a:buChar char="Ø"/>
            </a:pPr>
            <a:r>
              <a:rPr lang="en-US" sz="2000" b="0" i="0" u="none" strike="noStrike" cap="none" baseline="0" dirty="0">
                <a:solidFill>
                  <a:srgbClr val="000000"/>
                </a:solidFill>
                <a:latin typeface="MinionPro-Regular"/>
              </a:rPr>
              <a:t>Most distributed graph compute engines are based on the </a:t>
            </a:r>
            <a:r>
              <a:rPr lang="en-US" sz="2000" b="0" i="0" u="none" strike="noStrike" cap="none" baseline="0" dirty="0">
                <a:solidFill>
                  <a:srgbClr val="9A0000"/>
                </a:solidFill>
                <a:latin typeface="MinionPro-Regular"/>
              </a:rPr>
              <a:t>pregel white paper</a:t>
            </a:r>
            <a:r>
              <a:rPr lang="en-US" sz="2000" b="0" i="0" u="none" strike="noStrike" cap="none" baseline="0" dirty="0">
                <a:solidFill>
                  <a:srgbClr val="000000"/>
                </a:solidFill>
                <a:latin typeface="MinionPro-Regular"/>
              </a:rPr>
              <a:t>, authored by google, which describes the graph compute engine google uses to rank pages</a:t>
            </a:r>
          </a:p>
          <a:p>
            <a:pPr marL="0" indent="0" algn="l">
              <a:buNone/>
            </a:pPr>
            <a:r>
              <a:rPr lang="en-US" sz="1800" b="0" i="0" u="none" strike="noStrike" baseline="0" dirty="0">
                <a:solidFill>
                  <a:srgbClr val="FF0000"/>
                </a:solidFill>
                <a:latin typeface="MyriadPro-SemiboldCond"/>
              </a:rPr>
              <a:t>The Labeled Property Graph Model-</a:t>
            </a:r>
            <a:r>
              <a:rPr lang="en-IN" sz="1800" b="0" i="0" u="none" strike="noStrike" baseline="0" dirty="0">
                <a:latin typeface="MinionPro-Regular"/>
              </a:rPr>
              <a:t>salient features:</a:t>
            </a:r>
          </a:p>
          <a:p>
            <a:pPr algn="l">
              <a:buFont typeface="Wingdings" panose="05000000000000000000" pitchFamily="2" charset="2"/>
              <a:buChar char="Ø"/>
            </a:pPr>
            <a:r>
              <a:rPr lang="en-US" sz="1800" i="0" u="none" strike="noStrike" cap="none" baseline="0" dirty="0">
                <a:latin typeface="MinionPro-Regular"/>
              </a:rPr>
              <a:t>A </a:t>
            </a:r>
            <a:r>
              <a:rPr lang="en-US" sz="1800" i="1" u="none" strike="noStrike" cap="none" baseline="0" dirty="0">
                <a:latin typeface="MinionPro-It"/>
              </a:rPr>
              <a:t>labeled property graph </a:t>
            </a:r>
            <a:r>
              <a:rPr lang="en-US" sz="1800" i="0" u="none" strike="noStrike" cap="none" baseline="0" dirty="0">
                <a:latin typeface="MinionPro-Regular"/>
              </a:rPr>
              <a:t>is made up of </a:t>
            </a:r>
            <a:r>
              <a:rPr lang="en-US" sz="1800" i="1" u="none" strike="noStrike" cap="none" baseline="0" dirty="0">
                <a:latin typeface="MinionPro-It"/>
              </a:rPr>
              <a:t>nodes</a:t>
            </a:r>
            <a:r>
              <a:rPr lang="en-US" sz="1800" i="0" u="none" strike="noStrike" cap="none" baseline="0" dirty="0">
                <a:latin typeface="MinionPro-Regular"/>
              </a:rPr>
              <a:t>, </a:t>
            </a:r>
            <a:r>
              <a:rPr lang="en-US" sz="1800" i="1" u="none" strike="noStrike" cap="none" baseline="0" dirty="0">
                <a:latin typeface="MinionPro-It"/>
              </a:rPr>
              <a:t>relationships</a:t>
            </a:r>
            <a:r>
              <a:rPr lang="en-US" sz="1800" i="0" u="none" strike="noStrike" cap="none" baseline="0" dirty="0">
                <a:latin typeface="MinionPro-Regular"/>
              </a:rPr>
              <a:t>, </a:t>
            </a:r>
            <a:r>
              <a:rPr lang="en-US" sz="1800" i="1" u="none" strike="noStrike" cap="none" baseline="0" dirty="0">
                <a:latin typeface="MinionPro-It"/>
              </a:rPr>
              <a:t>properties</a:t>
            </a:r>
            <a:r>
              <a:rPr lang="en-US" sz="1800" i="0" u="none" strike="noStrike" cap="none" baseline="0" dirty="0">
                <a:latin typeface="MinionPro-Regular"/>
              </a:rPr>
              <a:t>, and </a:t>
            </a:r>
            <a:r>
              <a:rPr lang="en-US" sz="1800" i="1" u="none" strike="noStrike" cap="none" baseline="0" dirty="0">
                <a:latin typeface="MinionPro-It"/>
              </a:rPr>
              <a:t>labels</a:t>
            </a:r>
            <a:r>
              <a:rPr lang="en-US" sz="1800" i="0" u="none" strike="noStrike" cap="none" baseline="0" dirty="0">
                <a:latin typeface="MinionPro-Regular"/>
              </a:rPr>
              <a:t>.</a:t>
            </a:r>
            <a:endParaRPr lang="en-IN" sz="1800" cap="none" dirty="0">
              <a:latin typeface="MinionPro-Regular"/>
            </a:endParaRPr>
          </a:p>
          <a:p>
            <a:pPr algn="l">
              <a:buFont typeface="Wingdings" panose="05000000000000000000" pitchFamily="2" charset="2"/>
              <a:buChar char="Ø"/>
            </a:pPr>
            <a:r>
              <a:rPr lang="en-US" sz="1800" i="0" u="none" strike="noStrike" cap="none" baseline="0" dirty="0">
                <a:latin typeface="MinionPro-Regular"/>
              </a:rPr>
              <a:t>Nodes contain properties. Think of nodes as documents that store properties in the form of arbitrary key-value pairs. In neo4j, the keys are strings and the values are the java string and primitive data types, plus arrays of these types</a:t>
            </a:r>
          </a:p>
          <a:p>
            <a:pPr algn="l">
              <a:buFont typeface="Wingdings" panose="05000000000000000000" pitchFamily="2" charset="2"/>
              <a:buChar char="Ø"/>
            </a:pPr>
            <a:r>
              <a:rPr lang="en-US" sz="1800" i="0" u="none" strike="noStrike" cap="none" baseline="0" dirty="0">
                <a:latin typeface="MinionPro-Regular"/>
              </a:rPr>
              <a:t>Nodes can be tagged with one or more labels. Labels group nodes together, and indicate the roles they play within the dataset</a:t>
            </a:r>
          </a:p>
          <a:p>
            <a:pPr algn="l">
              <a:buFont typeface="Wingdings" panose="05000000000000000000" pitchFamily="2" charset="2"/>
              <a:buChar char="Ø"/>
            </a:pPr>
            <a:r>
              <a:rPr lang="en-US" sz="1800" i="0" u="none" strike="noStrike" cap="none" baseline="0" dirty="0">
                <a:latin typeface="MinionPro-Regular"/>
              </a:rPr>
              <a:t>Relationships connect nodes and structure the graph. A relationship always has a direction, a single name, and a </a:t>
            </a:r>
            <a:r>
              <a:rPr lang="en-US" sz="1800" i="1" u="none" strike="noStrike" cap="none" baseline="0" dirty="0">
                <a:latin typeface="MinionPro-It"/>
              </a:rPr>
              <a:t>start node </a:t>
            </a:r>
            <a:r>
              <a:rPr lang="en-US" sz="1800" i="0" u="none" strike="noStrike" cap="none" baseline="0" dirty="0">
                <a:latin typeface="MinionPro-Regular"/>
              </a:rPr>
              <a:t>and an </a:t>
            </a:r>
            <a:r>
              <a:rPr lang="en-US" sz="1800" i="1" u="none" strike="noStrike" cap="none" baseline="0" dirty="0">
                <a:latin typeface="MinionPro-It"/>
              </a:rPr>
              <a:t>end node</a:t>
            </a:r>
            <a:r>
              <a:rPr lang="en-US" sz="1800" i="0" u="none" strike="noStrike" cap="none" baseline="0" dirty="0">
                <a:latin typeface="MinionPro-Regular"/>
              </a:rPr>
              <a:t>—there are no dangling relationships. Together, a relationship’s direction and name add semantic clarity to the structuring of nodes.</a:t>
            </a:r>
          </a:p>
          <a:p>
            <a:pPr>
              <a:buFont typeface="Wingdings" panose="05000000000000000000" pitchFamily="2" charset="2"/>
              <a:buChar char="Ø"/>
            </a:pPr>
            <a:r>
              <a:rPr lang="en-US" sz="2000" b="0" i="0" u="none" strike="noStrike" cap="none" baseline="0" dirty="0">
                <a:latin typeface="MinionPro-Regular"/>
              </a:rPr>
              <a:t>Like nodes, relationships can also have properties. The ability to add properties to relationships is particularly useful for providing additional metadata for graph algorithms, adding additional semantics to relationships (including quality and weight), and for constraining queries at runtime</a:t>
            </a:r>
            <a:r>
              <a:rPr lang="en-US" sz="2000" b="0" i="0" u="none" strike="noStrike" baseline="0" dirty="0">
                <a:latin typeface="MinionPro-Regular"/>
              </a:rPr>
              <a:t>.</a:t>
            </a:r>
            <a:endParaRPr lang="en-IN" dirty="0"/>
          </a:p>
          <a:p>
            <a:pPr algn="l">
              <a:buFont typeface="Wingdings" panose="05000000000000000000" pitchFamily="2" charset="2"/>
              <a:buChar char="Ø"/>
            </a:pPr>
            <a:endParaRPr lang="en-IN" cap="none" dirty="0">
              <a:solidFill>
                <a:srgbClr val="FF0000"/>
              </a:solidFill>
            </a:endParaRPr>
          </a:p>
        </p:txBody>
      </p:sp>
    </p:spTree>
    <p:extLst>
      <p:ext uri="{BB962C8B-B14F-4D97-AF65-F5344CB8AC3E}">
        <p14:creationId xmlns:p14="http://schemas.microsoft.com/office/powerpoint/2010/main" val="234279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4FA40-93ED-46A0-88EF-0BE99159D587}"/>
              </a:ext>
            </a:extLst>
          </p:cNvPr>
          <p:cNvSpPr>
            <a:spLocks noGrp="1"/>
          </p:cNvSpPr>
          <p:nvPr>
            <p:ph type="title"/>
          </p:nvPr>
        </p:nvSpPr>
        <p:spPr>
          <a:xfrm>
            <a:off x="630315" y="423208"/>
            <a:ext cx="10647285" cy="730889"/>
          </a:xfrm>
        </p:spPr>
        <p:txBody>
          <a:bodyPr/>
          <a:lstStyle/>
          <a:p>
            <a:r>
              <a:rPr lang="en-US" sz="3600" b="0" i="0" u="none" strike="noStrike" baseline="0" dirty="0">
                <a:latin typeface="MyriadPro-SemiboldCond"/>
              </a:rPr>
              <a:t>Querying Graphs: An Introduction to Cypher</a:t>
            </a:r>
            <a:endParaRPr lang="en-IN" dirty="0"/>
          </a:p>
        </p:txBody>
      </p:sp>
      <p:sp>
        <p:nvSpPr>
          <p:cNvPr id="3" name="Content Placeholder 2">
            <a:extLst>
              <a:ext uri="{FF2B5EF4-FFF2-40B4-BE49-F238E27FC236}">
                <a16:creationId xmlns:a16="http://schemas.microsoft.com/office/drawing/2014/main" id="{1B3BF0F7-4C5A-4B5D-B1EF-C3F0CCD94B5A}"/>
              </a:ext>
            </a:extLst>
          </p:cNvPr>
          <p:cNvSpPr>
            <a:spLocks noGrp="1"/>
          </p:cNvSpPr>
          <p:nvPr>
            <p:ph sz="quarter" idx="13"/>
          </p:nvPr>
        </p:nvSpPr>
        <p:spPr>
          <a:xfrm>
            <a:off x="630315" y="1269508"/>
            <a:ext cx="11088209" cy="5237824"/>
          </a:xfrm>
        </p:spPr>
        <p:txBody>
          <a:bodyPr/>
          <a:lstStyle/>
          <a:p>
            <a:pPr algn="l">
              <a:buFont typeface="Wingdings" panose="05000000000000000000" pitchFamily="2" charset="2"/>
              <a:buChar char="Ø"/>
            </a:pPr>
            <a:r>
              <a:rPr lang="en-US" sz="2000" b="0" i="0" u="none" strike="noStrike" cap="none" baseline="0" dirty="0">
                <a:latin typeface="MinionPro-Regular"/>
              </a:rPr>
              <a:t>Cypher is an expressive (yet compact) graph database query language</a:t>
            </a:r>
          </a:p>
          <a:p>
            <a:pPr algn="l">
              <a:buFont typeface="Wingdings" panose="05000000000000000000" pitchFamily="2" charset="2"/>
              <a:buChar char="Ø"/>
            </a:pPr>
            <a:r>
              <a:rPr lang="en-IN" sz="2000" b="0" i="0" u="none" strike="noStrike" cap="none" baseline="0" dirty="0">
                <a:latin typeface="MinionPro-Regular"/>
              </a:rPr>
              <a:t>Currently </a:t>
            </a:r>
            <a:r>
              <a:rPr lang="en-US" sz="2000" b="0" i="0" u="none" strike="noStrike" cap="none" baseline="0" dirty="0">
                <a:latin typeface="MinionPro-Regular"/>
              </a:rPr>
              <a:t>specific to neo4j, its close affinity with our habit of representing graphs as diagrams makes it ideal for programmatically describing graphs</a:t>
            </a:r>
          </a:p>
          <a:p>
            <a:pPr marL="0" indent="0" algn="l">
              <a:buNone/>
            </a:pPr>
            <a:r>
              <a:rPr lang="en-IN" sz="1800" b="0" i="0" u="none" strike="noStrike" baseline="0" dirty="0">
                <a:solidFill>
                  <a:srgbClr val="FF0000"/>
                </a:solidFill>
                <a:latin typeface="MyriadPro-SemiboldCond"/>
              </a:rPr>
              <a:t>Cypher Philosophy</a:t>
            </a:r>
            <a:endParaRPr lang="en-US" dirty="0">
              <a:solidFill>
                <a:srgbClr val="FF0000"/>
              </a:solidFill>
              <a:latin typeface="MinionPro-Regular"/>
            </a:endParaRPr>
          </a:p>
          <a:p>
            <a:pPr algn="l">
              <a:buFont typeface="Wingdings" panose="05000000000000000000" pitchFamily="2" charset="2"/>
              <a:buChar char="Ø"/>
            </a:pPr>
            <a:r>
              <a:rPr lang="en-US" sz="1800" b="0" i="0" u="none" strike="noStrike" cap="none" baseline="0" dirty="0">
                <a:latin typeface="MinionPro-Regular"/>
              </a:rPr>
              <a:t>Cypher is designed to be easily read and understood by developers, database professionals,</a:t>
            </a:r>
            <a:r>
              <a:rPr lang="en-IN" sz="1800" b="0" i="0" u="none" strike="noStrike" cap="none" baseline="0" dirty="0">
                <a:latin typeface="MinionPro-Regular"/>
              </a:rPr>
              <a:t>and business stakeholders</a:t>
            </a:r>
          </a:p>
          <a:p>
            <a:pPr algn="l">
              <a:buFont typeface="Wingdings" panose="05000000000000000000" pitchFamily="2" charset="2"/>
              <a:buChar char="Ø"/>
            </a:pPr>
            <a:r>
              <a:rPr lang="en-US" sz="1800" b="0" i="0" u="none" strike="noStrike" cap="none" baseline="0" dirty="0">
                <a:latin typeface="MinionPro-Regular"/>
              </a:rPr>
              <a:t>Cypher enables a user (or an application acting on behalf of a user) to ask the database to find data that matches a specific pattern</a:t>
            </a:r>
            <a:endParaRPr lang="en-IN" cap="none" dirty="0"/>
          </a:p>
        </p:txBody>
      </p:sp>
      <p:pic>
        <p:nvPicPr>
          <p:cNvPr id="6" name="Picture 5">
            <a:extLst>
              <a:ext uri="{FF2B5EF4-FFF2-40B4-BE49-F238E27FC236}">
                <a16:creationId xmlns:a16="http://schemas.microsoft.com/office/drawing/2014/main" id="{C4EFCCFF-FED6-4AEE-8356-46F2389DF43A}"/>
              </a:ext>
            </a:extLst>
          </p:cNvPr>
          <p:cNvPicPr>
            <a:picLocks noChangeAspect="1"/>
          </p:cNvPicPr>
          <p:nvPr/>
        </p:nvPicPr>
        <p:blipFill>
          <a:blip r:embed="rId2"/>
          <a:stretch>
            <a:fillRect/>
          </a:stretch>
        </p:blipFill>
        <p:spPr>
          <a:xfrm>
            <a:off x="4065972" y="4349823"/>
            <a:ext cx="3152115" cy="2006590"/>
          </a:xfrm>
          <a:prstGeom prst="rect">
            <a:avLst/>
          </a:prstGeom>
        </p:spPr>
      </p:pic>
    </p:spTree>
    <p:extLst>
      <p:ext uri="{BB962C8B-B14F-4D97-AF65-F5344CB8AC3E}">
        <p14:creationId xmlns:p14="http://schemas.microsoft.com/office/powerpoint/2010/main" val="356607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6D32D-D0F5-4412-B92D-0E1F699DC217}"/>
              </a:ext>
            </a:extLst>
          </p:cNvPr>
          <p:cNvSpPr>
            <a:spLocks noGrp="1"/>
          </p:cNvSpPr>
          <p:nvPr>
            <p:ph sz="quarter" idx="13"/>
          </p:nvPr>
        </p:nvSpPr>
        <p:spPr>
          <a:xfrm>
            <a:off x="337351" y="337352"/>
            <a:ext cx="11647503" cy="6329778"/>
          </a:xfrm>
        </p:spPr>
        <p:txBody>
          <a:bodyPr/>
          <a:lstStyle/>
          <a:p>
            <a:pPr marL="0" indent="0">
              <a:buNone/>
            </a:pPr>
            <a:r>
              <a:rPr lang="en-US" sz="2000" b="0" i="0" u="none" strike="noStrike" baseline="0" dirty="0">
                <a:solidFill>
                  <a:srgbClr val="000089"/>
                </a:solidFill>
                <a:latin typeface="UbuntuMono-Regular"/>
              </a:rPr>
              <a:t>(</a:t>
            </a:r>
            <a:r>
              <a:rPr lang="en-US" sz="2000" b="0" i="0" u="none" strike="noStrike" baseline="0" dirty="0" err="1">
                <a:solidFill>
                  <a:srgbClr val="000089"/>
                </a:solidFill>
                <a:latin typeface="UbuntuMono-Regular"/>
              </a:rPr>
              <a:t>emil</a:t>
            </a:r>
            <a:r>
              <a:rPr lang="en-US" sz="2000" b="0" i="0" u="none" strike="noStrike" baseline="0" dirty="0">
                <a:solidFill>
                  <a:srgbClr val="000089"/>
                </a:solidFill>
                <a:latin typeface="UbuntuMono-Regular"/>
              </a:rPr>
              <a:t>)&lt;-[:KNOWS]-(</a:t>
            </a:r>
            <a:r>
              <a:rPr lang="en-US" sz="2000" b="0" i="0" u="none" strike="noStrike" baseline="0" dirty="0" err="1">
                <a:solidFill>
                  <a:srgbClr val="000089"/>
                </a:solidFill>
                <a:latin typeface="UbuntuMono-Regular"/>
              </a:rPr>
              <a:t>jim</a:t>
            </a:r>
            <a:r>
              <a:rPr lang="en-US" sz="2000" b="0" i="0" u="none" strike="noStrike" baseline="0" dirty="0">
                <a:solidFill>
                  <a:srgbClr val="000089"/>
                </a:solidFill>
                <a:latin typeface="UbuntuMono-Regular"/>
              </a:rPr>
              <a:t>)-[:KNOWS]-&gt;(</a:t>
            </a:r>
            <a:r>
              <a:rPr lang="en-US" sz="2000" b="0" i="0" u="none" strike="noStrike" baseline="0" dirty="0" err="1">
                <a:solidFill>
                  <a:srgbClr val="000089"/>
                </a:solidFill>
                <a:latin typeface="UbuntuMono-Regular"/>
              </a:rPr>
              <a:t>ian</a:t>
            </a:r>
            <a:r>
              <a:rPr lang="en-US" sz="2000" b="0" i="0" u="none" strike="noStrike" baseline="0" dirty="0">
                <a:solidFill>
                  <a:srgbClr val="000089"/>
                </a:solidFill>
                <a:latin typeface="UbuntuMono-Regular"/>
              </a:rPr>
              <a:t>)-[:KNOWS]-&gt;(</a:t>
            </a:r>
            <a:r>
              <a:rPr lang="en-US" sz="2000" b="0" i="0" u="none" strike="noStrike" baseline="0" dirty="0" err="1">
                <a:solidFill>
                  <a:srgbClr val="000089"/>
                </a:solidFill>
                <a:latin typeface="UbuntuMono-Regular"/>
              </a:rPr>
              <a:t>emil</a:t>
            </a:r>
            <a:r>
              <a:rPr lang="en-US" sz="2000" b="0" i="0" u="none" strike="noStrike" baseline="0" dirty="0">
                <a:solidFill>
                  <a:srgbClr val="000089"/>
                </a:solidFill>
                <a:latin typeface="UbuntuMono-Regular"/>
              </a:rPr>
              <a:t>)</a:t>
            </a:r>
          </a:p>
          <a:p>
            <a:pPr>
              <a:buFont typeface="Wingdings" panose="05000000000000000000" pitchFamily="2" charset="2"/>
              <a:buChar char="Ø"/>
            </a:pPr>
            <a:r>
              <a:rPr lang="en-US" b="0" i="0" cap="none" dirty="0">
                <a:solidFill>
                  <a:srgbClr val="2D3748"/>
                </a:solidFill>
                <a:effectLst/>
                <a:latin typeface="Open Sans"/>
              </a:rPr>
              <a:t>Property graph model, where data is organized as nodes, relationships, and properties</a:t>
            </a:r>
          </a:p>
          <a:p>
            <a:pPr>
              <a:buFont typeface="Wingdings" panose="05000000000000000000" pitchFamily="2" charset="2"/>
              <a:buChar char="Ø"/>
            </a:pPr>
            <a:r>
              <a:rPr lang="en-US" b="1" i="1" cap="none" dirty="0">
                <a:solidFill>
                  <a:srgbClr val="2D3748"/>
                </a:solidFill>
                <a:effectLst/>
                <a:latin typeface="Open Sans"/>
              </a:rPr>
              <a:t>Nodes</a:t>
            </a:r>
            <a:r>
              <a:rPr lang="en-US" b="0" i="0" cap="none" dirty="0">
                <a:solidFill>
                  <a:srgbClr val="2D3748"/>
                </a:solidFill>
                <a:effectLst/>
                <a:latin typeface="Open Sans"/>
              </a:rPr>
              <a:t> are the entities in the graph. They can hold any number of attributes (key-value pairs) called </a:t>
            </a:r>
            <a:r>
              <a:rPr lang="en-US" b="0" i="1" cap="none" dirty="0">
                <a:solidFill>
                  <a:srgbClr val="2D3748"/>
                </a:solidFill>
                <a:effectLst/>
                <a:latin typeface="Open Sans"/>
              </a:rPr>
              <a:t>properties</a:t>
            </a:r>
            <a:r>
              <a:rPr lang="en-US" b="0" i="0" cap="none" dirty="0">
                <a:solidFill>
                  <a:srgbClr val="2D3748"/>
                </a:solidFill>
                <a:effectLst/>
                <a:latin typeface="Open Sans"/>
              </a:rPr>
              <a:t>. Nodes can be tagged with </a:t>
            </a:r>
            <a:r>
              <a:rPr lang="en-US" b="0" i="1" cap="none" dirty="0">
                <a:solidFill>
                  <a:srgbClr val="2D3748"/>
                </a:solidFill>
                <a:effectLst/>
                <a:latin typeface="Open Sans"/>
              </a:rPr>
              <a:t>labels</a:t>
            </a:r>
            <a:r>
              <a:rPr lang="en-US" b="0" i="0" cap="none" dirty="0">
                <a:solidFill>
                  <a:srgbClr val="2D3748"/>
                </a:solidFill>
                <a:effectLst/>
                <a:latin typeface="Open Sans"/>
              </a:rPr>
              <a:t>, representing their different roles in your domain. Node labels may also serve to attach metadata (such as index or constraint information) to certain nodes.</a:t>
            </a:r>
          </a:p>
          <a:p>
            <a:pPr algn="just">
              <a:buFont typeface="Wingdings" panose="05000000000000000000" pitchFamily="2" charset="2"/>
              <a:buChar char="Ø"/>
            </a:pPr>
            <a:r>
              <a:rPr lang="en-US" b="1" i="1" cap="none" dirty="0">
                <a:solidFill>
                  <a:srgbClr val="2D3748"/>
                </a:solidFill>
                <a:effectLst/>
                <a:latin typeface="Open Sans"/>
              </a:rPr>
              <a:t>Relationships</a:t>
            </a:r>
            <a:r>
              <a:rPr lang="en-US" b="0" i="0" cap="none" dirty="0">
                <a:solidFill>
                  <a:srgbClr val="2D3748"/>
                </a:solidFill>
                <a:effectLst/>
                <a:latin typeface="Open Sans"/>
              </a:rPr>
              <a:t> provide directed, named, semantically-relevant connections between two node entities (</a:t>
            </a:r>
            <a:r>
              <a:rPr lang="en-US" b="0" i="0" cap="none" dirty="0" err="1">
                <a:solidFill>
                  <a:srgbClr val="2D3748"/>
                </a:solidFill>
                <a:effectLst/>
                <a:latin typeface="Open Sans"/>
              </a:rPr>
              <a:t>e.G.</a:t>
            </a:r>
            <a:r>
              <a:rPr lang="en-US" b="0" i="0" cap="none" dirty="0">
                <a:solidFill>
                  <a:srgbClr val="2D3748"/>
                </a:solidFill>
                <a:effectLst/>
                <a:latin typeface="Open Sans"/>
              </a:rPr>
              <a:t> Employee </a:t>
            </a:r>
            <a:r>
              <a:rPr lang="en-US" b="0" i="1" cap="none" dirty="0">
                <a:solidFill>
                  <a:srgbClr val="2D3748"/>
                </a:solidFill>
                <a:effectLst/>
                <a:latin typeface="Open Sans"/>
              </a:rPr>
              <a:t>WORKS_FOR</a:t>
            </a:r>
            <a:r>
              <a:rPr lang="en-US" b="0" i="0" cap="none" dirty="0">
                <a:solidFill>
                  <a:srgbClr val="2D3748"/>
                </a:solidFill>
                <a:effectLst/>
                <a:latin typeface="Open Sans"/>
              </a:rPr>
              <a:t> company). </a:t>
            </a:r>
          </a:p>
          <a:p>
            <a:pPr algn="just">
              <a:buFont typeface="Wingdings" panose="05000000000000000000" pitchFamily="2" charset="2"/>
              <a:buChar char="Ø"/>
            </a:pPr>
            <a:r>
              <a:rPr lang="en-US" b="0" i="0" cap="none" dirty="0">
                <a:solidFill>
                  <a:srgbClr val="2D3748"/>
                </a:solidFill>
                <a:effectLst/>
                <a:latin typeface="Open Sans"/>
              </a:rPr>
              <a:t>A relationship always has a direction, a type, a start node, and an end node. Like nodes, relationships can also have properties. In most cases, relationships have quantitative properties, such as weights, costs, distances, ratings, time intervals, or strengths. </a:t>
            </a:r>
          </a:p>
          <a:p>
            <a:pPr algn="just">
              <a:buFont typeface="Wingdings" panose="05000000000000000000" pitchFamily="2" charset="2"/>
              <a:buChar char="Ø"/>
            </a:pPr>
            <a:r>
              <a:rPr lang="en-US" b="0" i="0" cap="none" dirty="0">
                <a:solidFill>
                  <a:srgbClr val="2D3748"/>
                </a:solidFill>
                <a:effectLst/>
                <a:latin typeface="Open Sans"/>
              </a:rPr>
              <a:t>Due to the efficient way relationships are stored, two nodes can share any number or type of relationships without sacrificing performance. Although they are stored in a specific direction, relationships can always be navigated efficiently in either direction</a:t>
            </a:r>
            <a:endParaRPr lang="en-IN" cap="none" dirty="0"/>
          </a:p>
        </p:txBody>
      </p:sp>
    </p:spTree>
    <p:extLst>
      <p:ext uri="{BB962C8B-B14F-4D97-AF65-F5344CB8AC3E}">
        <p14:creationId xmlns:p14="http://schemas.microsoft.com/office/powerpoint/2010/main" val="338852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44555-F4AE-4F3D-9360-6DD698D69771}"/>
              </a:ext>
            </a:extLst>
          </p:cNvPr>
          <p:cNvSpPr>
            <a:spLocks noGrp="1"/>
          </p:cNvSpPr>
          <p:nvPr>
            <p:ph sz="quarter" idx="13"/>
          </p:nvPr>
        </p:nvSpPr>
        <p:spPr>
          <a:xfrm>
            <a:off x="754601" y="944688"/>
            <a:ext cx="10608816" cy="3680577"/>
          </a:xfrm>
        </p:spPr>
        <p:txBody>
          <a:bodyPr>
            <a:normAutofit fontScale="77500" lnSpcReduction="20000"/>
          </a:bodyPr>
          <a:lstStyle/>
          <a:p>
            <a:pPr marL="0" indent="0" algn="just">
              <a:buNone/>
            </a:pPr>
            <a:r>
              <a:rPr lang="en-US" b="0" i="0" dirty="0">
                <a:solidFill>
                  <a:srgbClr val="FF0000"/>
                </a:solidFill>
                <a:effectLst/>
                <a:latin typeface="Arial" panose="020B0604020202020204" pitchFamily="34" charset="0"/>
              </a:rPr>
              <a:t>Neo4j Graph Database has the following building blocks </a:t>
            </a:r>
            <a:r>
              <a:rPr lang="en-US" b="0" i="0" dirty="0">
                <a:solidFill>
                  <a:srgbClr val="000000"/>
                </a:solidFill>
                <a:effectLst/>
                <a:latin typeface="Arial" panose="020B0604020202020204" pitchFamily="34" charset="0"/>
              </a:rPr>
              <a:t>−</a:t>
            </a:r>
          </a:p>
          <a:p>
            <a:pPr algn="l">
              <a:buFont typeface="Wingdings" panose="05000000000000000000" pitchFamily="2" charset="2"/>
              <a:buChar char="§"/>
            </a:pPr>
            <a:r>
              <a:rPr lang="en-US" b="0" i="0" cap="none" dirty="0">
                <a:effectLst/>
                <a:latin typeface="Arial" panose="020B0604020202020204" pitchFamily="34" charset="0"/>
              </a:rPr>
              <a:t>Nodes</a:t>
            </a:r>
          </a:p>
          <a:p>
            <a:pPr algn="l">
              <a:buFont typeface="Wingdings" panose="05000000000000000000" pitchFamily="2" charset="2"/>
              <a:buChar char="§"/>
            </a:pPr>
            <a:r>
              <a:rPr lang="en-US" b="0" i="0" cap="none" dirty="0">
                <a:effectLst/>
                <a:latin typeface="Arial" panose="020B0604020202020204" pitchFamily="34" charset="0"/>
              </a:rPr>
              <a:t>Properties</a:t>
            </a:r>
          </a:p>
          <a:p>
            <a:pPr algn="l">
              <a:buFont typeface="Wingdings" panose="05000000000000000000" pitchFamily="2" charset="2"/>
              <a:buChar char="§"/>
            </a:pPr>
            <a:r>
              <a:rPr lang="en-US" b="0" i="0" cap="none" dirty="0">
                <a:effectLst/>
                <a:latin typeface="Arial" panose="020B0604020202020204" pitchFamily="34" charset="0"/>
              </a:rPr>
              <a:t>Relationships</a:t>
            </a:r>
          </a:p>
          <a:p>
            <a:pPr algn="l">
              <a:buFont typeface="Wingdings" panose="05000000000000000000" pitchFamily="2" charset="2"/>
              <a:buChar char="§"/>
            </a:pPr>
            <a:r>
              <a:rPr lang="en-US" b="0" i="0" cap="none" dirty="0">
                <a:effectLst/>
                <a:latin typeface="Arial" panose="020B0604020202020204" pitchFamily="34" charset="0"/>
              </a:rPr>
              <a:t>Labels</a:t>
            </a:r>
          </a:p>
          <a:p>
            <a:pPr algn="l">
              <a:buFont typeface="Wingdings" panose="05000000000000000000" pitchFamily="2" charset="2"/>
              <a:buChar char="§"/>
            </a:pPr>
            <a:r>
              <a:rPr lang="en-US" b="0" i="0" cap="none" dirty="0">
                <a:effectLst/>
                <a:latin typeface="Arial" panose="020B0604020202020204" pitchFamily="34" charset="0"/>
              </a:rPr>
              <a:t>Data browser</a:t>
            </a:r>
          </a:p>
          <a:p>
            <a:pPr marL="0" indent="0" algn="l">
              <a:buNone/>
            </a:pPr>
            <a:r>
              <a:rPr lang="en-US" b="0" i="0" cap="none" dirty="0">
                <a:solidFill>
                  <a:srgbClr val="FF0000"/>
                </a:solidFill>
                <a:effectLst/>
                <a:latin typeface="Arial" panose="020B0604020202020204" pitchFamily="34" charset="0"/>
              </a:rPr>
              <a:t>NODE</a:t>
            </a:r>
          </a:p>
          <a:p>
            <a:pPr marL="0" indent="0" algn="just">
              <a:buNone/>
            </a:pPr>
            <a:r>
              <a:rPr lang="en-US" b="0" i="0" cap="none" dirty="0">
                <a:solidFill>
                  <a:srgbClr val="000000"/>
                </a:solidFill>
                <a:effectLst/>
                <a:latin typeface="Arial" panose="020B0604020202020204" pitchFamily="34" charset="0"/>
              </a:rPr>
              <a:t>Node is a fundamental unit of a graph. It contains properties with key-value pairs as shown in the following image</a:t>
            </a:r>
          </a:p>
          <a:p>
            <a:pPr marL="0" indent="0" algn="just">
              <a:buNone/>
            </a:pPr>
            <a:r>
              <a:rPr lang="en-US" b="0" i="0" dirty="0">
                <a:solidFill>
                  <a:srgbClr val="FF0000"/>
                </a:solidFill>
                <a:effectLst/>
                <a:latin typeface="Arial" panose="020B0604020202020204" pitchFamily="34" charset="0"/>
              </a:rPr>
              <a:t>Node Name = "Employee" and it contains a set of properties as key-value pairs.</a:t>
            </a:r>
            <a:r>
              <a:rPr lang="en-US" b="0" i="0" cap="none" dirty="0">
                <a:solidFill>
                  <a:srgbClr val="FF0000"/>
                </a:solidFill>
                <a:effectLst/>
                <a:latin typeface="Arial" panose="020B0604020202020204" pitchFamily="34" charset="0"/>
              </a:rPr>
              <a:t>.</a:t>
            </a:r>
          </a:p>
          <a:p>
            <a:pPr marL="0" indent="0" algn="just">
              <a:buNone/>
            </a:pPr>
            <a:endParaRPr lang="en-US" b="0" i="0" cap="none" dirty="0">
              <a:solidFill>
                <a:srgbClr val="000000"/>
              </a:solidFill>
              <a:effectLst/>
              <a:latin typeface="Arial" panose="020B0604020202020204" pitchFamily="34" charset="0"/>
            </a:endParaRPr>
          </a:p>
          <a:p>
            <a:pPr marL="0" indent="0" algn="l">
              <a:buNone/>
            </a:pPr>
            <a:endParaRPr lang="en-US" b="0" i="0" dirty="0">
              <a:effectLst/>
              <a:latin typeface="Arial" panose="020B0604020202020204" pitchFamily="34" charset="0"/>
            </a:endParaRPr>
          </a:p>
          <a:p>
            <a:endParaRPr lang="en-IN" dirty="0"/>
          </a:p>
        </p:txBody>
      </p:sp>
      <p:pic>
        <p:nvPicPr>
          <p:cNvPr id="1026" name="Picture 2" descr="Node">
            <a:extLst>
              <a:ext uri="{FF2B5EF4-FFF2-40B4-BE49-F238E27FC236}">
                <a16:creationId xmlns:a16="http://schemas.microsoft.com/office/drawing/2014/main" id="{7343BDF6-F69B-4F9A-9D93-36D53CBD1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546" y="4483021"/>
            <a:ext cx="1875454" cy="204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4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A3E4B-AD39-426A-BC47-E36D5D393686}"/>
              </a:ext>
            </a:extLst>
          </p:cNvPr>
          <p:cNvSpPr>
            <a:spLocks noGrp="1"/>
          </p:cNvSpPr>
          <p:nvPr>
            <p:ph sz="quarter" idx="13"/>
          </p:nvPr>
        </p:nvSpPr>
        <p:spPr>
          <a:xfrm>
            <a:off x="497150" y="443884"/>
            <a:ext cx="11079332" cy="6169980"/>
          </a:xfrm>
        </p:spPr>
        <p:txBody>
          <a:bodyPr>
            <a:normAutofit lnSpcReduction="10000"/>
          </a:bodyPr>
          <a:lstStyle/>
          <a:p>
            <a:pPr marL="0" indent="0" algn="l">
              <a:buNone/>
            </a:pPr>
            <a:r>
              <a:rPr lang="en-US" b="0" i="0" dirty="0">
                <a:solidFill>
                  <a:srgbClr val="FF0000"/>
                </a:solidFill>
                <a:effectLst/>
                <a:latin typeface="Arial" panose="020B0604020202020204" pitchFamily="34" charset="0"/>
              </a:rPr>
              <a:t>Properties</a:t>
            </a:r>
          </a:p>
          <a:p>
            <a:pPr marL="0" indent="0" algn="just">
              <a:buNone/>
            </a:pPr>
            <a:r>
              <a:rPr lang="en-US" b="0" i="0" cap="none" dirty="0">
                <a:solidFill>
                  <a:srgbClr val="000000"/>
                </a:solidFill>
                <a:effectLst/>
                <a:latin typeface="Arial" panose="020B0604020202020204" pitchFamily="34" charset="0"/>
              </a:rPr>
              <a:t>Property is a key-value pair to describe graph nodes and relationships</a:t>
            </a:r>
            <a:r>
              <a:rPr lang="en-US" b="0" i="0" dirty="0">
                <a:solidFill>
                  <a:srgbClr val="000000"/>
                </a:solidFill>
                <a:effectLst/>
                <a:latin typeface="Arial" panose="020B0604020202020204" pitchFamily="34" charset="0"/>
              </a:rPr>
              <a:t>.</a:t>
            </a:r>
          </a:p>
          <a:p>
            <a:pPr marL="0" indent="0" algn="just">
              <a:buNone/>
            </a:pPr>
            <a:r>
              <a:rPr lang="en-US" b="0" i="0" cap="none" dirty="0">
                <a:solidFill>
                  <a:srgbClr val="000000"/>
                </a:solidFill>
                <a:effectLst/>
                <a:latin typeface="Arial" panose="020B0604020202020204" pitchFamily="34" charset="0"/>
              </a:rPr>
              <a:t>Key=value</a:t>
            </a:r>
          </a:p>
          <a:p>
            <a:pPr marL="0" indent="0" algn="just">
              <a:buNone/>
            </a:pPr>
            <a:r>
              <a:rPr lang="en-US" b="0" i="0" cap="none" dirty="0">
                <a:solidFill>
                  <a:srgbClr val="000000"/>
                </a:solidFill>
                <a:effectLst/>
                <a:latin typeface="Arial" panose="020B0604020202020204" pitchFamily="34" charset="0"/>
              </a:rPr>
              <a:t>Where key is a string and value may be represented using any neo4j data types.</a:t>
            </a:r>
          </a:p>
          <a:p>
            <a:pPr marL="0" indent="0" algn="just">
              <a:buNone/>
            </a:pPr>
            <a:r>
              <a:rPr lang="en-IN" b="0" i="0" dirty="0">
                <a:solidFill>
                  <a:srgbClr val="FF0000"/>
                </a:solidFill>
                <a:effectLst/>
                <a:latin typeface="Arial" panose="020B0604020202020204" pitchFamily="34" charset="0"/>
              </a:rPr>
              <a:t>Relationships</a:t>
            </a:r>
          </a:p>
          <a:p>
            <a:pPr marL="0" indent="0" algn="just">
              <a:buNone/>
            </a:pPr>
            <a:r>
              <a:rPr lang="en-US" b="0" i="0" cap="none" dirty="0">
                <a:solidFill>
                  <a:srgbClr val="000000"/>
                </a:solidFill>
                <a:effectLst/>
                <a:latin typeface="Arial" panose="020B0604020202020204" pitchFamily="34" charset="0"/>
              </a:rPr>
              <a:t>Relationships are another major building block of a graph database. It connects two nodes as depicted in the following figure</a:t>
            </a:r>
            <a:r>
              <a:rPr lang="en-US" b="0" i="0" dirty="0">
                <a:solidFill>
                  <a:srgbClr val="000000"/>
                </a:solidFill>
                <a:effectLst/>
                <a:latin typeface="Arial" panose="020B0604020202020204" pitchFamily="34" charset="0"/>
              </a:rPr>
              <a:t>.</a:t>
            </a:r>
          </a:p>
          <a:p>
            <a:pPr marL="0" indent="0" algn="just">
              <a:buNone/>
            </a:pPr>
            <a:endParaRPr lang="en-US" dirty="0">
              <a:solidFill>
                <a:srgbClr val="000000"/>
              </a:solidFill>
              <a:latin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endParaRPr>
          </a:p>
          <a:p>
            <a:pPr marL="0" indent="0" algn="just">
              <a:buNone/>
            </a:pPr>
            <a:endParaRPr lang="en-US" dirty="0">
              <a:solidFill>
                <a:srgbClr val="000000"/>
              </a:solidFill>
              <a:latin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endParaRPr>
          </a:p>
          <a:p>
            <a:pPr marL="0" indent="0" algn="just">
              <a:buNone/>
            </a:pPr>
            <a:r>
              <a:rPr lang="en-US" b="0" i="0" cap="none" dirty="0">
                <a:solidFill>
                  <a:srgbClr val="000000"/>
                </a:solidFill>
                <a:effectLst/>
                <a:latin typeface="Arial" panose="020B0604020202020204" pitchFamily="34" charset="0"/>
              </a:rPr>
              <a:t>Relationship arrow mark represents a relationship from "emp" node to "dept" node, this relationship is known as an "incoming relationship" to "dept" node and "outgoing relationship" to "emp" node.</a:t>
            </a:r>
            <a:endParaRPr lang="en-IN" b="0" i="0" cap="none" dirty="0">
              <a:solidFill>
                <a:srgbClr val="FF0000"/>
              </a:solidFill>
              <a:effectLst/>
              <a:latin typeface="Arial" panose="020B0604020202020204" pitchFamily="34" charset="0"/>
            </a:endParaRPr>
          </a:p>
          <a:p>
            <a:pPr marL="0" indent="0" algn="just">
              <a:buNone/>
            </a:pPr>
            <a:endParaRPr lang="en-US" b="0" i="0" cap="none" dirty="0">
              <a:solidFill>
                <a:srgbClr val="000000"/>
              </a:solidFill>
              <a:effectLst/>
              <a:latin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BC869C8F-DD8E-4EC8-9725-0D43777E0C14}"/>
              </a:ext>
            </a:extLst>
          </p:cNvPr>
          <p:cNvPicPr>
            <a:picLocks noChangeAspect="1"/>
          </p:cNvPicPr>
          <p:nvPr/>
        </p:nvPicPr>
        <p:blipFill>
          <a:blip r:embed="rId2"/>
          <a:stretch>
            <a:fillRect/>
          </a:stretch>
        </p:blipFill>
        <p:spPr>
          <a:xfrm>
            <a:off x="2459392" y="3684695"/>
            <a:ext cx="5391150" cy="1619250"/>
          </a:xfrm>
          <a:prstGeom prst="rect">
            <a:avLst/>
          </a:prstGeom>
        </p:spPr>
      </p:pic>
    </p:spTree>
    <p:extLst>
      <p:ext uri="{BB962C8B-B14F-4D97-AF65-F5344CB8AC3E}">
        <p14:creationId xmlns:p14="http://schemas.microsoft.com/office/powerpoint/2010/main" val="235262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9D484-1CE2-4D15-A4EB-800171BD86F1}"/>
              </a:ext>
            </a:extLst>
          </p:cNvPr>
          <p:cNvSpPr>
            <a:spLocks noGrp="1"/>
          </p:cNvSpPr>
          <p:nvPr>
            <p:ph sz="quarter" idx="13"/>
          </p:nvPr>
        </p:nvSpPr>
        <p:spPr>
          <a:xfrm>
            <a:off x="497148" y="328474"/>
            <a:ext cx="11319029" cy="6214368"/>
          </a:xfrm>
        </p:spPr>
        <p:txBody>
          <a:bodyPr/>
          <a:lstStyle/>
          <a:p>
            <a:pPr>
              <a:buFont typeface="Wingdings" panose="05000000000000000000" pitchFamily="2" charset="2"/>
              <a:buChar char="Ø"/>
            </a:pPr>
            <a:r>
              <a:rPr lang="en-US" b="0" i="0" cap="none" dirty="0">
                <a:solidFill>
                  <a:srgbClr val="000000"/>
                </a:solidFill>
                <a:effectLst/>
                <a:latin typeface="Arial" panose="020B0604020202020204" pitchFamily="34" charset="0"/>
              </a:rPr>
              <a:t>Like nodes, relationships also can contain properties as key-value pairs.</a:t>
            </a:r>
          </a:p>
          <a:p>
            <a:pPr>
              <a:buFont typeface="Wingdings" panose="05000000000000000000" pitchFamily="2" charset="2"/>
              <a:buChar char="Ø"/>
            </a:pPr>
            <a:endParaRPr lang="en-US" cap="none" dirty="0">
              <a:solidFill>
                <a:srgbClr val="000000"/>
              </a:solidFill>
              <a:latin typeface="Arial" panose="020B0604020202020204" pitchFamily="34" charset="0"/>
            </a:endParaRPr>
          </a:p>
          <a:p>
            <a:pPr>
              <a:buFont typeface="Wingdings" panose="05000000000000000000" pitchFamily="2" charset="2"/>
              <a:buChar char="Ø"/>
            </a:pPr>
            <a:endParaRPr lang="en-US" b="0" i="0" cap="none" dirty="0">
              <a:solidFill>
                <a:srgbClr val="000000"/>
              </a:solidFill>
              <a:effectLst/>
              <a:latin typeface="Arial" panose="020B0604020202020204" pitchFamily="34" charset="0"/>
            </a:endParaRPr>
          </a:p>
          <a:p>
            <a:pPr>
              <a:buFont typeface="Wingdings" panose="05000000000000000000" pitchFamily="2" charset="2"/>
              <a:buChar char="Ø"/>
            </a:pPr>
            <a:endParaRPr lang="en-US" cap="none" dirty="0">
              <a:solidFill>
                <a:srgbClr val="000000"/>
              </a:solidFill>
              <a:latin typeface="Arial" panose="020B0604020202020204" pitchFamily="34" charset="0"/>
            </a:endParaRPr>
          </a:p>
          <a:p>
            <a:pPr marL="0" indent="0">
              <a:buNone/>
            </a:pPr>
            <a:r>
              <a:rPr lang="en-IN" b="0" i="0" dirty="0">
                <a:solidFill>
                  <a:srgbClr val="FF0000"/>
                </a:solidFill>
                <a:effectLst/>
                <a:latin typeface="Arial" panose="020B0604020202020204" pitchFamily="34" charset="0"/>
              </a:rPr>
              <a:t>Labels</a:t>
            </a:r>
          </a:p>
          <a:p>
            <a:pPr marL="0" indent="0">
              <a:buNone/>
            </a:pPr>
            <a:r>
              <a:rPr lang="en-US" b="0" i="0" cap="none" dirty="0">
                <a:solidFill>
                  <a:srgbClr val="000000"/>
                </a:solidFill>
                <a:effectLst/>
                <a:latin typeface="Arial" panose="020B0604020202020204" pitchFamily="34" charset="0"/>
              </a:rPr>
              <a:t>Label associates a common name to a set of nodes or relationships. A node or relationship can contain one or more labels</a:t>
            </a:r>
          </a:p>
          <a:p>
            <a:pPr marL="0" indent="0">
              <a:buNone/>
            </a:pPr>
            <a:endParaRPr lang="en-US" cap="none" dirty="0">
              <a:solidFill>
                <a:srgbClr val="000000"/>
              </a:solidFill>
              <a:latin typeface="Arial" panose="020B0604020202020204" pitchFamily="34" charset="0"/>
            </a:endParaRPr>
          </a:p>
          <a:p>
            <a:pPr marL="0" indent="0">
              <a:buNone/>
            </a:pPr>
            <a:endParaRPr lang="en-IN" b="0" i="0" cap="none" dirty="0">
              <a:solidFill>
                <a:srgbClr val="FF0000"/>
              </a:solidFill>
              <a:effectLst/>
              <a:latin typeface="Arial" panose="020B0604020202020204" pitchFamily="34" charset="0"/>
            </a:endParaRPr>
          </a:p>
          <a:p>
            <a:pPr>
              <a:buFont typeface="Wingdings" panose="05000000000000000000" pitchFamily="2" charset="2"/>
              <a:buChar char="Ø"/>
            </a:pPr>
            <a:endParaRPr lang="en-US" b="0" i="0" cap="none" dirty="0">
              <a:solidFill>
                <a:srgbClr val="000000"/>
              </a:solidFill>
              <a:effectLst/>
              <a:latin typeface="Arial" panose="020B0604020202020204" pitchFamily="34" charset="0"/>
            </a:endParaRPr>
          </a:p>
          <a:p>
            <a:pPr>
              <a:buFont typeface="Wingdings" panose="05000000000000000000" pitchFamily="2" charset="2"/>
              <a:buChar char="Ø"/>
            </a:pPr>
            <a:endParaRPr lang="en-IN" cap="none" dirty="0"/>
          </a:p>
        </p:txBody>
      </p:sp>
      <p:pic>
        <p:nvPicPr>
          <p:cNvPr id="2050" name="Picture 2" descr="Properties">
            <a:extLst>
              <a:ext uri="{FF2B5EF4-FFF2-40B4-BE49-F238E27FC236}">
                <a16:creationId xmlns:a16="http://schemas.microsoft.com/office/drawing/2014/main" id="{EF7B39CA-7536-4893-9134-DF7E45E34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360" y="1026387"/>
            <a:ext cx="3931929" cy="136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7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8DA0-AB89-46D2-8B32-07AE31E717DC}"/>
              </a:ext>
            </a:extLst>
          </p:cNvPr>
          <p:cNvSpPr>
            <a:spLocks noGrp="1"/>
          </p:cNvSpPr>
          <p:nvPr>
            <p:ph type="title"/>
          </p:nvPr>
        </p:nvSpPr>
        <p:spPr>
          <a:xfrm>
            <a:off x="913775" y="618517"/>
            <a:ext cx="10715973" cy="562213"/>
          </a:xfrm>
        </p:spPr>
        <p:txBody>
          <a:bodyPr>
            <a:normAutofit fontScale="90000"/>
          </a:bodyPr>
          <a:lstStyle/>
          <a:p>
            <a:r>
              <a:rPr lang="en-IN" b="0" i="0" cap="none" dirty="0">
                <a:solidFill>
                  <a:srgbClr val="FF0000"/>
                </a:solidFill>
                <a:effectLst/>
                <a:latin typeface="Arial" panose="020B0604020202020204" pitchFamily="34" charset="0"/>
              </a:rPr>
              <a:t>CYPHER QUERY LANGUAGE</a:t>
            </a:r>
            <a:endParaRPr lang="en-IN" cap="none" dirty="0">
              <a:solidFill>
                <a:srgbClr val="FF0000"/>
              </a:solidFill>
            </a:endParaRPr>
          </a:p>
        </p:txBody>
      </p:sp>
      <p:sp>
        <p:nvSpPr>
          <p:cNvPr id="3" name="Content Placeholder 2">
            <a:extLst>
              <a:ext uri="{FF2B5EF4-FFF2-40B4-BE49-F238E27FC236}">
                <a16:creationId xmlns:a16="http://schemas.microsoft.com/office/drawing/2014/main" id="{203DFE74-F3B5-4D45-BD77-AC65C5CB0FDC}"/>
              </a:ext>
            </a:extLst>
          </p:cNvPr>
          <p:cNvSpPr>
            <a:spLocks noGrp="1"/>
          </p:cNvSpPr>
          <p:nvPr>
            <p:ph sz="quarter" idx="13"/>
          </p:nvPr>
        </p:nvSpPr>
        <p:spPr>
          <a:xfrm>
            <a:off x="913149" y="1509204"/>
            <a:ext cx="10716599" cy="5086905"/>
          </a:xfrm>
        </p:spPr>
        <p:txBody>
          <a:bodyPr/>
          <a:lstStyle/>
          <a:p>
            <a:r>
              <a:rPr lang="en-IN" b="0" i="0" cap="none" dirty="0">
                <a:solidFill>
                  <a:srgbClr val="000000"/>
                </a:solidFill>
                <a:effectLst/>
                <a:latin typeface="Arial" panose="020B0604020202020204" pitchFamily="34" charset="0"/>
              </a:rPr>
              <a:t>CQL stands for cypher query language. Like oracle database has query language SQL, neo4j has CQL as query language</a:t>
            </a:r>
            <a:r>
              <a:rPr lang="en-IN" b="0" i="0" dirty="0">
                <a:solidFill>
                  <a:srgbClr val="000000"/>
                </a:solidFill>
                <a:effectLst/>
                <a:latin typeface="Arial" panose="020B0604020202020204" pitchFamily="34" charset="0"/>
              </a:rPr>
              <a:t>.</a:t>
            </a:r>
          </a:p>
          <a:p>
            <a:pPr algn="l">
              <a:buFont typeface="Wingdings" panose="05000000000000000000" pitchFamily="2" charset="2"/>
              <a:buChar char="Ø"/>
            </a:pPr>
            <a:r>
              <a:rPr lang="en-US" b="0" i="0" cap="none" dirty="0">
                <a:effectLst/>
                <a:latin typeface="Arial" panose="020B0604020202020204" pitchFamily="34" charset="0"/>
              </a:rPr>
              <a:t>Neo4j CQL</a:t>
            </a:r>
          </a:p>
          <a:p>
            <a:pPr algn="l">
              <a:buFont typeface="Wingdings" panose="05000000000000000000" pitchFamily="2" charset="2"/>
              <a:buChar char="Ø"/>
            </a:pPr>
            <a:r>
              <a:rPr lang="en-US" b="0" i="0" cap="none" dirty="0">
                <a:effectLst/>
                <a:latin typeface="Arial" panose="020B0604020202020204" pitchFamily="34" charset="0"/>
              </a:rPr>
              <a:t>Is a query language for neo4j graph database.</a:t>
            </a:r>
          </a:p>
          <a:p>
            <a:pPr algn="l">
              <a:buFont typeface="Wingdings" panose="05000000000000000000" pitchFamily="2" charset="2"/>
              <a:buChar char="Ø"/>
            </a:pPr>
            <a:r>
              <a:rPr lang="en-US" b="0" i="0" cap="none" dirty="0">
                <a:effectLst/>
                <a:latin typeface="Arial" panose="020B0604020202020204" pitchFamily="34" charset="0"/>
              </a:rPr>
              <a:t>Is a declarative pattern-matching language.</a:t>
            </a:r>
          </a:p>
          <a:p>
            <a:pPr algn="l">
              <a:buFont typeface="Wingdings" panose="05000000000000000000" pitchFamily="2" charset="2"/>
              <a:buChar char="Ø"/>
            </a:pPr>
            <a:r>
              <a:rPr lang="en-US" b="0" i="0" cap="none" dirty="0">
                <a:effectLst/>
                <a:latin typeface="Arial" panose="020B0604020202020204" pitchFamily="34" charset="0"/>
              </a:rPr>
              <a:t>Follows </a:t>
            </a:r>
            <a:r>
              <a:rPr lang="en-US" b="0" i="0" cap="none" dirty="0" err="1">
                <a:effectLst/>
                <a:latin typeface="Arial" panose="020B0604020202020204" pitchFamily="34" charset="0"/>
              </a:rPr>
              <a:t>sql</a:t>
            </a:r>
            <a:r>
              <a:rPr lang="en-US" b="0" i="0" cap="none" dirty="0">
                <a:effectLst/>
                <a:latin typeface="Arial" panose="020B0604020202020204" pitchFamily="34" charset="0"/>
              </a:rPr>
              <a:t> like syntax.</a:t>
            </a:r>
          </a:p>
          <a:p>
            <a:pPr algn="l">
              <a:buFont typeface="Wingdings" panose="05000000000000000000" pitchFamily="2" charset="2"/>
              <a:buChar char="Ø"/>
            </a:pPr>
            <a:r>
              <a:rPr lang="en-US" b="0" i="0" cap="none" dirty="0">
                <a:effectLst/>
                <a:latin typeface="Arial" panose="020B0604020202020204" pitchFamily="34" charset="0"/>
              </a:rPr>
              <a:t>Syntax is very simple and in human readable format.</a:t>
            </a:r>
          </a:p>
          <a:p>
            <a:pPr marL="0" indent="0" algn="l">
              <a:buNone/>
            </a:pPr>
            <a:endParaRPr lang="en-US" cap="none" dirty="0">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a:t>
            </a:r>
            <a:endParaRPr lang="en-US" b="0" i="0" cap="none" dirty="0">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55946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B49B08-C12E-4BC1-A237-CF35E833850C}"/>
              </a:ext>
            </a:extLst>
          </p:cNvPr>
          <p:cNvPicPr>
            <a:picLocks noChangeAspect="1"/>
          </p:cNvPicPr>
          <p:nvPr/>
        </p:nvPicPr>
        <p:blipFill>
          <a:blip r:embed="rId2"/>
          <a:stretch>
            <a:fillRect/>
          </a:stretch>
        </p:blipFill>
        <p:spPr>
          <a:xfrm>
            <a:off x="1577484" y="1874928"/>
            <a:ext cx="8187953" cy="3240349"/>
          </a:xfrm>
          <a:prstGeom prst="rect">
            <a:avLst/>
          </a:prstGeom>
        </p:spPr>
      </p:pic>
      <p:sp>
        <p:nvSpPr>
          <p:cNvPr id="12" name="TextBox 11">
            <a:extLst>
              <a:ext uri="{FF2B5EF4-FFF2-40B4-BE49-F238E27FC236}">
                <a16:creationId xmlns:a16="http://schemas.microsoft.com/office/drawing/2014/main" id="{CB90E4E0-520B-47ED-A471-3AE2BBE57A26}"/>
              </a:ext>
            </a:extLst>
          </p:cNvPr>
          <p:cNvSpPr txBox="1"/>
          <p:nvPr/>
        </p:nvSpPr>
        <p:spPr>
          <a:xfrm>
            <a:off x="1413767" y="634727"/>
            <a:ext cx="8467079" cy="646331"/>
          </a:xfrm>
          <a:prstGeom prst="rect">
            <a:avLst/>
          </a:prstGeom>
          <a:noFill/>
        </p:spPr>
        <p:txBody>
          <a:bodyPr wrap="square">
            <a:spAutoFit/>
          </a:bodyPr>
          <a:lstStyle/>
          <a:p>
            <a:pPr marL="0" indent="0">
              <a:buNone/>
            </a:pPr>
            <a:r>
              <a:rPr lang="en-IN" b="0" i="0" dirty="0">
                <a:effectLst/>
                <a:latin typeface="Arial" panose="020B0604020202020204" pitchFamily="34" charset="0"/>
              </a:rPr>
              <a:t>Neo4j CQL Clauses</a:t>
            </a:r>
          </a:p>
          <a:p>
            <a:pPr marL="0" indent="0" algn="l">
              <a:buNone/>
            </a:pPr>
            <a:r>
              <a:rPr lang="en-US" b="0" i="0" cap="none" dirty="0">
                <a:solidFill>
                  <a:srgbClr val="000000"/>
                </a:solidFill>
                <a:effectLst/>
                <a:latin typeface="Arial" panose="020B0604020202020204" pitchFamily="34" charset="0"/>
              </a:rPr>
              <a:t>Following are the read clauses of neo4j </a:t>
            </a:r>
            <a:r>
              <a:rPr lang="en-US" b="1" i="0" cap="none" dirty="0">
                <a:solidFill>
                  <a:srgbClr val="000000"/>
                </a:solidFill>
                <a:effectLst/>
                <a:latin typeface="Arial" panose="020B0604020202020204" pitchFamily="34" charset="0"/>
              </a:rPr>
              <a:t>c</a:t>
            </a:r>
            <a:r>
              <a:rPr lang="en-US" b="0" i="0" cap="none" dirty="0">
                <a:solidFill>
                  <a:srgbClr val="000000"/>
                </a:solidFill>
                <a:effectLst/>
                <a:latin typeface="Arial" panose="020B0604020202020204" pitchFamily="34" charset="0"/>
              </a:rPr>
              <a:t>ypher </a:t>
            </a:r>
            <a:r>
              <a:rPr lang="en-US" b="1" i="0" cap="none" dirty="0">
                <a:solidFill>
                  <a:srgbClr val="000000"/>
                </a:solidFill>
                <a:effectLst/>
                <a:latin typeface="Arial" panose="020B0604020202020204" pitchFamily="34" charset="0"/>
              </a:rPr>
              <a:t>q</a:t>
            </a:r>
            <a:r>
              <a:rPr lang="en-US" b="0" i="0" cap="none" dirty="0">
                <a:solidFill>
                  <a:srgbClr val="000000"/>
                </a:solidFill>
                <a:effectLst/>
                <a:latin typeface="Arial" panose="020B0604020202020204" pitchFamily="34" charset="0"/>
              </a:rPr>
              <a:t>uery </a:t>
            </a:r>
            <a:r>
              <a:rPr lang="en-US" b="1" i="0" cap="none" dirty="0">
                <a:solidFill>
                  <a:srgbClr val="000000"/>
                </a:solidFill>
                <a:effectLst/>
                <a:latin typeface="Arial" panose="020B0604020202020204" pitchFamily="34" charset="0"/>
              </a:rPr>
              <a:t>l</a:t>
            </a:r>
            <a:r>
              <a:rPr lang="en-US" b="0" i="0" cap="none" dirty="0">
                <a:solidFill>
                  <a:srgbClr val="000000"/>
                </a:solidFill>
                <a:effectLst/>
                <a:latin typeface="Arial" panose="020B0604020202020204" pitchFamily="34" charset="0"/>
              </a:rPr>
              <a:t>anguage </a:t>
            </a:r>
            <a:endParaRPr lang="en-IN" dirty="0"/>
          </a:p>
        </p:txBody>
      </p:sp>
    </p:spTree>
    <p:extLst>
      <p:ext uri="{BB962C8B-B14F-4D97-AF65-F5344CB8AC3E}">
        <p14:creationId xmlns:p14="http://schemas.microsoft.com/office/powerpoint/2010/main" val="154586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0C35-64AA-4C75-9B30-7316EF81019F}"/>
              </a:ext>
            </a:extLst>
          </p:cNvPr>
          <p:cNvSpPr>
            <a:spLocks noGrp="1"/>
          </p:cNvSpPr>
          <p:nvPr>
            <p:ph type="title"/>
          </p:nvPr>
        </p:nvSpPr>
        <p:spPr>
          <a:xfrm>
            <a:off x="913775" y="618517"/>
            <a:ext cx="10364451" cy="1423347"/>
          </a:xfrm>
        </p:spPr>
        <p:txBody>
          <a:bodyPr/>
          <a:lstStyle/>
          <a:p>
            <a:r>
              <a:rPr lang="en-IN" sz="3600" b="0" i="0" u="none" strike="noStrike" baseline="0" dirty="0">
                <a:latin typeface="MyriadPro-SemiboldCond"/>
              </a:rPr>
              <a:t>What Is a Graph</a:t>
            </a:r>
            <a:endParaRPr lang="en-IN" dirty="0"/>
          </a:p>
        </p:txBody>
      </p:sp>
      <p:sp>
        <p:nvSpPr>
          <p:cNvPr id="3" name="Content Placeholder 2">
            <a:extLst>
              <a:ext uri="{FF2B5EF4-FFF2-40B4-BE49-F238E27FC236}">
                <a16:creationId xmlns:a16="http://schemas.microsoft.com/office/drawing/2014/main" id="{7E0167B4-B256-498D-9075-DD6EE2F09600}"/>
              </a:ext>
            </a:extLst>
          </p:cNvPr>
          <p:cNvSpPr>
            <a:spLocks noGrp="1"/>
          </p:cNvSpPr>
          <p:nvPr>
            <p:ph sz="quarter" idx="13"/>
          </p:nvPr>
        </p:nvSpPr>
        <p:spPr>
          <a:xfrm>
            <a:off x="913774" y="2367092"/>
            <a:ext cx="10363826" cy="1974089"/>
          </a:xfrm>
        </p:spPr>
        <p:txBody>
          <a:bodyPr/>
          <a:lstStyle/>
          <a:p>
            <a:pPr algn="l"/>
            <a:r>
              <a:rPr lang="en-IN" sz="1800" b="0" i="0" u="none" strike="noStrike" cap="none" baseline="0" dirty="0">
                <a:latin typeface="MinionPro-Regular"/>
              </a:rPr>
              <a:t>Graphs Represent Entities </a:t>
            </a:r>
            <a:r>
              <a:rPr lang="en-US" sz="1800" b="0" i="0" u="none" strike="noStrike" cap="none" baseline="0" dirty="0">
                <a:latin typeface="MinionPro-Regular"/>
              </a:rPr>
              <a:t>As Nodes And The Ways In Which Those Entities Relate To The World As Relationships.</a:t>
            </a:r>
          </a:p>
          <a:p>
            <a:pPr algn="l"/>
            <a:r>
              <a:rPr lang="en-US" sz="1800" b="0" i="0" u="none" strike="noStrike" cap="none" baseline="0" dirty="0">
                <a:latin typeface="MinionPro-Regular"/>
              </a:rPr>
              <a:t>This General-purpose, Expressive Structure Allows Us To Model All Kinds Of Scenarios, From The Construction Of A Space Rocket, To A System Of Roads, And From The </a:t>
            </a:r>
            <a:r>
              <a:rPr lang="en-US" sz="1800" b="0" i="0" u="none" strike="noStrike" cap="none" baseline="0" dirty="0" err="1">
                <a:latin typeface="MinionPro-Regular"/>
              </a:rPr>
              <a:t>Supplychain</a:t>
            </a:r>
            <a:r>
              <a:rPr lang="en-US" sz="1800" b="0" i="0" u="none" strike="noStrike" cap="none" baseline="0" dirty="0">
                <a:latin typeface="MinionPro-Regular"/>
              </a:rPr>
              <a:t> Or Provenance Of Foodstuff, To Medical History For Populations, And Beyond</a:t>
            </a:r>
            <a:endParaRPr lang="en-IN" cap="none" dirty="0"/>
          </a:p>
        </p:txBody>
      </p:sp>
      <p:pic>
        <p:nvPicPr>
          <p:cNvPr id="5" name="Picture 4">
            <a:extLst>
              <a:ext uri="{FF2B5EF4-FFF2-40B4-BE49-F238E27FC236}">
                <a16:creationId xmlns:a16="http://schemas.microsoft.com/office/drawing/2014/main" id="{99FC91D2-3AB8-4336-865A-2AC6FD00DC6B}"/>
              </a:ext>
            </a:extLst>
          </p:cNvPr>
          <p:cNvPicPr>
            <a:picLocks noChangeAspect="1"/>
          </p:cNvPicPr>
          <p:nvPr/>
        </p:nvPicPr>
        <p:blipFill>
          <a:blip r:embed="rId2"/>
          <a:stretch>
            <a:fillRect/>
          </a:stretch>
        </p:blipFill>
        <p:spPr>
          <a:xfrm>
            <a:off x="3291157" y="4465436"/>
            <a:ext cx="5254580" cy="1957589"/>
          </a:xfrm>
          <a:prstGeom prst="rect">
            <a:avLst/>
          </a:prstGeom>
        </p:spPr>
      </p:pic>
    </p:spTree>
    <p:extLst>
      <p:ext uri="{BB962C8B-B14F-4D97-AF65-F5344CB8AC3E}">
        <p14:creationId xmlns:p14="http://schemas.microsoft.com/office/powerpoint/2010/main" val="61649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915E86-7640-4752-AF45-1374FCC99469}"/>
              </a:ext>
            </a:extLst>
          </p:cNvPr>
          <p:cNvPicPr>
            <a:picLocks noChangeAspect="1"/>
          </p:cNvPicPr>
          <p:nvPr/>
        </p:nvPicPr>
        <p:blipFill>
          <a:blip r:embed="rId2"/>
          <a:stretch>
            <a:fillRect/>
          </a:stretch>
        </p:blipFill>
        <p:spPr>
          <a:xfrm>
            <a:off x="1419271" y="550794"/>
            <a:ext cx="9602032" cy="5596613"/>
          </a:xfrm>
          <a:prstGeom prst="rect">
            <a:avLst/>
          </a:prstGeom>
        </p:spPr>
      </p:pic>
    </p:spTree>
    <p:extLst>
      <p:ext uri="{BB962C8B-B14F-4D97-AF65-F5344CB8AC3E}">
        <p14:creationId xmlns:p14="http://schemas.microsoft.com/office/powerpoint/2010/main" val="347174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087DA-31D5-4809-91F1-CE41F36B81EA}"/>
              </a:ext>
            </a:extLst>
          </p:cNvPr>
          <p:cNvPicPr>
            <a:picLocks noChangeAspect="1"/>
          </p:cNvPicPr>
          <p:nvPr/>
        </p:nvPicPr>
        <p:blipFill>
          <a:blip r:embed="rId2"/>
          <a:stretch>
            <a:fillRect/>
          </a:stretch>
        </p:blipFill>
        <p:spPr>
          <a:xfrm>
            <a:off x="1420428" y="277158"/>
            <a:ext cx="9072978" cy="6303683"/>
          </a:xfrm>
          <a:prstGeom prst="rect">
            <a:avLst/>
          </a:prstGeom>
        </p:spPr>
      </p:pic>
    </p:spTree>
    <p:extLst>
      <p:ext uri="{BB962C8B-B14F-4D97-AF65-F5344CB8AC3E}">
        <p14:creationId xmlns:p14="http://schemas.microsoft.com/office/powerpoint/2010/main" val="46780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CDAFA-23D9-479B-9A32-0DECAEFCFEE9}"/>
              </a:ext>
            </a:extLst>
          </p:cNvPr>
          <p:cNvPicPr>
            <a:picLocks noChangeAspect="1"/>
          </p:cNvPicPr>
          <p:nvPr/>
        </p:nvPicPr>
        <p:blipFill>
          <a:blip r:embed="rId2"/>
          <a:stretch>
            <a:fillRect/>
          </a:stretch>
        </p:blipFill>
        <p:spPr>
          <a:xfrm>
            <a:off x="2309455" y="276896"/>
            <a:ext cx="6845121" cy="2646608"/>
          </a:xfrm>
          <a:prstGeom prst="rect">
            <a:avLst/>
          </a:prstGeom>
        </p:spPr>
      </p:pic>
    </p:spTree>
    <p:extLst>
      <p:ext uri="{BB962C8B-B14F-4D97-AF65-F5344CB8AC3E}">
        <p14:creationId xmlns:p14="http://schemas.microsoft.com/office/powerpoint/2010/main" val="178025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37B0-7C96-4E97-A4E0-29AC9A4BAB60}"/>
              </a:ext>
            </a:extLst>
          </p:cNvPr>
          <p:cNvSpPr>
            <a:spLocks noGrp="1"/>
          </p:cNvSpPr>
          <p:nvPr>
            <p:ph type="title"/>
          </p:nvPr>
        </p:nvSpPr>
        <p:spPr>
          <a:xfrm>
            <a:off x="913775" y="618518"/>
            <a:ext cx="10364451" cy="917320"/>
          </a:xfrm>
        </p:spPr>
        <p:txBody>
          <a:bodyPr/>
          <a:lstStyle/>
          <a:p>
            <a:pPr algn="l"/>
            <a:r>
              <a:rPr lang="en-IN" b="0" i="0" dirty="0">
                <a:solidFill>
                  <a:srgbClr val="610B38"/>
                </a:solidFill>
                <a:effectLst/>
                <a:latin typeface="erdana"/>
              </a:rPr>
              <a:t>Neo4j Create Nodes</a:t>
            </a:r>
          </a:p>
        </p:txBody>
      </p:sp>
      <p:sp>
        <p:nvSpPr>
          <p:cNvPr id="3" name="Content Placeholder 2">
            <a:extLst>
              <a:ext uri="{FF2B5EF4-FFF2-40B4-BE49-F238E27FC236}">
                <a16:creationId xmlns:a16="http://schemas.microsoft.com/office/drawing/2014/main" id="{0B2A54AE-5E8A-4C04-88EC-DCD6361414DE}"/>
              </a:ext>
            </a:extLst>
          </p:cNvPr>
          <p:cNvSpPr>
            <a:spLocks noGrp="1"/>
          </p:cNvSpPr>
          <p:nvPr>
            <p:ph sz="quarter" idx="13"/>
          </p:nvPr>
        </p:nvSpPr>
        <p:spPr>
          <a:xfrm>
            <a:off x="913774" y="1846556"/>
            <a:ext cx="10363826" cy="3944644"/>
          </a:xfrm>
        </p:spPr>
        <p:txBody>
          <a:bodyPr>
            <a:normAutofit fontScale="92500" lnSpcReduction="10000"/>
          </a:bodyPr>
          <a:lstStyle/>
          <a:p>
            <a:pPr marL="0" indent="0">
              <a:buNone/>
            </a:pPr>
            <a:r>
              <a:rPr lang="en-US" b="0" i="0" cap="none" dirty="0">
                <a:solidFill>
                  <a:srgbClr val="000000"/>
                </a:solidFill>
                <a:effectLst/>
                <a:latin typeface="verdana" panose="020B0604030504040204" pitchFamily="34" charset="0"/>
              </a:rPr>
              <a:t>Node is a data or record in a graph database.</a:t>
            </a:r>
          </a:p>
          <a:p>
            <a:pPr marL="0" indent="0">
              <a:buNone/>
            </a:pPr>
            <a:r>
              <a:rPr lang="en-US" b="0" i="0" cap="none" dirty="0">
                <a:solidFill>
                  <a:srgbClr val="000000"/>
                </a:solidFill>
                <a:effectLst/>
                <a:latin typeface="verdana" panose="020B0604030504040204" pitchFamily="34" charset="0"/>
              </a:rPr>
              <a:t>The create statement is used to create a node. You can create the following things by using CREATE statement:</a:t>
            </a:r>
            <a:endParaRPr lang="en-US" cap="none" dirty="0">
              <a:solidFill>
                <a:srgbClr val="000000"/>
              </a:solidFill>
              <a:latin typeface="verdana" panose="020B0604030504040204" pitchFamily="34" charset="0"/>
            </a:endParaRPr>
          </a:p>
          <a:p>
            <a:pPr algn="l">
              <a:buFont typeface="Arial" panose="020B0604020202020204" pitchFamily="34" charset="0"/>
              <a:buChar char="•"/>
            </a:pPr>
            <a:r>
              <a:rPr lang="en-US" b="0" cap="none" dirty="0">
                <a:solidFill>
                  <a:srgbClr val="000000"/>
                </a:solidFill>
                <a:effectLst/>
                <a:latin typeface="verdana" panose="020B0604030504040204" pitchFamily="34" charset="0"/>
              </a:rPr>
              <a:t>Create a single node</a:t>
            </a:r>
          </a:p>
          <a:p>
            <a:pPr algn="l">
              <a:buFont typeface="Arial" panose="020B0604020202020204" pitchFamily="34" charset="0"/>
              <a:buChar char="•"/>
            </a:pPr>
            <a:r>
              <a:rPr lang="en-US" b="0" cap="none" dirty="0">
                <a:solidFill>
                  <a:srgbClr val="000000"/>
                </a:solidFill>
                <a:effectLst/>
                <a:latin typeface="verdana" panose="020B0604030504040204" pitchFamily="34" charset="0"/>
              </a:rPr>
              <a:t>Create multiple nodes</a:t>
            </a:r>
          </a:p>
          <a:p>
            <a:pPr algn="l">
              <a:buFont typeface="Arial" panose="020B0604020202020204" pitchFamily="34" charset="0"/>
              <a:buChar char="•"/>
            </a:pPr>
            <a:r>
              <a:rPr lang="en-US" b="0" cap="none" dirty="0">
                <a:solidFill>
                  <a:srgbClr val="000000"/>
                </a:solidFill>
                <a:effectLst/>
                <a:latin typeface="verdana" panose="020B0604030504040204" pitchFamily="34" charset="0"/>
              </a:rPr>
              <a:t>Create a node with a label</a:t>
            </a:r>
          </a:p>
          <a:p>
            <a:pPr algn="l">
              <a:buFont typeface="Arial" panose="020B0604020202020204" pitchFamily="34" charset="0"/>
              <a:buChar char="•"/>
            </a:pPr>
            <a:r>
              <a:rPr lang="en-US" b="0" cap="none" dirty="0">
                <a:solidFill>
                  <a:srgbClr val="000000"/>
                </a:solidFill>
                <a:effectLst/>
                <a:latin typeface="verdana" panose="020B0604030504040204" pitchFamily="34" charset="0"/>
              </a:rPr>
              <a:t>Create a node with multiple labels</a:t>
            </a:r>
          </a:p>
          <a:p>
            <a:pPr algn="l">
              <a:buFont typeface="Arial" panose="020B0604020202020204" pitchFamily="34" charset="0"/>
              <a:buChar char="•"/>
            </a:pPr>
            <a:r>
              <a:rPr lang="en-US" b="0" cap="none" dirty="0">
                <a:solidFill>
                  <a:srgbClr val="000000"/>
                </a:solidFill>
                <a:effectLst/>
                <a:latin typeface="verdana" panose="020B0604030504040204" pitchFamily="34" charset="0"/>
              </a:rPr>
              <a:t>Create a node with properties</a:t>
            </a:r>
          </a:p>
          <a:p>
            <a:pPr algn="l">
              <a:buFont typeface="Arial" panose="020B0604020202020204" pitchFamily="34" charset="0"/>
              <a:buChar char="•"/>
            </a:pPr>
            <a:r>
              <a:rPr lang="en-US" b="0" cap="none" dirty="0">
                <a:solidFill>
                  <a:srgbClr val="000000"/>
                </a:solidFill>
                <a:effectLst/>
                <a:latin typeface="verdana" panose="020B0604030504040204" pitchFamily="34" charset="0"/>
              </a:rPr>
              <a:t>Returning the created node</a:t>
            </a:r>
          </a:p>
          <a:p>
            <a:endParaRPr lang="en-IN" dirty="0"/>
          </a:p>
        </p:txBody>
      </p:sp>
    </p:spTree>
    <p:extLst>
      <p:ext uri="{BB962C8B-B14F-4D97-AF65-F5344CB8AC3E}">
        <p14:creationId xmlns:p14="http://schemas.microsoft.com/office/powerpoint/2010/main" val="3211396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2D573-8F58-4F24-9301-B719F50D11A0}"/>
              </a:ext>
            </a:extLst>
          </p:cNvPr>
          <p:cNvSpPr>
            <a:spLocks noGrp="1"/>
          </p:cNvSpPr>
          <p:nvPr>
            <p:ph sz="quarter" idx="13"/>
          </p:nvPr>
        </p:nvSpPr>
        <p:spPr>
          <a:xfrm>
            <a:off x="559293" y="337351"/>
            <a:ext cx="11256886" cy="6258757"/>
          </a:xfrm>
        </p:spPr>
        <p:txBody>
          <a:bodyPr/>
          <a:lstStyle/>
          <a:p>
            <a:pPr marL="0" indent="0">
              <a:buNone/>
            </a:pPr>
            <a:r>
              <a:rPr lang="en-US" b="1" dirty="0">
                <a:solidFill>
                  <a:srgbClr val="FF0000"/>
                </a:solidFill>
                <a:latin typeface="Verdana" panose="020B0604030504040204" pitchFamily="34" charset="0"/>
                <a:ea typeface="Verdana" panose="020B0604030504040204" pitchFamily="34" charset="0"/>
              </a:rPr>
              <a:t>Create a Single Node</a:t>
            </a:r>
            <a:r>
              <a:rPr lang="en-US" b="1" dirty="0">
                <a:latin typeface="Verdana" panose="020B0604030504040204" pitchFamily="34" charset="0"/>
                <a:ea typeface="Verdana" panose="020B0604030504040204" pitchFamily="34" charset="0"/>
              </a:rPr>
              <a:t>:</a:t>
            </a:r>
          </a:p>
          <a:p>
            <a:pPr marL="0" indent="0">
              <a:buNone/>
            </a:pPr>
            <a:r>
              <a:rPr lang="en-IN" b="1" i="0" cap="none" dirty="0">
                <a:solidFill>
                  <a:srgbClr val="006699"/>
                </a:solidFill>
                <a:effectLst/>
                <a:latin typeface="Verdana" panose="020B0604030504040204" pitchFamily="34" charset="0"/>
                <a:ea typeface="Verdana" panose="020B0604030504040204" pitchFamily="34" charset="0"/>
              </a:rPr>
              <a:t>CREATE</a:t>
            </a:r>
            <a:r>
              <a:rPr lang="en-IN" b="0" i="0" cap="none" dirty="0">
                <a:solidFill>
                  <a:srgbClr val="000000"/>
                </a:solidFill>
                <a:effectLst/>
                <a:latin typeface="Verdana" panose="020B0604030504040204" pitchFamily="34" charset="0"/>
                <a:ea typeface="Verdana" panose="020B0604030504040204" pitchFamily="34" charset="0"/>
              </a:rPr>
              <a:t> (</a:t>
            </a:r>
            <a:r>
              <a:rPr lang="en-IN" b="0" i="0" cap="none" dirty="0" err="1">
                <a:solidFill>
                  <a:srgbClr val="000000"/>
                </a:solidFill>
                <a:effectLst/>
                <a:latin typeface="Verdana" panose="020B0604030504040204" pitchFamily="34" charset="0"/>
                <a:ea typeface="Verdana" panose="020B0604030504040204" pitchFamily="34" charset="0"/>
              </a:rPr>
              <a:t>node_name</a:t>
            </a:r>
            <a:r>
              <a:rPr lang="en-IN" b="0" i="0" cap="none" dirty="0">
                <a:solidFill>
                  <a:srgbClr val="000000"/>
                </a:solidFill>
                <a:effectLst/>
                <a:latin typeface="Verdana" panose="020B0604030504040204" pitchFamily="34" charset="0"/>
                <a:ea typeface="Verdana" panose="020B0604030504040204" pitchFamily="34" charset="0"/>
              </a:rPr>
              <a:t>);  </a:t>
            </a:r>
            <a:endParaRPr lang="en-US" b="0" i="0" cap="none" dirty="0">
              <a:solidFill>
                <a:srgbClr val="000000"/>
              </a:solidFill>
              <a:effectLst/>
              <a:latin typeface="Verdana" panose="020B0604030504040204" pitchFamily="34" charset="0"/>
              <a:ea typeface="Verdana" panose="020B0604030504040204" pitchFamily="34" charset="0"/>
            </a:endParaRPr>
          </a:p>
          <a:p>
            <a:pPr marL="0" indent="0">
              <a:buNone/>
            </a:pPr>
            <a:r>
              <a:rPr lang="en-US" b="0" i="0" cap="none" dirty="0">
                <a:solidFill>
                  <a:srgbClr val="000000"/>
                </a:solidFill>
                <a:effectLst/>
                <a:latin typeface="Verdana" panose="020B0604030504040204" pitchFamily="34" charset="0"/>
                <a:ea typeface="Verdana" panose="020B0604030504040204" pitchFamily="34" charset="0"/>
              </a:rPr>
              <a:t>Execute the following code to verify the creation of the node type</a:t>
            </a:r>
            <a:endParaRPr lang="en-US" cap="none" dirty="0">
              <a:solidFill>
                <a:srgbClr val="000000"/>
              </a:solidFill>
              <a:latin typeface="Verdana" panose="020B0604030504040204" pitchFamily="34" charset="0"/>
              <a:ea typeface="Verdana" panose="020B0604030504040204" pitchFamily="34" charset="0"/>
            </a:endParaRPr>
          </a:p>
          <a:p>
            <a:pPr marL="0" indent="0">
              <a:buNone/>
            </a:pPr>
            <a:r>
              <a:rPr lang="en-IN" b="0" i="0" cap="none" dirty="0">
                <a:solidFill>
                  <a:srgbClr val="000000"/>
                </a:solidFill>
                <a:effectLst/>
                <a:latin typeface="Verdana" panose="020B0604030504040204" pitchFamily="34" charset="0"/>
                <a:ea typeface="Verdana" panose="020B0604030504040204" pitchFamily="34" charset="0"/>
              </a:rPr>
              <a:t>MATCH (n) </a:t>
            </a:r>
            <a:r>
              <a:rPr lang="en-IN" b="1" i="0" cap="none" dirty="0">
                <a:solidFill>
                  <a:srgbClr val="006699"/>
                </a:solidFill>
                <a:effectLst/>
                <a:latin typeface="Verdana" panose="020B0604030504040204" pitchFamily="34" charset="0"/>
                <a:ea typeface="Verdana" panose="020B0604030504040204" pitchFamily="34" charset="0"/>
              </a:rPr>
              <a:t>RETURN</a:t>
            </a:r>
            <a:r>
              <a:rPr lang="en-IN" b="0" i="0" cap="none" dirty="0">
                <a:solidFill>
                  <a:srgbClr val="000000"/>
                </a:solidFill>
                <a:effectLst/>
                <a:latin typeface="Verdana" panose="020B0604030504040204" pitchFamily="34" charset="0"/>
                <a:ea typeface="Verdana" panose="020B0604030504040204" pitchFamily="34" charset="0"/>
              </a:rPr>
              <a:t> n   </a:t>
            </a:r>
          </a:p>
          <a:p>
            <a:pPr marL="0" indent="0">
              <a:buNone/>
            </a:pPr>
            <a:r>
              <a:rPr lang="en-IN" b="1" i="0" dirty="0">
                <a:solidFill>
                  <a:srgbClr val="FF0000"/>
                </a:solidFill>
                <a:effectLst/>
                <a:latin typeface="verdana" panose="020B0604030504040204" pitchFamily="34" charset="0"/>
              </a:rPr>
              <a:t>Create Multiple Nodes</a:t>
            </a:r>
          </a:p>
          <a:p>
            <a:pPr marL="0" indent="0">
              <a:buNone/>
            </a:pPr>
            <a:r>
              <a:rPr lang="en-IN" b="1" i="0" cap="none" dirty="0">
                <a:solidFill>
                  <a:srgbClr val="006699"/>
                </a:solidFill>
                <a:effectLst/>
                <a:latin typeface="verdana" panose="020B0604030504040204" pitchFamily="34" charset="0"/>
              </a:rPr>
              <a:t>CREATE</a:t>
            </a:r>
            <a:r>
              <a:rPr lang="en-IN" b="0" i="0" cap="none" dirty="0">
                <a:solidFill>
                  <a:srgbClr val="000000"/>
                </a:solidFill>
                <a:effectLst/>
                <a:latin typeface="verdana" panose="020B0604030504040204" pitchFamily="34" charset="0"/>
              </a:rPr>
              <a:t> (node1),(node2), (node1),???.. </a:t>
            </a:r>
            <a:endParaRPr lang="en-IN" b="1" cap="none" dirty="0">
              <a:solidFill>
                <a:srgbClr val="000000"/>
              </a:solidFill>
              <a:latin typeface="verdana" panose="020B0604030504040204" pitchFamily="34" charset="0"/>
            </a:endParaRPr>
          </a:p>
          <a:p>
            <a:pPr marL="0" indent="0">
              <a:buNone/>
            </a:pPr>
            <a:r>
              <a:rPr lang="en-US" b="1" i="0" cap="none" dirty="0">
                <a:solidFill>
                  <a:srgbClr val="006699"/>
                </a:solidFill>
                <a:effectLst/>
                <a:latin typeface="verdana" panose="020B0604030504040204" pitchFamily="34" charset="0"/>
              </a:rPr>
              <a:t>Create</a:t>
            </a:r>
            <a:r>
              <a:rPr lang="en-US" b="0" i="0" cap="none" dirty="0">
                <a:solidFill>
                  <a:srgbClr val="000000"/>
                </a:solidFill>
                <a:effectLst/>
                <a:latin typeface="verdana" panose="020B0604030504040204" pitchFamily="34" charset="0"/>
              </a:rPr>
              <a:t> (</a:t>
            </a:r>
            <a:r>
              <a:rPr lang="en-US" b="0" i="0" cap="none" dirty="0" err="1">
                <a:solidFill>
                  <a:srgbClr val="000000"/>
                </a:solidFill>
                <a:effectLst/>
                <a:latin typeface="verdana" panose="020B0604030504040204" pitchFamily="34" charset="0"/>
              </a:rPr>
              <a:t>primary_node</a:t>
            </a:r>
            <a:r>
              <a:rPr lang="en-US" b="0" i="0" cap="none" dirty="0">
                <a:solidFill>
                  <a:srgbClr val="000000"/>
                </a:solidFill>
                <a:effectLst/>
                <a:latin typeface="verdana" panose="020B0604030504040204" pitchFamily="34" charset="0"/>
              </a:rPr>
              <a:t>), ( </a:t>
            </a:r>
            <a:r>
              <a:rPr lang="en-US" b="0" i="0" cap="none" dirty="0" err="1">
                <a:solidFill>
                  <a:srgbClr val="000000"/>
                </a:solidFill>
                <a:effectLst/>
                <a:latin typeface="verdana" panose="020B0604030504040204" pitchFamily="34" charset="0"/>
              </a:rPr>
              <a:t>secondary_node</a:t>
            </a:r>
            <a:r>
              <a:rPr lang="en-US" b="0" i="0" cap="none" dirty="0">
                <a:solidFill>
                  <a:srgbClr val="000000"/>
                </a:solidFill>
                <a:effectLst/>
                <a:latin typeface="verdana" panose="020B0604030504040204" pitchFamily="34" charset="0"/>
              </a:rPr>
              <a:t>);   </a:t>
            </a:r>
          </a:p>
          <a:p>
            <a:pPr marL="0" indent="0">
              <a:buNone/>
            </a:pPr>
            <a:r>
              <a:rPr lang="en-US" b="1" i="0" dirty="0">
                <a:solidFill>
                  <a:srgbClr val="FF0000"/>
                </a:solidFill>
                <a:effectLst/>
                <a:latin typeface="Verdana" panose="020B0604030504040204" pitchFamily="34" charset="0"/>
                <a:ea typeface="Verdana" panose="020B0604030504040204" pitchFamily="34" charset="0"/>
              </a:rPr>
              <a:t>Create a node with a label</a:t>
            </a:r>
          </a:p>
          <a:p>
            <a:pPr marL="0" indent="0">
              <a:buNone/>
            </a:pPr>
            <a:r>
              <a:rPr lang="en-US" b="0" i="0" cap="none" dirty="0">
                <a:solidFill>
                  <a:srgbClr val="000000"/>
                </a:solidFill>
                <a:effectLst/>
                <a:latin typeface="verdana" panose="020B0604030504040204" pitchFamily="34" charset="0"/>
              </a:rPr>
              <a:t>A label is used to classify the nodes using labels. CREATE statement is used to create a label for a node in neo4j.</a:t>
            </a:r>
            <a:endParaRPr lang="en-IN" b="1" i="0" cap="none" dirty="0">
              <a:solidFill>
                <a:srgbClr val="000000"/>
              </a:solidFill>
              <a:effectLst/>
              <a:latin typeface="verdana" panose="020B0604030504040204" pitchFamily="34" charset="0"/>
            </a:endParaRP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node:label</a:t>
            </a:r>
            <a:r>
              <a:rPr lang="en-IN" b="0" i="0" dirty="0">
                <a:solidFill>
                  <a:srgbClr val="000000"/>
                </a:solidFill>
                <a:effectLst/>
                <a:latin typeface="verdana" panose="020B0604030504040204" pitchFamily="34" charset="0"/>
              </a:rPr>
              <a:t>)   </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Kalam:scientist</a:t>
            </a:r>
            <a:r>
              <a:rPr lang="en-IN" b="0" i="0" dirty="0">
                <a:solidFill>
                  <a:srgbClr val="000000"/>
                </a:solidFill>
                <a:effectLst/>
                <a:latin typeface="verdana" panose="020B0604030504040204" pitchFamily="34" charset="0"/>
              </a:rPr>
              <a:t>)   </a:t>
            </a:r>
          </a:p>
          <a:p>
            <a:pPr marL="0" indent="0">
              <a:buNone/>
            </a:pPr>
            <a:endParaRPr lang="en-IN" b="1"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1880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20FD8-5158-4AA3-88E8-140CC86CF74D}"/>
              </a:ext>
            </a:extLst>
          </p:cNvPr>
          <p:cNvSpPr>
            <a:spLocks noGrp="1"/>
          </p:cNvSpPr>
          <p:nvPr>
            <p:ph sz="quarter" idx="13"/>
          </p:nvPr>
        </p:nvSpPr>
        <p:spPr>
          <a:xfrm>
            <a:off x="381740" y="372862"/>
            <a:ext cx="11505460" cy="6223247"/>
          </a:xfrm>
        </p:spPr>
        <p:txBody>
          <a:bodyPr/>
          <a:lstStyle/>
          <a:p>
            <a:pPr marL="0" indent="0">
              <a:buNone/>
            </a:pPr>
            <a:r>
              <a:rPr lang="en-IN" b="1" i="0" dirty="0">
                <a:solidFill>
                  <a:srgbClr val="FF0000"/>
                </a:solidFill>
                <a:effectLst/>
                <a:latin typeface="Verdana" panose="020B0604030504040204" pitchFamily="34" charset="0"/>
                <a:ea typeface="Verdana" panose="020B0604030504040204" pitchFamily="34" charset="0"/>
              </a:rPr>
              <a:t>Create Node with Properties</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node:label</a:t>
            </a:r>
            <a:r>
              <a:rPr lang="en-US" b="0" i="0" dirty="0">
                <a:solidFill>
                  <a:srgbClr val="000000"/>
                </a:solidFill>
                <a:effectLst/>
                <a:latin typeface="verdana" panose="020B0604030504040204" pitchFamily="34" charset="0"/>
              </a:rPr>
              <a:t> { key1: value, key2: value, . . . . . . . . .  })   </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Ajeet:Developer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a:t>
            </a:r>
            <a:r>
              <a:rPr lang="en-IN" b="0" i="0" dirty="0">
                <a:solidFill>
                  <a:srgbClr val="0000FF"/>
                </a:solidFill>
                <a:effectLst/>
                <a:latin typeface="verdana" panose="020B0604030504040204" pitchFamily="34" charset="0"/>
              </a:rPr>
              <a:t>"Ajeet Kumar"</a:t>
            </a:r>
            <a:r>
              <a:rPr lang="en-IN" b="0" i="0" dirty="0">
                <a:solidFill>
                  <a:srgbClr val="000000"/>
                </a:solidFill>
                <a:effectLst/>
                <a:latin typeface="verdana" panose="020B0604030504040204" pitchFamily="34" charset="0"/>
              </a:rPr>
              <a:t>, YOB: 1989, POB: </a:t>
            </a:r>
            <a:r>
              <a:rPr lang="en-IN" b="0" i="0" dirty="0">
                <a:solidFill>
                  <a:srgbClr val="0000FF"/>
                </a:solidFill>
                <a:effectLst/>
                <a:latin typeface="verdana" panose="020B0604030504040204" pitchFamily="34" charset="0"/>
              </a:rPr>
              <a:t>"Mau"</a:t>
            </a:r>
            <a:r>
              <a:rPr lang="en-IN" b="0" i="0" dirty="0">
                <a:solidFill>
                  <a:srgbClr val="000000"/>
                </a:solidFill>
                <a:effectLst/>
                <a:latin typeface="verdana" panose="020B0604030504040204" pitchFamily="34" charset="0"/>
              </a:rPr>
              <a:t>}) </a:t>
            </a:r>
          </a:p>
          <a:p>
            <a:pPr marL="0" indent="0">
              <a:buNone/>
            </a:pPr>
            <a:r>
              <a:rPr lang="en-IN" b="1" i="0" dirty="0">
                <a:solidFill>
                  <a:srgbClr val="FF0000"/>
                </a:solidFill>
                <a:effectLst/>
                <a:latin typeface="Verdana" panose="020B0604030504040204" pitchFamily="34" charset="0"/>
                <a:ea typeface="Verdana" panose="020B0604030504040204" pitchFamily="34" charset="0"/>
              </a:rPr>
              <a:t>Returning the created node</a:t>
            </a:r>
          </a:p>
          <a:p>
            <a:pPr algn="l"/>
            <a:r>
              <a:rPr lang="en-US" b="0" i="0" cap="none" dirty="0">
                <a:solidFill>
                  <a:srgbClr val="000000"/>
                </a:solidFill>
                <a:effectLst/>
                <a:latin typeface="verdana" panose="020B0604030504040204" pitchFamily="34" charset="0"/>
              </a:rPr>
              <a:t>MATCH (n) RETURN n command is used to view the created nodes. This query returns all the existing nodes in the database.</a:t>
            </a:r>
          </a:p>
          <a:p>
            <a:pPr algn="l"/>
            <a:r>
              <a:rPr lang="en-US" b="0" i="0" cap="none" dirty="0">
                <a:solidFill>
                  <a:srgbClr val="000000"/>
                </a:solidFill>
                <a:effectLst/>
                <a:latin typeface="verdana" panose="020B0604030504040204" pitchFamily="34" charset="0"/>
              </a:rPr>
              <a:t>But if you want to return the newly created node use the return command with create command:</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Node:Label</a:t>
            </a:r>
            <a:r>
              <a:rPr lang="en-US" b="0" i="0" dirty="0">
                <a:solidFill>
                  <a:srgbClr val="000000"/>
                </a:solidFill>
                <a:effectLst/>
                <a:latin typeface="verdana" panose="020B0604030504040204" pitchFamily="34" charset="0"/>
              </a:rPr>
              <a:t>{properties. . . . }) </a:t>
            </a: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Node </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Sonoo:trainer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Sonoo</a:t>
            </a:r>
            <a:r>
              <a:rPr lang="en-IN" b="0" i="0" dirty="0">
                <a:solidFill>
                  <a:srgbClr val="0000FF"/>
                </a:solidFill>
                <a:effectLst/>
                <a:latin typeface="verdana" panose="020B0604030504040204" pitchFamily="34" charset="0"/>
              </a:rPr>
              <a:t> Jaiswal"</a:t>
            </a:r>
            <a:r>
              <a:rPr lang="en-IN" b="0" i="0" dirty="0">
                <a:solidFill>
                  <a:srgbClr val="000000"/>
                </a:solidFill>
                <a:effectLst/>
                <a:latin typeface="verdana" panose="020B0604030504040204" pitchFamily="34" charset="0"/>
              </a:rPr>
              <a:t>, YOB: 1987, POB: </a:t>
            </a:r>
            <a:r>
              <a:rPr lang="en-IN" b="0" i="0" dirty="0">
                <a:solidFill>
                  <a:srgbClr val="0000FF"/>
                </a:solidFill>
                <a:effectLst/>
                <a:latin typeface="verdana" panose="020B0604030504040204" pitchFamily="34" charset="0"/>
              </a:rPr>
              <a:t>"Faizabad"</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Sonoo</a:t>
            </a:r>
            <a:r>
              <a:rPr lang="en-IN"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  </a:t>
            </a:r>
          </a:p>
          <a:p>
            <a:pPr marL="0" indent="0" algn="l">
              <a:buNone/>
            </a:pPr>
            <a:endParaRPr lang="en-US" b="0" i="0" cap="none" dirty="0">
              <a:solidFill>
                <a:srgbClr val="000000"/>
              </a:solidFill>
              <a:effectLst/>
              <a:latin typeface="verdana" panose="020B0604030504040204" pitchFamily="34" charset="0"/>
            </a:endParaRPr>
          </a:p>
          <a:p>
            <a:pPr marL="0" indent="0">
              <a:buNone/>
            </a:pPr>
            <a:endParaRPr lang="en-IN" b="1" i="0" cap="none" dirty="0">
              <a:solidFill>
                <a:srgbClr val="FF0000"/>
              </a:solidFill>
              <a:effectLst/>
              <a:latin typeface="Verdana" panose="020B0604030504040204" pitchFamily="34" charset="0"/>
              <a:ea typeface="Verdana" panose="020B0604030504040204" pitchFamily="34" charset="0"/>
            </a:endParaRPr>
          </a:p>
          <a:p>
            <a:pPr marL="0" indent="0">
              <a:buNone/>
            </a:pPr>
            <a:endParaRPr lang="en-IN"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64758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05E-D69D-4834-8BCD-191A10493A98}"/>
              </a:ext>
            </a:extLst>
          </p:cNvPr>
          <p:cNvSpPr>
            <a:spLocks noGrp="1"/>
          </p:cNvSpPr>
          <p:nvPr>
            <p:ph type="title"/>
          </p:nvPr>
        </p:nvSpPr>
        <p:spPr>
          <a:xfrm>
            <a:off x="283459" y="457201"/>
            <a:ext cx="11416684" cy="696898"/>
          </a:xfrm>
        </p:spPr>
        <p:txBody>
          <a:bodyPr>
            <a:normAutofit fontScale="90000"/>
          </a:bodyPr>
          <a:lstStyle/>
          <a:p>
            <a:pPr algn="l"/>
            <a:r>
              <a:rPr lang="en-IN" b="0" i="0" dirty="0">
                <a:solidFill>
                  <a:srgbClr val="610B38"/>
                </a:solidFill>
                <a:effectLst/>
                <a:latin typeface="erdana"/>
              </a:rPr>
              <a:t>Create Relationship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E5FE9B0-E95E-4779-9694-7F9353F4B753}"/>
              </a:ext>
            </a:extLst>
          </p:cNvPr>
          <p:cNvSpPr>
            <a:spLocks noGrp="1"/>
          </p:cNvSpPr>
          <p:nvPr>
            <p:ph sz="quarter" idx="13"/>
          </p:nvPr>
        </p:nvSpPr>
        <p:spPr>
          <a:xfrm>
            <a:off x="283459" y="985421"/>
            <a:ext cx="11417310" cy="5504155"/>
          </a:xfrm>
        </p:spPr>
        <p:txBody>
          <a:bodyPr/>
          <a:lstStyle/>
          <a:p>
            <a:pPr marL="0" indent="0" algn="l">
              <a:buNone/>
            </a:pPr>
            <a:r>
              <a:rPr lang="en-US" b="0" i="0" cap="none" dirty="0">
                <a:solidFill>
                  <a:srgbClr val="000000"/>
                </a:solidFill>
                <a:effectLst/>
                <a:latin typeface="verdana" panose="020B0604030504040204" pitchFamily="34" charset="0"/>
              </a:rPr>
              <a:t>CREATE statement is used to create relationship between nodes. These relationships define direction, type and form patterns of the data.</a:t>
            </a:r>
          </a:p>
          <a:p>
            <a:r>
              <a:rPr lang="en-US" b="0" i="0" cap="none" dirty="0">
                <a:solidFill>
                  <a:srgbClr val="000000"/>
                </a:solidFill>
                <a:effectLst/>
                <a:latin typeface="verdana" panose="020B0604030504040204" pitchFamily="34" charset="0"/>
              </a:rPr>
              <a:t>It defines mainly three things:</a:t>
            </a:r>
          </a:p>
          <a:p>
            <a:r>
              <a:rPr lang="en-US" b="0" cap="none" dirty="0">
                <a:solidFill>
                  <a:srgbClr val="000000"/>
                </a:solidFill>
                <a:effectLst/>
                <a:latin typeface="verdana" panose="020B0604030504040204" pitchFamily="34" charset="0"/>
              </a:rPr>
              <a:t>Creating relationships</a:t>
            </a:r>
          </a:p>
          <a:p>
            <a:r>
              <a:rPr lang="en-US" b="0" cap="none" dirty="0">
                <a:solidFill>
                  <a:srgbClr val="000000"/>
                </a:solidFill>
                <a:effectLst/>
                <a:latin typeface="verdana" panose="020B0604030504040204" pitchFamily="34" charset="0"/>
              </a:rPr>
              <a:t>Creating relationships between existing nodes</a:t>
            </a:r>
          </a:p>
          <a:p>
            <a:r>
              <a:rPr lang="en-US" b="0" cap="none" dirty="0">
                <a:solidFill>
                  <a:srgbClr val="000000"/>
                </a:solidFill>
                <a:effectLst/>
                <a:latin typeface="verdana" panose="020B0604030504040204" pitchFamily="34" charset="0"/>
              </a:rPr>
              <a:t>Creating relationships with label and properties</a:t>
            </a:r>
          </a:p>
          <a:p>
            <a:pPr marL="0" indent="0">
              <a:buNone/>
            </a:pPr>
            <a:r>
              <a:rPr lang="en-IN" b="1" i="0" dirty="0">
                <a:solidFill>
                  <a:srgbClr val="FF0000"/>
                </a:solidFill>
                <a:effectLst/>
                <a:latin typeface="Verdana" panose="020B0604030504040204" pitchFamily="34" charset="0"/>
                <a:ea typeface="Verdana" panose="020B0604030504040204" pitchFamily="34" charset="0"/>
              </a:rPr>
              <a:t>Creating Relationship</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(node1)-[:</a:t>
            </a:r>
            <a:r>
              <a:rPr lang="en-IN" b="0" i="0" dirty="0" err="1">
                <a:solidFill>
                  <a:srgbClr val="000000"/>
                </a:solidFill>
                <a:effectLst/>
                <a:latin typeface="verdana" panose="020B0604030504040204" pitchFamily="34" charset="0"/>
              </a:rPr>
              <a:t>RelationshipType</a:t>
            </a:r>
            <a:r>
              <a:rPr lang="en-IN" b="0" i="0" dirty="0">
                <a:solidFill>
                  <a:srgbClr val="000000"/>
                </a:solidFill>
                <a:effectLst/>
                <a:latin typeface="verdana" panose="020B0604030504040204" pitchFamily="34" charset="0"/>
              </a:rPr>
              <a:t>]-&gt;(node2)   </a:t>
            </a:r>
          </a:p>
          <a:p>
            <a:pPr marL="0" indent="0" algn="l">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Raul:player</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"Raul Vinci"</a:t>
            </a:r>
            <a:r>
              <a:rPr lang="en-US" b="0" i="0" dirty="0">
                <a:solidFill>
                  <a:srgbClr val="000000"/>
                </a:solidFill>
                <a:effectLst/>
                <a:latin typeface="verdana" panose="020B0604030504040204" pitchFamily="34" charset="0"/>
              </a:rPr>
              <a:t>, YOB: 1973, POB: </a:t>
            </a:r>
            <a:r>
              <a:rPr lang="en-US" b="0" i="0" dirty="0">
                <a:solidFill>
                  <a:srgbClr val="0000FF"/>
                </a:solidFill>
                <a:effectLst/>
                <a:latin typeface="verdana" panose="020B0604030504040204" pitchFamily="34" charset="0"/>
              </a:rPr>
              <a:t>"Milan"</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It:Country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Itly</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Raul, It  </a:t>
            </a:r>
          </a:p>
          <a:p>
            <a:pPr marL="0" indent="0">
              <a:buNone/>
            </a:pPr>
            <a:endParaRPr lang="en-IN" dirty="0"/>
          </a:p>
        </p:txBody>
      </p:sp>
    </p:spTree>
    <p:extLst>
      <p:ext uri="{BB962C8B-B14F-4D97-AF65-F5344CB8AC3E}">
        <p14:creationId xmlns:p14="http://schemas.microsoft.com/office/powerpoint/2010/main" val="3573195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4056D-CFB6-4BAE-9A05-8839354D69AD}"/>
              </a:ext>
            </a:extLst>
          </p:cNvPr>
          <p:cNvSpPr>
            <a:spLocks noGrp="1"/>
          </p:cNvSpPr>
          <p:nvPr>
            <p:ph sz="quarter" idx="13"/>
          </p:nvPr>
        </p:nvSpPr>
        <p:spPr>
          <a:xfrm>
            <a:off x="426128" y="328474"/>
            <a:ext cx="11345662" cy="6143347"/>
          </a:xfrm>
        </p:spPr>
        <p:txBody>
          <a:bodyPr>
            <a:normAutofit/>
          </a:bodyPr>
          <a:lstStyle/>
          <a:p>
            <a:pPr marL="0" indent="0">
              <a:buNone/>
            </a:pPr>
            <a:r>
              <a:rPr lang="en-US" b="0" i="0" cap="none" dirty="0">
                <a:solidFill>
                  <a:srgbClr val="000000"/>
                </a:solidFill>
                <a:effectLst/>
                <a:latin typeface="verdana" panose="020B0604030504040204" pitchFamily="34" charset="0"/>
              </a:rPr>
              <a:t>Create a relationship "PLAYER_OF between these two nodes as ?</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(Raul)-[</a:t>
            </a:r>
            <a:r>
              <a:rPr lang="en-US" b="0" i="0" dirty="0" err="1">
                <a:solidFill>
                  <a:srgbClr val="000000"/>
                </a:solidFill>
                <a:effectLst/>
                <a:latin typeface="verdana" panose="020B0604030504040204" pitchFamily="34" charset="0"/>
              </a:rPr>
              <a:t>r:PLAYER_OF</a:t>
            </a:r>
            <a:r>
              <a:rPr lang="en-US" b="0" i="0" dirty="0">
                <a:solidFill>
                  <a:srgbClr val="000000"/>
                </a:solidFill>
                <a:effectLst/>
                <a:latin typeface="verdana" panose="020B0604030504040204" pitchFamily="34" charset="0"/>
              </a:rPr>
              <a:t>]-&gt;(It)  </a:t>
            </a:r>
          </a:p>
          <a:p>
            <a:pPr marL="0" indent="0">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Raul, It </a:t>
            </a:r>
          </a:p>
          <a:p>
            <a:pPr marL="0" indent="0">
              <a:buNone/>
            </a:pPr>
            <a:r>
              <a:rPr lang="en-US" b="1" i="0" dirty="0">
                <a:solidFill>
                  <a:srgbClr val="FF0000"/>
                </a:solidFill>
                <a:effectLst/>
                <a:latin typeface="Verdana" panose="020B0604030504040204" pitchFamily="34" charset="0"/>
                <a:ea typeface="Verdana" panose="020B0604030504040204" pitchFamily="34" charset="0"/>
              </a:rPr>
              <a:t>Create a Relationship between existing Nodes</a:t>
            </a:r>
            <a:br>
              <a:rPr lang="en-US" b="0" i="0" dirty="0">
                <a:solidFill>
                  <a:srgbClr val="610B38"/>
                </a:solidFill>
                <a:effectLst/>
                <a:latin typeface="erdana"/>
              </a:rPr>
            </a:br>
            <a:r>
              <a:rPr lang="en-US" b="0" i="0" cap="none" dirty="0">
                <a:solidFill>
                  <a:srgbClr val="000000"/>
                </a:solidFill>
                <a:effectLst/>
                <a:latin typeface="verdana" panose="020B0604030504040204" pitchFamily="34" charset="0"/>
              </a:rPr>
              <a:t>MATCH statement is used to create relationship between the existing nodes.</a:t>
            </a:r>
          </a:p>
          <a:p>
            <a:pPr marL="0" indent="0" algn="l">
              <a:buNone/>
            </a:pPr>
            <a:r>
              <a:rPr lang="en-IN" b="0" i="0" dirty="0">
                <a:solidFill>
                  <a:srgbClr val="000000"/>
                </a:solidFill>
                <a:effectLst/>
                <a:latin typeface="verdana" panose="020B0604030504040204" pitchFamily="34" charset="0"/>
              </a:rPr>
              <a:t>MATCH (a:LabeofNode1), (b:LabeofNode2)   </a:t>
            </a:r>
          </a:p>
          <a:p>
            <a:pPr marL="0" indent="0" algn="l">
              <a:buNone/>
            </a:pPr>
            <a:r>
              <a:rPr lang="en-IN" b="1" i="0" dirty="0">
                <a:solidFill>
                  <a:srgbClr val="006699"/>
                </a:solidFill>
                <a:effectLst/>
                <a:latin typeface="verdana" panose="020B0604030504040204" pitchFamily="34" charset="0"/>
              </a:rPr>
              <a:t>WHERE</a:t>
            </a:r>
            <a:r>
              <a:rPr lang="en-IN" b="0" i="0" dirty="0">
                <a:solidFill>
                  <a:srgbClr val="000000"/>
                </a:solidFill>
                <a:effectLst/>
                <a:latin typeface="verdana" panose="020B0604030504040204" pitchFamily="34" charset="0"/>
              </a:rPr>
              <a:t> a.</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"nameofnode1"</a:t>
            </a:r>
            <a:r>
              <a:rPr lang="en-IN" b="0" i="0" dirty="0">
                <a:solidFill>
                  <a:srgbClr val="000000"/>
                </a:solidFill>
                <a:effectLst/>
                <a:latin typeface="verdana" panose="020B0604030504040204" pitchFamily="34" charset="0"/>
              </a:rPr>
              <a:t> </a:t>
            </a:r>
            <a:r>
              <a:rPr lang="en-IN" b="0" i="0" dirty="0">
                <a:solidFill>
                  <a:srgbClr val="808080"/>
                </a:solidFill>
                <a:effectLst/>
                <a:latin typeface="verdana" panose="020B0604030504040204" pitchFamily="34" charset="0"/>
              </a:rPr>
              <a:t>AND</a:t>
            </a:r>
            <a:r>
              <a:rPr lang="en-IN" b="0" i="0" dirty="0">
                <a:solidFill>
                  <a:srgbClr val="000000"/>
                </a:solidFill>
                <a:effectLst/>
                <a:latin typeface="verdana" panose="020B0604030504040204" pitchFamily="34" charset="0"/>
              </a:rPr>
              <a:t> b.</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 nameofnode2"</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 Relation]-&gt;(b)   </a:t>
            </a:r>
          </a:p>
          <a:p>
            <a:pPr marL="0" indent="0" algn="l">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MATCH (</a:t>
            </a:r>
            <a:r>
              <a:rPr lang="en-US" b="0" i="0" dirty="0" err="1">
                <a:solidFill>
                  <a:srgbClr val="000000"/>
                </a:solidFill>
                <a:effectLst/>
                <a:latin typeface="verdana" panose="020B0604030504040204" pitchFamily="34" charset="0"/>
              </a:rPr>
              <a:t>a:player</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b:Country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"Raul Vinci"</a:t>
            </a:r>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AND</a:t>
            </a:r>
            <a:r>
              <a:rPr lang="en-US" b="0" i="0" dirty="0">
                <a:solidFill>
                  <a:srgbClr val="000000"/>
                </a:solidFill>
                <a:effectLst/>
                <a:latin typeface="verdana" panose="020B0604030504040204" pitchFamily="34" charset="0"/>
              </a:rPr>
              <a:t> b.</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Itly</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(a)-[r: FOOTBALLER_OF]-&gt;(b)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a,b</a:t>
            </a:r>
            <a:r>
              <a:rPr lang="en-US" b="0" i="0" dirty="0">
                <a:solidFill>
                  <a:srgbClr val="000000"/>
                </a:solidFill>
                <a:effectLst/>
                <a:latin typeface="verdana" panose="020B0604030504040204" pitchFamily="34" charset="0"/>
              </a:rPr>
              <a:t> </a:t>
            </a:r>
          </a:p>
          <a:p>
            <a:pPr marL="0" indent="0">
              <a:buNone/>
            </a:pPr>
            <a:endParaRPr lang="en-IN" dirty="0"/>
          </a:p>
        </p:txBody>
      </p:sp>
    </p:spTree>
    <p:extLst>
      <p:ext uri="{BB962C8B-B14F-4D97-AF65-F5344CB8AC3E}">
        <p14:creationId xmlns:p14="http://schemas.microsoft.com/office/powerpoint/2010/main" val="239816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9C887-7461-4C84-A4C7-41F2903B4C19}"/>
              </a:ext>
            </a:extLst>
          </p:cNvPr>
          <p:cNvSpPr>
            <a:spLocks noGrp="1"/>
          </p:cNvSpPr>
          <p:nvPr>
            <p:ph sz="quarter" idx="13"/>
          </p:nvPr>
        </p:nvSpPr>
        <p:spPr>
          <a:xfrm>
            <a:off x="337351" y="337351"/>
            <a:ext cx="11576482" cy="6356411"/>
          </a:xfrm>
        </p:spPr>
        <p:txBody>
          <a:bodyPr/>
          <a:lstStyle/>
          <a:p>
            <a:pPr marL="0" indent="0">
              <a:buNone/>
            </a:pPr>
            <a:r>
              <a:rPr lang="en-US" b="1" i="0" dirty="0">
                <a:solidFill>
                  <a:srgbClr val="FF0000"/>
                </a:solidFill>
                <a:effectLst/>
                <a:latin typeface="Verdana" panose="020B0604030504040204" pitchFamily="34" charset="0"/>
                <a:ea typeface="Verdana" panose="020B0604030504040204" pitchFamily="34" charset="0"/>
              </a:rPr>
              <a:t>Create a Relationship with Label and Properties</a:t>
            </a:r>
          </a:p>
          <a:p>
            <a:pPr marL="0" indent="0">
              <a:buNone/>
            </a:pPr>
            <a:r>
              <a:rPr lang="en-US" b="0" i="0" cap="none" dirty="0">
                <a:solidFill>
                  <a:srgbClr val="000000"/>
                </a:solidFill>
                <a:effectLst/>
                <a:latin typeface="verdana" panose="020B0604030504040204" pitchFamily="34" charset="0"/>
              </a:rPr>
              <a:t>CREATE statement is used to create a relationship with label and properties</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(node1)-[</a:t>
            </a:r>
            <a:r>
              <a:rPr lang="en-US" b="0" i="0" dirty="0" err="1">
                <a:solidFill>
                  <a:srgbClr val="000000"/>
                </a:solidFill>
                <a:effectLst/>
                <a:latin typeface="verdana" panose="020B0604030504040204" pitchFamily="34" charset="0"/>
              </a:rPr>
              <a:t>label:Rel_Type</a:t>
            </a:r>
            <a:r>
              <a:rPr lang="en-US" b="0" i="0" dirty="0">
                <a:solidFill>
                  <a:srgbClr val="000000"/>
                </a:solidFill>
                <a:effectLst/>
                <a:latin typeface="verdana" panose="020B0604030504040204" pitchFamily="34" charset="0"/>
              </a:rPr>
              <a:t> {key1:value1, key2:value2, . . . n}]-&gt; (node2)  </a:t>
            </a:r>
          </a:p>
          <a:p>
            <a:pPr marL="0" indent="0" algn="l">
              <a:buNone/>
            </a:pPr>
            <a:r>
              <a:rPr lang="en-US" sz="1600" b="0" i="0" cap="none" dirty="0">
                <a:solidFill>
                  <a:srgbClr val="000000"/>
                </a:solidFill>
                <a:effectLst/>
                <a:latin typeface="verdana" panose="020B0604030504040204" pitchFamily="34" charset="0"/>
              </a:rPr>
              <a:t>An example to create a relationship for a node with label and properties using the CREATE statement.</a:t>
            </a:r>
          </a:p>
          <a:p>
            <a:pPr marL="0" indent="0" algn="l">
              <a:buNone/>
            </a:pPr>
            <a:r>
              <a:rPr lang="en-US" sz="1600" b="0" i="0" cap="none" dirty="0">
                <a:solidFill>
                  <a:srgbClr val="000000"/>
                </a:solidFill>
                <a:effectLst/>
                <a:latin typeface="verdana" panose="020B0604030504040204" pitchFamily="34" charset="0"/>
              </a:rPr>
              <a:t>First create a node "</a:t>
            </a:r>
            <a:r>
              <a:rPr lang="en-US" sz="1600" b="0" i="0" cap="none" dirty="0" err="1">
                <a:solidFill>
                  <a:srgbClr val="000000"/>
                </a:solidFill>
                <a:effectLst/>
                <a:latin typeface="verdana" panose="020B0604030504040204" pitchFamily="34" charset="0"/>
              </a:rPr>
              <a:t>kohli</a:t>
            </a:r>
            <a:r>
              <a:rPr lang="en-US" sz="1600" b="0" i="0" cap="none" dirty="0">
                <a:solidFill>
                  <a:srgbClr val="000000"/>
                </a:solidFill>
                <a:effectLst/>
                <a:latin typeface="verdana" panose="020B0604030504040204" pitchFamily="34" charset="0"/>
              </a:rPr>
              <a:t>", having multiple labels</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Kohli:person:player</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Kohli:player</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a:t>
            </a:r>
            <a:r>
              <a:rPr lang="en-IN" b="0" i="0" dirty="0">
                <a:solidFill>
                  <a:srgbClr val="0000FF"/>
                </a:solidFill>
                <a:effectLst/>
                <a:latin typeface="verdana" panose="020B0604030504040204" pitchFamily="34" charset="0"/>
              </a:rPr>
              <a:t>"Virat Kohli"</a:t>
            </a:r>
            <a:r>
              <a:rPr lang="en-IN" b="0" i="0" dirty="0">
                <a:solidFill>
                  <a:srgbClr val="000000"/>
                </a:solidFill>
                <a:effectLst/>
                <a:latin typeface="verdana" panose="020B0604030504040204" pitchFamily="34" charset="0"/>
              </a:rPr>
              <a:t>, YOB: 1988, POB: </a:t>
            </a:r>
            <a:r>
              <a:rPr lang="en-IN" b="0" i="0" dirty="0">
                <a:solidFill>
                  <a:srgbClr val="0000FF"/>
                </a:solidFill>
                <a:effectLst/>
                <a:latin typeface="verdana" panose="020B0604030504040204" pitchFamily="34" charset="0"/>
              </a:rPr>
              <a:t>"Delhi"</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Kohli </a:t>
            </a:r>
          </a:p>
          <a:p>
            <a:pPr marL="0" indent="0">
              <a:buNone/>
            </a:pPr>
            <a:r>
              <a:rPr lang="en-IN" cap="none" dirty="0"/>
              <a:t>Create another node</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Ind:Country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"India"</a:t>
            </a:r>
            <a:r>
              <a:rPr lang="en-US" b="0" i="0" dirty="0">
                <a:solidFill>
                  <a:srgbClr val="000000"/>
                </a:solidFill>
                <a:effectLst/>
                <a:latin typeface="verdana" panose="020B0604030504040204" pitchFamily="34" charset="0"/>
              </a:rPr>
              <a:t>}) </a:t>
            </a:r>
            <a:endParaRPr lang="en-IN" b="0" i="0" cap="none"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create a relationship with label and properties:</a:t>
            </a:r>
            <a:endParaRPr lang="en-IN" cap="none" dirty="0"/>
          </a:p>
        </p:txBody>
      </p:sp>
    </p:spTree>
    <p:extLst>
      <p:ext uri="{BB962C8B-B14F-4D97-AF65-F5344CB8AC3E}">
        <p14:creationId xmlns:p14="http://schemas.microsoft.com/office/powerpoint/2010/main" val="349429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AF65-C975-474A-B8E0-BE2DF5B88874}"/>
              </a:ext>
            </a:extLst>
          </p:cNvPr>
          <p:cNvSpPr>
            <a:spLocks noGrp="1"/>
          </p:cNvSpPr>
          <p:nvPr>
            <p:ph sz="quarter" idx="13"/>
          </p:nvPr>
        </p:nvSpPr>
        <p:spPr>
          <a:xfrm>
            <a:off x="204186" y="221942"/>
            <a:ext cx="11736280" cy="6436310"/>
          </a:xfrm>
        </p:spPr>
        <p:txBody>
          <a:bodyPr/>
          <a:lstStyle/>
          <a:p>
            <a:pPr marL="0" indent="0" algn="l">
              <a:buNone/>
            </a:pPr>
            <a:r>
              <a:rPr lang="en-US" b="0" i="0" dirty="0">
                <a:solidFill>
                  <a:srgbClr val="000000"/>
                </a:solidFill>
                <a:effectLst/>
                <a:latin typeface="verdana" panose="020B0604030504040204" pitchFamily="34" charset="0"/>
              </a:rPr>
              <a:t>MATCH (</a:t>
            </a:r>
            <a:r>
              <a:rPr lang="en-US" b="0" i="0" dirty="0" err="1">
                <a:solidFill>
                  <a:srgbClr val="000000"/>
                </a:solidFill>
                <a:effectLst/>
                <a:latin typeface="verdana" panose="020B0604030504040204" pitchFamily="34" charset="0"/>
              </a:rPr>
              <a:t>a:player</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b:Country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"Virat Kohli"</a:t>
            </a:r>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AND</a:t>
            </a:r>
            <a:r>
              <a:rPr lang="en-US" b="0" i="0" dirty="0">
                <a:solidFill>
                  <a:srgbClr val="000000"/>
                </a:solidFill>
                <a:effectLst/>
                <a:latin typeface="verdana" panose="020B0604030504040204" pitchFamily="34" charset="0"/>
              </a:rPr>
              <a:t> b.</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"India"</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a:t>
            </a:r>
            <a:r>
              <a:rPr lang="en-US" b="0" i="0" dirty="0" err="1">
                <a:solidFill>
                  <a:srgbClr val="000000"/>
                </a:solidFill>
                <a:effectLst/>
                <a:latin typeface="verdana" panose="020B0604030504040204" pitchFamily="34" charset="0"/>
              </a:rPr>
              <a:t>r:BATSMAN_OF</a:t>
            </a:r>
            <a:r>
              <a:rPr lang="en-US" b="0" i="0" dirty="0">
                <a:solidFill>
                  <a:srgbClr val="000000"/>
                </a:solidFill>
                <a:effectLst/>
                <a:latin typeface="verdana" panose="020B0604030504040204" pitchFamily="34" charset="0"/>
              </a:rPr>
              <a:t> {Matches:5, </a:t>
            </a:r>
            <a:r>
              <a:rPr lang="en-US" b="0" i="0" dirty="0">
                <a:solidFill>
                  <a:srgbClr val="FF1493"/>
                </a:solidFill>
                <a:effectLst/>
                <a:latin typeface="verdana" panose="020B0604030504040204" pitchFamily="34" charset="0"/>
              </a:rPr>
              <a:t>Avg</a:t>
            </a:r>
            <a:r>
              <a:rPr lang="en-US" b="0" i="0" dirty="0">
                <a:solidFill>
                  <a:srgbClr val="000000"/>
                </a:solidFill>
                <a:effectLst/>
                <a:latin typeface="verdana" panose="020B0604030504040204" pitchFamily="34" charset="0"/>
              </a:rPr>
              <a:t>:90.75}]-&gt;(b)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a,b</a:t>
            </a:r>
            <a:r>
              <a:rPr lang="en-US" b="0" i="0" dirty="0">
                <a:solidFill>
                  <a:srgbClr val="000000"/>
                </a:solidFill>
                <a:effectLst/>
                <a:latin typeface="verdana" panose="020B0604030504040204" pitchFamily="34" charset="0"/>
              </a:rPr>
              <a:t>  </a:t>
            </a:r>
          </a:p>
          <a:p>
            <a:pPr marL="0" indent="0">
              <a:buNone/>
            </a:pPr>
            <a:r>
              <a:rPr lang="en-IN" b="1" i="0" dirty="0">
                <a:solidFill>
                  <a:srgbClr val="FF0000"/>
                </a:solidFill>
                <a:effectLst/>
                <a:latin typeface="erdana"/>
              </a:rPr>
              <a:t>Creating a complete path</a:t>
            </a:r>
          </a:p>
          <a:p>
            <a:pPr marL="0" indent="0">
              <a:buNone/>
            </a:pPr>
            <a:r>
              <a:rPr lang="en-US" b="0" i="0" cap="none" dirty="0">
                <a:solidFill>
                  <a:srgbClr val="000000"/>
                </a:solidFill>
                <a:effectLst/>
                <a:latin typeface="verdana" panose="020B0604030504040204" pitchFamily="34" charset="0"/>
              </a:rPr>
              <a:t>CREATE statement is used to create a path. A path is formed using continuous relationship.</a:t>
            </a:r>
          </a:p>
          <a:p>
            <a:pPr marL="0" indent="0" algn="l">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p = (Node1 {properties})-[:</a:t>
            </a:r>
            <a:r>
              <a:rPr lang="en-IN" b="0" i="0" dirty="0" err="1">
                <a:solidFill>
                  <a:srgbClr val="000000"/>
                </a:solidFill>
                <a:effectLst/>
                <a:latin typeface="verdana" panose="020B0604030504040204" pitchFamily="34" charset="0"/>
              </a:rPr>
              <a:t>Relationship_Type</a:t>
            </a:r>
            <a:r>
              <a:rPr lang="en-IN" b="0" i="0" dirty="0">
                <a:solidFill>
                  <a:srgbClr val="000000"/>
                </a:solidFill>
                <a:effectLst/>
                <a:latin typeface="verdana" panose="020B0604030504040204" pitchFamily="34" charset="0"/>
              </a:rPr>
              <a:t>]-&gt;  </a:t>
            </a:r>
          </a:p>
          <a:p>
            <a:pPr marL="0" indent="0" algn="l">
              <a:buNone/>
            </a:pPr>
            <a:r>
              <a:rPr lang="en-IN" b="0" i="0" dirty="0">
                <a:solidFill>
                  <a:srgbClr val="000000"/>
                </a:solidFill>
                <a:effectLst/>
                <a:latin typeface="verdana" panose="020B0604030504040204" pitchFamily="34" charset="0"/>
              </a:rPr>
              <a:t>(Node2 {properties})[:</a:t>
            </a:r>
            <a:r>
              <a:rPr lang="en-IN" b="0" i="0" dirty="0" err="1">
                <a:solidFill>
                  <a:srgbClr val="000000"/>
                </a:solidFill>
                <a:effectLst/>
                <a:latin typeface="verdana" panose="020B0604030504040204" pitchFamily="34" charset="0"/>
              </a:rPr>
              <a:t>Relationship_Type</a:t>
            </a:r>
            <a:r>
              <a:rPr lang="en-IN" b="0" i="0" dirty="0">
                <a:solidFill>
                  <a:srgbClr val="000000"/>
                </a:solidFill>
                <a:effectLst/>
                <a:latin typeface="verdana" panose="020B0604030504040204" pitchFamily="34" charset="0"/>
              </a:rPr>
              <a:t>]-&gt;(Node3 {properties})   </a:t>
            </a:r>
          </a:p>
          <a:p>
            <a:pPr marL="0" indent="0" algn="l">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p  </a:t>
            </a:r>
          </a:p>
          <a:p>
            <a:pPr marL="0" indent="0" algn="l">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p = (Kohli {</a:t>
            </a:r>
            <a:r>
              <a:rPr lang="en-IN" b="1" i="0" dirty="0" err="1">
                <a:solidFill>
                  <a:srgbClr val="006699"/>
                </a:solidFill>
                <a:effectLst/>
                <a:latin typeface="verdana" panose="020B0604030504040204" pitchFamily="34" charset="0"/>
              </a:rPr>
              <a:t>name</a:t>
            </a:r>
            <a:r>
              <a:rPr lang="en-IN" b="0" i="0" dirty="0" err="1">
                <a:solidFill>
                  <a:srgbClr val="000000"/>
                </a:solidFill>
                <a:effectLst/>
                <a:latin typeface="verdana" panose="020B0604030504040204" pitchFamily="34" charset="0"/>
              </a:rPr>
              <a:t>:</a:t>
            </a:r>
            <a:r>
              <a:rPr lang="en-IN" b="0" i="0" dirty="0" err="1">
                <a:solidFill>
                  <a:srgbClr val="0000FF"/>
                </a:solidFill>
                <a:effectLst/>
                <a:latin typeface="verdana" panose="020B0604030504040204" pitchFamily="34" charset="0"/>
              </a:rPr>
              <a:t>"Virat</a:t>
            </a:r>
            <a:r>
              <a:rPr lang="en-IN" b="0" i="0" dirty="0">
                <a:solidFill>
                  <a:srgbClr val="0000FF"/>
                </a:solidFill>
                <a:effectLst/>
                <a:latin typeface="verdana" panose="020B0604030504040204" pitchFamily="34" charset="0"/>
              </a:rPr>
              <a:t> Kohli"</a:t>
            </a:r>
            <a:r>
              <a:rPr lang="en-IN" b="0" i="0" dirty="0">
                <a:solidFill>
                  <a:srgbClr val="000000"/>
                </a:solidFill>
                <a:effectLst/>
                <a:latin typeface="verdana" panose="020B0604030504040204" pitchFamily="34" charset="0"/>
              </a:rPr>
              <a:t>})-[:TOPSCORRER_OF]-&gt;  </a:t>
            </a:r>
          </a:p>
          <a:p>
            <a:pPr marL="0" indent="0" algn="l">
              <a:buNone/>
            </a:pPr>
            <a:r>
              <a:rPr lang="en-IN" b="0" i="0" dirty="0">
                <a:solidFill>
                  <a:srgbClr val="000000"/>
                </a:solidFill>
                <a:effectLst/>
                <a:latin typeface="verdana" panose="020B0604030504040204" pitchFamily="34" charset="0"/>
              </a:rPr>
              <a:t>(Ind {</a:t>
            </a:r>
            <a:r>
              <a:rPr lang="en-IN" b="1" i="0" dirty="0">
                <a:solidFill>
                  <a:srgbClr val="006699"/>
                </a:solidFill>
                <a:effectLst/>
                <a:latin typeface="verdana" panose="020B0604030504040204" pitchFamily="34" charset="0"/>
              </a:rPr>
              <a:t>name</a:t>
            </a:r>
            <a:r>
              <a:rPr lang="en-IN" b="0" i="0" dirty="0">
                <a:solidFill>
                  <a:srgbClr val="000000"/>
                </a:solidFill>
                <a:effectLst/>
                <a:latin typeface="verdana" panose="020B0604030504040204" pitchFamily="34" charset="0"/>
              </a:rPr>
              <a:t>: </a:t>
            </a:r>
            <a:r>
              <a:rPr lang="en-IN" b="0" i="0" dirty="0">
                <a:solidFill>
                  <a:srgbClr val="0000FF"/>
                </a:solidFill>
                <a:effectLst/>
                <a:latin typeface="verdana" panose="020B0604030504040204" pitchFamily="34" charset="0"/>
              </a:rPr>
              <a:t>"India"</a:t>
            </a:r>
            <a:r>
              <a:rPr lang="en-IN" b="0" i="0" dirty="0">
                <a:solidFill>
                  <a:srgbClr val="000000"/>
                </a:solidFill>
                <a:effectLst/>
                <a:latin typeface="verdana" panose="020B0604030504040204" pitchFamily="34" charset="0"/>
              </a:rPr>
              <a:t>})-[: WINNER_OF]-&gt;(Node3 {CT: </a:t>
            </a:r>
            <a:r>
              <a:rPr lang="en-IN" b="0" i="0" dirty="0">
                <a:solidFill>
                  <a:srgbClr val="0000FF"/>
                </a:solidFill>
                <a:effectLst/>
                <a:latin typeface="verdana" panose="020B0604030504040204" pitchFamily="34" charset="0"/>
              </a:rPr>
              <a:t>"</a:t>
            </a:r>
            <a:r>
              <a:rPr lang="en-IN" b="0" i="0" dirty="0" err="1">
                <a:solidFill>
                  <a:srgbClr val="0000FF"/>
                </a:solidFill>
                <a:effectLst/>
                <a:latin typeface="verdana" panose="020B0604030504040204" pitchFamily="34" charset="0"/>
              </a:rPr>
              <a:t>Champions_Trophy</a:t>
            </a:r>
            <a:r>
              <a:rPr lang="en-IN" b="0" i="0" dirty="0">
                <a:solidFill>
                  <a:srgbClr val="0000FF"/>
                </a:solidFill>
                <a:effectLst/>
                <a:latin typeface="verdana" panose="020B0604030504040204" pitchFamily="34" charset="0"/>
              </a:rPr>
              <a:t>"</a:t>
            </a:r>
            <a:r>
              <a:rPr lang="en-IN" b="0"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p  </a:t>
            </a:r>
          </a:p>
          <a:p>
            <a:pPr marL="0" indent="0">
              <a:buNone/>
            </a:pPr>
            <a:endParaRPr lang="en-IN" cap="none" dirty="0"/>
          </a:p>
        </p:txBody>
      </p:sp>
    </p:spTree>
    <p:extLst>
      <p:ext uri="{BB962C8B-B14F-4D97-AF65-F5344CB8AC3E}">
        <p14:creationId xmlns:p14="http://schemas.microsoft.com/office/powerpoint/2010/main" val="318110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84A0E3-A78D-45B6-9DCF-EE76C254A33C}"/>
              </a:ext>
            </a:extLst>
          </p:cNvPr>
          <p:cNvPicPr>
            <a:picLocks noChangeAspect="1"/>
          </p:cNvPicPr>
          <p:nvPr/>
        </p:nvPicPr>
        <p:blipFill>
          <a:blip r:embed="rId2"/>
          <a:stretch>
            <a:fillRect/>
          </a:stretch>
        </p:blipFill>
        <p:spPr>
          <a:xfrm>
            <a:off x="381000" y="1076325"/>
            <a:ext cx="11430000" cy="4705350"/>
          </a:xfrm>
          <a:prstGeom prst="rect">
            <a:avLst/>
          </a:prstGeom>
        </p:spPr>
      </p:pic>
    </p:spTree>
    <p:extLst>
      <p:ext uri="{BB962C8B-B14F-4D97-AF65-F5344CB8AC3E}">
        <p14:creationId xmlns:p14="http://schemas.microsoft.com/office/powerpoint/2010/main" val="610653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97DD-4BF6-4B23-B288-1EB8E538BC4D}"/>
              </a:ext>
            </a:extLst>
          </p:cNvPr>
          <p:cNvSpPr>
            <a:spLocks noGrp="1"/>
          </p:cNvSpPr>
          <p:nvPr>
            <p:ph type="title"/>
          </p:nvPr>
        </p:nvSpPr>
        <p:spPr>
          <a:xfrm>
            <a:off x="913775" y="346229"/>
            <a:ext cx="10364451" cy="720573"/>
          </a:xfrm>
        </p:spPr>
        <p:txBody>
          <a:bodyPr>
            <a:normAutofit fontScale="90000"/>
          </a:bodyPr>
          <a:lstStyle/>
          <a:p>
            <a:r>
              <a:rPr lang="en-IN" b="0" i="0" dirty="0">
                <a:solidFill>
                  <a:srgbClr val="610B38"/>
                </a:solidFill>
                <a:effectLst/>
                <a:latin typeface="erdana"/>
              </a:rPr>
              <a:t>Create Index</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BB97B98-39D0-4C8D-8FA4-B588025DB06F}"/>
              </a:ext>
            </a:extLst>
          </p:cNvPr>
          <p:cNvSpPr>
            <a:spLocks noGrp="1"/>
          </p:cNvSpPr>
          <p:nvPr>
            <p:ph sz="quarter" idx="13"/>
          </p:nvPr>
        </p:nvSpPr>
        <p:spPr>
          <a:xfrm>
            <a:off x="363984" y="834501"/>
            <a:ext cx="11620870" cy="5850383"/>
          </a:xfrm>
        </p:spPr>
        <p:txBody>
          <a:bodyPr/>
          <a:lstStyle/>
          <a:p>
            <a:pPr algn="l">
              <a:buFont typeface="Wingdings" panose="05000000000000000000" pitchFamily="2" charset="2"/>
              <a:buChar char="Ø"/>
            </a:pPr>
            <a:r>
              <a:rPr lang="en-US" b="0" i="0" cap="none" dirty="0">
                <a:solidFill>
                  <a:srgbClr val="000000"/>
                </a:solidFill>
                <a:effectLst/>
                <a:latin typeface="verdana" panose="020B0604030504040204" pitchFamily="34" charset="0"/>
              </a:rPr>
              <a:t>Index is a data structure which is used to improve the speed of data retrieval operations in a database.</a:t>
            </a:r>
          </a:p>
          <a:p>
            <a:pPr algn="l">
              <a:buFont typeface="Wingdings" panose="05000000000000000000" pitchFamily="2" charset="2"/>
              <a:buChar char="Ø"/>
            </a:pPr>
            <a:r>
              <a:rPr lang="en-US" b="0" i="0" cap="none" dirty="0">
                <a:solidFill>
                  <a:srgbClr val="000000"/>
                </a:solidFill>
                <a:effectLst/>
                <a:latin typeface="verdana" panose="020B0604030504040204" pitchFamily="34" charset="0"/>
              </a:rPr>
              <a:t>An index can be created over a property on any node that has been given a label. Once an index is created, neo4j will manage it and keep it up to date whenever the database is changed.</a:t>
            </a:r>
          </a:p>
          <a:p>
            <a:pPr marL="0" indent="0" algn="l">
              <a:buNone/>
            </a:pPr>
            <a:r>
              <a:rPr lang="en-US" b="1" i="0" dirty="0">
                <a:solidFill>
                  <a:srgbClr val="000000"/>
                </a:solidFill>
                <a:effectLst/>
                <a:latin typeface="verdana" panose="020B0604030504040204" pitchFamily="34" charset="0"/>
              </a:rPr>
              <a:t>CREATE INDEX ON</a:t>
            </a:r>
            <a:r>
              <a:rPr lang="en-US" b="0" i="0" dirty="0">
                <a:solidFill>
                  <a:srgbClr val="000000"/>
                </a:solidFill>
                <a:effectLst/>
                <a:latin typeface="verdana" panose="020B0604030504040204" pitchFamily="34" charset="0"/>
              </a:rPr>
              <a:t> statement is used to create an index.</a:t>
            </a:r>
          </a:p>
          <a:p>
            <a:pPr marL="0" indent="0">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INDEX</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ON</a:t>
            </a:r>
            <a:r>
              <a:rPr lang="en-US" b="0" i="0" dirty="0">
                <a:solidFill>
                  <a:srgbClr val="000000"/>
                </a:solidFill>
                <a:effectLst/>
                <a:latin typeface="verdana" panose="020B0604030504040204" pitchFamily="34" charset="0"/>
              </a:rPr>
              <a:t> :player(Goals)   </a:t>
            </a:r>
          </a:p>
          <a:p>
            <a:pPr marL="0" indent="0">
              <a:buNone/>
            </a:pPr>
            <a:r>
              <a:rPr lang="en-US" b="0" i="0" cap="none" dirty="0">
                <a:solidFill>
                  <a:srgbClr val="000000"/>
                </a:solidFill>
                <a:effectLst/>
                <a:latin typeface="verdana" panose="020B0604030504040204" pitchFamily="34" charset="0"/>
              </a:rPr>
              <a:t>The created schema and constraints become the part of database schema. You can check all indexes and constraints by using the :schema command.</a:t>
            </a:r>
            <a:br>
              <a:rPr lang="en-US" b="0" i="0" cap="none" dirty="0">
                <a:solidFill>
                  <a:srgbClr val="000000"/>
                </a:solidFill>
                <a:effectLst/>
                <a:latin typeface="verdana" panose="020B0604030504040204" pitchFamily="34" charset="0"/>
              </a:rPr>
            </a:b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schema</a:t>
            </a:r>
            <a:r>
              <a:rPr lang="en-IN" b="0" i="0" dirty="0">
                <a:solidFill>
                  <a:srgbClr val="000000"/>
                </a:solidFill>
                <a:effectLst/>
                <a:latin typeface="verdana" panose="020B0604030504040204" pitchFamily="34" charset="0"/>
              </a:rPr>
              <a:t>   </a:t>
            </a:r>
          </a:p>
          <a:p>
            <a:pPr marL="0" indent="0">
              <a:buNone/>
            </a:pPr>
            <a:endParaRPr lang="en-IN" cap="none" dirty="0"/>
          </a:p>
        </p:txBody>
      </p:sp>
    </p:spTree>
    <p:extLst>
      <p:ext uri="{BB962C8B-B14F-4D97-AF65-F5344CB8AC3E}">
        <p14:creationId xmlns:p14="http://schemas.microsoft.com/office/powerpoint/2010/main" val="2604881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12E-821A-404B-A2A8-3C3AEC92F240}"/>
              </a:ext>
            </a:extLst>
          </p:cNvPr>
          <p:cNvSpPr>
            <a:spLocks noGrp="1"/>
          </p:cNvSpPr>
          <p:nvPr>
            <p:ph type="title"/>
          </p:nvPr>
        </p:nvSpPr>
        <p:spPr>
          <a:xfrm>
            <a:off x="913775" y="618518"/>
            <a:ext cx="10364451" cy="448284"/>
          </a:xfrm>
        </p:spPr>
        <p:txBody>
          <a:bodyPr>
            <a:normAutofit fontScale="90000"/>
          </a:bodyPr>
          <a:lstStyle/>
          <a:p>
            <a:r>
              <a:rPr lang="en-IN" b="0" i="0" dirty="0">
                <a:solidFill>
                  <a:srgbClr val="610B38"/>
                </a:solidFill>
                <a:effectLst/>
                <a:latin typeface="erdana"/>
              </a:rPr>
              <a:t>Create Constraints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7A9FF5D-3C78-4C27-BD4D-09F1217BB74F}"/>
              </a:ext>
            </a:extLst>
          </p:cNvPr>
          <p:cNvSpPr>
            <a:spLocks noGrp="1"/>
          </p:cNvSpPr>
          <p:nvPr>
            <p:ph sz="quarter" idx="13"/>
          </p:nvPr>
        </p:nvSpPr>
        <p:spPr>
          <a:xfrm>
            <a:off x="461639" y="807868"/>
            <a:ext cx="11407806" cy="5788241"/>
          </a:xfrm>
        </p:spPr>
        <p:txBody>
          <a:bodyPr/>
          <a:lstStyle/>
          <a:p>
            <a:pPr marL="0" indent="0" algn="l">
              <a:buNone/>
            </a:pPr>
            <a:r>
              <a:rPr lang="en-US" b="0" i="0" cap="none" dirty="0">
                <a:solidFill>
                  <a:srgbClr val="000000"/>
                </a:solidFill>
                <a:effectLst/>
                <a:latin typeface="verdana" panose="020B0604030504040204" pitchFamily="34" charset="0"/>
              </a:rPr>
              <a:t>A constraint is used to place restrictions over the data that can be entered against a node or a relationship.</a:t>
            </a:r>
          </a:p>
          <a:p>
            <a:pPr marL="0" indent="0" algn="l">
              <a:buNone/>
            </a:pPr>
            <a:r>
              <a:rPr lang="en-US" b="0" i="0" cap="none" dirty="0">
                <a:solidFill>
                  <a:srgbClr val="000000"/>
                </a:solidFill>
                <a:effectLst/>
                <a:latin typeface="verdana" panose="020B0604030504040204" pitchFamily="34" charset="0"/>
              </a:rPr>
              <a:t>There are two types of constraints in neo4j:</a:t>
            </a:r>
          </a:p>
          <a:p>
            <a:pPr marL="0" indent="0" algn="l">
              <a:buNone/>
            </a:pPr>
            <a:r>
              <a:rPr lang="en-US" b="1" i="0" cap="none" dirty="0">
                <a:solidFill>
                  <a:srgbClr val="FF0000"/>
                </a:solidFill>
                <a:effectLst/>
                <a:latin typeface="verdana" panose="020B0604030504040204" pitchFamily="34" charset="0"/>
              </a:rPr>
              <a:t>Uniqueness constraint:</a:t>
            </a:r>
            <a:r>
              <a:rPr lang="en-US" b="0" i="0" cap="none" dirty="0">
                <a:solidFill>
                  <a:srgbClr val="FF0000"/>
                </a:solidFill>
                <a:effectLst/>
                <a:latin typeface="verdana" panose="020B0604030504040204" pitchFamily="34" charset="0"/>
              </a:rPr>
              <a:t> </a:t>
            </a:r>
            <a:r>
              <a:rPr lang="en-US" b="0" i="0" cap="none" dirty="0">
                <a:solidFill>
                  <a:srgbClr val="000000"/>
                </a:solidFill>
                <a:effectLst/>
                <a:latin typeface="verdana" panose="020B0604030504040204" pitchFamily="34" charset="0"/>
              </a:rPr>
              <a:t>it specifies that the property must contain a unique value. (For example: no two nodes with an player label can share a value for the goals property.)</a:t>
            </a:r>
          </a:p>
          <a:p>
            <a:pPr marL="0" indent="0" algn="l">
              <a:buNone/>
            </a:pPr>
            <a:r>
              <a:rPr lang="en-US" b="1" i="0" cap="none" dirty="0">
                <a:solidFill>
                  <a:srgbClr val="FF0000"/>
                </a:solidFill>
                <a:effectLst/>
                <a:latin typeface="verdana" panose="020B0604030504040204" pitchFamily="34" charset="0"/>
              </a:rPr>
              <a:t>Property existence constraint:</a:t>
            </a:r>
            <a:r>
              <a:rPr lang="en-US" b="0" i="0" cap="none" dirty="0">
                <a:solidFill>
                  <a:srgbClr val="FF0000"/>
                </a:solidFill>
                <a:effectLst/>
                <a:latin typeface="verdana" panose="020B0604030504040204" pitchFamily="34" charset="0"/>
              </a:rPr>
              <a:t> </a:t>
            </a:r>
            <a:r>
              <a:rPr lang="en-US" b="0" i="0" cap="none" dirty="0">
                <a:solidFill>
                  <a:srgbClr val="000000"/>
                </a:solidFill>
                <a:effectLst/>
                <a:latin typeface="verdana" panose="020B0604030504040204" pitchFamily="34" charset="0"/>
              </a:rPr>
              <a:t>it makes ensure that a property exists for all nodes with a specific label or for all relationships with a specific type</a:t>
            </a:r>
            <a:r>
              <a:rPr lang="en-US" b="0" i="0" dirty="0">
                <a:solidFill>
                  <a:srgbClr val="000000"/>
                </a:solidFill>
                <a:effectLst/>
                <a:latin typeface="verdana" panose="020B0604030504040204" pitchFamily="34" charset="0"/>
              </a:rPr>
              <a:t>.</a:t>
            </a:r>
          </a:p>
          <a:p>
            <a:pPr marL="0" indent="0">
              <a:buNone/>
            </a:pPr>
            <a:r>
              <a:rPr lang="en-IN" b="1" i="0" dirty="0">
                <a:solidFill>
                  <a:srgbClr val="610B38"/>
                </a:solidFill>
                <a:effectLst/>
                <a:latin typeface="erdana"/>
              </a:rPr>
              <a:t>Create a Uniqueness Constraint</a:t>
            </a:r>
          </a:p>
          <a:p>
            <a:pPr marL="0" indent="0" algn="l">
              <a:buNone/>
            </a:pPr>
            <a:r>
              <a:rPr lang="en-US" sz="1800" b="1" i="0" cap="none" dirty="0">
                <a:solidFill>
                  <a:srgbClr val="000000"/>
                </a:solidFill>
                <a:effectLst/>
                <a:latin typeface="verdana" panose="020B0604030504040204" pitchFamily="34" charset="0"/>
              </a:rPr>
              <a:t>CREATE CONSTRAINT ON</a:t>
            </a:r>
            <a:r>
              <a:rPr lang="en-US" sz="1800" b="0" i="0" cap="none" dirty="0">
                <a:solidFill>
                  <a:srgbClr val="000000"/>
                </a:solidFill>
                <a:effectLst/>
                <a:latin typeface="verdana" panose="020B0604030504040204" pitchFamily="34" charset="0"/>
              </a:rPr>
              <a:t> statement is used to create a uniqueness constraint in neo4j.</a:t>
            </a:r>
          </a:p>
          <a:p>
            <a:pPr marL="0" indent="0">
              <a:buNone/>
            </a:pPr>
            <a:r>
              <a:rPr lang="en-US" sz="1800" b="1" i="0" cap="none" dirty="0">
                <a:solidFill>
                  <a:srgbClr val="006699"/>
                </a:solidFill>
                <a:effectLst/>
                <a:latin typeface="verdana" panose="020B0604030504040204" pitchFamily="34" charset="0"/>
              </a:rPr>
              <a:t>Create</a:t>
            </a:r>
            <a:r>
              <a:rPr lang="en-US" sz="1800" b="0" i="0" cap="none" dirty="0">
                <a:solidFill>
                  <a:srgbClr val="000000"/>
                </a:solidFill>
                <a:effectLst/>
                <a:latin typeface="verdana" panose="020B0604030504040204" pitchFamily="34" charset="0"/>
              </a:rPr>
              <a:t> </a:t>
            </a:r>
            <a:r>
              <a:rPr lang="en-US" sz="1800" b="1" i="0" cap="none" dirty="0">
                <a:solidFill>
                  <a:srgbClr val="006699"/>
                </a:solidFill>
                <a:effectLst/>
                <a:latin typeface="verdana" panose="020B0604030504040204" pitchFamily="34" charset="0"/>
              </a:rPr>
              <a:t>constraint</a:t>
            </a:r>
            <a:r>
              <a:rPr lang="en-US" sz="1800" b="0" i="0" cap="none" dirty="0">
                <a:solidFill>
                  <a:srgbClr val="000000"/>
                </a:solidFill>
                <a:effectLst/>
                <a:latin typeface="verdana" panose="020B0604030504040204" pitchFamily="34" charset="0"/>
              </a:rPr>
              <a:t> </a:t>
            </a:r>
            <a:r>
              <a:rPr lang="en-US" sz="1800" b="1" i="0" cap="none" dirty="0">
                <a:solidFill>
                  <a:srgbClr val="006699"/>
                </a:solidFill>
                <a:effectLst/>
                <a:latin typeface="verdana" panose="020B0604030504040204" pitchFamily="34" charset="0"/>
              </a:rPr>
              <a:t>on</a:t>
            </a:r>
            <a:r>
              <a:rPr lang="en-US" sz="1800" b="0" i="0" cap="none" dirty="0">
                <a:solidFill>
                  <a:srgbClr val="000000"/>
                </a:solidFill>
                <a:effectLst/>
                <a:latin typeface="verdana" panose="020B0604030504040204" pitchFamily="34" charset="0"/>
              </a:rPr>
              <a:t> (</a:t>
            </a:r>
            <a:r>
              <a:rPr lang="en-US" sz="1800" b="0" i="0" cap="none" dirty="0" err="1">
                <a:solidFill>
                  <a:srgbClr val="000000"/>
                </a:solidFill>
                <a:effectLst/>
                <a:latin typeface="verdana" panose="020B0604030504040204" pitchFamily="34" charset="0"/>
              </a:rPr>
              <a:t>kalam:president</a:t>
            </a:r>
            <a:r>
              <a:rPr lang="en-US" sz="1800" b="0" i="0" cap="none" dirty="0">
                <a:solidFill>
                  <a:srgbClr val="000000"/>
                </a:solidFill>
                <a:effectLst/>
                <a:latin typeface="verdana" panose="020B0604030504040204" pitchFamily="34" charset="0"/>
              </a:rPr>
              <a:t>) assert </a:t>
            </a:r>
            <a:r>
              <a:rPr lang="en-US" sz="1800" b="0" i="0" cap="none" dirty="0" err="1">
                <a:solidFill>
                  <a:srgbClr val="000000"/>
                </a:solidFill>
                <a:effectLst/>
                <a:latin typeface="verdana" panose="020B0604030504040204" pitchFamily="34" charset="0"/>
              </a:rPr>
              <a:t>kalam.</a:t>
            </a:r>
            <a:r>
              <a:rPr lang="en-US" sz="1800" b="1" i="0" cap="none" dirty="0" err="1">
                <a:solidFill>
                  <a:srgbClr val="006699"/>
                </a:solidFill>
                <a:effectLst/>
                <a:latin typeface="verdana" panose="020B0604030504040204" pitchFamily="34" charset="0"/>
              </a:rPr>
              <a:t>Name</a:t>
            </a:r>
            <a:r>
              <a:rPr lang="en-US" sz="1800" b="0" i="0" cap="none" dirty="0">
                <a:solidFill>
                  <a:srgbClr val="000000"/>
                </a:solidFill>
                <a:effectLst/>
                <a:latin typeface="verdana" panose="020B0604030504040204" pitchFamily="34" charset="0"/>
              </a:rPr>
              <a:t> </a:t>
            </a:r>
            <a:r>
              <a:rPr lang="en-US" sz="1800" b="1" i="0" cap="none" dirty="0">
                <a:solidFill>
                  <a:srgbClr val="006699"/>
                </a:solidFill>
                <a:effectLst/>
                <a:latin typeface="verdana" panose="020B0604030504040204" pitchFamily="34" charset="0"/>
              </a:rPr>
              <a:t>IS</a:t>
            </a:r>
            <a:r>
              <a:rPr lang="en-US" sz="1800" b="0" i="0" cap="none" dirty="0">
                <a:solidFill>
                  <a:srgbClr val="000000"/>
                </a:solidFill>
                <a:effectLst/>
                <a:latin typeface="verdana" panose="020B0604030504040204" pitchFamily="34" charset="0"/>
              </a:rPr>
              <a:t> </a:t>
            </a:r>
            <a:r>
              <a:rPr lang="en-US" sz="1800" b="1" i="0" cap="none" dirty="0">
                <a:solidFill>
                  <a:srgbClr val="006699"/>
                </a:solidFill>
                <a:effectLst/>
                <a:latin typeface="verdana" panose="020B0604030504040204" pitchFamily="34" charset="0"/>
              </a:rPr>
              <a:t>UNIQUE</a:t>
            </a:r>
            <a:r>
              <a:rPr lang="en-US" sz="1800" b="0" i="0" cap="none" dirty="0">
                <a:solidFill>
                  <a:srgbClr val="000000"/>
                </a:solidFill>
                <a:effectLst/>
                <a:latin typeface="verdana" panose="020B0604030504040204" pitchFamily="34" charset="0"/>
              </a:rPr>
              <a:t>   </a:t>
            </a:r>
          </a:p>
          <a:p>
            <a:pPr marL="0" indent="0">
              <a:buNone/>
            </a:pPr>
            <a:r>
              <a:rPr lang="en-US" sz="1600" b="0" i="0" cap="none" dirty="0">
                <a:solidFill>
                  <a:srgbClr val="000000"/>
                </a:solidFill>
                <a:effectLst/>
                <a:latin typeface="verdana" panose="020B0604030504040204" pitchFamily="34" charset="0"/>
              </a:rPr>
              <a:t>Use the </a:t>
            </a:r>
            <a:r>
              <a:rPr lang="en-US" sz="1600" b="1" i="0" cap="none" dirty="0">
                <a:effectLst/>
                <a:latin typeface="verdana" panose="020B0604030504040204" pitchFamily="34" charset="0"/>
              </a:rPr>
              <a:t>:schema</a:t>
            </a:r>
            <a:r>
              <a:rPr lang="en-US" sz="1600" b="0" i="0" cap="none" dirty="0">
                <a:solidFill>
                  <a:srgbClr val="000000"/>
                </a:solidFill>
                <a:effectLst/>
                <a:latin typeface="verdana" panose="020B0604030504040204" pitchFamily="34" charset="0"/>
              </a:rPr>
              <a:t> command to check the constraints</a:t>
            </a:r>
            <a:r>
              <a:rPr lang="en-US" sz="1600" b="0" i="0" dirty="0">
                <a:solidFill>
                  <a:srgbClr val="000000"/>
                </a:solidFill>
                <a:effectLst/>
                <a:latin typeface="verdana" panose="020B0604030504040204" pitchFamily="34" charset="0"/>
              </a:rPr>
              <a:t>.</a:t>
            </a:r>
            <a:endParaRPr lang="en-US" sz="1800" cap="none" dirty="0">
              <a:solidFill>
                <a:srgbClr val="000000"/>
              </a:solidFill>
              <a:latin typeface="verdana" panose="020B0604030504040204" pitchFamily="34" charset="0"/>
            </a:endParaRPr>
          </a:p>
          <a:p>
            <a:pPr marL="0" indent="0">
              <a:buNone/>
            </a:pPr>
            <a:r>
              <a:rPr lang="en-IN" sz="1600" b="0" i="0" dirty="0">
                <a:solidFill>
                  <a:srgbClr val="000000"/>
                </a:solidFill>
                <a:effectLst/>
                <a:latin typeface="verdana" panose="020B0604030504040204" pitchFamily="34" charset="0"/>
              </a:rPr>
              <a:t>:</a:t>
            </a:r>
            <a:r>
              <a:rPr lang="en-IN" sz="1600" b="1" i="0" dirty="0">
                <a:solidFill>
                  <a:srgbClr val="006699"/>
                </a:solidFill>
                <a:effectLst/>
                <a:latin typeface="verdana" panose="020B0604030504040204" pitchFamily="34" charset="0"/>
              </a:rPr>
              <a:t>schema</a:t>
            </a:r>
            <a:r>
              <a:rPr lang="en-IN" sz="1600" b="0" i="0" dirty="0">
                <a:solidFill>
                  <a:srgbClr val="000000"/>
                </a:solidFill>
                <a:effectLst/>
                <a:latin typeface="verdana" panose="020B0604030504040204" pitchFamily="34" charset="0"/>
              </a:rPr>
              <a:t>  </a:t>
            </a:r>
          </a:p>
          <a:p>
            <a:pPr marL="0" indent="0">
              <a:buNone/>
            </a:pPr>
            <a:endParaRPr lang="en-US" sz="1800" b="0" i="0" cap="none" dirty="0">
              <a:solidFill>
                <a:srgbClr val="000000"/>
              </a:solidFill>
              <a:effectLst/>
              <a:latin typeface="verdana" panose="020B0604030504040204" pitchFamily="34" charset="0"/>
            </a:endParaRPr>
          </a:p>
          <a:p>
            <a:pPr marL="0" indent="0" algn="l">
              <a:buNone/>
            </a:pPr>
            <a:endParaRPr lang="en-US" b="0" i="0" cap="none"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638106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0231D-380C-4F98-B55F-1455DDA8E53C}"/>
              </a:ext>
            </a:extLst>
          </p:cNvPr>
          <p:cNvSpPr>
            <a:spLocks noGrp="1"/>
          </p:cNvSpPr>
          <p:nvPr>
            <p:ph sz="quarter" idx="13"/>
          </p:nvPr>
        </p:nvSpPr>
        <p:spPr>
          <a:xfrm>
            <a:off x="417250" y="363984"/>
            <a:ext cx="11469950" cy="6303146"/>
          </a:xfrm>
        </p:spPr>
        <p:txBody>
          <a:bodyPr/>
          <a:lstStyle/>
          <a:p>
            <a:pPr marL="0" indent="0" algn="l">
              <a:buNone/>
            </a:pPr>
            <a:r>
              <a:rPr lang="en-US" b="1" i="0" cap="none" dirty="0">
                <a:solidFill>
                  <a:srgbClr val="FF0000"/>
                </a:solidFill>
                <a:effectLst/>
                <a:latin typeface="Verdana" panose="020B0604030504040204" pitchFamily="34" charset="0"/>
                <a:ea typeface="Verdana" panose="020B0604030504040204" pitchFamily="34" charset="0"/>
              </a:rPr>
              <a:t>Property existence constraint</a:t>
            </a:r>
          </a:p>
          <a:p>
            <a:pPr marL="0" indent="0" algn="l">
              <a:buNone/>
            </a:pPr>
            <a:r>
              <a:rPr lang="en-US" b="0" i="0" cap="none" dirty="0">
                <a:solidFill>
                  <a:srgbClr val="000000"/>
                </a:solidFill>
                <a:effectLst/>
                <a:latin typeface="verdana" panose="020B0604030504040204" pitchFamily="34" charset="0"/>
              </a:rPr>
              <a:t>Property existence constraint is used to make ensure that all nodes with a certain label have a certain property.</a:t>
            </a:r>
          </a:p>
          <a:p>
            <a:pPr marL="0" indent="0">
              <a:buNone/>
            </a:pPr>
            <a:r>
              <a:rPr lang="en-IN" sz="2400" b="1" i="0" dirty="0">
                <a:solidFill>
                  <a:srgbClr val="FF0000"/>
                </a:solidFill>
                <a:effectLst/>
                <a:latin typeface="erdana"/>
              </a:rPr>
              <a:t>Select Data with MATCH</a:t>
            </a:r>
          </a:p>
          <a:p>
            <a:pPr marL="0" indent="0">
              <a:buNone/>
            </a:pPr>
            <a:r>
              <a:rPr lang="en-US" b="0" i="0" cap="none" dirty="0">
                <a:solidFill>
                  <a:srgbClr val="000000"/>
                </a:solidFill>
                <a:effectLst/>
                <a:latin typeface="verdana" panose="020B0604030504040204" pitchFamily="34" charset="0"/>
              </a:rPr>
              <a:t>MATCH statement is used to fetch the data which matches a given criteria. MATCH statement is also used to perform some operation and return the all nodes</a:t>
            </a:r>
            <a:r>
              <a:rPr lang="en-US" b="0" i="0" dirty="0">
                <a:solidFill>
                  <a:srgbClr val="000000"/>
                </a:solidFill>
                <a:effectLst/>
                <a:latin typeface="verdana" panose="020B0604030504040204" pitchFamily="34" charset="0"/>
              </a:rPr>
              <a:t>.</a:t>
            </a:r>
          </a:p>
          <a:p>
            <a:pPr marL="0" indent="0" algn="l">
              <a:buNone/>
            </a:pPr>
            <a:r>
              <a:rPr lang="en-US" sz="1800" b="1" i="0" dirty="0">
                <a:solidFill>
                  <a:srgbClr val="FF0000"/>
                </a:solidFill>
                <a:effectLst/>
                <a:latin typeface="erdana"/>
              </a:rPr>
              <a:t>Fetch a single Node</a:t>
            </a:r>
          </a:p>
          <a:p>
            <a:pPr marL="0" indent="0" algn="l">
              <a:buNone/>
            </a:pPr>
            <a:r>
              <a:rPr lang="en-US" sz="1400" b="1" i="0" dirty="0">
                <a:solidFill>
                  <a:srgbClr val="000000"/>
                </a:solidFill>
                <a:effectLst/>
                <a:latin typeface="verdana" panose="020B0604030504040204" pitchFamily="34" charset="0"/>
              </a:rPr>
              <a:t>Create a node:</a:t>
            </a:r>
          </a:p>
          <a:p>
            <a:pPr marL="0" indent="0">
              <a:buNone/>
            </a:pPr>
            <a:r>
              <a:rPr lang="en-US" sz="1200" b="1" i="0" dirty="0">
                <a:solidFill>
                  <a:srgbClr val="006699"/>
                </a:solidFill>
                <a:effectLst/>
                <a:latin typeface="verdana" panose="020B0604030504040204" pitchFamily="34" charset="0"/>
              </a:rPr>
              <a:t>CREATE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a:Actors</a:t>
            </a:r>
            <a:r>
              <a:rPr lang="en-US" sz="1200" b="0" i="0" dirty="0">
                <a:solidFill>
                  <a:srgbClr val="000000"/>
                </a:solidFill>
                <a:effectLst/>
                <a:latin typeface="verdana" panose="020B0604030504040204" pitchFamily="34" charset="0"/>
              </a:rPr>
              <a:t> { </a:t>
            </a:r>
            <a:r>
              <a:rPr lang="en-US" sz="1200" b="1" i="0" dirty="0">
                <a:solidFill>
                  <a:srgbClr val="006699"/>
                </a:solidFill>
                <a:effectLst/>
                <a:latin typeface="verdana" panose="020B0604030504040204" pitchFamily="34" charset="0"/>
              </a:rPr>
              <a:t>Name</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a:t>
            </a:r>
            <a:r>
              <a:rPr lang="en-US" sz="1200" b="0" i="0" dirty="0" err="1">
                <a:solidFill>
                  <a:srgbClr val="0000FF"/>
                </a:solidFill>
                <a:effectLst/>
                <a:latin typeface="verdana" panose="020B0604030504040204" pitchFamily="34" charset="0"/>
              </a:rPr>
              <a:t>Sonu</a:t>
            </a:r>
            <a:r>
              <a:rPr lang="en-US" sz="1200" b="0" i="0" dirty="0">
                <a:solidFill>
                  <a:srgbClr val="0000FF"/>
                </a:solidFill>
                <a:effectLst/>
                <a:latin typeface="verdana" panose="020B0604030504040204" pitchFamily="34" charset="0"/>
              </a:rPr>
              <a:t> Nigam"</a:t>
            </a:r>
            <a:r>
              <a:rPr lang="en-US" sz="1200" b="0" i="0" dirty="0">
                <a:solidFill>
                  <a:srgbClr val="000000"/>
                </a:solidFill>
                <a:effectLst/>
                <a:latin typeface="verdana" panose="020B0604030504040204" pitchFamily="34" charset="0"/>
              </a:rPr>
              <a:t> })   </a:t>
            </a:r>
          </a:p>
          <a:p>
            <a:pPr marL="0" indent="0" algn="l">
              <a:buNone/>
            </a:pPr>
            <a:r>
              <a:rPr lang="en-IN" sz="1400" i="0" dirty="0">
                <a:solidFill>
                  <a:srgbClr val="FF0000"/>
                </a:solidFill>
                <a:effectLst/>
                <a:latin typeface="verdana" panose="020B0604030504040204" pitchFamily="34" charset="0"/>
              </a:rPr>
              <a:t>Fetch single record:</a:t>
            </a:r>
            <a:endParaRPr lang="en-US" sz="1600" dirty="0">
              <a:solidFill>
                <a:srgbClr val="FF0000"/>
              </a:solidFill>
              <a:latin typeface="verdana" panose="020B0604030504040204" pitchFamily="34" charset="0"/>
            </a:endParaRPr>
          </a:p>
          <a:p>
            <a:pPr marL="0" indent="0">
              <a:buNone/>
            </a:pPr>
            <a:r>
              <a:rPr lang="en-US" sz="1200" b="0" i="0" dirty="0">
                <a:solidFill>
                  <a:srgbClr val="000000"/>
                </a:solidFill>
                <a:effectLst/>
                <a:latin typeface="verdana" panose="020B0604030504040204" pitchFamily="34" charset="0"/>
              </a:rPr>
              <a:t>MATCH (</a:t>
            </a:r>
            <a:r>
              <a:rPr lang="en-US" sz="1200" b="0" i="0" dirty="0" err="1">
                <a:solidFill>
                  <a:srgbClr val="000000"/>
                </a:solidFill>
                <a:effectLst/>
                <a:latin typeface="verdana" panose="020B0604030504040204" pitchFamily="34" charset="0"/>
              </a:rPr>
              <a:t>a:Actors</a:t>
            </a:r>
            <a:r>
              <a:rPr lang="en-US" sz="1200" b="0" i="0" dirty="0">
                <a:solidFill>
                  <a:srgbClr val="000000"/>
                </a:solidFill>
                <a:effectLst/>
                <a:latin typeface="verdana" panose="020B0604030504040204" pitchFamily="34" charset="0"/>
              </a:rPr>
              <a:t>)  </a:t>
            </a:r>
          </a:p>
          <a:p>
            <a:pPr marL="0" indent="0">
              <a:buNone/>
            </a:pPr>
            <a:r>
              <a:rPr lang="en-US" sz="1200" b="1" i="0" dirty="0">
                <a:solidFill>
                  <a:srgbClr val="006699"/>
                </a:solidFill>
                <a:effectLst/>
                <a:latin typeface="verdana" panose="020B0604030504040204" pitchFamily="34" charset="0"/>
              </a:rPr>
              <a:t>WHERE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a:t>
            </a:r>
            <a:r>
              <a:rPr lang="en-US" sz="1200" b="1" i="0" dirty="0" err="1">
                <a:solidFill>
                  <a:srgbClr val="006699"/>
                </a:solidFill>
                <a:effectLst/>
                <a:latin typeface="verdana" panose="020B0604030504040204" pitchFamily="34" charset="0"/>
              </a:rPr>
              <a:t>Name</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a:t>
            </a:r>
            <a:r>
              <a:rPr lang="en-US" sz="1200" b="0" i="0" dirty="0" err="1">
                <a:solidFill>
                  <a:srgbClr val="0000FF"/>
                </a:solidFill>
                <a:effectLst/>
                <a:latin typeface="verdana" panose="020B0604030504040204" pitchFamily="34" charset="0"/>
              </a:rPr>
              <a:t>Sonu</a:t>
            </a:r>
            <a:r>
              <a:rPr lang="en-US" sz="1200" b="0" i="0" dirty="0">
                <a:solidFill>
                  <a:srgbClr val="0000FF"/>
                </a:solidFill>
                <a:effectLst/>
                <a:latin typeface="verdana" panose="020B0604030504040204" pitchFamily="34" charset="0"/>
              </a:rPr>
              <a:t> Nigam"</a:t>
            </a:r>
            <a:r>
              <a:rPr lang="en-US" sz="1200" b="0" i="0" dirty="0">
                <a:solidFill>
                  <a:srgbClr val="000000"/>
                </a:solidFill>
                <a:effectLst/>
                <a:latin typeface="verdana" panose="020B0604030504040204" pitchFamily="34" charset="0"/>
              </a:rPr>
              <a:t>  </a:t>
            </a:r>
          </a:p>
          <a:p>
            <a:pPr marL="0" indent="0">
              <a:buNone/>
            </a:pPr>
            <a:r>
              <a:rPr lang="en-US" sz="1200" b="1" i="0" dirty="0">
                <a:solidFill>
                  <a:srgbClr val="006699"/>
                </a:solidFill>
                <a:effectLst/>
                <a:latin typeface="verdana" panose="020B0604030504040204" pitchFamily="34" charset="0"/>
              </a:rPr>
              <a:t>RETURN</a:t>
            </a:r>
            <a:r>
              <a:rPr lang="en-US" sz="1200" b="0" i="0" dirty="0">
                <a:solidFill>
                  <a:srgbClr val="000000"/>
                </a:solidFill>
                <a:effectLst/>
                <a:latin typeface="verdana" panose="020B0604030504040204" pitchFamily="34" charset="0"/>
              </a:rPr>
              <a:t> a   </a:t>
            </a:r>
          </a:p>
          <a:p>
            <a:pPr marL="0" indent="0">
              <a:buNone/>
            </a:pPr>
            <a:r>
              <a:rPr lang="en-IN" sz="1600" b="1" i="0" dirty="0">
                <a:solidFill>
                  <a:srgbClr val="FF0000"/>
                </a:solidFill>
                <a:effectLst/>
                <a:latin typeface="erdana"/>
              </a:rPr>
              <a:t>Fetch all Nodes</a:t>
            </a:r>
          </a:p>
          <a:p>
            <a:pPr marL="0" indent="0">
              <a:buNone/>
            </a:pPr>
            <a:r>
              <a:rPr lang="en-IN" sz="1400" b="0" i="0">
                <a:solidFill>
                  <a:srgbClr val="000000"/>
                </a:solidFill>
                <a:effectLst/>
                <a:latin typeface="verdana" panose="020B0604030504040204" pitchFamily="34" charset="0"/>
              </a:rPr>
              <a:t>MATCH (n) </a:t>
            </a:r>
            <a:r>
              <a:rPr lang="en-IN" sz="1400" b="1" i="0">
                <a:solidFill>
                  <a:srgbClr val="006699"/>
                </a:solidFill>
                <a:effectLst/>
                <a:latin typeface="verdana" panose="020B0604030504040204" pitchFamily="34" charset="0"/>
              </a:rPr>
              <a:t>RETURN</a:t>
            </a:r>
            <a:r>
              <a:rPr lang="en-IN" sz="1400" b="0" i="0">
                <a:solidFill>
                  <a:srgbClr val="000000"/>
                </a:solidFill>
                <a:effectLst/>
                <a:latin typeface="verdana" panose="020B0604030504040204" pitchFamily="34" charset="0"/>
              </a:rPr>
              <a:t> n   </a:t>
            </a:r>
          </a:p>
          <a:p>
            <a:pPr marL="0" indent="0">
              <a:buNone/>
            </a:pPr>
            <a:endParaRPr lang="en-IN" sz="1600" b="1" i="0" dirty="0">
              <a:solidFill>
                <a:srgbClr val="FF0000"/>
              </a:solidFill>
              <a:effectLst/>
              <a:latin typeface="erdana"/>
            </a:endParaRPr>
          </a:p>
          <a:p>
            <a:pPr marL="0" indent="0">
              <a:buNone/>
            </a:pPr>
            <a:endParaRPr lang="en-US" sz="1400"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3595249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DA86-A95F-4360-A1A1-9A81573B0845}"/>
              </a:ext>
            </a:extLst>
          </p:cNvPr>
          <p:cNvSpPr>
            <a:spLocks noGrp="1"/>
          </p:cNvSpPr>
          <p:nvPr>
            <p:ph type="title"/>
          </p:nvPr>
        </p:nvSpPr>
        <p:spPr>
          <a:xfrm>
            <a:off x="913775" y="159798"/>
            <a:ext cx="10364451" cy="907004"/>
          </a:xfrm>
        </p:spPr>
        <p:txBody>
          <a:bodyPr>
            <a:normAutofit fontScale="90000"/>
          </a:bodyPr>
          <a:lstStyle/>
          <a:p>
            <a:pPr algn="l"/>
            <a:r>
              <a:rPr lang="en-IN" b="0" i="0" dirty="0">
                <a:solidFill>
                  <a:srgbClr val="610B38"/>
                </a:solidFill>
                <a:effectLst/>
                <a:latin typeface="erdana"/>
              </a:rPr>
              <a:t>MATCH Clause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6D1D5D8-4BE2-430A-847F-7B9F5CC88EB2}"/>
              </a:ext>
            </a:extLst>
          </p:cNvPr>
          <p:cNvSpPr>
            <a:spLocks noGrp="1"/>
          </p:cNvSpPr>
          <p:nvPr>
            <p:ph sz="quarter" idx="13"/>
          </p:nvPr>
        </p:nvSpPr>
        <p:spPr>
          <a:xfrm>
            <a:off x="710214" y="825623"/>
            <a:ext cx="11052699" cy="5872579"/>
          </a:xfrm>
        </p:spPr>
        <p:txBody>
          <a:bodyPr/>
          <a:lstStyle/>
          <a:p>
            <a:r>
              <a:rPr lang="en-US" b="0" i="0" cap="none" dirty="0">
                <a:solidFill>
                  <a:srgbClr val="000000"/>
                </a:solidFill>
                <a:effectLst/>
                <a:latin typeface="verdana" panose="020B0604030504040204" pitchFamily="34" charset="0"/>
              </a:rPr>
              <a:t>MATCH clause is used to retrieve all the nodes in the neo4j database. It shows nodes as Well as relationships between them</a:t>
            </a:r>
          </a:p>
          <a:p>
            <a:pPr marL="0" indent="0">
              <a:buNone/>
            </a:pPr>
            <a:r>
              <a:rPr lang="en-IN" b="0" i="0" dirty="0">
                <a:solidFill>
                  <a:srgbClr val="FF0000"/>
                </a:solidFill>
                <a:effectLst/>
                <a:latin typeface="verdana" panose="020B0604030504040204" pitchFamily="34" charset="0"/>
              </a:rPr>
              <a:t>MATCH(n) </a:t>
            </a:r>
            <a:r>
              <a:rPr lang="en-IN" b="1" i="0" dirty="0">
                <a:solidFill>
                  <a:srgbClr val="FF0000"/>
                </a:solidFill>
                <a:effectLst/>
                <a:latin typeface="verdana" panose="020B0604030504040204" pitchFamily="34" charset="0"/>
              </a:rPr>
              <a:t>RETURN</a:t>
            </a:r>
            <a:r>
              <a:rPr lang="en-IN" b="0" i="0" dirty="0">
                <a:solidFill>
                  <a:srgbClr val="FF0000"/>
                </a:solidFill>
                <a:effectLst/>
                <a:latin typeface="verdana" panose="020B0604030504040204" pitchFamily="34" charset="0"/>
              </a:rPr>
              <a:t> n </a:t>
            </a:r>
            <a:r>
              <a:rPr lang="en-IN" b="0" i="0" dirty="0">
                <a:solidFill>
                  <a:srgbClr val="000000"/>
                </a:solidFill>
                <a:effectLst/>
                <a:latin typeface="verdana" panose="020B0604030504040204" pitchFamily="34" charset="0"/>
              </a:rPr>
              <a:t>  </a:t>
            </a:r>
          </a:p>
          <a:p>
            <a:pPr marL="0" indent="0" algn="l">
              <a:buNone/>
            </a:pPr>
            <a:r>
              <a:rPr lang="en-US" sz="1800" b="1" i="0" u="none" strike="noStrike" baseline="0" dirty="0">
                <a:solidFill>
                  <a:srgbClr val="00669A"/>
                </a:solidFill>
                <a:latin typeface="UbuntuMono-Bold"/>
              </a:rPr>
              <a:t>MATCH </a:t>
            </a:r>
            <a:r>
              <a:rPr lang="en-US" sz="1800" b="0" i="0" u="none" strike="noStrike" baseline="0" dirty="0">
                <a:solidFill>
                  <a:srgbClr val="000089"/>
                </a:solidFill>
                <a:latin typeface="UbuntuMono-Regular"/>
              </a:rPr>
              <a:t>(</a:t>
            </a:r>
            <a:r>
              <a:rPr lang="en-US" sz="1800" b="0" i="0" u="none" strike="noStrike" baseline="0" dirty="0" err="1">
                <a:solidFill>
                  <a:srgbClr val="000089"/>
                </a:solidFill>
                <a:latin typeface="UbuntuMono-Regular"/>
              </a:rPr>
              <a:t>a:Person</a:t>
            </a:r>
            <a:r>
              <a:rPr lang="en-US" sz="1800" b="0" i="0" u="none" strike="noStrike" baseline="0" dirty="0">
                <a:solidFill>
                  <a:srgbClr val="000089"/>
                </a:solidFill>
                <a:latin typeface="UbuntuMono-Regular"/>
              </a:rPr>
              <a:t>)-[:KNOWS]-&gt;(b)-[:KNOWS]-&gt;(c), (a)-[:KNOWS]-&gt;(c)</a:t>
            </a:r>
          </a:p>
          <a:p>
            <a:pPr marL="0" indent="0" algn="l">
              <a:buNone/>
            </a:pPr>
            <a:r>
              <a:rPr lang="en-IN" sz="1800" b="1" i="0" u="none" strike="noStrike" baseline="0" dirty="0">
                <a:solidFill>
                  <a:srgbClr val="00669A"/>
                </a:solidFill>
                <a:latin typeface="UbuntuMono-Bold"/>
              </a:rPr>
              <a:t>WHERE </a:t>
            </a:r>
            <a:r>
              <a:rPr lang="en-IN" sz="1800" b="0" i="0" u="none" strike="noStrike" baseline="0" dirty="0">
                <a:solidFill>
                  <a:srgbClr val="000089"/>
                </a:solidFill>
                <a:latin typeface="UbuntuMono-Regular"/>
              </a:rPr>
              <a:t>a.name = </a:t>
            </a:r>
            <a:r>
              <a:rPr lang="en-IN" sz="1800" b="0" i="0" u="none" strike="noStrike" baseline="0" dirty="0">
                <a:solidFill>
                  <a:srgbClr val="CD3300"/>
                </a:solidFill>
                <a:latin typeface="UbuntuMono-Regular"/>
              </a:rPr>
              <a:t>'Jim'</a:t>
            </a:r>
          </a:p>
          <a:p>
            <a:pPr marL="0" indent="0" algn="l">
              <a:buNone/>
            </a:pPr>
            <a:r>
              <a:rPr lang="en-IN" sz="1800" b="1" i="0" u="none" strike="noStrike" baseline="0" dirty="0">
                <a:solidFill>
                  <a:srgbClr val="00669A"/>
                </a:solidFill>
                <a:latin typeface="UbuntuMono-Bold"/>
              </a:rPr>
              <a:t>RETURN </a:t>
            </a:r>
            <a:r>
              <a:rPr lang="en-IN" sz="1800" b="0" i="0" u="none" strike="noStrike" baseline="0" dirty="0">
                <a:solidFill>
                  <a:srgbClr val="000089"/>
                </a:solidFill>
                <a:latin typeface="UbuntuMono-Regular"/>
              </a:rPr>
              <a:t>b, c</a:t>
            </a:r>
          </a:p>
          <a:p>
            <a:pPr algn="just">
              <a:buFont typeface="Wingdings" panose="05000000000000000000" pitchFamily="2" charset="2"/>
              <a:buChar char="ü"/>
            </a:pPr>
            <a:r>
              <a:rPr lang="en-US" sz="2400" b="0" i="0" u="none" strike="noStrike" cap="none" baseline="0" dirty="0">
                <a:latin typeface="MinionPro-Regular"/>
              </a:rPr>
              <a:t>Draw nodes with parentheses, and relationships using pairs of dashes with greater-than or less-than signs (</a:t>
            </a:r>
            <a:r>
              <a:rPr lang="en-US" sz="2400" b="0" i="0" u="none" strike="noStrike" cap="none" baseline="0" dirty="0">
                <a:latin typeface="UbuntuMono-Regular"/>
              </a:rPr>
              <a:t>--&gt; </a:t>
            </a:r>
            <a:r>
              <a:rPr lang="en-US" sz="2400" b="0" i="0" u="none" strike="noStrike" cap="none" baseline="0" dirty="0">
                <a:latin typeface="MinionPro-Regular"/>
              </a:rPr>
              <a:t>and </a:t>
            </a:r>
            <a:r>
              <a:rPr lang="en-US" sz="2400" b="0" i="0" u="none" strike="noStrike" cap="none" baseline="0" dirty="0">
                <a:latin typeface="UbuntuMono-Regular"/>
              </a:rPr>
              <a:t>&lt;--</a:t>
            </a:r>
            <a:r>
              <a:rPr lang="en-US" sz="2400" b="0" i="0" u="none" strike="noStrike" cap="none" baseline="0" dirty="0">
                <a:latin typeface="MinionPro-Regular"/>
              </a:rPr>
              <a:t>). the </a:t>
            </a:r>
            <a:r>
              <a:rPr lang="en-US" sz="2400" b="0" i="0" u="none" strike="noStrike" cap="none" baseline="0" dirty="0">
                <a:latin typeface="UbuntuMono-Regular"/>
              </a:rPr>
              <a:t>&lt; </a:t>
            </a:r>
            <a:r>
              <a:rPr lang="en-US" sz="2400" b="0" i="0" u="none" strike="noStrike" cap="none" baseline="0" dirty="0">
                <a:latin typeface="MinionPro-Regular"/>
              </a:rPr>
              <a:t>and </a:t>
            </a:r>
            <a:r>
              <a:rPr lang="en-US" sz="2400" b="0" i="0" u="none" strike="noStrike" cap="none" baseline="0" dirty="0">
                <a:latin typeface="UbuntuMono-Regular"/>
              </a:rPr>
              <a:t>&gt; </a:t>
            </a:r>
            <a:r>
              <a:rPr lang="en-US" sz="2400" b="0" i="0" u="none" strike="noStrike" cap="none" baseline="0" dirty="0">
                <a:latin typeface="MinionPro-Regular"/>
              </a:rPr>
              <a:t>signs indicate relationship direction. Between the dashes, set off by square brackets and prefixed by a colon, we put the relationship name. Node labels are similarly prefixed by a colon. </a:t>
            </a:r>
          </a:p>
          <a:p>
            <a:pPr algn="just">
              <a:buFont typeface="Wingdings" panose="05000000000000000000" pitchFamily="2" charset="2"/>
              <a:buChar char="ü"/>
            </a:pPr>
            <a:r>
              <a:rPr lang="en-US" sz="2400" b="0" i="0" u="none" strike="noStrike" cap="none" baseline="0" dirty="0">
                <a:latin typeface="MinionPro-Regular"/>
              </a:rPr>
              <a:t>Node (and relationship) property key-value pairs are then specified within curly braces (much like a </a:t>
            </a:r>
            <a:r>
              <a:rPr lang="en-US" sz="2400" b="0" i="0" u="none" strike="noStrike" cap="none" baseline="0" dirty="0" err="1">
                <a:latin typeface="MinionPro-Regular"/>
              </a:rPr>
              <a:t>javascript</a:t>
            </a:r>
            <a:r>
              <a:rPr lang="en-US" sz="2400" b="0" i="0" u="none" strike="noStrike" cap="none" baseline="0" dirty="0">
                <a:latin typeface="MinionPro-Regular"/>
              </a:rPr>
              <a:t> object).</a:t>
            </a:r>
            <a:endParaRPr lang="en-IN" sz="2800" b="0" i="0" cap="none" dirty="0">
              <a:solidFill>
                <a:srgbClr val="000000"/>
              </a:solidFill>
              <a:effectLst/>
              <a:latin typeface="verdana" panose="020B0604030504040204" pitchFamily="34" charset="0"/>
            </a:endParaRPr>
          </a:p>
          <a:p>
            <a:pPr marL="0" indent="0">
              <a:buNone/>
            </a:pPr>
            <a:endParaRPr lang="en-IN" cap="none" dirty="0"/>
          </a:p>
        </p:txBody>
      </p:sp>
    </p:spTree>
    <p:extLst>
      <p:ext uri="{BB962C8B-B14F-4D97-AF65-F5344CB8AC3E}">
        <p14:creationId xmlns:p14="http://schemas.microsoft.com/office/powerpoint/2010/main" val="4010086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B747-6536-472C-8DAE-57595238511B}"/>
              </a:ext>
            </a:extLst>
          </p:cNvPr>
          <p:cNvSpPr>
            <a:spLocks noGrp="1"/>
          </p:cNvSpPr>
          <p:nvPr>
            <p:ph type="title"/>
          </p:nvPr>
        </p:nvSpPr>
        <p:spPr>
          <a:xfrm>
            <a:off x="781235" y="458718"/>
            <a:ext cx="10364451" cy="517825"/>
          </a:xfrm>
        </p:spPr>
        <p:txBody>
          <a:bodyPr>
            <a:normAutofit fontScale="90000"/>
          </a:bodyPr>
          <a:lstStyle/>
          <a:p>
            <a:pPr algn="l"/>
            <a:r>
              <a:rPr lang="en-IN" sz="3600" b="0" i="0" u="none" strike="noStrike" baseline="0" dirty="0">
                <a:latin typeface="MyriadPro-SemiboldCond"/>
              </a:rPr>
              <a:t>RETURN</a:t>
            </a:r>
            <a:endParaRPr lang="en-IN" dirty="0"/>
          </a:p>
        </p:txBody>
      </p:sp>
      <p:sp>
        <p:nvSpPr>
          <p:cNvPr id="3" name="Content Placeholder 2">
            <a:extLst>
              <a:ext uri="{FF2B5EF4-FFF2-40B4-BE49-F238E27FC236}">
                <a16:creationId xmlns:a16="http://schemas.microsoft.com/office/drawing/2014/main" id="{ABBDD35A-678A-4B7D-88E9-B39BDFEF3C6D}"/>
              </a:ext>
            </a:extLst>
          </p:cNvPr>
          <p:cNvSpPr>
            <a:spLocks noGrp="1"/>
          </p:cNvSpPr>
          <p:nvPr>
            <p:ph sz="quarter" idx="13"/>
          </p:nvPr>
        </p:nvSpPr>
        <p:spPr>
          <a:xfrm>
            <a:off x="781235" y="1074198"/>
            <a:ext cx="11017188" cy="5548544"/>
          </a:xfrm>
        </p:spPr>
        <p:txBody>
          <a:bodyPr/>
          <a:lstStyle/>
          <a:p>
            <a:pPr algn="l"/>
            <a:r>
              <a:rPr lang="en-US" sz="1800" b="0" i="0" u="none" strike="noStrike" baseline="0" dirty="0">
                <a:latin typeface="Verdana" panose="020B0604030504040204" pitchFamily="34" charset="0"/>
                <a:ea typeface="Verdana" panose="020B0604030504040204" pitchFamily="34" charset="0"/>
              </a:rPr>
              <a:t>This clause specifies which nodes, relationships, and properties in the matched data should be returned to the client</a:t>
            </a:r>
          </a:p>
          <a:p>
            <a:pPr marL="0" indent="0" algn="l">
              <a:buNone/>
            </a:pPr>
            <a:r>
              <a:rPr lang="en-US" b="0" i="0" cap="none" dirty="0">
                <a:solidFill>
                  <a:srgbClr val="000000"/>
                </a:solidFill>
                <a:effectLst/>
                <a:latin typeface="verdana" panose="020B0604030504040204" pitchFamily="34" charset="0"/>
              </a:rPr>
              <a:t>RETURN clause is used to return nodes, relationships and properties. By using RETURN clause, you get the following things:</a:t>
            </a:r>
          </a:p>
          <a:p>
            <a:pPr algn="l">
              <a:buFont typeface="Wingdings" panose="05000000000000000000" pitchFamily="2" charset="2"/>
              <a:buChar char="ü"/>
            </a:pPr>
            <a:r>
              <a:rPr lang="en-US" b="0" dirty="0">
                <a:solidFill>
                  <a:srgbClr val="000000"/>
                </a:solidFill>
                <a:effectLst/>
                <a:latin typeface="verdana" panose="020B0604030504040204" pitchFamily="34" charset="0"/>
              </a:rPr>
              <a:t>Return a single node.</a:t>
            </a:r>
          </a:p>
          <a:p>
            <a:pPr algn="l">
              <a:buFont typeface="Wingdings" panose="05000000000000000000" pitchFamily="2" charset="2"/>
              <a:buChar char="ü"/>
            </a:pPr>
            <a:r>
              <a:rPr lang="en-US" b="0" dirty="0">
                <a:solidFill>
                  <a:srgbClr val="000000"/>
                </a:solidFill>
                <a:effectLst/>
                <a:latin typeface="verdana" panose="020B0604030504040204" pitchFamily="34" charset="0"/>
              </a:rPr>
              <a:t>Return multiple nodes.</a:t>
            </a:r>
          </a:p>
          <a:p>
            <a:pPr algn="l">
              <a:buFont typeface="Wingdings" panose="05000000000000000000" pitchFamily="2" charset="2"/>
              <a:buChar char="ü"/>
            </a:pPr>
            <a:r>
              <a:rPr lang="en-US" b="0" dirty="0">
                <a:solidFill>
                  <a:srgbClr val="000000"/>
                </a:solidFill>
                <a:effectLst/>
                <a:latin typeface="verdana" panose="020B0604030504040204" pitchFamily="34" charset="0"/>
              </a:rPr>
              <a:t>Return relationships.</a:t>
            </a:r>
          </a:p>
          <a:p>
            <a:pPr algn="l">
              <a:buFont typeface="Wingdings" panose="05000000000000000000" pitchFamily="2" charset="2"/>
              <a:buChar char="ü"/>
            </a:pPr>
            <a:r>
              <a:rPr lang="en-US" b="0" dirty="0">
                <a:solidFill>
                  <a:srgbClr val="000000"/>
                </a:solidFill>
                <a:effectLst/>
                <a:latin typeface="verdana" panose="020B0604030504040204" pitchFamily="34" charset="0"/>
              </a:rPr>
              <a:t>Return properties.</a:t>
            </a:r>
          </a:p>
          <a:p>
            <a:pPr algn="l">
              <a:buFont typeface="Wingdings" panose="05000000000000000000" pitchFamily="2" charset="2"/>
              <a:buChar char="ü"/>
            </a:pPr>
            <a:r>
              <a:rPr lang="en-US" b="0" dirty="0">
                <a:solidFill>
                  <a:srgbClr val="000000"/>
                </a:solidFill>
                <a:effectLst/>
                <a:latin typeface="verdana" panose="020B0604030504040204" pitchFamily="34" charset="0"/>
              </a:rPr>
              <a:t>Return all elements.</a:t>
            </a:r>
          </a:p>
          <a:p>
            <a:pPr marL="0" indent="0" algn="l">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node:label</a:t>
            </a:r>
            <a:r>
              <a:rPr lang="en-IN" b="0" i="0" dirty="0">
                <a:solidFill>
                  <a:srgbClr val="000000"/>
                </a:solidFill>
                <a:effectLst/>
                <a:latin typeface="verdana" panose="020B0604030504040204" pitchFamily="34" charset="0"/>
              </a:rPr>
              <a:t> {properties})   </a:t>
            </a:r>
          </a:p>
          <a:p>
            <a:pPr marL="0" indent="0" algn="l">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node</a:t>
            </a:r>
          </a:p>
          <a:p>
            <a:pPr marL="0" indent="0" algn="l">
              <a:buNone/>
            </a:pPr>
            <a:endParaRPr lang="en-IN" dirty="0"/>
          </a:p>
        </p:txBody>
      </p:sp>
    </p:spTree>
    <p:extLst>
      <p:ext uri="{BB962C8B-B14F-4D97-AF65-F5344CB8AC3E}">
        <p14:creationId xmlns:p14="http://schemas.microsoft.com/office/powerpoint/2010/main" val="2935621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B4B42-8F6A-4632-9553-1A81410927D2}"/>
              </a:ext>
            </a:extLst>
          </p:cNvPr>
          <p:cNvSpPr>
            <a:spLocks noGrp="1"/>
          </p:cNvSpPr>
          <p:nvPr>
            <p:ph sz="quarter" idx="13"/>
          </p:nvPr>
        </p:nvSpPr>
        <p:spPr>
          <a:xfrm>
            <a:off x="435006" y="346229"/>
            <a:ext cx="11398928" cy="6303145"/>
          </a:xfrm>
        </p:spPr>
        <p:txBody>
          <a:bodyPr>
            <a:normAutofit lnSpcReduction="10000"/>
          </a:bodyPr>
          <a:lstStyle/>
          <a:p>
            <a:pPr marL="0" indent="0">
              <a:buNone/>
            </a:pPr>
            <a:r>
              <a:rPr lang="en-IN" b="0" i="0" dirty="0">
                <a:solidFill>
                  <a:srgbClr val="610B38"/>
                </a:solidFill>
                <a:effectLst/>
                <a:latin typeface="erdana"/>
              </a:rPr>
              <a:t>Return Multiple Nodes</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(node1:label {properties})   </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(node2:label {properties})   </a:t>
            </a:r>
          </a:p>
          <a:p>
            <a:pPr marL="0" indent="0">
              <a:buNone/>
            </a:pPr>
            <a:r>
              <a:rPr lang="en-IN" b="0" i="0" dirty="0">
                <a:solidFill>
                  <a:srgbClr val="000000"/>
                </a:solidFill>
                <a:effectLst/>
                <a:latin typeface="verdana" panose="020B0604030504040204" pitchFamily="34" charset="0"/>
              </a:rPr>
              <a:t>.  </a:t>
            </a:r>
          </a:p>
          <a:p>
            <a:pPr marL="0" indent="0">
              <a:buNone/>
            </a:pPr>
            <a:r>
              <a:rPr lang="en-IN" b="0" i="0" dirty="0">
                <a:solidFill>
                  <a:srgbClr val="000000"/>
                </a:solidFill>
                <a:effectLst/>
                <a:latin typeface="verdana" panose="020B0604030504040204" pitchFamily="34" charset="0"/>
              </a:rPr>
              <a:t>.  </a:t>
            </a:r>
          </a:p>
          <a:p>
            <a:pPr marL="0" indent="0">
              <a:buNone/>
            </a:pPr>
            <a:r>
              <a:rPr lang="en-IN" b="1" i="0" dirty="0">
                <a:solidFill>
                  <a:srgbClr val="006699"/>
                </a:solidFill>
                <a:effectLst/>
                <a:latin typeface="verdana" panose="020B0604030504040204" pitchFamily="34" charset="0"/>
              </a:rPr>
              <a:t>Create</a:t>
            </a:r>
            <a:r>
              <a:rPr lang="en-IN" b="0" i="0" dirty="0">
                <a:solidFill>
                  <a:srgbClr val="000000"/>
                </a:solidFill>
                <a:effectLst/>
                <a:latin typeface="verdana" panose="020B0604030504040204" pitchFamily="34" charset="0"/>
              </a:rPr>
              <a:t> (node N:label {properties})   </a:t>
            </a:r>
          </a:p>
          <a:p>
            <a:pPr marL="0" indent="0">
              <a:buNone/>
            </a:pPr>
            <a:r>
              <a:rPr lang="en-IN" b="1" i="0" dirty="0">
                <a:solidFill>
                  <a:srgbClr val="006699"/>
                </a:solidFill>
                <a:effectLst/>
                <a:latin typeface="verdana" panose="020B0604030504040204" pitchFamily="34" charset="0"/>
              </a:rPr>
              <a:t>RETURN</a:t>
            </a:r>
            <a:r>
              <a:rPr lang="en-IN" b="0" i="0" dirty="0">
                <a:solidFill>
                  <a:srgbClr val="000000"/>
                </a:solidFill>
                <a:effectLst/>
                <a:latin typeface="verdana" panose="020B0604030504040204" pitchFamily="34" charset="0"/>
              </a:rPr>
              <a:t> node1, node2.... node N   </a:t>
            </a:r>
          </a:p>
          <a:p>
            <a:pPr marL="0" indent="0">
              <a:buNone/>
            </a:pPr>
            <a:r>
              <a:rPr lang="en-IN" b="0" i="0" dirty="0">
                <a:solidFill>
                  <a:srgbClr val="610B38"/>
                </a:solidFill>
                <a:effectLst/>
                <a:latin typeface="erdana"/>
              </a:rPr>
              <a:t>Return Relationships</a:t>
            </a:r>
          </a:p>
          <a:p>
            <a:pPr marL="0" indent="0" algn="l">
              <a:buNone/>
            </a:pPr>
            <a:r>
              <a:rPr lang="en-US" b="1" i="0" dirty="0">
                <a:solidFill>
                  <a:srgbClr val="006699"/>
                </a:solidFill>
                <a:effectLst/>
                <a:latin typeface="verdana" panose="020B0604030504040204" pitchFamily="34" charset="0"/>
              </a:rPr>
              <a:t>CREATE</a:t>
            </a:r>
            <a:r>
              <a:rPr lang="en-US" b="0" i="0" dirty="0">
                <a:solidFill>
                  <a:srgbClr val="000000"/>
                </a:solidFill>
                <a:effectLst/>
                <a:latin typeface="verdana" panose="020B0604030504040204" pitchFamily="34" charset="0"/>
              </a:rPr>
              <a:t> (node1)-[</a:t>
            </a:r>
            <a:r>
              <a:rPr lang="en-US" b="0" i="0" dirty="0" err="1">
                <a:solidFill>
                  <a:srgbClr val="000000"/>
                </a:solidFill>
                <a:effectLst/>
                <a:latin typeface="verdana" panose="020B0604030504040204" pitchFamily="34" charset="0"/>
              </a:rPr>
              <a:t>Relationship:Relationship_type</a:t>
            </a:r>
            <a:r>
              <a:rPr lang="en-US" b="0" i="0" dirty="0">
                <a:solidFill>
                  <a:srgbClr val="000000"/>
                </a:solidFill>
                <a:effectLst/>
                <a:latin typeface="verdana" panose="020B0604030504040204" pitchFamily="34" charset="0"/>
              </a:rPr>
              <a:t>]-&gt;(node2)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Relationship  </a:t>
            </a:r>
          </a:p>
          <a:p>
            <a:pPr marL="0" indent="0">
              <a:buNone/>
            </a:pPr>
            <a:r>
              <a:rPr lang="en-IN" b="0" i="0" dirty="0">
                <a:solidFill>
                  <a:srgbClr val="610B38"/>
                </a:solidFill>
                <a:effectLst/>
                <a:latin typeface="erdana"/>
              </a:rPr>
              <a:t>Return Properties</a:t>
            </a:r>
          </a:p>
          <a:p>
            <a:pPr marL="0" indent="0" algn="l">
              <a:buNone/>
            </a:pPr>
            <a:r>
              <a:rPr lang="en-US" b="0" i="0" dirty="0">
                <a:solidFill>
                  <a:srgbClr val="000000"/>
                </a:solidFill>
                <a:effectLst/>
                <a:latin typeface="verdana" panose="020B0604030504040204" pitchFamily="34" charset="0"/>
              </a:rPr>
              <a:t>Match (</a:t>
            </a:r>
            <a:r>
              <a:rPr lang="en-US" b="0" i="0" dirty="0" err="1">
                <a:solidFill>
                  <a:srgbClr val="000000"/>
                </a:solidFill>
                <a:effectLst/>
                <a:latin typeface="verdana" panose="020B0604030504040204" pitchFamily="34" charset="0"/>
              </a:rPr>
              <a:t>node:label</a:t>
            </a:r>
            <a:r>
              <a:rPr lang="en-US" b="0" i="0" dirty="0">
                <a:solidFill>
                  <a:srgbClr val="000000"/>
                </a:solidFill>
                <a:effectLst/>
                <a:latin typeface="verdana" panose="020B0604030504040204" pitchFamily="34" charset="0"/>
              </a:rPr>
              <a:t> {properties . . . . . . . . . . })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node.property</a:t>
            </a:r>
            <a:r>
              <a:rPr lang="en-US" b="0" i="0" dirty="0">
                <a:solidFill>
                  <a:srgbClr val="000000"/>
                </a:solidFill>
                <a:effectLst/>
                <a:latin typeface="verdana" panose="020B0604030504040204" pitchFamily="34" charset="0"/>
              </a:rPr>
              <a:t>   </a:t>
            </a:r>
          </a:p>
          <a:p>
            <a:pPr marL="0" indent="0">
              <a:buNone/>
            </a:pPr>
            <a:endParaRPr lang="en-IN" dirty="0"/>
          </a:p>
        </p:txBody>
      </p:sp>
    </p:spTree>
    <p:extLst>
      <p:ext uri="{BB962C8B-B14F-4D97-AF65-F5344CB8AC3E}">
        <p14:creationId xmlns:p14="http://schemas.microsoft.com/office/powerpoint/2010/main" val="22346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BB10F-0433-4B59-8D17-651FB3C2E463}"/>
              </a:ext>
            </a:extLst>
          </p:cNvPr>
          <p:cNvSpPr>
            <a:spLocks noGrp="1"/>
          </p:cNvSpPr>
          <p:nvPr>
            <p:ph sz="quarter" idx="13"/>
          </p:nvPr>
        </p:nvSpPr>
        <p:spPr>
          <a:xfrm>
            <a:off x="435006" y="328474"/>
            <a:ext cx="11336784" cy="6205491"/>
          </a:xfrm>
        </p:spPr>
        <p:txBody>
          <a:bodyPr>
            <a:normAutofit fontScale="92500" lnSpcReduction="20000"/>
          </a:bodyPr>
          <a:lstStyle/>
          <a:p>
            <a:pPr marL="0" indent="0">
              <a:buNone/>
            </a:pPr>
            <a:r>
              <a:rPr lang="en-IN" b="0" i="0" dirty="0">
                <a:solidFill>
                  <a:srgbClr val="610B38"/>
                </a:solidFill>
                <a:effectLst/>
                <a:latin typeface="erdana"/>
              </a:rPr>
              <a:t>Return All Elements</a:t>
            </a:r>
          </a:p>
          <a:p>
            <a:pPr marL="0" indent="0" algn="l">
              <a:buNone/>
            </a:pPr>
            <a:r>
              <a:rPr lang="en-US" b="0" i="0" dirty="0">
                <a:solidFill>
                  <a:srgbClr val="000000"/>
                </a:solidFill>
                <a:effectLst/>
                <a:latin typeface="verdana" panose="020B0604030504040204" pitchFamily="34" charset="0"/>
              </a:rPr>
              <a:t>Match m = (n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"India"</a:t>
            </a:r>
            <a:r>
              <a:rPr lang="en-US" b="0" i="0" dirty="0">
                <a:solidFill>
                  <a:srgbClr val="000000"/>
                </a:solidFill>
                <a:effectLst/>
                <a:latin typeface="verdana" panose="020B0604030504040204" pitchFamily="34" charset="0"/>
              </a:rPr>
              <a:t>, result: </a:t>
            </a:r>
            <a:r>
              <a:rPr lang="en-US" b="0" i="0" dirty="0">
                <a:solidFill>
                  <a:srgbClr val="0000FF"/>
                </a:solidFill>
                <a:effectLst/>
                <a:latin typeface="verdana" panose="020B0604030504040204" pitchFamily="34" charset="0"/>
              </a:rPr>
              <a:t>"Winners"</a:t>
            </a:r>
            <a:r>
              <a:rPr lang="en-US" b="0" i="0" dirty="0">
                <a:solidFill>
                  <a:srgbClr val="000000"/>
                </a:solidFill>
                <a:effectLst/>
                <a:latin typeface="verdana" panose="020B0604030504040204" pitchFamily="34" charset="0"/>
              </a:rPr>
              <a:t>})-[r]-(x)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   </a:t>
            </a:r>
          </a:p>
          <a:p>
            <a:pPr marL="0" indent="0" algn="l">
              <a:buNone/>
            </a:pPr>
            <a:r>
              <a:rPr lang="en-IN" sz="1900" b="1" i="0" u="none" strike="noStrike" cap="none" baseline="0" dirty="0">
                <a:solidFill>
                  <a:srgbClr val="FF0000"/>
                </a:solidFill>
                <a:latin typeface="MyriadPro-SemiboldCond"/>
              </a:rPr>
              <a:t>Other cypher clauses</a:t>
            </a:r>
          </a:p>
          <a:p>
            <a:pPr marL="0" indent="0" algn="l">
              <a:buNone/>
            </a:pPr>
            <a:r>
              <a:rPr lang="en-US" sz="1900" b="0" i="0" u="none" strike="noStrike" cap="none" baseline="0" dirty="0">
                <a:latin typeface="MinionPro-Regular"/>
              </a:rPr>
              <a:t>The other clauses we can use in a cypher query include:</a:t>
            </a:r>
          </a:p>
          <a:p>
            <a:pPr marL="0" indent="0" algn="l">
              <a:buNone/>
            </a:pPr>
            <a:r>
              <a:rPr lang="en-IN" sz="1900" b="0" i="0" u="none" strike="noStrike" cap="none" baseline="0" dirty="0">
                <a:solidFill>
                  <a:srgbClr val="FF0000"/>
                </a:solidFill>
                <a:latin typeface="UbuntuMono-Regular"/>
              </a:rPr>
              <a:t>Where</a:t>
            </a:r>
          </a:p>
          <a:p>
            <a:pPr marL="0" indent="0" algn="l">
              <a:buNone/>
            </a:pPr>
            <a:r>
              <a:rPr lang="en-US" sz="1900" b="0" i="0" u="none" strike="noStrike" cap="none" baseline="0" dirty="0">
                <a:latin typeface="MinionPro-Regular"/>
              </a:rPr>
              <a:t>Provides criteria for filtering pattern matching results.</a:t>
            </a:r>
          </a:p>
          <a:p>
            <a:pPr marL="0" indent="0" algn="l">
              <a:buNone/>
            </a:pPr>
            <a:r>
              <a:rPr lang="en-IN" sz="1900" b="0" i="0" u="none" strike="noStrike" cap="none" baseline="0" dirty="0">
                <a:latin typeface="UbuntuMono-Regular"/>
              </a:rPr>
              <a:t>Create </a:t>
            </a:r>
            <a:r>
              <a:rPr lang="en-IN" sz="1900" b="0" i="1" u="none" strike="noStrike" cap="none" baseline="0" dirty="0">
                <a:latin typeface="MinionPro-It"/>
              </a:rPr>
              <a:t>and </a:t>
            </a:r>
            <a:r>
              <a:rPr lang="en-IN" sz="1900" b="0" i="0" u="none" strike="noStrike" cap="none" baseline="0" dirty="0">
                <a:latin typeface="UbuntuMono-Regular"/>
              </a:rPr>
              <a:t>create unique</a:t>
            </a:r>
          </a:p>
          <a:p>
            <a:pPr marL="0" indent="0" algn="l">
              <a:buNone/>
            </a:pPr>
            <a:r>
              <a:rPr lang="en-IN" sz="1900" b="0" i="0" u="none" strike="noStrike" cap="none" baseline="0" dirty="0">
                <a:latin typeface="MinionPro-Regular"/>
              </a:rPr>
              <a:t>Create nodes and relationships.</a:t>
            </a:r>
          </a:p>
          <a:p>
            <a:pPr marL="0" indent="0" algn="l">
              <a:buNone/>
            </a:pPr>
            <a:r>
              <a:rPr lang="en-IN" sz="1900" b="0" i="0" u="none" strike="noStrike" cap="none" baseline="0" dirty="0">
                <a:solidFill>
                  <a:srgbClr val="FF0000"/>
                </a:solidFill>
                <a:latin typeface="UbuntuMono-Regular"/>
              </a:rPr>
              <a:t>Merge</a:t>
            </a:r>
          </a:p>
          <a:p>
            <a:pPr marL="0" indent="0" algn="l">
              <a:buNone/>
            </a:pPr>
            <a:r>
              <a:rPr lang="en-US" sz="1900" b="0" i="0" u="none" strike="noStrike" cap="none" baseline="0" dirty="0">
                <a:latin typeface="MinionPro-Regular"/>
              </a:rPr>
              <a:t>Ensures that the supplied pattern exists in the graph, either by reusing existing</a:t>
            </a:r>
          </a:p>
          <a:p>
            <a:pPr marL="0" indent="0" algn="l">
              <a:buNone/>
            </a:pPr>
            <a:r>
              <a:rPr lang="en-IN" sz="1900" b="0" i="0" u="none" strike="noStrike" cap="none" baseline="0" dirty="0">
                <a:latin typeface="MinionPro-Regular"/>
              </a:rPr>
              <a:t>Nodes and relationship</a:t>
            </a:r>
          </a:p>
          <a:p>
            <a:pPr marL="0" indent="0" algn="l">
              <a:buNone/>
            </a:pPr>
            <a:r>
              <a:rPr lang="en-IN" sz="1900" b="0" i="0" u="none" strike="noStrike" cap="none" baseline="0" dirty="0">
                <a:solidFill>
                  <a:srgbClr val="FF0000"/>
                </a:solidFill>
                <a:latin typeface="UbuntuMono-Regular"/>
              </a:rPr>
              <a:t>With</a:t>
            </a:r>
          </a:p>
          <a:p>
            <a:pPr marL="0" indent="0" algn="l">
              <a:buNone/>
            </a:pPr>
            <a:r>
              <a:rPr lang="en-US" sz="1900" b="0" i="0" u="none" strike="noStrike" cap="none" baseline="0" dirty="0">
                <a:latin typeface="MinionPro-Regular"/>
              </a:rPr>
              <a:t>Chains subsequent query parts and forwards results from one to the next. Similar</a:t>
            </a:r>
          </a:p>
          <a:p>
            <a:pPr marL="0" indent="0" algn="l">
              <a:buNone/>
            </a:pPr>
            <a:r>
              <a:rPr lang="en-US" sz="1900" b="0" i="0" u="none" strike="noStrike" cap="none" baseline="0" dirty="0">
                <a:latin typeface="MinionPro-Regular"/>
              </a:rPr>
              <a:t>To piping commands in </a:t>
            </a:r>
            <a:r>
              <a:rPr lang="en-US" sz="1900" b="0" i="0" u="none" strike="noStrike" cap="none" baseline="0" dirty="0" err="1">
                <a:latin typeface="MinionPro-Regular"/>
              </a:rPr>
              <a:t>unix</a:t>
            </a:r>
            <a:r>
              <a:rPr lang="en-US" sz="1900" b="0" i="0" u="none" strike="noStrike" cap="none" baseline="0" dirty="0">
                <a:latin typeface="MinionPro-Regular"/>
              </a:rPr>
              <a:t>.</a:t>
            </a:r>
            <a:endParaRPr lang="en-IN" sz="2200" cap="none" dirty="0"/>
          </a:p>
        </p:txBody>
      </p:sp>
    </p:spTree>
    <p:extLst>
      <p:ext uri="{BB962C8B-B14F-4D97-AF65-F5344CB8AC3E}">
        <p14:creationId xmlns:p14="http://schemas.microsoft.com/office/powerpoint/2010/main" val="4075471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C60EC-26AC-48B2-A308-058982DDED9B}"/>
              </a:ext>
            </a:extLst>
          </p:cNvPr>
          <p:cNvSpPr>
            <a:spLocks noGrp="1"/>
          </p:cNvSpPr>
          <p:nvPr>
            <p:ph sz="quarter" idx="13"/>
          </p:nvPr>
        </p:nvSpPr>
        <p:spPr>
          <a:xfrm>
            <a:off x="408373" y="319596"/>
            <a:ext cx="11381173" cy="6232124"/>
          </a:xfrm>
        </p:spPr>
        <p:txBody>
          <a:bodyPr/>
          <a:lstStyle/>
          <a:p>
            <a:pPr marL="0" indent="0">
              <a:buNone/>
            </a:pPr>
            <a:r>
              <a:rPr lang="en-US" b="0" i="0" cap="none" dirty="0">
                <a:solidFill>
                  <a:srgbClr val="000000"/>
                </a:solidFill>
                <a:effectLst/>
                <a:latin typeface="verdana" panose="020B0604030504040204" pitchFamily="34" charset="0"/>
              </a:rPr>
              <a:t>WITH clause is used to chain the queries together. It can be used with other clauses as well as.</a:t>
            </a:r>
          </a:p>
          <a:p>
            <a:pPr marL="0" indent="0" algn="l">
              <a:buNone/>
            </a:pPr>
            <a:r>
              <a:rPr lang="en-US" b="0" i="0" dirty="0">
                <a:solidFill>
                  <a:srgbClr val="000000"/>
                </a:solidFill>
                <a:effectLst/>
                <a:latin typeface="verdana" panose="020B0604030504040204" pitchFamily="34" charset="0"/>
              </a:rPr>
              <a:t>MATCH (n)   </a:t>
            </a:r>
          </a:p>
          <a:p>
            <a:pPr marL="0" indent="0" algn="l">
              <a:buNone/>
            </a:pPr>
            <a:r>
              <a:rPr lang="en-US" b="1" i="0" dirty="0">
                <a:solidFill>
                  <a:srgbClr val="006699"/>
                </a:solidFill>
                <a:effectLst/>
                <a:latin typeface="verdana" panose="020B0604030504040204" pitchFamily="34" charset="0"/>
              </a:rPr>
              <a:t>WITH</a:t>
            </a:r>
            <a:r>
              <a:rPr lang="en-US" b="0" i="0" dirty="0">
                <a:solidFill>
                  <a:srgbClr val="000000"/>
                </a:solidFill>
                <a:effectLst/>
                <a:latin typeface="verdana" panose="020B0604030504040204" pitchFamily="34" charset="0"/>
              </a:rPr>
              <a:t> n   </a:t>
            </a:r>
          </a:p>
          <a:p>
            <a:pPr marL="0" indent="0" algn="l">
              <a:buNone/>
            </a:pPr>
            <a:r>
              <a:rPr lang="en-US" b="1" i="0" dirty="0">
                <a:solidFill>
                  <a:srgbClr val="006699"/>
                </a:solidFill>
                <a:effectLst/>
                <a:latin typeface="verdana" panose="020B0604030504040204" pitchFamily="34" charset="0"/>
              </a:rPr>
              <a:t>ORDER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n.property</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collect(</a:t>
            </a:r>
            <a:r>
              <a:rPr lang="en-US" b="0" i="0" dirty="0" err="1">
                <a:solidFill>
                  <a:srgbClr val="000000"/>
                </a:solidFill>
                <a:effectLst/>
                <a:latin typeface="verdana" panose="020B0604030504040204" pitchFamily="34" charset="0"/>
              </a:rPr>
              <a:t>n.property</a:t>
            </a:r>
            <a:r>
              <a:rPr lang="en-US" b="0" i="0" dirty="0">
                <a:solidFill>
                  <a:srgbClr val="000000"/>
                </a:solidFill>
                <a:effectLst/>
                <a:latin typeface="verdana" panose="020B0604030504040204" pitchFamily="34" charset="0"/>
              </a:rPr>
              <a:t>)</a:t>
            </a:r>
          </a:p>
          <a:p>
            <a:pPr marL="0" indent="0">
              <a:buNone/>
            </a:pPr>
            <a:r>
              <a:rPr lang="en-US" b="0" i="0" dirty="0">
                <a:solidFill>
                  <a:srgbClr val="000000"/>
                </a:solidFill>
                <a:effectLst/>
                <a:latin typeface="verdana" panose="020B0604030504040204" pitchFamily="34" charset="0"/>
              </a:rPr>
              <a:t>ORDER BY</a:t>
            </a:r>
          </a:p>
          <a:p>
            <a:pPr marL="0" indent="0">
              <a:buNone/>
            </a:pPr>
            <a:r>
              <a:rPr lang="en-US" b="0" i="0" cap="none" dirty="0">
                <a:solidFill>
                  <a:srgbClr val="000000"/>
                </a:solidFill>
                <a:effectLst/>
                <a:latin typeface="verdana" panose="020B0604030504040204" pitchFamily="34" charset="0"/>
              </a:rPr>
              <a:t>The ORDER BY clause is used to arrange the result data in order.</a:t>
            </a:r>
          </a:p>
          <a:p>
            <a:pPr marL="0" indent="0" algn="l">
              <a:buNone/>
            </a:pPr>
            <a:r>
              <a:rPr lang="en-US" b="0" i="0" dirty="0">
                <a:solidFill>
                  <a:srgbClr val="000000"/>
                </a:solidFill>
                <a:effectLst/>
                <a:latin typeface="verdana" panose="020B0604030504040204" pitchFamily="34" charset="0"/>
              </a:rPr>
              <a:t>MATCH (n)    </a:t>
            </a:r>
          </a:p>
          <a:p>
            <a:pPr marL="0" indent="0" algn="l">
              <a:buNone/>
            </a:pP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n.property1, n.property2 . . . . . . . .    </a:t>
            </a:r>
          </a:p>
          <a:p>
            <a:pPr marL="0" indent="0" algn="l">
              <a:buNone/>
            </a:pPr>
            <a:r>
              <a:rPr lang="en-US" b="1" i="0" dirty="0">
                <a:solidFill>
                  <a:srgbClr val="006699"/>
                </a:solidFill>
                <a:effectLst/>
                <a:latin typeface="verdana" panose="020B0604030504040204" pitchFamily="34" charset="0"/>
              </a:rPr>
              <a:t>ORDER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n.property</a:t>
            </a:r>
            <a:r>
              <a:rPr lang="en-US" b="0" i="0" dirty="0">
                <a:solidFill>
                  <a:srgbClr val="000000"/>
                </a:solidFill>
                <a:effectLst/>
                <a:latin typeface="verdana" panose="020B0604030504040204" pitchFamily="34" charset="0"/>
              </a:rPr>
              <a:t>   </a:t>
            </a:r>
          </a:p>
          <a:p>
            <a:pPr marL="0" indent="0">
              <a:buNone/>
            </a:pPr>
            <a:endParaRPr lang="en-IN" cap="none" dirty="0"/>
          </a:p>
        </p:txBody>
      </p:sp>
    </p:spTree>
    <p:extLst>
      <p:ext uri="{BB962C8B-B14F-4D97-AF65-F5344CB8AC3E}">
        <p14:creationId xmlns:p14="http://schemas.microsoft.com/office/powerpoint/2010/main" val="1363680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444ECF-18CB-4AEA-A503-CB180C33CA5C}"/>
              </a:ext>
            </a:extLst>
          </p:cNvPr>
          <p:cNvSpPr/>
          <p:nvPr/>
        </p:nvSpPr>
        <p:spPr>
          <a:xfrm>
            <a:off x="2681056" y="1997476"/>
            <a:ext cx="6090082" cy="2031325"/>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latin typeface="Book Antiqua" panose="02040602050305030304" pitchFamily="18" charset="0"/>
              </a:rPr>
              <a:t>Thank You</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4277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E26D60-98B6-4F75-857B-D5B9D9388254}"/>
              </a:ext>
            </a:extLst>
          </p:cNvPr>
          <p:cNvPicPr>
            <a:picLocks noChangeAspect="1"/>
          </p:cNvPicPr>
          <p:nvPr/>
        </p:nvPicPr>
        <p:blipFill>
          <a:blip r:embed="rId2"/>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162870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5D0DB4-CDA9-4769-8F19-3A72ECCD817D}"/>
              </a:ext>
            </a:extLst>
          </p:cNvPr>
          <p:cNvPicPr>
            <a:picLocks noChangeAspect="1"/>
          </p:cNvPicPr>
          <p:nvPr/>
        </p:nvPicPr>
        <p:blipFill>
          <a:blip r:embed="rId2"/>
          <a:stretch>
            <a:fillRect/>
          </a:stretch>
        </p:blipFill>
        <p:spPr>
          <a:xfrm>
            <a:off x="381000" y="404812"/>
            <a:ext cx="11430000" cy="6048375"/>
          </a:xfrm>
          <a:prstGeom prst="rect">
            <a:avLst/>
          </a:prstGeom>
        </p:spPr>
      </p:pic>
    </p:spTree>
    <p:extLst>
      <p:ext uri="{BB962C8B-B14F-4D97-AF65-F5344CB8AC3E}">
        <p14:creationId xmlns:p14="http://schemas.microsoft.com/office/powerpoint/2010/main" val="357738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EE645A-5AFB-44CA-9E35-B59571B41A2C}"/>
              </a:ext>
            </a:extLst>
          </p:cNvPr>
          <p:cNvPicPr>
            <a:picLocks noChangeAspect="1"/>
          </p:cNvPicPr>
          <p:nvPr/>
        </p:nvPicPr>
        <p:blipFill>
          <a:blip r:embed="rId2"/>
          <a:stretch>
            <a:fillRect/>
          </a:stretch>
        </p:blipFill>
        <p:spPr>
          <a:xfrm>
            <a:off x="2814222" y="792426"/>
            <a:ext cx="6853562" cy="5557234"/>
          </a:xfrm>
          <a:prstGeom prst="rect">
            <a:avLst/>
          </a:prstGeom>
        </p:spPr>
      </p:pic>
    </p:spTree>
    <p:extLst>
      <p:ext uri="{BB962C8B-B14F-4D97-AF65-F5344CB8AC3E}">
        <p14:creationId xmlns:p14="http://schemas.microsoft.com/office/powerpoint/2010/main" val="151808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10CA-F35F-4050-8810-831D69A8DD07}"/>
              </a:ext>
            </a:extLst>
          </p:cNvPr>
          <p:cNvSpPr>
            <a:spLocks noGrp="1"/>
          </p:cNvSpPr>
          <p:nvPr>
            <p:ph type="title"/>
          </p:nvPr>
        </p:nvSpPr>
        <p:spPr>
          <a:xfrm>
            <a:off x="488272" y="609640"/>
            <a:ext cx="11354540" cy="704256"/>
          </a:xfrm>
        </p:spPr>
        <p:txBody>
          <a:bodyPr/>
          <a:lstStyle/>
          <a:p>
            <a:pPr algn="l"/>
            <a:r>
              <a:rPr lang="en-US" sz="3600" b="0" i="0" u="none" strike="noStrike" baseline="0" dirty="0">
                <a:latin typeface="MyriadPro-SemiboldCond"/>
              </a:rPr>
              <a:t>The Labeled Property Graph Model</a:t>
            </a:r>
            <a:endParaRPr lang="en-IN" dirty="0"/>
          </a:p>
        </p:txBody>
      </p:sp>
      <p:sp>
        <p:nvSpPr>
          <p:cNvPr id="3" name="Content Placeholder 2">
            <a:extLst>
              <a:ext uri="{FF2B5EF4-FFF2-40B4-BE49-F238E27FC236}">
                <a16:creationId xmlns:a16="http://schemas.microsoft.com/office/drawing/2014/main" id="{2BF6E039-B86B-4B01-BB06-7592C2610C43}"/>
              </a:ext>
            </a:extLst>
          </p:cNvPr>
          <p:cNvSpPr>
            <a:spLocks noGrp="1"/>
          </p:cNvSpPr>
          <p:nvPr>
            <p:ph sz="quarter" idx="13"/>
          </p:nvPr>
        </p:nvSpPr>
        <p:spPr>
          <a:xfrm>
            <a:off x="488272" y="1447060"/>
            <a:ext cx="11354540" cy="5157926"/>
          </a:xfrm>
        </p:spPr>
        <p:txBody>
          <a:bodyPr>
            <a:normAutofit lnSpcReduction="10000"/>
          </a:bodyPr>
          <a:lstStyle/>
          <a:p>
            <a:pPr algn="l"/>
            <a:r>
              <a:rPr lang="en-US" sz="2000" b="0" i="0" u="none" strike="noStrike" cap="none" baseline="0" dirty="0">
                <a:latin typeface="MinionPro-Regular"/>
              </a:rPr>
              <a:t>The Most Popular Form Of Graph Model, The </a:t>
            </a:r>
            <a:r>
              <a:rPr lang="en-US" sz="2000" b="0" i="1" u="none" strike="noStrike" cap="none" baseline="0" dirty="0">
                <a:latin typeface="MinionPro-It"/>
              </a:rPr>
              <a:t>Labeled Property Graph</a:t>
            </a:r>
          </a:p>
          <a:p>
            <a:pPr marL="0" indent="0" algn="l">
              <a:buNone/>
            </a:pPr>
            <a:r>
              <a:rPr lang="en-US" sz="1800" b="0" i="0" u="none" strike="noStrike" cap="none" baseline="0" dirty="0">
                <a:solidFill>
                  <a:srgbClr val="FF0000"/>
                </a:solidFill>
                <a:latin typeface="MinionPro-Regular"/>
              </a:rPr>
              <a:t>A Labeled Property Graph Has The Following Characteristics:</a:t>
            </a:r>
          </a:p>
          <a:p>
            <a:pPr marL="0" indent="0" algn="l">
              <a:buNone/>
            </a:pPr>
            <a:r>
              <a:rPr lang="en-US" sz="1800" b="0" i="0" u="none" strike="noStrike" cap="none" baseline="0" dirty="0">
                <a:latin typeface="MinionPro-Regular"/>
              </a:rPr>
              <a:t>• It Contains Nodes And Relationships.</a:t>
            </a:r>
          </a:p>
          <a:p>
            <a:pPr marL="0" indent="0" algn="l">
              <a:buNone/>
            </a:pPr>
            <a:r>
              <a:rPr lang="en-US" sz="1800" b="0" i="0" u="none" strike="noStrike" cap="none" baseline="0" dirty="0">
                <a:latin typeface="MinionPro-Regular"/>
              </a:rPr>
              <a:t>• Nodes Contain Properties (Key-value Pairs).</a:t>
            </a:r>
          </a:p>
          <a:p>
            <a:pPr marL="0" indent="0" algn="l">
              <a:buNone/>
            </a:pPr>
            <a:r>
              <a:rPr lang="en-US" sz="1800" b="0" i="0" u="none" strike="noStrike" cap="none" baseline="0" dirty="0">
                <a:latin typeface="MinionPro-Regular"/>
              </a:rPr>
              <a:t>• Nodes Can Be Labeled With One Or More Labels.</a:t>
            </a:r>
          </a:p>
          <a:p>
            <a:pPr marL="0" indent="0" algn="l">
              <a:buNone/>
            </a:pPr>
            <a:r>
              <a:rPr lang="en-US" sz="1800" b="0" i="0" u="none" strike="noStrike" cap="none" baseline="0" dirty="0">
                <a:latin typeface="MinionPro-Regular"/>
              </a:rPr>
              <a:t>• Relationships Are Named And Directed, And Always Have A Start And End Node.</a:t>
            </a:r>
          </a:p>
          <a:p>
            <a:pPr marL="0" indent="0" algn="l">
              <a:buNone/>
            </a:pPr>
            <a:r>
              <a:rPr lang="en-US" sz="1800" b="0" i="0" u="none" strike="noStrike" cap="none" baseline="0" dirty="0">
                <a:latin typeface="MinionPro-Regular"/>
              </a:rPr>
              <a:t>• Relationships Can Also Contain Properties</a:t>
            </a:r>
          </a:p>
          <a:p>
            <a:pPr marL="0" indent="0" algn="l">
              <a:buNone/>
            </a:pPr>
            <a:r>
              <a:rPr lang="en-US" sz="1800" b="0" i="0" u="none" strike="noStrike" baseline="0" dirty="0">
                <a:latin typeface="MyriadPro-SemiboldCond"/>
              </a:rPr>
              <a:t>A High-Level View of the Graph Space</a:t>
            </a:r>
            <a:endParaRPr lang="en-US" sz="1800" cap="none" dirty="0">
              <a:latin typeface="MinionPro-Regular"/>
            </a:endParaRPr>
          </a:p>
          <a:p>
            <a:pPr algn="l">
              <a:buFont typeface="Wingdings" panose="05000000000000000000" pitchFamily="2" charset="2"/>
              <a:buChar char="Ø"/>
            </a:pPr>
            <a:r>
              <a:rPr lang="en-US" sz="1800" b="0" i="0" u="none" strike="noStrike" cap="none" baseline="0" dirty="0">
                <a:latin typeface="MinionPro-Regular"/>
              </a:rPr>
              <a:t>Numerous projects and products for managing, processing, and analyzing graphs have exploded onto the scene in recent years</a:t>
            </a:r>
          </a:p>
          <a:p>
            <a:pPr algn="l">
              <a:buFont typeface="Wingdings" panose="05000000000000000000" pitchFamily="2" charset="2"/>
              <a:buChar char="Ø"/>
            </a:pPr>
            <a:r>
              <a:rPr lang="en-US" sz="1800" b="0" i="0" u="none" strike="noStrike" cap="none" baseline="0" dirty="0">
                <a:latin typeface="MinionPro-Regular"/>
              </a:rPr>
              <a:t>The sheer number of technologies makes it difficult to keep track of these tools and how they differ, even for those of us who are active in the space</a:t>
            </a:r>
            <a:endParaRPr lang="en-IN" cap="none" dirty="0"/>
          </a:p>
        </p:txBody>
      </p:sp>
    </p:spTree>
    <p:extLst>
      <p:ext uri="{BB962C8B-B14F-4D97-AF65-F5344CB8AC3E}">
        <p14:creationId xmlns:p14="http://schemas.microsoft.com/office/powerpoint/2010/main" val="164446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E00F7-1BAF-4117-8ADB-90BF0E2F22A2}"/>
              </a:ext>
            </a:extLst>
          </p:cNvPr>
          <p:cNvSpPr>
            <a:spLocks noGrp="1"/>
          </p:cNvSpPr>
          <p:nvPr>
            <p:ph sz="quarter" idx="13"/>
          </p:nvPr>
        </p:nvSpPr>
        <p:spPr>
          <a:xfrm>
            <a:off x="328474" y="284085"/>
            <a:ext cx="11558726" cy="6462943"/>
          </a:xfrm>
        </p:spPr>
        <p:txBody>
          <a:bodyPr/>
          <a:lstStyle/>
          <a:p>
            <a:pPr algn="l">
              <a:buFont typeface="Wingdings" panose="05000000000000000000" pitchFamily="2" charset="2"/>
              <a:buChar char="Ø"/>
            </a:pPr>
            <a:r>
              <a:rPr lang="en-US" sz="1800" u="none" strike="noStrike" cap="none" baseline="0" dirty="0">
                <a:latin typeface="MinionPro-It"/>
              </a:rPr>
              <a:t>Technologies used primarily for transactional online graph persistence, typically accessed directly in real time from an application </a:t>
            </a:r>
            <a:r>
              <a:rPr lang="en-US" sz="1800" u="none" strike="noStrike" cap="none" baseline="0" dirty="0">
                <a:latin typeface="MinionPro-Regular"/>
              </a:rPr>
              <a:t>these technologies are called </a:t>
            </a:r>
            <a:r>
              <a:rPr lang="en-US" sz="1800" u="none" strike="noStrike" cap="none" baseline="0" dirty="0">
                <a:latin typeface="MinionPro-It"/>
              </a:rPr>
              <a:t>graph databases</a:t>
            </a:r>
          </a:p>
          <a:p>
            <a:pPr marL="0" indent="0" algn="l">
              <a:buNone/>
            </a:pPr>
            <a:r>
              <a:rPr lang="en-IN" sz="2000" b="0" i="0" u="none" strike="noStrike" baseline="0" dirty="0">
                <a:solidFill>
                  <a:srgbClr val="FF0000"/>
                </a:solidFill>
                <a:latin typeface="MyriadPro-SemiboldCond"/>
              </a:rPr>
              <a:t>Graph Databases:</a:t>
            </a:r>
          </a:p>
          <a:p>
            <a:pPr algn="l">
              <a:buFont typeface="Wingdings" panose="05000000000000000000" pitchFamily="2" charset="2"/>
              <a:buChar char="ü"/>
            </a:pPr>
            <a:r>
              <a:rPr lang="en-US" sz="1800" b="0" u="none" strike="noStrike" cap="none" baseline="0" dirty="0">
                <a:latin typeface="MinionPro-Regular"/>
              </a:rPr>
              <a:t>A </a:t>
            </a:r>
            <a:r>
              <a:rPr lang="en-US" sz="1800" b="0" u="none" strike="noStrike" cap="none" baseline="0" dirty="0">
                <a:latin typeface="MinionPro-It"/>
              </a:rPr>
              <a:t>graph database management system</a:t>
            </a:r>
            <a:r>
              <a:rPr lang="en-US" sz="1800" b="0" u="none" strike="noStrike" cap="none" baseline="0" dirty="0">
                <a:latin typeface="MinionPro-Regular"/>
              </a:rPr>
              <a:t> is an online database management system with create, read, update, and delete (CRUD) methods that expose a graph data model.</a:t>
            </a:r>
          </a:p>
          <a:p>
            <a:pPr algn="l">
              <a:buFont typeface="Wingdings" panose="05000000000000000000" pitchFamily="2" charset="2"/>
              <a:buChar char="ü"/>
            </a:pPr>
            <a:r>
              <a:rPr lang="en-US" sz="1800" b="0" i="0" u="none" strike="noStrike" cap="none" baseline="0" dirty="0">
                <a:latin typeface="MinionPro-Regular"/>
              </a:rPr>
              <a:t>Graph databases are generally built for use with transactional (OLTP) systems, they are normally optimized for transactional performance, and engineered with transactional integrity and operational </a:t>
            </a:r>
            <a:r>
              <a:rPr lang="en-IN" sz="1800" b="0" i="0" u="none" strike="noStrike" cap="none" baseline="0" dirty="0">
                <a:latin typeface="MinionPro-Regular"/>
              </a:rPr>
              <a:t>availability in mind</a:t>
            </a:r>
            <a:r>
              <a:rPr lang="en-IN" sz="1800" b="0" i="0" u="none" strike="noStrike" baseline="0" dirty="0">
                <a:latin typeface="MinionPro-Regular"/>
              </a:rPr>
              <a:t>.</a:t>
            </a:r>
          </a:p>
          <a:p>
            <a:pPr marL="0" indent="0" algn="l">
              <a:buNone/>
            </a:pPr>
            <a:r>
              <a:rPr lang="en-IN" sz="1800" b="0" i="0" u="none" strike="noStrike" baseline="0" dirty="0">
                <a:solidFill>
                  <a:srgbClr val="FF0000"/>
                </a:solidFill>
                <a:latin typeface="MinionPro-Regular"/>
              </a:rPr>
              <a:t>properties of graph databases</a:t>
            </a:r>
          </a:p>
          <a:p>
            <a:pPr marL="0" indent="0" algn="l">
              <a:buNone/>
            </a:pPr>
            <a:r>
              <a:rPr lang="en-IN" sz="1800" b="1" u="none" strike="noStrike" cap="none" baseline="0" dirty="0">
                <a:latin typeface="MinionPro-It"/>
              </a:rPr>
              <a:t>THE UNDERLYING STORAGE</a:t>
            </a:r>
          </a:p>
          <a:p>
            <a:pPr algn="l">
              <a:buFont typeface="Wingdings" panose="05000000000000000000" pitchFamily="2" charset="2"/>
              <a:buChar char="v"/>
            </a:pPr>
            <a:r>
              <a:rPr lang="en-US" sz="1800" b="0" i="0" u="none" strike="noStrike" cap="none" baseline="0" dirty="0">
                <a:latin typeface="MinionPro-Regular"/>
              </a:rPr>
              <a:t>Graph databases use </a:t>
            </a:r>
            <a:r>
              <a:rPr lang="en-US" sz="1800" b="0" i="1" u="none" strike="noStrike" cap="none" baseline="0" dirty="0">
                <a:latin typeface="MinionPro-It"/>
              </a:rPr>
              <a:t>native graph storage </a:t>
            </a:r>
            <a:r>
              <a:rPr lang="en-US" sz="1800" b="0" i="0" u="none" strike="noStrike" cap="none" baseline="0" dirty="0">
                <a:latin typeface="MinionPro-Regular"/>
              </a:rPr>
              <a:t>that is optimized and designed for s</a:t>
            </a:r>
            <a:r>
              <a:rPr lang="en-IN" sz="1800" b="0" i="0" u="none" strike="noStrike" cap="none" baseline="0" dirty="0">
                <a:latin typeface="MinionPro-Regular"/>
              </a:rPr>
              <a:t>toring and managing graphs</a:t>
            </a:r>
          </a:p>
          <a:p>
            <a:pPr algn="l">
              <a:buFont typeface="Wingdings" panose="05000000000000000000" pitchFamily="2" charset="2"/>
              <a:buChar char="v"/>
            </a:pPr>
            <a:r>
              <a:rPr lang="en-US" sz="1800" b="0" i="0" u="none" strike="noStrike" cap="none" baseline="0" dirty="0">
                <a:latin typeface="MinionPro-Regular"/>
              </a:rPr>
              <a:t>Some serialize the graph data into a relational database, an object-oriented database, or some 	other general-purpose data store.</a:t>
            </a:r>
          </a:p>
          <a:p>
            <a:pPr marL="0" indent="0" algn="l">
              <a:buNone/>
            </a:pPr>
            <a:r>
              <a:rPr lang="en-IN" sz="1800" b="1" u="none" strike="noStrike" baseline="0" dirty="0">
                <a:latin typeface="MinionPro-It"/>
              </a:rPr>
              <a:t>The processing engine</a:t>
            </a:r>
          </a:p>
          <a:p>
            <a:pPr>
              <a:buFont typeface="Wingdings" panose="05000000000000000000" pitchFamily="2" charset="2"/>
              <a:buChar char="v"/>
            </a:pPr>
            <a:r>
              <a:rPr lang="en-US" sz="1800" b="0" i="0" u="none" strike="noStrike" baseline="0" dirty="0">
                <a:latin typeface="MinionPro-Regular"/>
              </a:rPr>
              <a:t>.</a:t>
            </a:r>
            <a:r>
              <a:rPr lang="en-US" cap="none" dirty="0">
                <a:latin typeface="MinionPro-Regular"/>
              </a:rPr>
              <a:t> A graph database use </a:t>
            </a:r>
            <a:r>
              <a:rPr lang="en-US" i="1" cap="none" dirty="0">
                <a:latin typeface="MinionPro-It"/>
              </a:rPr>
              <a:t>index-free adjacency</a:t>
            </a:r>
            <a:r>
              <a:rPr lang="en-US" cap="none" dirty="0">
                <a:latin typeface="MinionPro-Regular"/>
              </a:rPr>
              <a:t>, meaning that connected nodes physically “point” to each other in the database</a:t>
            </a:r>
            <a:endParaRPr lang="en-IN" b="1" cap="none" dirty="0">
              <a:solidFill>
                <a:srgbClr val="FF0000"/>
              </a:solidFill>
            </a:endParaRPr>
          </a:p>
        </p:txBody>
      </p:sp>
    </p:spTree>
    <p:extLst>
      <p:ext uri="{BB962C8B-B14F-4D97-AF65-F5344CB8AC3E}">
        <p14:creationId xmlns:p14="http://schemas.microsoft.com/office/powerpoint/2010/main" val="318105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69429-F938-411A-80CA-C030F2278277}"/>
              </a:ext>
            </a:extLst>
          </p:cNvPr>
          <p:cNvSpPr>
            <a:spLocks noGrp="1"/>
          </p:cNvSpPr>
          <p:nvPr>
            <p:ph sz="quarter" idx="13"/>
          </p:nvPr>
        </p:nvSpPr>
        <p:spPr>
          <a:xfrm>
            <a:off x="257452" y="292964"/>
            <a:ext cx="11629748" cy="6312022"/>
          </a:xfrm>
        </p:spPr>
        <p:txBody>
          <a:bodyPr/>
          <a:lstStyle/>
          <a:p>
            <a:pPr algn="l">
              <a:buFont typeface="Wingdings" panose="05000000000000000000" pitchFamily="2" charset="2"/>
              <a:buChar char="v"/>
            </a:pPr>
            <a:r>
              <a:rPr lang="en-US" sz="1800" b="0" i="0" u="none" strike="noStrike" cap="none" baseline="0" dirty="0">
                <a:latin typeface="MinionPro-Regular"/>
              </a:rPr>
              <a:t>Relationships are first-class citizens of the graph data model. This is not the case in other database management systems, where we have to infer connections between entities using things like foreign keys or out-of-band processing such as map-reduce</a:t>
            </a:r>
            <a:r>
              <a:rPr lang="en-US" sz="1800" b="0" i="0" u="none" strike="noStrike" baseline="0" dirty="0">
                <a:latin typeface="MinionPro-Regular"/>
              </a:rPr>
              <a:t>.</a:t>
            </a:r>
          </a:p>
          <a:p>
            <a:pPr algn="l">
              <a:buFont typeface="Wingdings" panose="05000000000000000000" pitchFamily="2" charset="2"/>
              <a:buChar char="v"/>
            </a:pPr>
            <a:r>
              <a:rPr lang="en-US" sz="1800" b="0" i="0" u="none" strike="noStrike" cap="none" baseline="0" dirty="0">
                <a:latin typeface="MinionPro-Regular"/>
              </a:rPr>
              <a:t>Assembling the simple abstractions of nodes and relationships into connected structures, graph databases enable us to build arbitrarily sophisticated models that map closely to our problem domain. </a:t>
            </a:r>
          </a:p>
          <a:p>
            <a:pPr algn="l">
              <a:buFont typeface="Wingdings" panose="05000000000000000000" pitchFamily="2" charset="2"/>
              <a:buChar char="v"/>
            </a:pPr>
            <a:r>
              <a:rPr lang="en-US" sz="1800" b="0" i="0" u="none" strike="noStrike" cap="none" baseline="0" dirty="0">
                <a:latin typeface="MinionPro-Regular"/>
              </a:rPr>
              <a:t>The resulting models are simpler and at the same time more expressive than those produced using traditional relational databases and the other NOSQL (not only SQL) stores.</a:t>
            </a:r>
            <a:endParaRPr lang="en-IN" cap="none" dirty="0"/>
          </a:p>
        </p:txBody>
      </p:sp>
    </p:spTree>
    <p:extLst>
      <p:ext uri="{BB962C8B-B14F-4D97-AF65-F5344CB8AC3E}">
        <p14:creationId xmlns:p14="http://schemas.microsoft.com/office/powerpoint/2010/main" val="42424704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366</TotalTime>
  <Words>2988</Words>
  <Application>Microsoft Office PowerPoint</Application>
  <PresentationFormat>Widescreen</PresentationFormat>
  <Paragraphs>257</Paragraphs>
  <Slides>38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vt:lpstr>
      <vt:lpstr>Book Antiqua</vt:lpstr>
      <vt:lpstr>Calibri</vt:lpstr>
      <vt:lpstr>Cambria</vt:lpstr>
      <vt:lpstr>erdana</vt:lpstr>
      <vt:lpstr>MinionPro-It</vt:lpstr>
      <vt:lpstr>MinionPro-Regular</vt:lpstr>
      <vt:lpstr>MyriadPro-SemiboldCond</vt:lpstr>
      <vt:lpstr>Open Sans</vt:lpstr>
      <vt:lpstr>Tw Cen MT</vt:lpstr>
      <vt:lpstr>UbuntuMono-Bold</vt:lpstr>
      <vt:lpstr>UbuntuMono-Regular</vt:lpstr>
      <vt:lpstr>Verdana</vt:lpstr>
      <vt:lpstr>Verdana</vt:lpstr>
      <vt:lpstr>Wingdings</vt:lpstr>
      <vt:lpstr>Droplet</vt:lpstr>
      <vt:lpstr>Neo4J and Cypher </vt:lpstr>
      <vt:lpstr>What Is a Graph</vt:lpstr>
      <vt:lpstr>PowerPoint Presentation</vt:lpstr>
      <vt:lpstr>PowerPoint Presentation</vt:lpstr>
      <vt:lpstr>PowerPoint Presentation</vt:lpstr>
      <vt:lpstr>PowerPoint Presentation</vt:lpstr>
      <vt:lpstr>The Labeled Property Graph Model</vt:lpstr>
      <vt:lpstr>PowerPoint Presentation</vt:lpstr>
      <vt:lpstr>PowerPoint Presentation</vt:lpstr>
      <vt:lpstr>PowerPoint Presentation</vt:lpstr>
      <vt:lpstr>Graph Compute Engines</vt:lpstr>
      <vt:lpstr>PowerPoint Presentation</vt:lpstr>
      <vt:lpstr>Querying Graphs: An Introduction to Cypher</vt:lpstr>
      <vt:lpstr>PowerPoint Presentation</vt:lpstr>
      <vt:lpstr>PowerPoint Presentation</vt:lpstr>
      <vt:lpstr>PowerPoint Presentation</vt:lpstr>
      <vt:lpstr>PowerPoint Presentation</vt:lpstr>
      <vt:lpstr>CYPHER QUERY LANGUAGE</vt:lpstr>
      <vt:lpstr>PowerPoint Presentation</vt:lpstr>
      <vt:lpstr>PowerPoint Presentation</vt:lpstr>
      <vt:lpstr>PowerPoint Presentation</vt:lpstr>
      <vt:lpstr>PowerPoint Presentation</vt:lpstr>
      <vt:lpstr>Neo4j Create Nodes</vt:lpstr>
      <vt:lpstr>PowerPoint Presentation</vt:lpstr>
      <vt:lpstr>PowerPoint Presentation</vt:lpstr>
      <vt:lpstr>Create Relationship </vt:lpstr>
      <vt:lpstr>PowerPoint Presentation</vt:lpstr>
      <vt:lpstr>PowerPoint Presentation</vt:lpstr>
      <vt:lpstr>PowerPoint Presentation</vt:lpstr>
      <vt:lpstr>Create Index </vt:lpstr>
      <vt:lpstr>Create Constraints </vt:lpstr>
      <vt:lpstr>PowerPoint Presentation</vt:lpstr>
      <vt:lpstr>MATCH Clause </vt:lpstr>
      <vt:lpstr>RETURN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and Cypher</dc:title>
  <dc:creator>LOVELIN SATHYA</dc:creator>
  <cp:lastModifiedBy>LOVELIN SATHYA</cp:lastModifiedBy>
  <cp:revision>24</cp:revision>
  <dcterms:created xsi:type="dcterms:W3CDTF">2021-02-03T06:20:19Z</dcterms:created>
  <dcterms:modified xsi:type="dcterms:W3CDTF">2021-10-29T06:06:03Z</dcterms:modified>
</cp:coreProperties>
</file>