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9"/>
  </p:handoutMasterIdLst>
  <p:sldIdLst>
    <p:sldId id="256" r:id="rId3"/>
    <p:sldId id="257" r:id="rId5"/>
    <p:sldId id="258" r:id="rId6"/>
    <p:sldId id="259" r:id="rId7"/>
    <p:sldId id="281" r:id="rId8"/>
    <p:sldId id="279" r:id="rId9"/>
    <p:sldId id="282" r:id="rId10"/>
    <p:sldId id="263" r:id="rId11"/>
    <p:sldId id="266"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75" r:id="rId25"/>
    <p:sldId id="296" r:id="rId26"/>
    <p:sldId id="274" r:id="rId27"/>
    <p:sldId id="27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EEEEEE"/>
    <a:srgbClr val="F2D4AA"/>
    <a:srgbClr val="455171"/>
    <a:srgbClr val="FFFFF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3" autoAdjust="0"/>
    <p:restoredTop sz="94660"/>
  </p:normalViewPr>
  <p:slideViewPr>
    <p:cSldViewPr snapToGrid="0">
      <p:cViewPr varScale="1">
        <p:scale>
          <a:sx n="106" d="100"/>
          <a:sy n="106" d="100"/>
        </p:scale>
        <p:origin x="804" y="10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CF6EC-9917-40FB-9FC1-38A90A972B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734D4-7744-4A3F-B8B1-68F03F15C29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3" name="任意多边形: 形状 12"/>
          <p:cNvSpPr/>
          <p:nvPr/>
        </p:nvSpPr>
        <p:spPr>
          <a:xfrm rot="10800000">
            <a:off x="3244802" y="0"/>
            <a:ext cx="8946988" cy="6858000"/>
          </a:xfrm>
          <a:custGeom>
            <a:avLst/>
            <a:gdLst>
              <a:gd name="connsiteX0" fmla="*/ 8946988 w 8946988"/>
              <a:gd name="connsiteY0" fmla="*/ 6858000 h 6858000"/>
              <a:gd name="connsiteX1" fmla="*/ 0 w 8946988"/>
              <a:gd name="connsiteY1" fmla="*/ 6858000 h 6858000"/>
              <a:gd name="connsiteX2" fmla="*/ 9315 w 8946988"/>
              <a:gd name="connsiteY2" fmla="*/ 0 h 6858000"/>
              <a:gd name="connsiteX3" fmla="*/ 2685840 w 8946988"/>
              <a:gd name="connsiteY3" fmla="*/ 0 h 6858000"/>
            </a:gdLst>
            <a:ahLst/>
            <a:cxnLst>
              <a:cxn ang="0">
                <a:pos x="connsiteX0" y="connsiteY0"/>
              </a:cxn>
              <a:cxn ang="0">
                <a:pos x="connsiteX1" y="connsiteY1"/>
              </a:cxn>
              <a:cxn ang="0">
                <a:pos x="connsiteX2" y="connsiteY2"/>
              </a:cxn>
              <a:cxn ang="0">
                <a:pos x="connsiteX3" y="connsiteY3"/>
              </a:cxn>
            </a:cxnLst>
            <a:rect l="l" t="t" r="r" b="b"/>
            <a:pathLst>
              <a:path w="8946988" h="6858000">
                <a:moveTo>
                  <a:pt x="8946988" y="6858000"/>
                </a:moveTo>
                <a:lnTo>
                  <a:pt x="0" y="6858000"/>
                </a:lnTo>
                <a:lnTo>
                  <a:pt x="9315" y="0"/>
                </a:lnTo>
                <a:lnTo>
                  <a:pt x="2685840" y="0"/>
                </a:lnTo>
                <a:close/>
              </a:path>
            </a:pathLst>
          </a:custGeom>
          <a:blipFill dpi="0" rotWithShape="0">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sp>
        <p:nvSpPr>
          <p:cNvPr id="14" name="任意多边形: 形状 13"/>
          <p:cNvSpPr/>
          <p:nvPr/>
        </p:nvSpPr>
        <p:spPr>
          <a:xfrm rot="10800000">
            <a:off x="3244802" y="-2918"/>
            <a:ext cx="8976698" cy="6862757"/>
          </a:xfrm>
          <a:custGeom>
            <a:avLst/>
            <a:gdLst>
              <a:gd name="connsiteX0" fmla="*/ 8976698 w 8976698"/>
              <a:gd name="connsiteY0" fmla="*/ 6862757 h 6862757"/>
              <a:gd name="connsiteX1" fmla="*/ 0 w 8976698"/>
              <a:gd name="connsiteY1" fmla="*/ 6862757 h 6862757"/>
              <a:gd name="connsiteX2" fmla="*/ 9359 w 8976698"/>
              <a:gd name="connsiteY2" fmla="*/ 0 h 6862757"/>
              <a:gd name="connsiteX3" fmla="*/ 2685884 w 8976698"/>
              <a:gd name="connsiteY3" fmla="*/ 0 h 6862757"/>
            </a:gdLst>
            <a:ahLst/>
            <a:cxnLst>
              <a:cxn ang="0">
                <a:pos x="connsiteX0" y="connsiteY0"/>
              </a:cxn>
              <a:cxn ang="0">
                <a:pos x="connsiteX1" y="connsiteY1"/>
              </a:cxn>
              <a:cxn ang="0">
                <a:pos x="connsiteX2" y="connsiteY2"/>
              </a:cxn>
              <a:cxn ang="0">
                <a:pos x="connsiteX3" y="connsiteY3"/>
              </a:cxn>
            </a:cxnLst>
            <a:rect l="l" t="t" r="r" b="b"/>
            <a:pathLst>
              <a:path w="8976698" h="6862757">
                <a:moveTo>
                  <a:pt x="8976698" y="6862757"/>
                </a:moveTo>
                <a:lnTo>
                  <a:pt x="0" y="6862757"/>
                </a:lnTo>
                <a:lnTo>
                  <a:pt x="9359" y="0"/>
                </a:lnTo>
                <a:lnTo>
                  <a:pt x="2685884" y="0"/>
                </a:lnTo>
                <a:close/>
              </a:path>
            </a:pathLst>
          </a:custGeom>
          <a:solidFill>
            <a:srgbClr val="45517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2" name="组合 11"/>
          <p:cNvGrpSpPr/>
          <p:nvPr/>
        </p:nvGrpSpPr>
        <p:grpSpPr>
          <a:xfrm>
            <a:off x="557881" y="3882916"/>
            <a:ext cx="1633414" cy="614561"/>
            <a:chOff x="949766" y="3882916"/>
            <a:chExt cx="2002973" cy="753605"/>
          </a:xfrm>
        </p:grpSpPr>
        <p:sp>
          <p:nvSpPr>
            <p:cNvPr id="8" name="矩形 7"/>
            <p:cNvSpPr/>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472073" y="2579256"/>
            <a:ext cx="4782098" cy="757130"/>
          </a:xfrm>
        </p:spPr>
        <p:txBody>
          <a:bodyPr wrap="square" anchor="b">
            <a:noAutofit/>
          </a:bodyPr>
          <a:lstStyle>
            <a:lvl1pPr algn="l">
              <a:defRPr sz="4400">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472073" y="3428461"/>
            <a:ext cx="4782098" cy="286232"/>
          </a:xfrm>
        </p:spPr>
        <p:txBody>
          <a:bodyPr wrap="square">
            <a:noAutofit/>
          </a:bodyPr>
          <a:lstStyle>
            <a:lvl1pPr marL="0" indent="0" algn="l">
              <a:buNone/>
              <a:defRPr sz="16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46825"/>
            <a:ext cx="4114800" cy="365125"/>
          </a:xfrm>
        </p:spPr>
        <p:txBody>
          <a:bodyPr/>
          <a:lstStyle/>
          <a:p>
            <a:endParaRPr lang="zh-CN" altLang="en-US"/>
          </a:p>
        </p:txBody>
      </p:sp>
      <p:sp>
        <p:nvSpPr>
          <p:cNvPr id="6" name="灯片编号占位符 5"/>
          <p:cNvSpPr>
            <a:spLocks noGrp="1"/>
          </p:cNvSpPr>
          <p:nvPr>
            <p:ph type="sldNum" sz="quarter" idx="12"/>
          </p:nvPr>
        </p:nvSpPr>
        <p:spPr>
          <a:xfrm>
            <a:off x="8610600" y="6346825"/>
            <a:ext cx="2743200" cy="365125"/>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等腰三角形 6"/>
          <p:cNvSpPr/>
          <p:nvPr/>
        </p:nvSpPr>
        <p:spPr>
          <a:xfrm rot="5400000">
            <a:off x="38462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a:off x="8701313"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p:nvSpPr>
        <p:spPr>
          <a:xfrm rot="19299726">
            <a:off x="6760142"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2"/>
          <p:cNvSpPr/>
          <p:nvPr/>
        </p:nvSpPr>
        <p:spPr>
          <a:xfrm rot="8445098">
            <a:off x="-941536"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850087" y="2804984"/>
            <a:ext cx="5529587" cy="898493"/>
          </a:xfrm>
        </p:spPr>
        <p:txBody>
          <a:bodyPr anchor="ctr" anchorCtr="0">
            <a:normAutofit/>
          </a:bodyPr>
          <a:lstStyle>
            <a:lvl1pPr>
              <a:defRPr sz="4000">
                <a:solidFill>
                  <a:schemeClr val="tx1">
                    <a:lumMod val="65000"/>
                    <a:lumOff val="35000"/>
                  </a:schemeClr>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nvPr>
        </p:nvSpPr>
        <p:spPr>
          <a:xfrm>
            <a:off x="3317769" y="2804984"/>
            <a:ext cx="1466507" cy="898493"/>
          </a:xfrm>
        </p:spPr>
        <p:txBody>
          <a:bodyPr wrap="square" anchor="ctr" anchorCtr="0">
            <a:normAutofit/>
          </a:bodyPr>
          <a:lstStyle>
            <a:lvl1pPr marL="0" indent="0" algn="r">
              <a:buNone/>
              <a:defRPr sz="44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3314762" y="2383064"/>
            <a:ext cx="5562475" cy="1699079"/>
          </a:xfrm>
          <a:prstGeom prst="rect">
            <a:avLst/>
          </a:prstGeom>
          <a:solidFill>
            <a:schemeClr val="accent4"/>
          </a:solidFill>
          <a:ln>
            <a:noFill/>
          </a:ln>
          <a:effectLst>
            <a:outerShdw blurRad="508000" dist="50800" dir="2700000" sx="104000" sy="10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rot="5400000">
            <a:off x="5773057" y="468083"/>
            <a:ext cx="645888" cy="12192002"/>
            <a:chOff x="9775372" y="0"/>
            <a:chExt cx="832755" cy="6858000"/>
          </a:xfrm>
        </p:grpSpPr>
        <p:sp>
          <p:nvSpPr>
            <p:cNvPr id="8" name="矩形 7"/>
            <p:cNvSpPr/>
            <p:nvPr/>
          </p:nvSpPr>
          <p:spPr>
            <a:xfrm>
              <a:off x="9775372" y="0"/>
              <a:ext cx="6531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428514" y="0"/>
              <a:ext cx="1796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a:xfrm>
            <a:off x="3314763" y="2569821"/>
            <a:ext cx="5562474" cy="1325563"/>
          </a:xfrm>
        </p:spPr>
        <p:txBody>
          <a:bodyPr>
            <a:normAutofit/>
          </a:bodyPr>
          <a:lstStyle>
            <a:lvl1pPr algn="ctr">
              <a:defRPr sz="5400" b="1">
                <a:solidFill>
                  <a:schemeClr val="tx2"/>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7.xml"/><Relationship Id="rId5" Type="http://schemas.openxmlformats.org/officeDocument/2006/relationships/image" Target="../media/image8.png"/><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tags" Target="../tags/tag82.xml"/><Relationship Id="rId5" Type="http://schemas.openxmlformats.org/officeDocument/2006/relationships/image" Target="../media/image9.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tags" Target="../tags/tag87.xml"/><Relationship Id="rId5" Type="http://schemas.openxmlformats.org/officeDocument/2006/relationships/image" Target="../media/image10.png"/><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2.xml"/><Relationship Id="rId5" Type="http://schemas.openxmlformats.org/officeDocument/2006/relationships/image" Target="../media/image11.png"/><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7.xml"/><Relationship Id="rId5" Type="http://schemas.openxmlformats.org/officeDocument/2006/relationships/image" Target="../media/image12.png"/><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2.xml"/><Relationship Id="rId5" Type="http://schemas.openxmlformats.org/officeDocument/2006/relationships/image" Target="../media/image1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7.xml"/><Relationship Id="rId5" Type="http://schemas.openxmlformats.org/officeDocument/2006/relationships/image" Target="../media/image14.pn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3" Type="http://schemas.openxmlformats.org/officeDocument/2006/relationships/notesSlide" Target="../notesSlides/notesSlide2.xml"/><Relationship Id="rId12" Type="http://schemas.openxmlformats.org/officeDocument/2006/relationships/slideLayout" Target="../slideLayouts/slideLayout7.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7.xml"/><Relationship Id="rId5" Type="http://schemas.openxmlformats.org/officeDocument/2006/relationships/image" Target="../media/image15.png"/><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1.xml"/></Relationships>
</file>

<file path=ppt/slides/_rels/slide24.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6" Type="http://schemas.openxmlformats.org/officeDocument/2006/relationships/notesSlide" Target="../notesSlides/notesSlide12.xml"/><Relationship Id="rId15" Type="http://schemas.openxmlformats.org/officeDocument/2006/relationships/slideLayout" Target="../slideLayouts/slideLayout7.xml"/><Relationship Id="rId14" Type="http://schemas.openxmlformats.org/officeDocument/2006/relationships/tags" Target="../tags/tag145.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tags" Target="../tags/tag13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tags" Target="../tags/tag147.xml"/><Relationship Id="rId1" Type="http://schemas.openxmlformats.org/officeDocument/2006/relationships/tags" Target="../tags/tag14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image" Target="../media/image2.png"/><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31.xml"/><Relationship Id="rId5" Type="http://schemas.openxmlformats.org/officeDocument/2006/relationships/image" Target="../media/image3.png"/><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3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8" Type="http://schemas.openxmlformats.org/officeDocument/2006/relationships/slideLayout" Target="../slideLayouts/slideLayout7.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9.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7" Type="http://schemas.openxmlformats.org/officeDocument/2006/relationships/notesSlide" Target="../notesSlides/notesSlide8.xml"/><Relationship Id="rId16" Type="http://schemas.openxmlformats.org/officeDocument/2006/relationships/slideLayout" Target="../slideLayouts/slideLayout7.xml"/><Relationship Id="rId15" Type="http://schemas.openxmlformats.org/officeDocument/2006/relationships/tags" Target="../tags/tag69.xml"/><Relationship Id="rId14"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610040" y="3954584"/>
            <a:ext cx="1528175" cy="369332"/>
          </a:xfrm>
          <a:prstGeom prst="rect">
            <a:avLst/>
          </a:prstGeom>
          <a:noFill/>
        </p:spPr>
        <p:txBody>
          <a:bodyPr wrap="square" lIns="90000" tIns="46800" rIns="90000" bIns="46800" rtlCol="0">
            <a:normAutofit fontScale="90000"/>
          </a:bodyPr>
          <a:lstStyle/>
          <a:p>
            <a:pPr algn="ctr"/>
            <a:r>
              <a:rPr lang="en-US" altLang="zh-CN">
                <a:solidFill>
                  <a:schemeClr val="bg1"/>
                </a:solidFill>
              </a:rPr>
              <a:t>@</a:t>
            </a:r>
            <a:r>
              <a:rPr lang="zh-CN" altLang="en-US">
                <a:solidFill>
                  <a:schemeClr val="bg1"/>
                </a:solidFill>
              </a:rPr>
              <a:t>流火夏梦</a:t>
            </a:r>
            <a:endParaRPr lang="zh-CN" altLang="en-US">
              <a:solidFill>
                <a:schemeClr val="bg1"/>
              </a:solidFill>
            </a:endParaRPr>
          </a:p>
        </p:txBody>
      </p:sp>
      <p:sp>
        <p:nvSpPr>
          <p:cNvPr id="2" name="标题 1"/>
          <p:cNvSpPr>
            <a:spLocks noGrp="1"/>
          </p:cNvSpPr>
          <p:nvPr>
            <p:ph type="ctrTitle"/>
            <p:custDataLst>
              <p:tags r:id="rId2"/>
            </p:custDataLst>
          </p:nvPr>
        </p:nvSpPr>
        <p:spPr/>
        <p:txBody>
          <a:bodyPr/>
          <a:lstStyle/>
          <a:p>
            <a:r>
              <a:rPr lang="en-US" altLang="zh-CN"/>
              <a:t>Harbor</a:t>
            </a:r>
            <a:r>
              <a:rPr lang="zh-CN" altLang="en-US"/>
              <a:t>新旧对比</a:t>
            </a:r>
            <a:endParaRPr lang="zh-CN" altLang="en-US"/>
          </a:p>
        </p:txBody>
      </p:sp>
      <p:sp>
        <p:nvSpPr>
          <p:cNvPr id="3" name="副标题 2"/>
          <p:cNvSpPr>
            <a:spLocks noGrp="1"/>
          </p:cNvSpPr>
          <p:nvPr>
            <p:ph type="subTitle" idx="1"/>
            <p:custDataLst>
              <p:tags r:id="rId3"/>
            </p:custDataLst>
          </p:nvPr>
        </p:nvSpPr>
        <p:spPr/>
        <p:txBody>
          <a:bodyPr>
            <a:normAutofit fontScale="72500"/>
          </a:bodyPr>
          <a:lstStyle/>
          <a:p>
            <a:r>
              <a:rPr lang="en-US" altLang="zh-CN">
                <a:sym typeface="+mn-ea"/>
              </a:rPr>
              <a:t>			但见新人笑，那闻旧人哭</a:t>
            </a:r>
            <a:endParaRPr lang="en-US" altLang="zh-CN">
              <a:sym typeface="+mn-ea"/>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2085" y="1006475"/>
            <a:ext cx="11926570" cy="1014730"/>
          </a:xfrm>
          <a:prstGeom prst="rect">
            <a:avLst/>
          </a:prstGeom>
          <a:noFill/>
        </p:spPr>
        <p:txBody>
          <a:bodyPr wrap="square" rtlCol="0" anchor="t">
            <a:spAutoFit/>
          </a:bodyPr>
          <a:p>
            <a:r>
              <a:rPr lang="zh-CN" altLang="en-US" sz="2400">
                <a:solidFill>
                  <a:schemeClr val="accent1"/>
                </a:solidFill>
                <a:effectLst>
                  <a:outerShdw blurRad="38100" dist="25400" dir="5400000" algn="ctr" rotWithShape="0">
                    <a:srgbClr val="6E747A">
                      <a:alpha val="43000"/>
                    </a:srgbClr>
                  </a:outerShdw>
                </a:effectLst>
              </a:rPr>
              <a:t>镜像复制</a:t>
            </a:r>
            <a:r>
              <a:rPr lang="zh-CN" altLang="en-US"/>
              <a:t>用于将存储库从一个Harbor实例复制到另一个实例。</a:t>
            </a:r>
            <a:endParaRPr lang="zh-CN" altLang="en-US"/>
          </a:p>
          <a:p>
            <a:r>
              <a:rPr lang="zh-CN" altLang="en-US"/>
              <a:t>根据网络的情况，在复制期间可能会有一些延迟。如果复制作业由于网络问题而失败，则几分钟后将重新安排作业，并且计划将继续尝试，直到网络问题得到解决。</a:t>
            </a:r>
            <a:endParaRPr lang="zh-CN" altLang="en-US"/>
          </a:p>
        </p:txBody>
      </p:sp>
      <p:sp>
        <p:nvSpPr>
          <p:cNvPr id="3" name="矩形 2"/>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sp>
        <p:nvSpPr>
          <p:cNvPr id="4" name="文本框 3"/>
          <p:cNvSpPr txBox="1"/>
          <p:nvPr/>
        </p:nvSpPr>
        <p:spPr>
          <a:xfrm>
            <a:off x="172085" y="2241550"/>
            <a:ext cx="11927205" cy="1568450"/>
          </a:xfrm>
          <a:prstGeom prst="rect">
            <a:avLst/>
          </a:prstGeom>
          <a:noFill/>
        </p:spPr>
        <p:txBody>
          <a:bodyPr wrap="square" rtlCol="0" anchor="t">
            <a:spAutoFit/>
          </a:bodyPr>
          <a:p>
            <a:r>
              <a:rPr lang="zh-CN" altLang="en-US" sz="2400">
                <a:solidFill>
                  <a:schemeClr val="accent1"/>
                </a:solidFill>
                <a:effectLst>
                  <a:outerShdw blurRad="38100" dist="25400" dir="5400000" algn="ctr" rotWithShape="0">
                    <a:srgbClr val="6E747A">
                      <a:alpha val="43000"/>
                    </a:srgbClr>
                  </a:outerShdw>
                </a:effectLst>
              </a:rPr>
              <a:t>镜像过滤器</a:t>
            </a:r>
            <a:endParaRPr lang="zh-CN" altLang="en-US"/>
          </a:p>
          <a:p>
            <a:r>
              <a:rPr lang="zh-CN" altLang="en-US"/>
              <a:t>存储库：根据镜像名称的存储库部分过滤镜像。</a:t>
            </a:r>
            <a:endParaRPr lang="zh-CN" altLang="en-US"/>
          </a:p>
          <a:p>
            <a:r>
              <a:rPr lang="zh-CN" altLang="en-US"/>
              <a:t>标签：根据镜像名称的标签部分过滤镜像。</a:t>
            </a:r>
            <a:endParaRPr lang="zh-CN" altLang="en-US"/>
          </a:p>
          <a:p>
            <a:r>
              <a:rPr lang="zh-CN" altLang="en-US"/>
              <a:t>标签：根据过滤镜像标签。注意：如果删除规则引用的标签，则规则的状态将设置为Disabled。您需要根据提示进行编辑和更新。</a:t>
            </a:r>
            <a:endParaRPr lang="zh-CN" altLang="en-US"/>
          </a:p>
        </p:txBody>
      </p:sp>
      <p:sp>
        <p:nvSpPr>
          <p:cNvPr id="5" name="文本框 4"/>
          <p:cNvSpPr txBox="1"/>
          <p:nvPr/>
        </p:nvSpPr>
        <p:spPr>
          <a:xfrm>
            <a:off x="172085" y="4029710"/>
            <a:ext cx="11926570" cy="1568450"/>
          </a:xfrm>
          <a:prstGeom prst="rect">
            <a:avLst/>
          </a:prstGeom>
          <a:noFill/>
        </p:spPr>
        <p:txBody>
          <a:bodyPr wrap="square" rtlCol="0" anchor="t">
            <a:spAutoFit/>
          </a:bodyPr>
          <a:p>
            <a:r>
              <a:rPr lang="zh-CN" altLang="en-US" sz="2400">
                <a:solidFill>
                  <a:schemeClr val="accent1"/>
                </a:solidFill>
                <a:effectLst>
                  <a:outerShdw blurRad="38100" dist="25400" dir="5400000" algn="ctr" rotWithShape="0">
                    <a:srgbClr val="6E747A">
                      <a:alpha val="43000"/>
                    </a:srgbClr>
                  </a:outerShdw>
                </a:effectLst>
              </a:rPr>
              <a:t>触发模式</a:t>
            </a:r>
            <a:endParaRPr lang="zh-CN" altLang="en-US"/>
          </a:p>
          <a:p>
            <a:r>
              <a:rPr lang="zh-CN" altLang="en-US"/>
              <a:t>手动：在需要时手动复制存储库。注意：不会复制删除操作。</a:t>
            </a:r>
            <a:endParaRPr lang="zh-CN" altLang="en-US"/>
          </a:p>
          <a:p>
            <a:r>
              <a:rPr lang="zh-CN" altLang="en-US"/>
              <a:t>立即：将新存储库推送到项目时，会立即将其复制到远程注册表。如果Delete remote images when locally deleted选中该复选框，则与删除操作相同。</a:t>
            </a:r>
            <a:endParaRPr lang="zh-CN" altLang="en-US"/>
          </a:p>
          <a:p>
            <a:r>
              <a:rPr lang="zh-CN" altLang="en-US"/>
              <a:t>计划：每天或每周复制存储库。注意：不会复制删除操作。</a:t>
            </a:r>
            <a:endParaRPr lang="zh-CN" altLang="en-US"/>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cxnSp>
        <p:nvCxnSpPr>
          <p:cNvPr id="32" name="直接连接符 31"/>
          <p:cNvCxnSpPr/>
          <p:nvPr>
            <p:custDataLst>
              <p:tags r:id="rId3"/>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4"/>
            </p:custDataLst>
          </p:nvPr>
        </p:nvSpPr>
        <p:spPr>
          <a:xfrm>
            <a:off x="7987665" y="313055"/>
            <a:ext cx="3749040"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镜像定时任务执行</a:t>
            </a:r>
            <a:endParaRPr lang="zh-CN" altLang="en-US" sz="2000"/>
          </a:p>
        </p:txBody>
      </p:sp>
      <p:pic>
        <p:nvPicPr>
          <p:cNvPr id="2" name="图片 1" descr="X5"/>
          <p:cNvPicPr>
            <a:picLocks noChangeAspect="1"/>
          </p:cNvPicPr>
          <p:nvPr/>
        </p:nvPicPr>
        <p:blipFill>
          <a:blip r:embed="rId5"/>
          <a:stretch>
            <a:fillRect/>
          </a:stretch>
        </p:blipFill>
        <p:spPr>
          <a:xfrm>
            <a:off x="-14605" y="1047750"/>
            <a:ext cx="12202795" cy="5823585"/>
          </a:xfrm>
          <a:prstGeom prst="rect">
            <a:avLst/>
          </a:prstGeom>
        </p:spPr>
      </p:pic>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cxnSp>
        <p:nvCxnSpPr>
          <p:cNvPr id="32" name="直接连接符 31"/>
          <p:cNvCxnSpPr/>
          <p:nvPr>
            <p:custDataLst>
              <p:tags r:id="rId3"/>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4"/>
            </p:custDataLst>
          </p:nvPr>
        </p:nvSpPr>
        <p:spPr>
          <a:xfrm>
            <a:off x="7987665" y="313055"/>
            <a:ext cx="3749040"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手动启动复制</a:t>
            </a:r>
            <a:endParaRPr lang="zh-CN" altLang="en-US" sz="2000"/>
          </a:p>
        </p:txBody>
      </p:sp>
      <p:pic>
        <p:nvPicPr>
          <p:cNvPr id="2" name="图片 1" descr="X6"/>
          <p:cNvPicPr>
            <a:picLocks noChangeAspect="1"/>
          </p:cNvPicPr>
          <p:nvPr/>
        </p:nvPicPr>
        <p:blipFill>
          <a:blip r:embed="rId5"/>
          <a:stretch>
            <a:fillRect/>
          </a:stretch>
        </p:blipFill>
        <p:spPr>
          <a:xfrm>
            <a:off x="-22860" y="1047750"/>
            <a:ext cx="12237720" cy="5805170"/>
          </a:xfrm>
          <a:prstGeom prst="rect">
            <a:avLst/>
          </a:prstGeom>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cxnSp>
        <p:nvCxnSpPr>
          <p:cNvPr id="32" name="直接连接符 31"/>
          <p:cNvCxnSpPr/>
          <p:nvPr>
            <p:custDataLst>
              <p:tags r:id="rId3"/>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4"/>
            </p:custDataLst>
          </p:nvPr>
        </p:nvSpPr>
        <p:spPr>
          <a:xfrm>
            <a:off x="7987665" y="313055"/>
            <a:ext cx="3749040"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管理级别标签</a:t>
            </a:r>
            <a:endParaRPr lang="zh-CN" altLang="en-US" sz="2000"/>
          </a:p>
        </p:txBody>
      </p:sp>
      <p:pic>
        <p:nvPicPr>
          <p:cNvPr id="2" name="图片 1" descr="X7"/>
          <p:cNvPicPr>
            <a:picLocks noChangeAspect="1"/>
          </p:cNvPicPr>
          <p:nvPr/>
        </p:nvPicPr>
        <p:blipFill>
          <a:blip r:embed="rId5"/>
          <a:stretch>
            <a:fillRect/>
          </a:stretch>
        </p:blipFill>
        <p:spPr>
          <a:xfrm>
            <a:off x="-29845" y="1047115"/>
            <a:ext cx="12251690" cy="5818505"/>
          </a:xfrm>
          <a:prstGeom prst="rect">
            <a:avLst/>
          </a:prstGeom>
        </p:spPr>
      </p:pic>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5815" y="1158240"/>
            <a:ext cx="2540000" cy="368300"/>
          </a:xfrm>
          <a:prstGeom prst="rect">
            <a:avLst/>
          </a:prstGeom>
          <a:noFill/>
        </p:spPr>
        <p:txBody>
          <a:bodyPr wrap="square" rtlCol="0" anchor="t">
            <a:spAutoFit/>
          </a:bodyPr>
          <a:p>
            <a:r>
              <a:rPr lang="zh-CN" altLang="en-US"/>
              <a:t>管理员选项</a:t>
            </a:r>
            <a:endParaRPr lang="zh-CN" altLang="en-US"/>
          </a:p>
        </p:txBody>
      </p:sp>
      <p:sp>
        <p:nvSpPr>
          <p:cNvPr id="3" name="文本框 2"/>
          <p:cNvSpPr txBox="1"/>
          <p:nvPr/>
        </p:nvSpPr>
        <p:spPr>
          <a:xfrm>
            <a:off x="1473835" y="1644650"/>
            <a:ext cx="2540000" cy="368300"/>
          </a:xfrm>
          <a:prstGeom prst="rect">
            <a:avLst/>
          </a:prstGeom>
          <a:noFill/>
        </p:spPr>
        <p:txBody>
          <a:bodyPr wrap="square" rtlCol="0" anchor="t">
            <a:spAutoFit/>
          </a:bodyPr>
          <a:p>
            <a:r>
              <a:rPr lang="zh-CN" altLang="en-US"/>
              <a:t>管理用户</a:t>
            </a:r>
            <a:endParaRPr lang="zh-CN" altLang="en-US"/>
          </a:p>
        </p:txBody>
      </p:sp>
      <p:sp>
        <p:nvSpPr>
          <p:cNvPr id="4" name="文本框 3"/>
          <p:cNvSpPr txBox="1"/>
          <p:nvPr/>
        </p:nvSpPr>
        <p:spPr>
          <a:xfrm>
            <a:off x="1473835" y="2618740"/>
            <a:ext cx="2540000" cy="368300"/>
          </a:xfrm>
          <a:prstGeom prst="rect">
            <a:avLst/>
          </a:prstGeom>
          <a:noFill/>
        </p:spPr>
        <p:txBody>
          <a:bodyPr wrap="square" rtlCol="0" anchor="t">
            <a:spAutoFit/>
          </a:bodyPr>
          <a:p>
            <a:r>
              <a:rPr lang="zh-CN" altLang="en-US"/>
              <a:t>管理端点</a:t>
            </a:r>
            <a:endParaRPr lang="zh-CN" altLang="en-US"/>
          </a:p>
        </p:txBody>
      </p:sp>
      <p:sp>
        <p:nvSpPr>
          <p:cNvPr id="5" name="文本框 4"/>
          <p:cNvSpPr txBox="1"/>
          <p:nvPr/>
        </p:nvSpPr>
        <p:spPr>
          <a:xfrm>
            <a:off x="1473835" y="3634105"/>
            <a:ext cx="2540000" cy="368300"/>
          </a:xfrm>
          <a:prstGeom prst="rect">
            <a:avLst/>
          </a:prstGeom>
          <a:noFill/>
        </p:spPr>
        <p:txBody>
          <a:bodyPr wrap="square" rtlCol="0" anchor="t">
            <a:spAutoFit/>
          </a:bodyPr>
          <a:p>
            <a:r>
              <a:rPr lang="zh-CN" altLang="en-US"/>
              <a:t>管理复制</a:t>
            </a:r>
            <a:endParaRPr lang="zh-CN" altLang="en-US"/>
          </a:p>
        </p:txBody>
      </p:sp>
      <p:sp>
        <p:nvSpPr>
          <p:cNvPr id="6" name="文本框 5"/>
          <p:cNvSpPr txBox="1"/>
          <p:nvPr/>
        </p:nvSpPr>
        <p:spPr>
          <a:xfrm>
            <a:off x="1473835" y="4649470"/>
            <a:ext cx="2540000" cy="368300"/>
          </a:xfrm>
          <a:prstGeom prst="rect">
            <a:avLst/>
          </a:prstGeom>
          <a:noFill/>
        </p:spPr>
        <p:txBody>
          <a:bodyPr wrap="square" rtlCol="0" anchor="t">
            <a:spAutoFit/>
          </a:bodyPr>
          <a:p>
            <a:r>
              <a:rPr lang="zh-CN" altLang="en-US"/>
              <a:t>管理身份验证</a:t>
            </a:r>
            <a:endParaRPr lang="zh-CN" altLang="en-US"/>
          </a:p>
        </p:txBody>
      </p:sp>
      <p:sp>
        <p:nvSpPr>
          <p:cNvPr id="7" name="文本框 6"/>
          <p:cNvSpPr txBox="1"/>
          <p:nvPr/>
        </p:nvSpPr>
        <p:spPr>
          <a:xfrm>
            <a:off x="1473835" y="5762625"/>
            <a:ext cx="2540000" cy="368300"/>
          </a:xfrm>
          <a:prstGeom prst="rect">
            <a:avLst/>
          </a:prstGeom>
          <a:noFill/>
        </p:spPr>
        <p:txBody>
          <a:bodyPr wrap="square" rtlCol="0" anchor="t">
            <a:spAutoFit/>
          </a:bodyPr>
          <a:p>
            <a:r>
              <a:rPr lang="zh-CN" altLang="en-US"/>
              <a:t>管理项目创建</a:t>
            </a:r>
            <a:endParaRPr lang="zh-CN" altLang="en-US"/>
          </a:p>
        </p:txBody>
      </p:sp>
      <p:sp>
        <p:nvSpPr>
          <p:cNvPr id="8" name="文本框 7"/>
          <p:cNvSpPr txBox="1"/>
          <p:nvPr/>
        </p:nvSpPr>
        <p:spPr>
          <a:xfrm>
            <a:off x="7964805" y="2910205"/>
            <a:ext cx="2540000" cy="368300"/>
          </a:xfrm>
          <a:prstGeom prst="rect">
            <a:avLst/>
          </a:prstGeom>
          <a:noFill/>
        </p:spPr>
        <p:txBody>
          <a:bodyPr wrap="square" rtlCol="0" anchor="t">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向存储库添加说明</a:t>
            </a:r>
            <a:endParaRPr lang="zh-CN" altLang="en-US">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1773555" y="1973580"/>
            <a:ext cx="5355590" cy="645160"/>
          </a:xfrm>
          <a:prstGeom prst="rect">
            <a:avLst/>
          </a:prstGeom>
          <a:noFill/>
        </p:spPr>
        <p:txBody>
          <a:bodyPr wrap="square" rtlCol="0" anchor="t">
            <a:spAutoFit/>
          </a:bodyPr>
          <a:p>
            <a:r>
              <a:rPr lang="zh-CN" altLang="en-US" sz="1200"/>
              <a:t>》管理员可以通过选中复选框并单击来向一个或多个普通用户添加“管理员”角色SET AS ADMINISTRATOR。要删除用户，选中复选框并选择DELETE。仅在数据库身份验证模式下支持删除用户。</a:t>
            </a:r>
            <a:endParaRPr lang="zh-CN" altLang="en-US" sz="1200"/>
          </a:p>
        </p:txBody>
      </p:sp>
      <p:sp>
        <p:nvSpPr>
          <p:cNvPr id="10" name="文本框 9"/>
          <p:cNvSpPr txBox="1"/>
          <p:nvPr/>
        </p:nvSpPr>
        <p:spPr>
          <a:xfrm>
            <a:off x="1773555" y="3080385"/>
            <a:ext cx="4459605" cy="460375"/>
          </a:xfrm>
          <a:prstGeom prst="rect">
            <a:avLst/>
          </a:prstGeom>
          <a:noFill/>
        </p:spPr>
        <p:txBody>
          <a:bodyPr wrap="square" rtlCol="0" anchor="t">
            <a:spAutoFit/>
          </a:bodyPr>
          <a:p>
            <a:r>
              <a:rPr lang="zh-CN" altLang="en-US" sz="1200"/>
              <a:t>》您可以在下面列出，添加，编辑和删除端点Administration-&gt;Registries。只能删除未被任何规则引用的端点。</a:t>
            </a:r>
            <a:endParaRPr lang="zh-CN" altLang="en-US"/>
          </a:p>
        </p:txBody>
      </p:sp>
      <p:sp>
        <p:nvSpPr>
          <p:cNvPr id="11" name="矩形 10"/>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2"/>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cxnSp>
        <p:nvCxnSpPr>
          <p:cNvPr id="32" name="直接连接符 31"/>
          <p:cNvCxnSpPr/>
          <p:nvPr>
            <p:custDataLst>
              <p:tags r:id="rId3"/>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4"/>
            </p:custDataLst>
          </p:nvPr>
        </p:nvSpPr>
        <p:spPr>
          <a:xfrm>
            <a:off x="7987665" y="313055"/>
            <a:ext cx="3749040"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一般功能概述</a:t>
            </a:r>
            <a:endParaRPr lang="zh-CN" altLang="en-US" sz="2000"/>
          </a:p>
        </p:txBody>
      </p:sp>
      <p:sp>
        <p:nvSpPr>
          <p:cNvPr id="14" name="文本框 13"/>
          <p:cNvSpPr txBox="1"/>
          <p:nvPr/>
        </p:nvSpPr>
        <p:spPr>
          <a:xfrm>
            <a:off x="1773555" y="4141470"/>
            <a:ext cx="5891530" cy="275590"/>
          </a:xfrm>
          <a:prstGeom prst="rect">
            <a:avLst/>
          </a:prstGeom>
          <a:noFill/>
        </p:spPr>
        <p:txBody>
          <a:bodyPr wrap="square" rtlCol="0" anchor="t">
            <a:spAutoFit/>
          </a:bodyPr>
          <a:p>
            <a:r>
              <a:rPr lang="zh-CN" altLang="en-US" sz="1200"/>
              <a:t>》您可以列出，添加，编辑和删除规则Administration-&gt;Replications。</a:t>
            </a:r>
            <a:endParaRPr lang="zh-CN" altLang="en-US" sz="1200"/>
          </a:p>
        </p:txBody>
      </p:sp>
      <p:sp>
        <p:nvSpPr>
          <p:cNvPr id="15" name="文本框 14"/>
          <p:cNvSpPr txBox="1"/>
          <p:nvPr/>
        </p:nvSpPr>
        <p:spPr>
          <a:xfrm>
            <a:off x="1773555" y="5160010"/>
            <a:ext cx="5891530" cy="460375"/>
          </a:xfrm>
          <a:prstGeom prst="rect">
            <a:avLst/>
          </a:prstGeom>
          <a:noFill/>
        </p:spPr>
        <p:txBody>
          <a:bodyPr wrap="square" rtlCol="0" anchor="t">
            <a:spAutoFit/>
          </a:bodyPr>
          <a:p>
            <a:r>
              <a:rPr lang="zh-CN" altLang="en-US" sz="1200"/>
              <a:t>》您可以在添加任何用户之前更改数据库（默认）和LDAP之间的身份验证模式，当Harbour中至少有一个用户（除了管理员）之外，您无法更改身份验证模式。</a:t>
            </a:r>
            <a:endParaRPr lang="zh-CN" altLang="en-US" sz="1200"/>
          </a:p>
        </p:txBody>
      </p:sp>
      <p:sp>
        <p:nvSpPr>
          <p:cNvPr id="16" name="文本框 15"/>
          <p:cNvSpPr txBox="1"/>
          <p:nvPr/>
        </p:nvSpPr>
        <p:spPr>
          <a:xfrm>
            <a:off x="1773555" y="6224905"/>
            <a:ext cx="6191250" cy="460375"/>
          </a:xfrm>
          <a:prstGeom prst="rect">
            <a:avLst/>
          </a:prstGeom>
          <a:noFill/>
        </p:spPr>
        <p:txBody>
          <a:bodyPr wrap="square" rtlCol="0" anchor="t">
            <a:spAutoFit/>
          </a:bodyPr>
          <a:p>
            <a:r>
              <a:rPr lang="zh-CN" altLang="en-US" sz="1200"/>
              <a:t>》使用“ 项目创建”下拉菜单设置可以创建项目的用户。选择Everyone以允许所有用户创建项目。选择仅管理员以仅允许具有管理员角色的用户创建项目。</a:t>
            </a:r>
            <a:endParaRPr lang="zh-CN" altLang="en-US" sz="1200"/>
          </a:p>
        </p:txBody>
      </p:sp>
      <p:sp>
        <p:nvSpPr>
          <p:cNvPr id="17" name="文本框 16"/>
          <p:cNvSpPr txBox="1"/>
          <p:nvPr/>
        </p:nvSpPr>
        <p:spPr>
          <a:xfrm>
            <a:off x="7964805" y="4002405"/>
            <a:ext cx="2540000" cy="368300"/>
          </a:xfrm>
          <a:prstGeom prst="rect">
            <a:avLst/>
          </a:prstGeom>
          <a:noFill/>
        </p:spPr>
        <p:txBody>
          <a:bodyPr wrap="square" rtlCol="0" anchor="t">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删除存储库</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2"/>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cxnSp>
        <p:nvCxnSpPr>
          <p:cNvPr id="32" name="直接连接符 31"/>
          <p:cNvCxnSpPr/>
          <p:nvPr>
            <p:custDataLst>
              <p:tags r:id="rId3"/>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4"/>
            </p:custDataLst>
          </p:nvPr>
        </p:nvSpPr>
        <p:spPr>
          <a:xfrm>
            <a:off x="7987665" y="313055"/>
            <a:ext cx="3749040"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新增可选功能</a:t>
            </a:r>
            <a:endParaRPr lang="zh-CN" altLang="en-US" sz="2000"/>
          </a:p>
        </p:txBody>
      </p:sp>
      <p:sp>
        <p:nvSpPr>
          <p:cNvPr id="2" name="文本框 1"/>
          <p:cNvSpPr txBox="1"/>
          <p:nvPr/>
        </p:nvSpPr>
        <p:spPr>
          <a:xfrm>
            <a:off x="609600" y="1631315"/>
            <a:ext cx="2540000" cy="460375"/>
          </a:xfrm>
          <a:prstGeom prst="rect">
            <a:avLst/>
          </a:prstGeom>
          <a:noFill/>
        </p:spPr>
        <p:txBody>
          <a:bodyPr wrap="square" rtlCol="0" anchor="t">
            <a:spAutoFit/>
          </a:bodyPr>
          <a:p>
            <a:r>
              <a:rPr lang="zh-CN" altLang="en-US" sz="2400">
                <a:solidFill>
                  <a:schemeClr val="accent1"/>
                </a:solidFill>
                <a:effectLst>
                  <a:outerShdw blurRad="38100" dist="25400" dir="5400000" algn="ctr" rotWithShape="0">
                    <a:srgbClr val="6E747A">
                      <a:alpha val="43000"/>
                    </a:srgbClr>
                  </a:outerShdw>
                </a:effectLst>
              </a:rPr>
              <a:t>内容信任</a:t>
            </a:r>
            <a:endParaRPr lang="zh-CN" altLang="en-US" sz="24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110615" y="2136775"/>
            <a:ext cx="6755765" cy="1476375"/>
          </a:xfrm>
          <a:prstGeom prst="rect">
            <a:avLst/>
          </a:prstGeom>
          <a:noFill/>
        </p:spPr>
        <p:txBody>
          <a:bodyPr wrap="square" rtlCol="0" anchor="t">
            <a:spAutoFit/>
          </a:bodyPr>
          <a:p>
            <a:r>
              <a:rPr lang="zh-CN" altLang="en-US"/>
              <a:t>公证是一个可选组件，请确保在完成本节之前已将其安装在Harbor实例中。</a:t>
            </a:r>
            <a:endParaRPr lang="zh-CN" altLang="en-US"/>
          </a:p>
          <a:p>
            <a:r>
              <a:rPr lang="zh-CN" altLang="en-US"/>
              <a:t>如果要启用内容信任以确保图像已签名，请在推送或拉取任何图像之前在命令行中设置两个环境变量：（当图像被签名时，它在UI中显示勾号; 否则，显示交叉符号（X）。）</a:t>
            </a:r>
            <a:endParaRPr lang="zh-CN" altLang="en-US"/>
          </a:p>
        </p:txBody>
      </p:sp>
      <p:sp>
        <p:nvSpPr>
          <p:cNvPr id="4" name="文本框 3"/>
          <p:cNvSpPr txBox="1"/>
          <p:nvPr/>
        </p:nvSpPr>
        <p:spPr>
          <a:xfrm>
            <a:off x="609600" y="4006850"/>
            <a:ext cx="3774440" cy="460375"/>
          </a:xfrm>
          <a:prstGeom prst="rect">
            <a:avLst/>
          </a:prstGeom>
          <a:noFill/>
        </p:spPr>
        <p:txBody>
          <a:bodyPr wrap="square" rtlCol="0" anchor="t">
            <a:spAutoFit/>
            <a:scene3d>
              <a:camera prst="orthographicFront"/>
              <a:lightRig rig="threePt" dir="t"/>
            </a:scene3d>
          </a:bodyPr>
          <a:p>
            <a:r>
              <a:rPr lang="zh-CN" altLang="en-US" sz="2400">
                <a:solidFill>
                  <a:schemeClr val="accent1"/>
                </a:solidFill>
                <a:effectLst>
                  <a:outerShdw blurRad="38100" dist="25400" dir="5400000" algn="ctr" rotWithShape="0">
                    <a:srgbClr val="6E747A">
                      <a:alpha val="43000"/>
                    </a:srgbClr>
                  </a:outerShdw>
                </a:effectLst>
              </a:rPr>
              <a:t>通过Clair进行漏洞扫描</a:t>
            </a:r>
            <a:endParaRPr lang="zh-CN" altLang="en-US" sz="2400">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1110615" y="4754245"/>
            <a:ext cx="10369550" cy="1198880"/>
          </a:xfrm>
          <a:prstGeom prst="rect">
            <a:avLst/>
          </a:prstGeom>
          <a:noFill/>
        </p:spPr>
        <p:txBody>
          <a:bodyPr wrap="square" rtlCol="0" anchor="t">
            <a:spAutoFit/>
          </a:bodyPr>
          <a:p>
            <a:r>
              <a:rPr lang="zh-CN" altLang="en-US"/>
              <a:t>Clair是一个可选组件，请确保在完成本节之前已将其安装在Harbor实例中。</a:t>
            </a:r>
            <a:endParaRPr lang="zh-CN" altLang="en-US"/>
          </a:p>
          <a:p>
            <a:endParaRPr lang="zh-CN" altLang="en-US"/>
          </a:p>
          <a:p>
            <a:r>
              <a:rPr lang="zh-CN" altLang="en-US"/>
              <a:t>通过开源项目Clair提供漏洞的静态分析。您可以对特定镜像或Harbor中的所有镜像进行扫描。此外，您还可以设置策略，以便每天在指定时间扫描所有镜像。</a:t>
            </a:r>
            <a:endParaRPr lang="zh-CN" altLang="en-US"/>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cxnSp>
        <p:nvCxnSpPr>
          <p:cNvPr id="32" name="直接连接符 31"/>
          <p:cNvCxnSpPr/>
          <p:nvPr>
            <p:custDataLst>
              <p:tags r:id="rId3"/>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4"/>
            </p:custDataLst>
          </p:nvPr>
        </p:nvSpPr>
        <p:spPr>
          <a:xfrm>
            <a:off x="7987665" y="313055"/>
            <a:ext cx="3749040"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漏洞元数据</a:t>
            </a:r>
            <a:endParaRPr lang="zh-CN" altLang="en-US" sz="2000"/>
          </a:p>
        </p:txBody>
      </p:sp>
      <p:pic>
        <p:nvPicPr>
          <p:cNvPr id="4" name="图片 3" descr="X8"/>
          <p:cNvPicPr>
            <a:picLocks noChangeAspect="1"/>
          </p:cNvPicPr>
          <p:nvPr/>
        </p:nvPicPr>
        <p:blipFill>
          <a:blip r:embed="rId5"/>
          <a:stretch>
            <a:fillRect/>
          </a:stretch>
        </p:blipFill>
        <p:spPr>
          <a:xfrm>
            <a:off x="-6985" y="1146175"/>
            <a:ext cx="12232005" cy="5769610"/>
          </a:xfrm>
          <a:prstGeom prst="rect">
            <a:avLst/>
          </a:prstGeom>
        </p:spPr>
      </p:pic>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cxnSp>
        <p:nvCxnSpPr>
          <p:cNvPr id="32" name="直接连接符 31"/>
          <p:cNvCxnSpPr/>
          <p:nvPr>
            <p:custDataLst>
              <p:tags r:id="rId3"/>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4"/>
            </p:custDataLst>
          </p:nvPr>
        </p:nvSpPr>
        <p:spPr>
          <a:xfrm>
            <a:off x="7987665" y="313055"/>
            <a:ext cx="3749040"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漏洞库未全部更新</a:t>
            </a:r>
            <a:endParaRPr lang="zh-CN" altLang="en-US" sz="2000"/>
          </a:p>
        </p:txBody>
      </p:sp>
      <p:pic>
        <p:nvPicPr>
          <p:cNvPr id="2" name="图片 1" descr="X9"/>
          <p:cNvPicPr>
            <a:picLocks noChangeAspect="1"/>
          </p:cNvPicPr>
          <p:nvPr/>
        </p:nvPicPr>
        <p:blipFill>
          <a:blip r:embed="rId5"/>
          <a:stretch>
            <a:fillRect/>
          </a:stretch>
        </p:blipFill>
        <p:spPr>
          <a:xfrm>
            <a:off x="-16510" y="1132840"/>
            <a:ext cx="12206605" cy="5816600"/>
          </a:xfrm>
          <a:prstGeom prst="rect">
            <a:avLst/>
          </a:prstGeom>
        </p:spPr>
      </p:pic>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cxnSp>
        <p:nvCxnSpPr>
          <p:cNvPr id="32" name="直接连接符 31"/>
          <p:cNvCxnSpPr/>
          <p:nvPr>
            <p:custDataLst>
              <p:tags r:id="rId3"/>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4"/>
            </p:custDataLst>
          </p:nvPr>
        </p:nvSpPr>
        <p:spPr>
          <a:xfrm>
            <a:off x="7987665" y="313055"/>
            <a:ext cx="3749040"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漏洞扫描完成</a:t>
            </a:r>
            <a:endParaRPr lang="zh-CN" altLang="en-US" sz="2000"/>
          </a:p>
        </p:txBody>
      </p:sp>
      <p:pic>
        <p:nvPicPr>
          <p:cNvPr id="4" name="图片 3" descr="X10"/>
          <p:cNvPicPr>
            <a:picLocks noChangeAspect="1"/>
          </p:cNvPicPr>
          <p:nvPr/>
        </p:nvPicPr>
        <p:blipFill>
          <a:blip r:embed="rId5"/>
          <a:stretch>
            <a:fillRect/>
          </a:stretch>
        </p:blipFill>
        <p:spPr>
          <a:xfrm>
            <a:off x="-11430" y="1159510"/>
            <a:ext cx="12214860" cy="5739130"/>
          </a:xfrm>
          <a:prstGeom prst="rect">
            <a:avLst/>
          </a:prstGeom>
        </p:spPr>
      </p:pic>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cxnSp>
        <p:nvCxnSpPr>
          <p:cNvPr id="32" name="直接连接符 31"/>
          <p:cNvCxnSpPr/>
          <p:nvPr>
            <p:custDataLst>
              <p:tags r:id="rId3"/>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4"/>
            </p:custDataLst>
          </p:nvPr>
        </p:nvSpPr>
        <p:spPr>
          <a:xfrm>
            <a:off x="7987665" y="313055"/>
            <a:ext cx="3749040"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漏洞扫描详解</a:t>
            </a:r>
            <a:endParaRPr lang="zh-CN" altLang="en-US" sz="2000"/>
          </a:p>
        </p:txBody>
      </p:sp>
      <p:pic>
        <p:nvPicPr>
          <p:cNvPr id="2" name="图片 1" descr="X11"/>
          <p:cNvPicPr>
            <a:picLocks noChangeAspect="1"/>
          </p:cNvPicPr>
          <p:nvPr/>
        </p:nvPicPr>
        <p:blipFill>
          <a:blip r:embed="rId5"/>
          <a:stretch>
            <a:fillRect/>
          </a:stretch>
        </p:blipFill>
        <p:spPr>
          <a:xfrm>
            <a:off x="-29210" y="1236345"/>
            <a:ext cx="12237085" cy="5676265"/>
          </a:xfrm>
          <a:prstGeom prst="rect">
            <a:avLst/>
          </a:prstGeom>
        </p:spPr>
      </p:pic>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custDataLst>
              <p:tags r:id="rId1"/>
            </p:custDataLst>
          </p:nvPr>
        </p:nvSpPr>
        <p:spPr>
          <a:xfrm>
            <a:off x="0" y="0"/>
            <a:ext cx="4267200" cy="690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2"/>
            </p:custDataLst>
          </p:nvPr>
        </p:nvSpPr>
        <p:spPr>
          <a:xfrm>
            <a:off x="1080401" y="2494406"/>
            <a:ext cx="2106397" cy="131682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custDataLst>
              <p:tags r:id="rId3"/>
            </p:custDataLst>
          </p:nvPr>
        </p:nvSpPr>
        <p:spPr>
          <a:xfrm rot="10800000">
            <a:off x="2738079" y="2557622"/>
            <a:ext cx="386959" cy="333585"/>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4"/>
            </p:custDataLst>
          </p:nvPr>
        </p:nvSpPr>
        <p:spPr>
          <a:xfrm>
            <a:off x="5599628" y="3854530"/>
            <a:ext cx="682172" cy="523220"/>
          </a:xfrm>
          <a:prstGeom prst="rect">
            <a:avLst/>
          </a:prstGeom>
          <a:noFill/>
        </p:spPr>
        <p:txBody>
          <a:bodyPr wrap="square" rtlCol="0">
            <a:normAutofit/>
          </a:bodyPr>
          <a:lstStyle>
            <a:defPPr>
              <a:defRPr lang="zh-CN"/>
            </a:defPPr>
            <a:lvl1pPr>
              <a:defRPr sz="2800">
                <a:solidFill>
                  <a:schemeClr val="tx2"/>
                </a:solidFill>
                <a:latin typeface="Impact" panose="020B0806030902050204" pitchFamily="34" charset="0"/>
              </a:defRPr>
            </a:lvl1pPr>
          </a:lstStyle>
          <a:p>
            <a:r>
              <a:rPr lang="en-US" altLang="zh-CN">
                <a:latin typeface="+mn-lt"/>
              </a:rPr>
              <a:t>03.</a:t>
            </a:r>
            <a:endParaRPr lang="zh-CN" altLang="en-US">
              <a:latin typeface="+mn-lt"/>
            </a:endParaRPr>
          </a:p>
        </p:txBody>
      </p:sp>
      <p:sp>
        <p:nvSpPr>
          <p:cNvPr id="15" name="文本框 14"/>
          <p:cNvSpPr txBox="1"/>
          <p:nvPr>
            <p:custDataLst>
              <p:tags r:id="rId5"/>
            </p:custDataLst>
          </p:nvPr>
        </p:nvSpPr>
        <p:spPr>
          <a:xfrm>
            <a:off x="5599628" y="2944466"/>
            <a:ext cx="682172" cy="523220"/>
          </a:xfrm>
          <a:prstGeom prst="rect">
            <a:avLst/>
          </a:prstGeom>
          <a:noFill/>
        </p:spPr>
        <p:txBody>
          <a:bodyPr wrap="square" rtlCol="0">
            <a:normAutofit/>
          </a:bodyPr>
          <a:lstStyle>
            <a:defPPr>
              <a:defRPr lang="zh-CN"/>
            </a:defPPr>
            <a:lvl1pPr>
              <a:defRPr sz="2800">
                <a:solidFill>
                  <a:schemeClr val="tx2"/>
                </a:solidFill>
                <a:latin typeface="Impact" panose="020B0806030902050204" pitchFamily="34" charset="0"/>
              </a:defRPr>
            </a:lvl1pPr>
          </a:lstStyle>
          <a:p>
            <a:r>
              <a:rPr lang="en-US" altLang="zh-CN" dirty="0">
                <a:latin typeface="+mn-lt"/>
              </a:rPr>
              <a:t>02.</a:t>
            </a:r>
            <a:endParaRPr lang="zh-CN" altLang="en-US" dirty="0">
              <a:latin typeface="+mn-lt"/>
            </a:endParaRPr>
          </a:p>
        </p:txBody>
      </p:sp>
      <p:sp>
        <p:nvSpPr>
          <p:cNvPr id="16" name="文本框 15"/>
          <p:cNvSpPr txBox="1"/>
          <p:nvPr>
            <p:custDataLst>
              <p:tags r:id="rId6"/>
            </p:custDataLst>
          </p:nvPr>
        </p:nvSpPr>
        <p:spPr>
          <a:xfrm>
            <a:off x="5599628" y="2034402"/>
            <a:ext cx="682172" cy="523220"/>
          </a:xfrm>
          <a:prstGeom prst="rect">
            <a:avLst/>
          </a:prstGeom>
          <a:noFill/>
        </p:spPr>
        <p:txBody>
          <a:bodyPr wrap="square" rtlCol="0">
            <a:normAutofit/>
          </a:bodyPr>
          <a:lstStyle>
            <a:defPPr>
              <a:defRPr lang="zh-CN"/>
            </a:defPPr>
            <a:lvl1pPr>
              <a:defRPr sz="2800">
                <a:solidFill>
                  <a:schemeClr val="tx2"/>
                </a:solidFill>
                <a:latin typeface="Impact" panose="020B0806030902050204" pitchFamily="34" charset="0"/>
              </a:defRPr>
            </a:lvl1pPr>
          </a:lstStyle>
          <a:p>
            <a:r>
              <a:rPr lang="en-US" altLang="zh-CN" dirty="0">
                <a:latin typeface="+mn-lt"/>
              </a:rPr>
              <a:t>01.</a:t>
            </a:r>
            <a:endParaRPr lang="zh-CN" altLang="en-US" dirty="0">
              <a:latin typeface="+mn-lt"/>
            </a:endParaRPr>
          </a:p>
        </p:txBody>
      </p:sp>
      <p:sp>
        <p:nvSpPr>
          <p:cNvPr id="17" name="文本框 16"/>
          <p:cNvSpPr txBox="1"/>
          <p:nvPr>
            <p:custDataLst>
              <p:tags r:id="rId7"/>
            </p:custDataLst>
          </p:nvPr>
        </p:nvSpPr>
        <p:spPr>
          <a:xfrm>
            <a:off x="6359074" y="2047281"/>
            <a:ext cx="2954654" cy="461665"/>
          </a:xfrm>
          <a:prstGeom prst="rect">
            <a:avLst/>
          </a:prstGeom>
        </p:spPr>
        <p:txBody>
          <a:bodyPr wrap="square">
            <a:normAutofit fontScale="90000"/>
          </a:bodyPr>
          <a:lstStyle>
            <a:defPPr>
              <a:defRPr lang="zh-CN"/>
            </a:defPPr>
            <a:lvl1pPr>
              <a:defRPr sz="2400">
                <a:solidFill>
                  <a:schemeClr val="tx1">
                    <a:lumMod val="65000"/>
                    <a:lumOff val="35000"/>
                  </a:schemeClr>
                </a:solidFill>
              </a:defRPr>
            </a:lvl1pPr>
          </a:lstStyle>
          <a:p>
            <a:r>
              <a:rPr lang="zh-CN" altLang="en-US">
                <a:sym typeface="+mn-ea"/>
              </a:rPr>
              <a:t>界面排版对比</a:t>
            </a:r>
            <a:endParaRPr lang="zh-CN" altLang="en-US"/>
          </a:p>
          <a:p>
            <a:endParaRPr lang="zh-CN" altLang="en-US"/>
          </a:p>
        </p:txBody>
      </p:sp>
      <p:sp>
        <p:nvSpPr>
          <p:cNvPr id="18" name="文本框 17"/>
          <p:cNvSpPr txBox="1"/>
          <p:nvPr>
            <p:custDataLst>
              <p:tags r:id="rId8"/>
            </p:custDataLst>
          </p:nvPr>
        </p:nvSpPr>
        <p:spPr>
          <a:xfrm>
            <a:off x="6359074" y="2957345"/>
            <a:ext cx="2954654" cy="461665"/>
          </a:xfrm>
          <a:prstGeom prst="rect">
            <a:avLst/>
          </a:prstGeom>
        </p:spPr>
        <p:txBody>
          <a:bodyPr wrap="square">
            <a:normAutofit fontScale="90000"/>
          </a:bodyPr>
          <a:lstStyle>
            <a:defPPr>
              <a:defRPr lang="zh-CN"/>
            </a:defPPr>
            <a:lvl1pPr>
              <a:defRPr sz="2400">
                <a:solidFill>
                  <a:schemeClr val="tx1">
                    <a:lumMod val="65000"/>
                    <a:lumOff val="35000"/>
                  </a:schemeClr>
                </a:solidFill>
              </a:defRPr>
            </a:lvl1pPr>
          </a:lstStyle>
          <a:p>
            <a:r>
              <a:rPr lang="en-US" altLang="zh-CN">
                <a:sym typeface="+mn-ea"/>
              </a:rPr>
              <a:t>Harbor</a:t>
            </a:r>
            <a:r>
              <a:rPr lang="zh-CN" altLang="en-US">
                <a:sym typeface="+mn-ea"/>
              </a:rPr>
              <a:t>功能对比</a:t>
            </a:r>
            <a:endParaRPr lang="zh-CN" altLang="en-US"/>
          </a:p>
        </p:txBody>
      </p:sp>
      <p:sp>
        <p:nvSpPr>
          <p:cNvPr id="19" name="文本框 18"/>
          <p:cNvSpPr txBox="1"/>
          <p:nvPr>
            <p:custDataLst>
              <p:tags r:id="rId9"/>
            </p:custDataLst>
          </p:nvPr>
        </p:nvSpPr>
        <p:spPr>
          <a:xfrm>
            <a:off x="6359074" y="3867409"/>
            <a:ext cx="2954655" cy="461665"/>
          </a:xfrm>
          <a:prstGeom prst="rect">
            <a:avLst/>
          </a:prstGeom>
        </p:spPr>
        <p:txBody>
          <a:bodyPr wrap="none">
            <a:normAutofit fontScale="90000"/>
          </a:bodyPr>
          <a:lstStyle>
            <a:defPPr>
              <a:defRPr lang="zh-CN"/>
            </a:defPPr>
            <a:lvl1pPr>
              <a:defRPr sz="2400">
                <a:solidFill>
                  <a:schemeClr val="tx1">
                    <a:lumMod val="65000"/>
                    <a:lumOff val="35000"/>
                  </a:schemeClr>
                </a:solidFill>
              </a:defRPr>
            </a:lvl1pPr>
          </a:lstStyle>
          <a:p>
            <a:r>
              <a:rPr lang="zh-CN" altLang="en-US"/>
              <a:t>总结</a:t>
            </a:r>
            <a:endParaRPr lang="zh-CN" altLang="en-US"/>
          </a:p>
        </p:txBody>
      </p:sp>
      <p:sp>
        <p:nvSpPr>
          <p:cNvPr id="21" name="文本框 20"/>
          <p:cNvSpPr txBox="1"/>
          <p:nvPr>
            <p:custDataLst>
              <p:tags r:id="rId10"/>
            </p:custDataLst>
          </p:nvPr>
        </p:nvSpPr>
        <p:spPr>
          <a:xfrm>
            <a:off x="1203914" y="2891208"/>
            <a:ext cx="1859369" cy="523219"/>
          </a:xfrm>
          <a:prstGeom prst="rect">
            <a:avLst/>
          </a:prstGeom>
          <a:noFill/>
        </p:spPr>
        <p:txBody>
          <a:bodyPr wrap="square" rtlCol="0">
            <a:normAutofit fontScale="85000" lnSpcReduction="10000"/>
          </a:bodyPr>
          <a:lstStyle>
            <a:defPPr>
              <a:defRPr lang="zh-CN"/>
            </a:defPPr>
            <a:lvl1pPr algn="ctr">
              <a:defRPr sz="2800">
                <a:solidFill>
                  <a:schemeClr val="bg1"/>
                </a:solidFill>
                <a:latin typeface="Impact" panose="020B0806030902050204" pitchFamily="34" charset="0"/>
              </a:defRPr>
            </a:lvl1pPr>
          </a:lstStyle>
          <a:p>
            <a:r>
              <a:rPr lang="en-US" altLang="zh-CN">
                <a:latin typeface="+mj-lt"/>
                <a:ea typeface="+mj-ea"/>
                <a:cs typeface="+mj-cs"/>
              </a:rPr>
              <a:t>CONTENTS</a:t>
            </a:r>
            <a:endParaRPr lang="en-US" altLang="zh-CN">
              <a:latin typeface="+mj-lt"/>
              <a:ea typeface="+mj-ea"/>
              <a:cs typeface="+mj-cs"/>
            </a:endParaRPr>
          </a:p>
        </p:txBody>
      </p:sp>
    </p:spTree>
    <p:custDataLst>
      <p:tags r:id="rId1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cxnSp>
        <p:nvCxnSpPr>
          <p:cNvPr id="32" name="直接连接符 31"/>
          <p:cNvCxnSpPr/>
          <p:nvPr>
            <p:custDataLst>
              <p:tags r:id="rId3"/>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4"/>
            </p:custDataLst>
          </p:nvPr>
        </p:nvSpPr>
        <p:spPr>
          <a:xfrm>
            <a:off x="7987665" y="313055"/>
            <a:ext cx="3749040"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漏洞扫描结果</a:t>
            </a:r>
            <a:endParaRPr lang="zh-CN" altLang="en-US" sz="2000"/>
          </a:p>
        </p:txBody>
      </p:sp>
      <p:sp>
        <p:nvSpPr>
          <p:cNvPr id="2" name="文本框 1"/>
          <p:cNvSpPr txBox="1"/>
          <p:nvPr/>
        </p:nvSpPr>
        <p:spPr>
          <a:xfrm>
            <a:off x="610235" y="1721485"/>
            <a:ext cx="6755765" cy="7570470"/>
          </a:xfrm>
          <a:prstGeom prst="rect">
            <a:avLst/>
          </a:prstGeom>
          <a:noFill/>
        </p:spPr>
        <p:txBody>
          <a:bodyPr wrap="square" rtlCol="0" anchor="t">
            <a:spAutoFit/>
          </a:bodyPr>
          <a:p>
            <a:r>
              <a:rPr lang="zh-CN" altLang="en-US"/>
              <a:t>如果该过程成功完成，则会创建结果栏。不同颜色部分的宽度表示具有特定严重性级别的漏洞的功能的百分比。</a:t>
            </a:r>
            <a:endParaRPr lang="zh-CN" altLang="en-US"/>
          </a:p>
          <a:p>
            <a:endParaRPr lang="zh-CN" altLang="en-US"/>
          </a:p>
          <a:p>
            <a:endParaRPr lang="zh-CN" altLang="en-US"/>
          </a:p>
          <a:p>
            <a:r>
              <a:rPr lang="zh-CN" altLang="en-US"/>
              <a:t>红色： 高安全漏洞的级别</a:t>
            </a:r>
            <a:endParaRPr lang="zh-CN" altLang="en-US"/>
          </a:p>
          <a:p>
            <a:endParaRPr lang="zh-CN" altLang="en-US"/>
          </a:p>
          <a:p>
            <a:endParaRPr lang="zh-CN" altLang="en-US"/>
          </a:p>
          <a:p>
            <a:r>
              <a:rPr lang="zh-CN" altLang="en-US"/>
              <a:t>橙色： 中等级别的漏洞</a:t>
            </a:r>
            <a:endParaRPr lang="zh-CN" altLang="en-US"/>
          </a:p>
          <a:p>
            <a:endParaRPr lang="zh-CN" altLang="en-US"/>
          </a:p>
          <a:p>
            <a:endParaRPr lang="zh-CN" altLang="en-US"/>
          </a:p>
          <a:p>
            <a:r>
              <a:rPr lang="zh-CN" altLang="en-US"/>
              <a:t>黄色： 漏洞程度低</a:t>
            </a:r>
            <a:endParaRPr lang="zh-CN" altLang="en-US"/>
          </a:p>
          <a:p>
            <a:endParaRPr lang="zh-CN" altLang="en-US"/>
          </a:p>
          <a:p>
            <a:endParaRPr lang="zh-CN" altLang="en-US"/>
          </a:p>
          <a:p>
            <a:r>
              <a:rPr lang="zh-CN" altLang="en-US"/>
              <a:t>灰色： 未知级别的漏洞</a:t>
            </a:r>
            <a:endParaRPr lang="zh-CN" altLang="en-US"/>
          </a:p>
          <a:p>
            <a:endParaRPr lang="zh-CN" altLang="en-US"/>
          </a:p>
          <a:p>
            <a:endParaRPr lang="zh-CN" altLang="en-US"/>
          </a:p>
          <a:p>
            <a:r>
              <a:rPr lang="zh-CN" altLang="en-US"/>
              <a:t>绿色： 没有漏洞 </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cxnSp>
        <p:nvCxnSpPr>
          <p:cNvPr id="32" name="直接连接符 31"/>
          <p:cNvCxnSpPr/>
          <p:nvPr>
            <p:custDataLst>
              <p:tags r:id="rId3"/>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4"/>
            </p:custDataLst>
          </p:nvPr>
        </p:nvSpPr>
        <p:spPr>
          <a:xfrm>
            <a:off x="7987665" y="313055"/>
            <a:ext cx="3749040"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漏洞扫描结果</a:t>
            </a:r>
            <a:endParaRPr lang="zh-CN" altLang="en-US" sz="2000"/>
          </a:p>
        </p:txBody>
      </p:sp>
      <p:pic>
        <p:nvPicPr>
          <p:cNvPr id="5" name="图片 4" descr="12"/>
          <p:cNvPicPr>
            <a:picLocks noChangeAspect="1"/>
          </p:cNvPicPr>
          <p:nvPr/>
        </p:nvPicPr>
        <p:blipFill>
          <a:blip r:embed="rId5"/>
          <a:stretch>
            <a:fillRect/>
          </a:stretch>
        </p:blipFill>
        <p:spPr>
          <a:xfrm>
            <a:off x="-4445" y="0"/>
            <a:ext cx="12229465" cy="6917690"/>
          </a:xfrm>
          <a:prstGeom prst="rect">
            <a:avLst/>
          </a:prstGeom>
        </p:spPr>
      </p:pic>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总结</a:t>
            </a:r>
            <a:endParaRPr lang="zh-CN" altLang="en-US"/>
          </a:p>
        </p:txBody>
      </p:sp>
      <p:sp>
        <p:nvSpPr>
          <p:cNvPr id="3" name="文本占位符 2"/>
          <p:cNvSpPr>
            <a:spLocks noGrp="1"/>
          </p:cNvSpPr>
          <p:nvPr>
            <p:ph type="body" idx="1"/>
            <p:custDataLst>
              <p:tags r:id="rId2"/>
            </p:custDataLst>
          </p:nvPr>
        </p:nvSpPr>
        <p:spPr/>
        <p:txBody>
          <a:bodyPr/>
          <a:lstStyle/>
          <a:p>
            <a:r>
              <a:rPr lang="en-US" altLang="zh-CN"/>
              <a:t>03</a:t>
            </a:r>
            <a:endParaRPr lang="en-US" altLang="zh-CN"/>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587625" y="1749425"/>
            <a:ext cx="7324090" cy="4615815"/>
          </a:xfrm>
          <a:prstGeom prst="rect">
            <a:avLst/>
          </a:prstGeom>
          <a:noFill/>
        </p:spPr>
        <p:txBody>
          <a:bodyPr wrap="square" rtlCol="0" anchor="t">
            <a:spAutoFit/>
          </a:bodyPr>
          <a:p>
            <a:r>
              <a:rPr lang="zh-CN" altLang="en-US" sz="2400"/>
              <a:t>新版</a:t>
            </a:r>
            <a:r>
              <a:rPr lang="en-US" altLang="zh-CN" sz="2400"/>
              <a:t>Harbor</a:t>
            </a:r>
            <a:r>
              <a:rPr lang="zh-CN" altLang="en-US" sz="2400"/>
              <a:t>特征</a:t>
            </a:r>
            <a:endParaRPr lang="zh-CN" altLang="en-US"/>
          </a:p>
          <a:p>
            <a:r>
              <a:rPr lang="zh-CN" altLang="en-US">
                <a:gradFill>
                  <a:gsLst>
                    <a:gs pos="21000">
                      <a:srgbClr val="53575C"/>
                    </a:gs>
                    <a:gs pos="88000">
                      <a:srgbClr val="C5C7CA"/>
                    </a:gs>
                  </a:gsLst>
                  <a:lin ang="5400000"/>
                </a:gradFill>
                <a:effectLst/>
              </a:rPr>
              <a:t>基于角色的访问控制</a:t>
            </a:r>
            <a:r>
              <a:rPr lang="zh-CN" altLang="en-US"/>
              <a:t>：用户和存储库通过“项目”进行组织，用户可以对项目下的图像拥有不同的权限。</a:t>
            </a:r>
            <a:endParaRPr lang="zh-CN" altLang="en-US"/>
          </a:p>
          <a:p>
            <a:r>
              <a:rPr lang="zh-CN" altLang="en-US">
                <a:gradFill>
                  <a:gsLst>
                    <a:gs pos="21000">
                      <a:srgbClr val="53575C"/>
                    </a:gs>
                    <a:gs pos="88000">
                      <a:srgbClr val="C5C7CA"/>
                    </a:gs>
                  </a:gsLst>
                  <a:lin ang="5400000"/>
                </a:gradFill>
                <a:effectLst/>
              </a:rPr>
              <a:t>基于策略的映像复制</a:t>
            </a:r>
            <a:r>
              <a:rPr lang="zh-CN" altLang="en-US"/>
              <a:t>：可以在多个注册表实例之间复制（同步）映像，并自动重试错误。非常适合负载平衡，高可用性，多数据中心，混合和多云场景。</a:t>
            </a:r>
            <a:endParaRPr lang="zh-CN" altLang="en-US"/>
          </a:p>
          <a:p>
            <a:r>
              <a:rPr lang="zh-CN" altLang="en-US">
                <a:gradFill>
                  <a:gsLst>
                    <a:gs pos="21000">
                      <a:srgbClr val="53575C"/>
                    </a:gs>
                    <a:gs pos="88000">
                      <a:srgbClr val="C5C7CA"/>
                    </a:gs>
                  </a:gsLst>
                  <a:lin ang="5400000"/>
                </a:gradFill>
                <a:effectLst/>
              </a:rPr>
              <a:t>漏洞扫描</a:t>
            </a:r>
            <a:r>
              <a:rPr lang="zh-CN" altLang="en-US"/>
              <a:t>：Harbor定期扫描图像并警告用户漏洞。</a:t>
            </a:r>
            <a:endParaRPr lang="zh-CN" altLang="en-US"/>
          </a:p>
          <a:p>
            <a:r>
              <a:rPr lang="zh-CN" altLang="en-US">
                <a:gradFill>
                  <a:gsLst>
                    <a:gs pos="21000">
                      <a:srgbClr val="53575C"/>
                    </a:gs>
                    <a:gs pos="88000">
                      <a:srgbClr val="C5C7CA"/>
                    </a:gs>
                  </a:gsLst>
                  <a:lin ang="5400000"/>
                </a:gradFill>
                <a:effectLst/>
              </a:rPr>
              <a:t>LDAP / AD支持</a:t>
            </a:r>
            <a:r>
              <a:rPr lang="zh-CN" altLang="en-US"/>
              <a:t>：Harbor与现有企业LDAP / AD集成，用于用户身份验证和管理。</a:t>
            </a:r>
            <a:endParaRPr lang="zh-CN" altLang="en-US"/>
          </a:p>
          <a:p>
            <a:r>
              <a:rPr lang="zh-CN" altLang="en-US">
                <a:gradFill>
                  <a:gsLst>
                    <a:gs pos="21000">
                      <a:srgbClr val="53575C"/>
                    </a:gs>
                    <a:gs pos="88000">
                      <a:srgbClr val="C5C7CA"/>
                    </a:gs>
                  </a:gsLst>
                  <a:lin ang="5400000"/>
                </a:gradFill>
                <a:effectLst/>
              </a:rPr>
              <a:t>镜像删除和垃圾收集</a:t>
            </a:r>
            <a:r>
              <a:rPr lang="zh-CN" altLang="en-US"/>
              <a:t>：可以删除镜像，并可以回收它们的空间。</a:t>
            </a:r>
            <a:endParaRPr lang="zh-CN" altLang="en-US"/>
          </a:p>
          <a:p>
            <a:r>
              <a:rPr lang="zh-CN" altLang="en-US">
                <a:gradFill>
                  <a:gsLst>
                    <a:gs pos="21000">
                      <a:srgbClr val="53575C"/>
                    </a:gs>
                    <a:gs pos="88000">
                      <a:srgbClr val="C5C7CA"/>
                    </a:gs>
                  </a:gsLst>
                  <a:lin ang="5400000"/>
                </a:gradFill>
                <a:effectLst/>
              </a:rPr>
              <a:t>公证</a:t>
            </a:r>
            <a:r>
              <a:rPr lang="zh-CN" altLang="en-US"/>
              <a:t>：可以确保镜像的真实性。</a:t>
            </a:r>
            <a:endParaRPr lang="zh-CN" altLang="en-US"/>
          </a:p>
          <a:p>
            <a:r>
              <a:rPr lang="zh-CN" altLang="en-US">
                <a:solidFill>
                  <a:srgbClr val="FF0000"/>
                </a:solidFill>
              </a:rPr>
              <a:t>图形用户门户：用户可以轻松浏览，搜索存储库和管理项目。（</a:t>
            </a:r>
            <a:r>
              <a:rPr lang="en-US" altLang="zh-CN">
                <a:solidFill>
                  <a:srgbClr val="FF0000"/>
                </a:solidFill>
              </a:rPr>
              <a:t>v1.6.2</a:t>
            </a:r>
            <a:r>
              <a:rPr lang="zh-CN" altLang="en-US">
                <a:solidFill>
                  <a:srgbClr val="FF0000"/>
                </a:solidFill>
              </a:rPr>
              <a:t>）</a:t>
            </a:r>
            <a:endParaRPr lang="zh-CN" altLang="en-US"/>
          </a:p>
          <a:p>
            <a:r>
              <a:rPr lang="zh-CN" altLang="en-US">
                <a:gradFill>
                  <a:gsLst>
                    <a:gs pos="21000">
                      <a:srgbClr val="53575C"/>
                    </a:gs>
                    <a:gs pos="88000">
                      <a:srgbClr val="C5C7CA"/>
                    </a:gs>
                  </a:gsLst>
                  <a:lin ang="5400000"/>
                </a:gradFill>
                <a:effectLst/>
              </a:rPr>
              <a:t>审计</a:t>
            </a:r>
            <a:r>
              <a:rPr lang="zh-CN" altLang="en-US"/>
              <a:t>：跟踪存储库的所有操作。</a:t>
            </a:r>
            <a:endParaRPr lang="zh-CN" altLang="en-US"/>
          </a:p>
          <a:p>
            <a:r>
              <a:rPr lang="zh-CN" altLang="en-US">
                <a:gradFill>
                  <a:gsLst>
                    <a:gs pos="21000">
                      <a:srgbClr val="53575C"/>
                    </a:gs>
                    <a:gs pos="88000">
                      <a:srgbClr val="C5C7CA"/>
                    </a:gs>
                  </a:gsLst>
                  <a:lin ang="5400000"/>
                </a:gradFill>
                <a:effectLst/>
              </a:rPr>
              <a:t>RESTful API</a:t>
            </a:r>
            <a:r>
              <a:rPr lang="zh-CN" altLang="en-US"/>
              <a:t>：适用于大多数管理操作的RESTful API，易于与外部系统集成。</a:t>
            </a:r>
            <a:endParaRPr lang="zh-CN" altLang="en-US"/>
          </a:p>
          <a:p>
            <a:r>
              <a:rPr lang="zh-CN" altLang="en-US">
                <a:gradFill>
                  <a:gsLst>
                    <a:gs pos="21000">
                      <a:srgbClr val="53575C"/>
                    </a:gs>
                    <a:gs pos="88000">
                      <a:srgbClr val="C5C7CA"/>
                    </a:gs>
                  </a:gsLst>
                  <a:lin ang="5400000"/>
                </a:gradFill>
                <a:effectLst/>
              </a:rPr>
              <a:t>易于部署</a:t>
            </a:r>
            <a:r>
              <a:rPr lang="zh-CN" altLang="en-US"/>
              <a:t>：提供在线和离线安装程序</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1"/>
            </p:custDataLst>
          </p:nvPr>
        </p:nvSpPr>
        <p:spPr>
          <a:xfrm>
            <a:off x="0" y="0"/>
            <a:ext cx="6096000" cy="6858000"/>
          </a:xfrm>
          <a:custGeom>
            <a:avLst/>
            <a:gdLst>
              <a:gd name="connsiteX0" fmla="*/ 0 w 6096000"/>
              <a:gd name="connsiteY0" fmla="*/ 0 h 6858000"/>
              <a:gd name="connsiteX1" fmla="*/ 4700232 w 6096000"/>
              <a:gd name="connsiteY1" fmla="*/ 0 h 6858000"/>
              <a:gd name="connsiteX2" fmla="*/ 4819488 w 6096000"/>
              <a:gd name="connsiteY2" fmla="*/ 125084 h 6858000"/>
              <a:gd name="connsiteX3" fmla="*/ 6096000 w 6096000"/>
              <a:gd name="connsiteY3" fmla="*/ 3429001 h 6858000"/>
              <a:gd name="connsiteX4" fmla="*/ 4819488 w 6096000"/>
              <a:gd name="connsiteY4" fmla="*/ 6732919 h 6858000"/>
              <a:gd name="connsiteX5" fmla="*/ 4700234 w 6096000"/>
              <a:gd name="connsiteY5" fmla="*/ 6858000 h 6858000"/>
              <a:gd name="connsiteX6" fmla="*/ 0 w 6096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8000">
                <a:moveTo>
                  <a:pt x="0" y="0"/>
                </a:moveTo>
                <a:lnTo>
                  <a:pt x="4700232" y="0"/>
                </a:lnTo>
                <a:lnTo>
                  <a:pt x="4819488" y="125084"/>
                </a:lnTo>
                <a:cubicBezTo>
                  <a:pt x="5612607" y="997709"/>
                  <a:pt x="6096000" y="2156904"/>
                  <a:pt x="6096000" y="3429001"/>
                </a:cubicBezTo>
                <a:cubicBezTo>
                  <a:pt x="6096000" y="4701099"/>
                  <a:pt x="5612607" y="5860294"/>
                  <a:pt x="4819488" y="6732919"/>
                </a:cubicBezTo>
                <a:lnTo>
                  <a:pt x="4700234" y="6858000"/>
                </a:lnTo>
                <a:lnTo>
                  <a:pt x="0" y="6858000"/>
                </a:lnTo>
                <a:close/>
              </a:path>
            </a:pathLst>
          </a:custGeom>
          <a:solidFill>
            <a:schemeClr val="accent3">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 name="椭圆 1"/>
          <p:cNvSpPr/>
          <p:nvPr>
            <p:custDataLst>
              <p:tags r:id="rId2"/>
            </p:custDataLst>
          </p:nvPr>
        </p:nvSpPr>
        <p:spPr>
          <a:xfrm>
            <a:off x="1705963" y="2061890"/>
            <a:ext cx="2389162" cy="2389162"/>
          </a:xfrm>
          <a:prstGeom prst="ellipse">
            <a:avLst/>
          </a:prstGeom>
          <a:solidFill>
            <a:schemeClr val="accent4"/>
          </a:solidFill>
          <a:ln>
            <a:noFill/>
          </a:ln>
          <a:effectLst>
            <a:outerShdw blurRad="508000" dist="508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custDataLst>
              <p:tags r:id="rId3"/>
            </p:custDataLst>
          </p:nvPr>
        </p:nvSpPr>
        <p:spPr>
          <a:xfrm>
            <a:off x="4928791" y="865589"/>
            <a:ext cx="1426809" cy="1426809"/>
          </a:xfrm>
          <a:prstGeom prst="ellipse">
            <a:avLst/>
          </a:prstGeom>
          <a:solidFill>
            <a:schemeClr val="accent1"/>
          </a:solidFill>
          <a:ln>
            <a:noFill/>
          </a:ln>
          <a:effectLst>
            <a:outerShdw blurRad="508000" dist="50800" dir="2700000" sx="104000" sy="10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custDataLst>
              <p:tags r:id="rId4"/>
            </p:custDataLst>
          </p:nvPr>
        </p:nvSpPr>
        <p:spPr>
          <a:xfrm>
            <a:off x="5347119" y="2763578"/>
            <a:ext cx="1426809" cy="1426809"/>
          </a:xfrm>
          <a:prstGeom prst="ellipse">
            <a:avLst/>
          </a:prstGeom>
          <a:solidFill>
            <a:schemeClr val="accent1"/>
          </a:solidFill>
          <a:ln>
            <a:noFill/>
          </a:ln>
          <a:effectLst>
            <a:outerShdw blurRad="508000" dist="50800" dir="2700000" sx="104000" sy="10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custDataLst>
              <p:tags r:id="rId5"/>
            </p:custDataLst>
          </p:nvPr>
        </p:nvSpPr>
        <p:spPr>
          <a:xfrm>
            <a:off x="4928791" y="4661568"/>
            <a:ext cx="1426809" cy="1426809"/>
          </a:xfrm>
          <a:prstGeom prst="ellipse">
            <a:avLst/>
          </a:prstGeom>
          <a:solidFill>
            <a:schemeClr val="accent1"/>
          </a:solidFill>
          <a:ln>
            <a:noFill/>
          </a:ln>
          <a:effectLst>
            <a:outerShdw blurRad="508000" dist="50800" dir="2700000" sx="104000" sy="10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custDataLst>
              <p:tags r:id="rId6"/>
            </p:custDataLst>
          </p:nvPr>
        </p:nvSpPr>
        <p:spPr>
          <a:xfrm>
            <a:off x="6549805" y="1055648"/>
            <a:ext cx="3891915" cy="1073527"/>
          </a:xfrm>
          <a:prstGeom prst="rect">
            <a:avLst/>
          </a:prstGeom>
          <a:ln>
            <a:noFill/>
          </a:ln>
        </p:spPr>
        <p:txBody>
          <a:bodyPr wrap="square" anchor="t">
            <a:normAutofit/>
          </a:bodyPr>
          <a:lstStyle>
            <a:defPPr>
              <a:defRPr lang="zh-CN"/>
            </a:defPPr>
            <a:lvl1pPr marL="171450" indent="-171450">
              <a:lnSpc>
                <a:spcPct val="150000"/>
              </a:lnSpc>
              <a:buFont typeface="Arial" panose="020B0604020202020204" pitchFamily="34" charset="0"/>
              <a:buChar char="•"/>
              <a:defRPr sz="1400"/>
            </a:lvl1pPr>
          </a:lstStyle>
          <a:p>
            <a:r>
              <a:rPr lang="zh-CN" altLang="en-US"/>
              <a:t>更好结合</a:t>
            </a:r>
            <a:r>
              <a:rPr lang="en-US" altLang="zh-CN"/>
              <a:t>kubernetes</a:t>
            </a:r>
            <a:r>
              <a:rPr lang="zh-CN" altLang="en-US"/>
              <a:t>，集成</a:t>
            </a:r>
            <a:r>
              <a:rPr lang="en-US" altLang="zh-CN"/>
              <a:t>kubernetes</a:t>
            </a:r>
            <a:r>
              <a:rPr lang="zh-CN" altLang="en-US"/>
              <a:t>平台的图表管理显示。</a:t>
            </a:r>
            <a:endParaRPr lang="zh-CN" altLang="en-US"/>
          </a:p>
        </p:txBody>
      </p:sp>
      <p:sp>
        <p:nvSpPr>
          <p:cNvPr id="10" name="文本框 9"/>
          <p:cNvSpPr txBox="1"/>
          <p:nvPr>
            <p:custDataLst>
              <p:tags r:id="rId7"/>
            </p:custDataLst>
          </p:nvPr>
        </p:nvSpPr>
        <p:spPr>
          <a:xfrm>
            <a:off x="4975342" y="1378938"/>
            <a:ext cx="1333706" cy="400110"/>
          </a:xfrm>
          <a:prstGeom prst="rect">
            <a:avLst/>
          </a:prstGeom>
          <a:noFill/>
        </p:spPr>
        <p:txBody>
          <a:bodyPr wrap="square" rtlCol="0">
            <a:normAutofit fontScale="90000"/>
          </a:bodyPr>
          <a:lstStyle>
            <a:defPPr>
              <a:defRPr lang="zh-CN"/>
            </a:defPPr>
            <a:lvl1pPr algn="ctr">
              <a:defRPr sz="2000">
                <a:solidFill>
                  <a:schemeClr val="bg2"/>
                </a:solidFill>
              </a:defRPr>
            </a:lvl1pPr>
          </a:lstStyle>
          <a:p>
            <a:r>
              <a:rPr lang="zh-CN" altLang="en-US">
                <a:latin typeface="+mj-lt"/>
                <a:ea typeface="+mj-ea"/>
                <a:cs typeface="+mj-cs"/>
              </a:rPr>
              <a:t>镜像存储库</a:t>
            </a:r>
            <a:endParaRPr lang="zh-CN" altLang="en-US">
              <a:latin typeface="+mj-lt"/>
              <a:ea typeface="+mj-ea"/>
              <a:cs typeface="+mj-cs"/>
            </a:endParaRPr>
          </a:p>
        </p:txBody>
      </p:sp>
      <p:sp>
        <p:nvSpPr>
          <p:cNvPr id="11" name="文本框 10"/>
          <p:cNvSpPr txBox="1"/>
          <p:nvPr>
            <p:custDataLst>
              <p:tags r:id="rId8"/>
            </p:custDataLst>
          </p:nvPr>
        </p:nvSpPr>
        <p:spPr>
          <a:xfrm>
            <a:off x="5429147" y="3276927"/>
            <a:ext cx="1333706" cy="400110"/>
          </a:xfrm>
          <a:prstGeom prst="rect">
            <a:avLst/>
          </a:prstGeom>
          <a:noFill/>
        </p:spPr>
        <p:txBody>
          <a:bodyPr wrap="square" rtlCol="0">
            <a:normAutofit fontScale="90000"/>
          </a:bodyPr>
          <a:lstStyle>
            <a:defPPr>
              <a:defRPr lang="zh-CN"/>
            </a:defPPr>
            <a:lvl1pPr algn="ctr">
              <a:defRPr sz="2000">
                <a:solidFill>
                  <a:schemeClr val="bg2"/>
                </a:solidFill>
              </a:defRPr>
            </a:lvl1pPr>
          </a:lstStyle>
          <a:p>
            <a:r>
              <a:rPr lang="zh-CN" altLang="en-US">
                <a:latin typeface="+mj-lt"/>
                <a:ea typeface="+mj-ea"/>
                <a:cs typeface="+mj-cs"/>
              </a:rPr>
              <a:t>Postgresql</a:t>
            </a:r>
            <a:endParaRPr lang="zh-CN" altLang="en-US">
              <a:latin typeface="+mj-lt"/>
              <a:ea typeface="+mj-ea"/>
              <a:cs typeface="+mj-cs"/>
            </a:endParaRPr>
          </a:p>
        </p:txBody>
      </p:sp>
      <p:sp>
        <p:nvSpPr>
          <p:cNvPr id="12" name="文本框 11"/>
          <p:cNvSpPr txBox="1"/>
          <p:nvPr>
            <p:custDataLst>
              <p:tags r:id="rId9"/>
            </p:custDataLst>
          </p:nvPr>
        </p:nvSpPr>
        <p:spPr>
          <a:xfrm>
            <a:off x="6953077" y="2965831"/>
            <a:ext cx="3891915" cy="1073527"/>
          </a:xfrm>
          <a:prstGeom prst="rect">
            <a:avLst/>
          </a:prstGeom>
          <a:ln>
            <a:noFill/>
          </a:ln>
        </p:spPr>
        <p:txBody>
          <a:bodyPr wrap="square" anchor="t">
            <a:normAutofit/>
          </a:bodyPr>
          <a:lstStyle>
            <a:defPPr>
              <a:defRPr lang="zh-CN"/>
            </a:defPPr>
            <a:lvl1pPr marL="171450" indent="-171450">
              <a:lnSpc>
                <a:spcPct val="150000"/>
              </a:lnSpc>
              <a:buFont typeface="Arial" panose="020B0604020202020204" pitchFamily="34" charset="0"/>
              <a:buChar char="•"/>
              <a:defRPr sz="1400"/>
            </a:lvl1pPr>
          </a:lstStyle>
          <a:p>
            <a:r>
              <a:rPr lang="zh-CN" altLang="en-US"/>
              <a:t>相对</a:t>
            </a:r>
            <a:r>
              <a:rPr lang="en-US" altLang="zh-CN"/>
              <a:t>mysql</a:t>
            </a:r>
            <a:r>
              <a:rPr lang="zh-CN" altLang="en-US"/>
              <a:t>更加适合作为系统镜像信息存储的储存库。更加适合漏铜信息存储。</a:t>
            </a:r>
            <a:endParaRPr lang="zh-CN" altLang="en-US"/>
          </a:p>
        </p:txBody>
      </p:sp>
      <p:sp>
        <p:nvSpPr>
          <p:cNvPr id="13" name="文本框 12"/>
          <p:cNvSpPr txBox="1"/>
          <p:nvPr>
            <p:custDataLst>
              <p:tags r:id="rId10"/>
            </p:custDataLst>
          </p:nvPr>
        </p:nvSpPr>
        <p:spPr>
          <a:xfrm>
            <a:off x="6549805" y="4827747"/>
            <a:ext cx="3891915" cy="1073527"/>
          </a:xfrm>
          <a:prstGeom prst="rect">
            <a:avLst/>
          </a:prstGeom>
          <a:ln>
            <a:noFill/>
          </a:ln>
        </p:spPr>
        <p:txBody>
          <a:bodyPr wrap="square" anchor="t">
            <a:normAutofit/>
          </a:bodyPr>
          <a:lstStyle>
            <a:defPPr>
              <a:defRPr lang="zh-CN"/>
            </a:defPPr>
            <a:lvl1pPr marL="171450" indent="-171450">
              <a:lnSpc>
                <a:spcPct val="150000"/>
              </a:lnSpc>
              <a:buFont typeface="Arial" panose="020B0604020202020204" pitchFamily="34" charset="0"/>
              <a:buChar char="•"/>
              <a:defRPr sz="1400"/>
            </a:lvl1pPr>
          </a:lstStyle>
          <a:p>
            <a:r>
              <a:rPr lang="en-US" altLang="zh-CN"/>
              <a:t>kubernetes</a:t>
            </a:r>
            <a:r>
              <a:rPr lang="zh-CN" altLang="en-US"/>
              <a:t>时代的神兵利器，未来项目部署的练兵场。</a:t>
            </a:r>
            <a:endParaRPr lang="zh-CN" altLang="en-US"/>
          </a:p>
        </p:txBody>
      </p:sp>
      <p:sp>
        <p:nvSpPr>
          <p:cNvPr id="14" name="文本框 13"/>
          <p:cNvSpPr txBox="1"/>
          <p:nvPr>
            <p:custDataLst>
              <p:tags r:id="rId11"/>
            </p:custDataLst>
          </p:nvPr>
        </p:nvSpPr>
        <p:spPr>
          <a:xfrm>
            <a:off x="4975342" y="5174917"/>
            <a:ext cx="1333706" cy="400110"/>
          </a:xfrm>
          <a:prstGeom prst="rect">
            <a:avLst/>
          </a:prstGeom>
          <a:noFill/>
        </p:spPr>
        <p:txBody>
          <a:bodyPr wrap="square" rtlCol="0">
            <a:normAutofit/>
          </a:bodyPr>
          <a:lstStyle>
            <a:defPPr>
              <a:defRPr lang="zh-CN"/>
            </a:defPPr>
            <a:lvl1pPr algn="ctr">
              <a:defRPr sz="2000">
                <a:solidFill>
                  <a:schemeClr val="bg2"/>
                </a:solidFill>
              </a:defRPr>
            </a:lvl1pPr>
          </a:lstStyle>
          <a:p>
            <a:r>
              <a:rPr lang="en-US" altLang="zh-CN">
                <a:latin typeface="+mj-lt"/>
                <a:ea typeface="+mj-ea"/>
                <a:cs typeface="+mj-cs"/>
              </a:rPr>
              <a:t>helm</a:t>
            </a:r>
            <a:endParaRPr lang="en-US" altLang="zh-CN">
              <a:latin typeface="+mj-lt"/>
              <a:ea typeface="+mj-ea"/>
              <a:cs typeface="+mj-cs"/>
            </a:endParaRPr>
          </a:p>
        </p:txBody>
      </p:sp>
      <p:sp>
        <p:nvSpPr>
          <p:cNvPr id="15" name="文本框 14"/>
          <p:cNvSpPr txBox="1"/>
          <p:nvPr>
            <p:custDataLst>
              <p:tags r:id="rId12"/>
            </p:custDataLst>
          </p:nvPr>
        </p:nvSpPr>
        <p:spPr>
          <a:xfrm>
            <a:off x="1699651" y="2671655"/>
            <a:ext cx="2350270" cy="646331"/>
          </a:xfrm>
          <a:prstGeom prst="rect">
            <a:avLst/>
          </a:prstGeom>
          <a:noFill/>
        </p:spPr>
        <p:txBody>
          <a:bodyPr wrap="square" rtlCol="0">
            <a:normAutofit fontScale="90000"/>
          </a:bodyPr>
          <a:lstStyle>
            <a:defPPr>
              <a:defRPr lang="zh-CN"/>
            </a:defPPr>
            <a:lvl1pPr algn="ctr">
              <a:defRPr sz="3600">
                <a:solidFill>
                  <a:schemeClr val="tx2"/>
                </a:solidFill>
                <a:latin typeface="Impact" panose="020B0806030902050204" pitchFamily="34" charset="0"/>
              </a:defRPr>
            </a:lvl1pPr>
          </a:lstStyle>
          <a:p>
            <a:r>
              <a:rPr lang="zh-CN" altLang="en-US" dirty="0">
                <a:latin typeface="+mn-lt"/>
              </a:rPr>
              <a:t>预发行版</a:t>
            </a:r>
            <a:endParaRPr lang="zh-CN" altLang="en-US" dirty="0">
              <a:latin typeface="+mn-lt"/>
            </a:endParaRPr>
          </a:p>
        </p:txBody>
      </p:sp>
      <p:sp>
        <p:nvSpPr>
          <p:cNvPr id="24" name="文本框 23"/>
          <p:cNvSpPr txBox="1"/>
          <p:nvPr>
            <p:custDataLst>
              <p:tags r:id="rId13"/>
            </p:custDataLst>
          </p:nvPr>
        </p:nvSpPr>
        <p:spPr>
          <a:xfrm>
            <a:off x="1699651" y="3338687"/>
            <a:ext cx="2350271" cy="338554"/>
          </a:xfrm>
          <a:prstGeom prst="rect">
            <a:avLst/>
          </a:prstGeom>
        </p:spPr>
        <p:txBody>
          <a:bodyPr wrap="square">
            <a:normAutofit/>
          </a:bodyPr>
          <a:lstStyle>
            <a:defPPr>
              <a:defRPr lang="zh-CN"/>
            </a:defPPr>
            <a:lvl1pPr>
              <a:defRPr sz="1600">
                <a:solidFill>
                  <a:schemeClr val="tx2"/>
                </a:solidFill>
              </a:defRPr>
            </a:lvl1pPr>
          </a:lstStyle>
          <a:p>
            <a:pPr algn="ctr"/>
            <a:r>
              <a:rPr lang="en-US" altLang="zh-CN">
                <a:latin typeface="+mj-lt"/>
                <a:ea typeface="+mj-ea"/>
                <a:cs typeface="+mj-cs"/>
              </a:rPr>
              <a:t>Harbor-V1.6.0-RC3</a:t>
            </a:r>
            <a:endParaRPr lang="en-US" altLang="zh-CN">
              <a:latin typeface="+mj-lt"/>
              <a:ea typeface="+mj-ea"/>
              <a:cs typeface="+mj-cs"/>
            </a:endParaRPr>
          </a:p>
        </p:txBody>
      </p:sp>
    </p:spTree>
    <p:custDataLst>
      <p:tags r:id="rId1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THANK YOU</a:t>
            </a:r>
            <a:endParaRPr lang="en-US" altLang="zh-CN"/>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界面排版对比</a:t>
            </a:r>
            <a:endParaRPr lang="zh-CN" altLang="en-US"/>
          </a:p>
        </p:txBody>
      </p:sp>
      <p:sp>
        <p:nvSpPr>
          <p:cNvPr id="3" name="文本占位符 2"/>
          <p:cNvSpPr>
            <a:spLocks noGrp="1"/>
          </p:cNvSpPr>
          <p:nvPr>
            <p:ph type="body" idx="1"/>
            <p:custDataLst>
              <p:tags r:id="rId2"/>
            </p:custDataLst>
          </p:nvPr>
        </p:nvSpPr>
        <p:spPr/>
        <p:txBody>
          <a:bodyPr/>
          <a:lstStyle/>
          <a:p>
            <a:r>
              <a:rPr lang="en-US" altLang="zh-CN"/>
              <a:t>01.</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custDataLst>
              <p:tags r:id="rId2"/>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3"/>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a:t>01</a:t>
            </a:r>
            <a:endParaRPr lang="zh-CN" altLang="en-US"/>
          </a:p>
        </p:txBody>
      </p:sp>
      <p:pic>
        <p:nvPicPr>
          <p:cNvPr id="3" name="图片 2" descr="L1"/>
          <p:cNvPicPr>
            <a:picLocks noChangeAspect="1"/>
          </p:cNvPicPr>
          <p:nvPr/>
        </p:nvPicPr>
        <p:blipFill>
          <a:blip r:embed="rId4"/>
          <a:stretch>
            <a:fillRect/>
          </a:stretch>
        </p:blipFill>
        <p:spPr>
          <a:xfrm>
            <a:off x="609600" y="1047750"/>
            <a:ext cx="11127105" cy="5742940"/>
          </a:xfrm>
          <a:prstGeom prst="rect">
            <a:avLst/>
          </a:prstGeom>
        </p:spPr>
      </p:pic>
      <p:sp>
        <p:nvSpPr>
          <p:cNvPr id="11" name="文本框 10"/>
          <p:cNvSpPr txBox="1"/>
          <p:nvPr>
            <p:custDataLst>
              <p:tags r:id="rId5"/>
            </p:custDataLst>
          </p:nvPr>
        </p:nvSpPr>
        <p:spPr>
          <a:xfrm>
            <a:off x="7987665" y="313055"/>
            <a:ext cx="3749040"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简陋，排版混乱，难于定位标签糟心</a:t>
            </a:r>
            <a:endParaRPr lang="zh-CN" altLang="en-US" sz="2000"/>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custDataLst>
              <p:tags r:id="rId2"/>
            </p:custDataLst>
          </p:nvPr>
        </p:nvCxnSpPr>
        <p:spPr>
          <a:xfrm flipH="1">
            <a:off x="10470124" y="785355"/>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3"/>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a:t>01</a:t>
            </a:r>
            <a:endParaRPr lang="zh-CN" altLang="en-US"/>
          </a:p>
        </p:txBody>
      </p:sp>
      <p:sp>
        <p:nvSpPr>
          <p:cNvPr id="11" name="文本框 10"/>
          <p:cNvSpPr txBox="1"/>
          <p:nvPr>
            <p:custDataLst>
              <p:tags r:id="rId4"/>
            </p:custDataLst>
          </p:nvPr>
        </p:nvSpPr>
        <p:spPr>
          <a:xfrm>
            <a:off x="7000240" y="363855"/>
            <a:ext cx="4736465"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r>
              <a:rPr lang="zh-CN" altLang="en-US" sz="2000"/>
              <a:t>精简，编排合理，分类明晰，快速定位：舒畅</a:t>
            </a:r>
            <a:endParaRPr lang="zh-CN" altLang="en-US" sz="2000"/>
          </a:p>
        </p:txBody>
      </p:sp>
      <p:pic>
        <p:nvPicPr>
          <p:cNvPr id="5" name="图片 4" descr="X1"/>
          <p:cNvPicPr>
            <a:picLocks noChangeAspect="1"/>
          </p:cNvPicPr>
          <p:nvPr/>
        </p:nvPicPr>
        <p:blipFill>
          <a:blip r:embed="rId5"/>
          <a:stretch>
            <a:fillRect/>
          </a:stretch>
        </p:blipFill>
        <p:spPr>
          <a:xfrm>
            <a:off x="609600" y="1047750"/>
            <a:ext cx="11198860" cy="5730240"/>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custDataLst>
              <p:tags r:id="rId2"/>
            </p:custDataLst>
          </p:nvPr>
        </p:nvCxnSpPr>
        <p:spPr>
          <a:xfrm flipH="1">
            <a:off x="5016744" y="3690480"/>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3"/>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a:t>01</a:t>
            </a:r>
            <a:endParaRPr lang="zh-CN" altLang="en-US"/>
          </a:p>
        </p:txBody>
      </p:sp>
      <p:sp>
        <p:nvSpPr>
          <p:cNvPr id="36" name="文本框 35"/>
          <p:cNvSpPr txBox="1"/>
          <p:nvPr>
            <p:custDataLst>
              <p:tags r:id="rId4"/>
            </p:custDataLst>
          </p:nvPr>
        </p:nvSpPr>
        <p:spPr>
          <a:xfrm>
            <a:off x="5006975" y="2832735"/>
            <a:ext cx="1370330" cy="768985"/>
          </a:xfrm>
          <a:prstGeom prst="rect">
            <a:avLst/>
          </a:prstGeom>
        </p:spPr>
        <p:txBody>
          <a:bodyPr vert="horz" lIns="90000" tIns="46800" rIns="90000" bIns="46800" rtlCol="0" anchor="b">
            <a:normAutofit/>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a:t>对比</a:t>
            </a:r>
            <a:endParaRPr lang="zh-CN" altLang="en-US"/>
          </a:p>
        </p:txBody>
      </p:sp>
      <p:pic>
        <p:nvPicPr>
          <p:cNvPr id="3" name="图片 2" descr="L2"/>
          <p:cNvPicPr>
            <a:picLocks noChangeAspect="1"/>
          </p:cNvPicPr>
          <p:nvPr/>
        </p:nvPicPr>
        <p:blipFill>
          <a:blip r:embed="rId5"/>
          <a:stretch>
            <a:fillRect/>
          </a:stretch>
        </p:blipFill>
        <p:spPr>
          <a:xfrm>
            <a:off x="16510" y="0"/>
            <a:ext cx="12158980" cy="7157720"/>
          </a:xfrm>
          <a:prstGeom prst="rect">
            <a:avLst/>
          </a:prstGeom>
        </p:spPr>
      </p:pic>
      <p:pic>
        <p:nvPicPr>
          <p:cNvPr id="5" name="图片 4" descr="X2"/>
          <p:cNvPicPr>
            <a:picLocks noChangeAspect="1"/>
          </p:cNvPicPr>
          <p:nvPr/>
        </p:nvPicPr>
        <p:blipFill>
          <a:blip r:embed="rId6"/>
          <a:stretch>
            <a:fillRect/>
          </a:stretch>
        </p:blipFill>
        <p:spPr>
          <a:xfrm>
            <a:off x="-66675" y="0"/>
            <a:ext cx="12158980" cy="7158355"/>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custDataLst>
              <p:tags r:id="rId1"/>
            </p:custDataLst>
          </p:nvPr>
        </p:nvSpPr>
        <p:spPr>
          <a:xfrm>
            <a:off x="241300" y="646430"/>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其他因素对比</a:t>
            </a:r>
            <a:endParaRPr lang="zh-CN" altLang="en-US" sz="2000" b="1">
              <a:latin typeface="+mj-ea"/>
            </a:endParaRPr>
          </a:p>
        </p:txBody>
      </p:sp>
      <p:cxnSp>
        <p:nvCxnSpPr>
          <p:cNvPr id="32" name="直接连接符 31"/>
          <p:cNvCxnSpPr/>
          <p:nvPr>
            <p:custDataLst>
              <p:tags r:id="rId2"/>
            </p:custDataLst>
          </p:nvPr>
        </p:nvCxnSpPr>
        <p:spPr>
          <a:xfrm flipH="1">
            <a:off x="644134" y="1067930"/>
            <a:ext cx="12668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3"/>
            </p:custDataLst>
          </p:nvPr>
        </p:nvSpPr>
        <p:spPr>
          <a:xfrm>
            <a:off x="4339590" y="1995805"/>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新版</a:t>
            </a:r>
            <a:endParaRPr lang="zh-CN" altLang="en-US" sz="2000" b="1">
              <a:latin typeface="+mj-ea"/>
            </a:endParaRPr>
          </a:p>
        </p:txBody>
      </p:sp>
      <p:sp>
        <p:nvSpPr>
          <p:cNvPr id="4" name="文本框 3"/>
          <p:cNvSpPr txBox="1"/>
          <p:nvPr>
            <p:custDataLst>
              <p:tags r:id="rId4"/>
            </p:custDataLst>
          </p:nvPr>
        </p:nvSpPr>
        <p:spPr>
          <a:xfrm>
            <a:off x="8297545" y="1995805"/>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旧版</a:t>
            </a:r>
            <a:endParaRPr lang="zh-CN" altLang="en-US" sz="2000" b="1">
              <a:latin typeface="+mj-ea"/>
            </a:endParaRPr>
          </a:p>
        </p:txBody>
      </p:sp>
      <p:sp>
        <p:nvSpPr>
          <p:cNvPr id="5" name="文本框 4"/>
          <p:cNvSpPr txBox="1"/>
          <p:nvPr>
            <p:custDataLst>
              <p:tags r:id="rId5"/>
            </p:custDataLst>
          </p:nvPr>
        </p:nvSpPr>
        <p:spPr>
          <a:xfrm>
            <a:off x="4339590" y="2890520"/>
            <a:ext cx="2072005" cy="421640"/>
          </a:xfrm>
          <a:prstGeom prst="rect">
            <a:avLst/>
          </a:prstGeom>
        </p:spPr>
        <p:txBody>
          <a:bodyPr vert="horz" lIns="90000" tIns="46800" rIns="90000" bIns="46800" rtlCol="0" anchor="b">
            <a:normAutofit fontScale="6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en-US" altLang="zh-CN" sz="2000" b="1">
                <a:latin typeface="+mj-ea"/>
              </a:rPr>
              <a:t>8</a:t>
            </a:r>
            <a:r>
              <a:rPr lang="zh-CN" altLang="en-US" sz="2000" b="1">
                <a:latin typeface="+mj-ea"/>
              </a:rPr>
              <a:t>位以上必须含有大写字母</a:t>
            </a:r>
            <a:endParaRPr lang="zh-CN" altLang="en-US" sz="2000" b="1">
              <a:latin typeface="+mj-ea"/>
            </a:endParaRPr>
          </a:p>
        </p:txBody>
      </p:sp>
      <p:sp>
        <p:nvSpPr>
          <p:cNvPr id="6" name="文本框 5"/>
          <p:cNvSpPr txBox="1"/>
          <p:nvPr>
            <p:custDataLst>
              <p:tags r:id="rId6"/>
            </p:custDataLst>
          </p:nvPr>
        </p:nvSpPr>
        <p:spPr>
          <a:xfrm>
            <a:off x="8297545" y="2890520"/>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无要求</a:t>
            </a:r>
            <a:endParaRPr lang="zh-CN" altLang="en-US" sz="2000" b="1">
              <a:latin typeface="+mj-ea"/>
            </a:endParaRPr>
          </a:p>
        </p:txBody>
      </p:sp>
      <p:sp>
        <p:nvSpPr>
          <p:cNvPr id="7" name="文本框 6"/>
          <p:cNvSpPr txBox="1"/>
          <p:nvPr>
            <p:custDataLst>
              <p:tags r:id="rId7"/>
            </p:custDataLst>
          </p:nvPr>
        </p:nvSpPr>
        <p:spPr>
          <a:xfrm>
            <a:off x="4339590" y="3721735"/>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存在</a:t>
            </a:r>
            <a:endParaRPr lang="zh-CN" altLang="en-US" sz="2000" b="1">
              <a:latin typeface="+mj-ea"/>
            </a:endParaRPr>
          </a:p>
        </p:txBody>
      </p:sp>
      <p:sp>
        <p:nvSpPr>
          <p:cNvPr id="8" name="文本框 7"/>
          <p:cNvSpPr txBox="1"/>
          <p:nvPr>
            <p:custDataLst>
              <p:tags r:id="rId8"/>
            </p:custDataLst>
          </p:nvPr>
        </p:nvSpPr>
        <p:spPr>
          <a:xfrm>
            <a:off x="8297545" y="3721735"/>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无</a:t>
            </a:r>
            <a:endParaRPr lang="zh-CN" altLang="en-US" sz="2000" b="1">
              <a:latin typeface="+mj-ea"/>
            </a:endParaRPr>
          </a:p>
        </p:txBody>
      </p:sp>
      <p:sp>
        <p:nvSpPr>
          <p:cNvPr id="9" name="文本框 8"/>
          <p:cNvSpPr txBox="1"/>
          <p:nvPr>
            <p:custDataLst>
              <p:tags r:id="rId9"/>
            </p:custDataLst>
          </p:nvPr>
        </p:nvSpPr>
        <p:spPr>
          <a:xfrm>
            <a:off x="1009015" y="3016885"/>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密码登录</a:t>
            </a:r>
            <a:endParaRPr lang="zh-CN" altLang="en-US" sz="2000" b="1">
              <a:latin typeface="+mj-ea"/>
            </a:endParaRPr>
          </a:p>
        </p:txBody>
      </p:sp>
      <p:sp>
        <p:nvSpPr>
          <p:cNvPr id="10" name="文本框 9"/>
          <p:cNvSpPr txBox="1"/>
          <p:nvPr>
            <p:custDataLst>
              <p:tags r:id="rId10"/>
            </p:custDataLst>
          </p:nvPr>
        </p:nvSpPr>
        <p:spPr>
          <a:xfrm>
            <a:off x="1009015" y="3721735"/>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侧边导航</a:t>
            </a:r>
            <a:endParaRPr lang="zh-CN" altLang="en-US" sz="2000" b="1">
              <a:latin typeface="+mj-ea"/>
            </a:endParaRPr>
          </a:p>
        </p:txBody>
      </p:sp>
      <p:sp>
        <p:nvSpPr>
          <p:cNvPr id="12" name="文本框 11"/>
          <p:cNvSpPr txBox="1"/>
          <p:nvPr>
            <p:custDataLst>
              <p:tags r:id="rId11"/>
            </p:custDataLst>
          </p:nvPr>
        </p:nvSpPr>
        <p:spPr>
          <a:xfrm>
            <a:off x="4339590" y="4521835"/>
            <a:ext cx="2072005" cy="421640"/>
          </a:xfrm>
          <a:prstGeom prst="rect">
            <a:avLst/>
          </a:prstGeom>
        </p:spPr>
        <p:txBody>
          <a:bodyPr vert="horz" lIns="90000" tIns="46800" rIns="90000" bIns="46800" rtlCol="0" anchor="b">
            <a:normAutofit fontScale="8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en-US" altLang="zh-CN" sz="2000" b="1">
                <a:latin typeface="+mj-ea"/>
              </a:rPr>
              <a:t>bootstrap</a:t>
            </a:r>
            <a:r>
              <a:rPr lang="zh-CN" altLang="en-US" sz="2000" b="1">
                <a:latin typeface="+mj-ea"/>
              </a:rPr>
              <a:t>，自适应</a:t>
            </a:r>
            <a:endParaRPr lang="zh-CN" altLang="en-US" sz="2000" b="1">
              <a:latin typeface="+mj-ea"/>
            </a:endParaRPr>
          </a:p>
        </p:txBody>
      </p:sp>
      <p:sp>
        <p:nvSpPr>
          <p:cNvPr id="13" name="文本框 12"/>
          <p:cNvSpPr txBox="1"/>
          <p:nvPr>
            <p:custDataLst>
              <p:tags r:id="rId12"/>
            </p:custDataLst>
          </p:nvPr>
        </p:nvSpPr>
        <p:spPr>
          <a:xfrm>
            <a:off x="8297545" y="4521835"/>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一般</a:t>
            </a:r>
            <a:endParaRPr lang="zh-CN" altLang="en-US" sz="2000" b="1">
              <a:latin typeface="+mj-ea"/>
            </a:endParaRPr>
          </a:p>
        </p:txBody>
      </p:sp>
      <p:sp>
        <p:nvSpPr>
          <p:cNvPr id="14" name="文本框 13"/>
          <p:cNvSpPr txBox="1"/>
          <p:nvPr>
            <p:custDataLst>
              <p:tags r:id="rId13"/>
            </p:custDataLst>
          </p:nvPr>
        </p:nvSpPr>
        <p:spPr>
          <a:xfrm>
            <a:off x="4339590" y="5353050"/>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名门正派</a:t>
            </a:r>
            <a:endParaRPr lang="zh-CN" altLang="en-US" sz="2000" b="1">
              <a:latin typeface="+mj-ea"/>
            </a:endParaRPr>
          </a:p>
        </p:txBody>
      </p:sp>
      <p:sp>
        <p:nvSpPr>
          <p:cNvPr id="15" name="文本框 14"/>
          <p:cNvSpPr txBox="1"/>
          <p:nvPr>
            <p:custDataLst>
              <p:tags r:id="rId14"/>
            </p:custDataLst>
          </p:nvPr>
        </p:nvSpPr>
        <p:spPr>
          <a:xfrm>
            <a:off x="8297545" y="5353050"/>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草莽江湖</a:t>
            </a:r>
            <a:endParaRPr lang="zh-CN" altLang="en-US" sz="2000" b="1">
              <a:latin typeface="+mj-ea"/>
            </a:endParaRPr>
          </a:p>
        </p:txBody>
      </p:sp>
      <p:sp>
        <p:nvSpPr>
          <p:cNvPr id="16" name="文本框 15"/>
          <p:cNvSpPr txBox="1"/>
          <p:nvPr>
            <p:custDataLst>
              <p:tags r:id="rId15"/>
            </p:custDataLst>
          </p:nvPr>
        </p:nvSpPr>
        <p:spPr>
          <a:xfrm>
            <a:off x="1009015" y="4648200"/>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前台技术</a:t>
            </a:r>
            <a:endParaRPr lang="zh-CN" altLang="en-US" sz="2000" b="1">
              <a:latin typeface="+mj-ea"/>
            </a:endParaRPr>
          </a:p>
        </p:txBody>
      </p:sp>
      <p:sp>
        <p:nvSpPr>
          <p:cNvPr id="17" name="文本框 16"/>
          <p:cNvSpPr txBox="1"/>
          <p:nvPr>
            <p:custDataLst>
              <p:tags r:id="rId16"/>
            </p:custDataLst>
          </p:nvPr>
        </p:nvSpPr>
        <p:spPr>
          <a:xfrm>
            <a:off x="1009015" y="5353050"/>
            <a:ext cx="2072005" cy="421640"/>
          </a:xfrm>
          <a:prstGeom prst="rect">
            <a:avLst/>
          </a:prstGeom>
        </p:spPr>
        <p:txBody>
          <a:bodyPr vert="horz" lIns="90000" tIns="46800" rIns="90000" bIns="46800" rtlCol="0" anchor="b">
            <a:normAutofit fontScale="90000" lnSpcReduction="10000"/>
          </a:bodyPr>
          <a:lstStyle>
            <a:defPPr>
              <a:defRPr lang="zh-CN"/>
            </a:defPPr>
            <a:lvl1pPr algn="r" defTabSz="913765">
              <a:lnSpc>
                <a:spcPct val="130000"/>
              </a:lnSpc>
              <a:spcBef>
                <a:spcPct val="0"/>
              </a:spcBef>
              <a:buNone/>
              <a:defRPr sz="3200" b="0">
                <a:solidFill>
                  <a:schemeClr val="tx2"/>
                </a:solidFill>
                <a:latin typeface="+mj-lt"/>
                <a:ea typeface="+mj-ea"/>
                <a:cs typeface="+mj-cs"/>
              </a:defRPr>
            </a:lvl1pPr>
          </a:lstStyle>
          <a:p>
            <a:pPr algn="ctr"/>
            <a:r>
              <a:rPr lang="zh-CN" altLang="en-US" sz="2000" b="1">
                <a:latin typeface="+mj-ea"/>
              </a:rPr>
              <a:t>页面美工</a:t>
            </a:r>
            <a:endParaRPr lang="zh-CN" altLang="en-US" sz="2000" b="1">
              <a:latin typeface="+mj-ea"/>
            </a:endParaRPr>
          </a:p>
        </p:txBody>
      </p:sp>
    </p:spTree>
    <p:custDataLst>
      <p:tags r:id="rId1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功能对比</a:t>
            </a:r>
            <a:endParaRPr lang="zh-CN" altLang="en-US"/>
          </a:p>
        </p:txBody>
      </p:sp>
      <p:sp>
        <p:nvSpPr>
          <p:cNvPr id="3" name="文本占位符 2"/>
          <p:cNvSpPr>
            <a:spLocks noGrp="1"/>
          </p:cNvSpPr>
          <p:nvPr>
            <p:ph type="body" idx="1"/>
            <p:custDataLst>
              <p:tags r:id="rId2"/>
            </p:custDataLst>
          </p:nvPr>
        </p:nvSpPr>
        <p:spPr/>
        <p:txBody>
          <a:bodyPr/>
          <a:lstStyle/>
          <a:p>
            <a:r>
              <a:rPr lang="en-US" altLang="zh-CN"/>
              <a:t>02.</a:t>
            </a:r>
            <a:endParaRPr lang="en-US" altLang="zh-CN"/>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custDataLst>
              <p:tags r:id="rId2"/>
            </p:custDataLst>
          </p:nvPr>
        </p:nvCxnSpPr>
        <p:spPr>
          <a:xfrm>
            <a:off x="7351485" y="1004915"/>
            <a:ext cx="0" cy="5069114"/>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3"/>
            </p:custDataLst>
          </p:nvPr>
        </p:nvSpPr>
        <p:spPr>
          <a:xfrm>
            <a:off x="5232401" y="1204686"/>
            <a:ext cx="1447534" cy="659334"/>
          </a:xfrm>
          <a:prstGeom prst="rect">
            <a:avLst/>
          </a:prstGeom>
          <a:solidFill>
            <a:schemeClr val="accent1"/>
          </a:solidFill>
          <a:ln>
            <a:noFill/>
          </a:ln>
          <a:effectLst>
            <a:outerShdw blurRad="508000" dist="76200" dir="2700000" sx="94000" sy="9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4"/>
            </p:custDataLst>
          </p:nvPr>
        </p:nvSpPr>
        <p:spPr>
          <a:xfrm>
            <a:off x="5232401" y="2942962"/>
            <a:ext cx="1447534" cy="659334"/>
          </a:xfrm>
          <a:prstGeom prst="rect">
            <a:avLst/>
          </a:prstGeom>
          <a:solidFill>
            <a:schemeClr val="accent1"/>
          </a:solidFill>
          <a:ln>
            <a:noFill/>
          </a:ln>
          <a:effectLst>
            <a:outerShdw blurRad="508000" dist="76200" dir="2700000" sx="94000" sy="9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5232401" y="4681238"/>
            <a:ext cx="1447534" cy="659334"/>
          </a:xfrm>
          <a:prstGeom prst="rect">
            <a:avLst/>
          </a:prstGeom>
          <a:solidFill>
            <a:schemeClr val="accent1"/>
          </a:solidFill>
          <a:ln>
            <a:noFill/>
          </a:ln>
          <a:effectLst>
            <a:outerShdw blurRad="508000" dist="76200" dir="2700000" sx="94000" sy="9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5232401" y="1241966"/>
            <a:ext cx="1447534" cy="584775"/>
          </a:xfrm>
          <a:prstGeom prst="rect">
            <a:avLst/>
          </a:prstGeom>
          <a:noFill/>
        </p:spPr>
        <p:txBody>
          <a:bodyPr wrap="square" lIns="90000" tIns="46800" rIns="90000" bIns="46800" rtlCol="0">
            <a:normAutofit fontScale="50000"/>
          </a:bodyPr>
          <a:lstStyle>
            <a:defPPr>
              <a:defRPr lang="zh-CN"/>
            </a:defPPr>
            <a:lvl1pPr algn="ctr">
              <a:defRPr sz="3200">
                <a:solidFill>
                  <a:schemeClr val="bg2"/>
                </a:solidFill>
                <a:latin typeface="Impact" panose="020B0806030902050204" pitchFamily="34" charset="0"/>
              </a:defRPr>
            </a:lvl1pPr>
          </a:lstStyle>
          <a:p>
            <a:r>
              <a:rPr lang="zh-CN" altLang="en-US">
                <a:latin typeface="+mn-lt"/>
              </a:rPr>
              <a:t>镜像漏洞扫描</a:t>
            </a:r>
            <a:endParaRPr lang="zh-CN" altLang="en-US">
              <a:latin typeface="+mn-lt"/>
            </a:endParaRPr>
          </a:p>
        </p:txBody>
      </p:sp>
      <p:sp>
        <p:nvSpPr>
          <p:cNvPr id="8" name="文本框 7"/>
          <p:cNvSpPr txBox="1"/>
          <p:nvPr>
            <p:custDataLst>
              <p:tags r:id="rId7"/>
            </p:custDataLst>
          </p:nvPr>
        </p:nvSpPr>
        <p:spPr>
          <a:xfrm>
            <a:off x="609600" y="523875"/>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02</a:t>
            </a:r>
            <a:endParaRPr lang="zh-CN" altLang="en-US" dirty="0"/>
          </a:p>
        </p:txBody>
      </p:sp>
      <p:sp>
        <p:nvSpPr>
          <p:cNvPr id="23" name="文本框 22"/>
          <p:cNvSpPr txBox="1"/>
          <p:nvPr>
            <p:custDataLst>
              <p:tags r:id="rId8"/>
            </p:custDataLst>
          </p:nvPr>
        </p:nvSpPr>
        <p:spPr>
          <a:xfrm>
            <a:off x="5232401" y="2980242"/>
            <a:ext cx="1447534" cy="584775"/>
          </a:xfrm>
          <a:prstGeom prst="rect">
            <a:avLst/>
          </a:prstGeom>
          <a:noFill/>
        </p:spPr>
        <p:txBody>
          <a:bodyPr wrap="square" lIns="90000" tIns="46800" rIns="90000" bIns="46800" rtlCol="0">
            <a:normAutofit fontScale="70000"/>
          </a:bodyPr>
          <a:lstStyle>
            <a:defPPr>
              <a:defRPr lang="zh-CN"/>
            </a:defPPr>
            <a:lvl1pPr algn="ctr">
              <a:defRPr sz="3200">
                <a:solidFill>
                  <a:schemeClr val="bg2"/>
                </a:solidFill>
                <a:latin typeface="Impact" panose="020B0806030902050204" pitchFamily="34" charset="0"/>
              </a:defRPr>
            </a:lvl1pPr>
          </a:lstStyle>
          <a:p>
            <a:r>
              <a:rPr lang="zh-CN" altLang="en-US">
                <a:latin typeface="+mn-lt"/>
              </a:rPr>
              <a:t>标签分类</a:t>
            </a:r>
            <a:endParaRPr lang="zh-CN" altLang="en-US">
              <a:latin typeface="+mn-lt"/>
            </a:endParaRPr>
          </a:p>
        </p:txBody>
      </p:sp>
      <p:sp>
        <p:nvSpPr>
          <p:cNvPr id="25" name="文本框 24"/>
          <p:cNvSpPr txBox="1"/>
          <p:nvPr>
            <p:custDataLst>
              <p:tags r:id="rId9"/>
            </p:custDataLst>
          </p:nvPr>
        </p:nvSpPr>
        <p:spPr>
          <a:xfrm>
            <a:off x="5232401" y="4718518"/>
            <a:ext cx="1447534" cy="584775"/>
          </a:xfrm>
          <a:prstGeom prst="rect">
            <a:avLst/>
          </a:prstGeom>
          <a:noFill/>
        </p:spPr>
        <p:txBody>
          <a:bodyPr wrap="square" lIns="90000" tIns="46800" rIns="90000" bIns="46800" rtlCol="0">
            <a:normAutofit fontScale="70000"/>
          </a:bodyPr>
          <a:lstStyle>
            <a:defPPr>
              <a:defRPr lang="zh-CN"/>
            </a:defPPr>
            <a:lvl1pPr algn="ctr">
              <a:defRPr sz="3200">
                <a:solidFill>
                  <a:schemeClr val="bg2"/>
                </a:solidFill>
                <a:latin typeface="Impact" panose="020B0806030902050204" pitchFamily="34" charset="0"/>
              </a:defRPr>
            </a:lvl1pPr>
          </a:lstStyle>
          <a:p>
            <a:r>
              <a:rPr lang="zh-CN" altLang="en-US">
                <a:latin typeface="+mn-lt"/>
              </a:rPr>
              <a:t>多种认证</a:t>
            </a:r>
            <a:endParaRPr lang="zh-CN" altLang="en-US">
              <a:latin typeface="+mn-lt"/>
            </a:endParaRPr>
          </a:p>
        </p:txBody>
      </p:sp>
      <p:sp>
        <p:nvSpPr>
          <p:cNvPr id="27" name="文本框 26"/>
          <p:cNvSpPr txBox="1"/>
          <p:nvPr>
            <p:custDataLst>
              <p:tags r:id="rId10"/>
            </p:custDataLst>
          </p:nvPr>
        </p:nvSpPr>
        <p:spPr>
          <a:xfrm>
            <a:off x="7922986" y="2194971"/>
            <a:ext cx="3357001" cy="523220"/>
          </a:xfrm>
          <a:prstGeom prst="rect">
            <a:avLst/>
          </a:prstGeom>
        </p:spPr>
        <p:txBody>
          <a:bodyPr wrap="square" lIns="90000" tIns="46800" rIns="90000" bIns="46800">
            <a:normAutofit fontScale="90000"/>
          </a:bodyPr>
          <a:lstStyle>
            <a:defPPr>
              <a:defRPr lang="zh-CN"/>
            </a:defPPr>
            <a:lvl1pPr>
              <a:defRPr sz="2800">
                <a:solidFill>
                  <a:schemeClr val="tx2"/>
                </a:solidFill>
                <a:latin typeface="+mj-lt"/>
                <a:ea typeface="+mj-ea"/>
                <a:cs typeface="+mj-cs"/>
              </a:defRPr>
            </a:lvl1pPr>
          </a:lstStyle>
          <a:p>
            <a:r>
              <a:rPr lang="zh-CN" altLang="en-US"/>
              <a:t>新版本</a:t>
            </a:r>
            <a:r>
              <a:rPr lang="en-US" altLang="zh-CN"/>
              <a:t>Harbor</a:t>
            </a:r>
            <a:r>
              <a:rPr lang="zh-CN" altLang="en-US"/>
              <a:t>特色</a:t>
            </a:r>
            <a:endParaRPr lang="zh-CN" altLang="en-US"/>
          </a:p>
        </p:txBody>
      </p:sp>
      <p:sp>
        <p:nvSpPr>
          <p:cNvPr id="28" name="文本框 27"/>
          <p:cNvSpPr txBox="1"/>
          <p:nvPr>
            <p:custDataLst>
              <p:tags r:id="rId11"/>
            </p:custDataLst>
          </p:nvPr>
        </p:nvSpPr>
        <p:spPr>
          <a:xfrm>
            <a:off x="7922986" y="2769707"/>
            <a:ext cx="3357009" cy="307777"/>
          </a:xfrm>
          <a:prstGeom prst="rect">
            <a:avLst/>
          </a:prstGeom>
        </p:spPr>
        <p:txBody>
          <a:bodyPr wrap="none" lIns="90000" tIns="46800" rIns="90000" bIns="46800">
            <a:normAutofit/>
          </a:bodyPr>
          <a:lstStyle>
            <a:defPPr>
              <a:defRPr lang="zh-CN"/>
            </a:defPPr>
            <a:lvl1pPr>
              <a:defRPr sz="1400">
                <a:solidFill>
                  <a:schemeClr val="tx1">
                    <a:lumMod val="50000"/>
                    <a:lumOff val="50000"/>
                  </a:schemeClr>
                </a:solidFill>
              </a:defRPr>
            </a:lvl1pPr>
          </a:lstStyle>
          <a:p>
            <a:pPr algn="l"/>
            <a:r>
              <a:rPr lang="en-US" altLang="zh-CN"/>
              <a:t>Seeing is believing</a:t>
            </a:r>
            <a:endParaRPr lang="en-US" altLang="zh-CN"/>
          </a:p>
        </p:txBody>
      </p:sp>
      <p:sp>
        <p:nvSpPr>
          <p:cNvPr id="29" name="文本框 28"/>
          <p:cNvSpPr txBox="1"/>
          <p:nvPr>
            <p:custDataLst>
              <p:tags r:id="rId12"/>
            </p:custDataLst>
          </p:nvPr>
        </p:nvSpPr>
        <p:spPr>
          <a:xfrm>
            <a:off x="7922986" y="3241411"/>
            <a:ext cx="3356995" cy="1184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171450" indent="-171450" defTabSz="913765">
              <a:lnSpc>
                <a:spcPct val="150000"/>
              </a:lnSpc>
              <a:buFont typeface="Arial" panose="020B0604020202020204" pitchFamily="34" charset="0"/>
              <a:buChar char="•"/>
              <a:tabLst>
                <a:tab pos="227965" algn="l"/>
              </a:tabLst>
              <a:defRPr sz="1400"/>
            </a:lvl1pPr>
            <a:lvl2pPr defTabSz="913765"/>
            <a:lvl3pPr defTabSz="913765"/>
            <a:lvl4pPr defTabSz="913765"/>
            <a:lvl5pPr defTabSz="913765"/>
            <a:lvl6pPr defTabSz="913765"/>
            <a:lvl7pPr defTabSz="913765"/>
            <a:lvl8pPr defTabSz="913765"/>
            <a:lvl9pPr defTabSz="913765"/>
          </a:lstStyle>
          <a:p>
            <a:r>
              <a:rPr lang="zh-CN" altLang="en-US"/>
              <a:t>镜像漏洞扫描集成进系统，定时更新同步镜像，镜像标签分类，多种认证方式（数据库，</a:t>
            </a:r>
            <a:r>
              <a:rPr lang="en-US" altLang="zh-CN"/>
              <a:t>LDAP,UAA</a:t>
            </a:r>
            <a:r>
              <a:rPr lang="zh-CN" altLang="en-US"/>
              <a:t>）</a:t>
            </a:r>
            <a:endParaRPr lang="zh-CN" altLang="en-US"/>
          </a:p>
        </p:txBody>
      </p:sp>
      <p:pic>
        <p:nvPicPr>
          <p:cNvPr id="4" name="图片 3" descr="X3"/>
          <p:cNvPicPr>
            <a:picLocks noChangeAspect="1"/>
          </p:cNvPicPr>
          <p:nvPr/>
        </p:nvPicPr>
        <p:blipFill>
          <a:blip r:embed="rId13"/>
          <a:stretch>
            <a:fillRect/>
          </a:stretch>
        </p:blipFill>
        <p:spPr>
          <a:xfrm>
            <a:off x="11430" y="1204595"/>
            <a:ext cx="5220970" cy="2397760"/>
          </a:xfrm>
          <a:prstGeom prst="rect">
            <a:avLst/>
          </a:prstGeom>
        </p:spPr>
      </p:pic>
      <p:pic>
        <p:nvPicPr>
          <p:cNvPr id="5" name="图片 4" descr="X4"/>
          <p:cNvPicPr>
            <a:picLocks noChangeAspect="1"/>
          </p:cNvPicPr>
          <p:nvPr/>
        </p:nvPicPr>
        <p:blipFill>
          <a:blip r:embed="rId14"/>
          <a:stretch>
            <a:fillRect/>
          </a:stretch>
        </p:blipFill>
        <p:spPr>
          <a:xfrm>
            <a:off x="11430" y="3602355"/>
            <a:ext cx="5220335" cy="3261360"/>
          </a:xfrm>
          <a:prstGeom prst="rect">
            <a:avLst/>
          </a:prstGeom>
        </p:spPr>
      </p:pic>
    </p:spTree>
    <p:custDataLst>
      <p:tags r:id="rId15"/>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8978"/>
</p:tagLst>
</file>

<file path=ppt/tags/tag1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2*i*2"/>
  <p:tag name="KSO_WM_TEMPLATE_CATEGORY" val="custom"/>
  <p:tag name="KSO_WM_TEMPLATE_INDEX" val="20188978"/>
  <p:tag name="KSO_WM_UNIT_INDEX" val="2"/>
</p:tagLst>
</file>

<file path=ppt/tags/tag10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101.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102.xml><?xml version="1.0" encoding="utf-8"?>
<p:tagLst xmlns:p="http://schemas.openxmlformats.org/presentationml/2006/main">
  <p:tag name="KSO_WM_BEAUTIFY_FLAG" val="#wm#"/>
  <p:tag name="KSO_WM_TEMPLATE_CATEGORY" val="custom"/>
  <p:tag name="KSO_WM_TEMPLATE_INDEX" val="20188978"/>
</p:tagLst>
</file>

<file path=ppt/tags/tag10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10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ags/tag105.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106.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107.xml><?xml version="1.0" encoding="utf-8"?>
<p:tagLst xmlns:p="http://schemas.openxmlformats.org/presentationml/2006/main">
  <p:tag name="KSO_WM_BEAUTIFY_FLAG" val="#wm#"/>
  <p:tag name="KSO_WM_TEMPLATE_CATEGORY" val="custom"/>
  <p:tag name="KSO_WM_TEMPLATE_INDEX" val="20188978"/>
</p:tagLst>
</file>

<file path=ppt/tags/tag10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109.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ags/tag11.xml><?xml version="1.0" encoding="utf-8"?>
<p:tagLst xmlns:p="http://schemas.openxmlformats.org/presentationml/2006/main">
  <p:tag name="KSO_WM_TEMPLATE_CATEGORY" val="custom"/>
  <p:tag name="KSO_WM_TEMPLATE_INDEX" val="20188978"/>
  <p:tag name="KSO_WM_UNIT_TYPE" val="l_h_i"/>
  <p:tag name="KSO_WM_UNIT_INDEX" val="1_3_1"/>
  <p:tag name="KSO_WM_UNIT_LAYERLEVEL" val="1_1_1"/>
  <p:tag name="KSO_WM_BEAUTIFY_FLAG" val="#wm#"/>
  <p:tag name="KSO_WM_TAG_VERSION" val="1.0"/>
  <p:tag name="KSO_WM_DIAGRAM_GROUP_CODE" val="l1-1"/>
  <p:tag name="KSO_WM_UNIT_ID" val="custom20188978_2*l_h_i*1_3_1"/>
</p:tagLst>
</file>

<file path=ppt/tags/tag11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111.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112.xml><?xml version="1.0" encoding="utf-8"?>
<p:tagLst xmlns:p="http://schemas.openxmlformats.org/presentationml/2006/main">
  <p:tag name="KSO_WM_BEAUTIFY_FLAG" val="#wm#"/>
  <p:tag name="KSO_WM_TEMPLATE_CATEGORY" val="custom"/>
  <p:tag name="KSO_WM_TEMPLATE_INDEX" val="20188978"/>
</p:tagLst>
</file>

<file path=ppt/tags/tag11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11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ags/tag115.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116.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117.xml><?xml version="1.0" encoding="utf-8"?>
<p:tagLst xmlns:p="http://schemas.openxmlformats.org/presentationml/2006/main">
  <p:tag name="KSO_WM_BEAUTIFY_FLAG" val="#wm#"/>
  <p:tag name="KSO_WM_TEMPLATE_CATEGORY" val="custom"/>
  <p:tag name="KSO_WM_TEMPLATE_INDEX" val="20188978"/>
</p:tagLst>
</file>

<file path=ppt/tags/tag11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119.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ags/tag12.xml><?xml version="1.0" encoding="utf-8"?>
<p:tagLst xmlns:p="http://schemas.openxmlformats.org/presentationml/2006/main">
  <p:tag name="KSO_WM_TEMPLATE_CATEGORY" val="custom"/>
  <p:tag name="KSO_WM_TEMPLATE_INDEX" val="20188978"/>
  <p:tag name="KSO_WM_UNIT_TYPE" val="l_h_i"/>
  <p:tag name="KSO_WM_UNIT_INDEX" val="1_2_1"/>
  <p:tag name="KSO_WM_UNIT_LAYERLEVEL" val="1_1_1"/>
  <p:tag name="KSO_WM_BEAUTIFY_FLAG" val="#wm#"/>
  <p:tag name="KSO_WM_TAG_VERSION" val="1.0"/>
  <p:tag name="KSO_WM_DIAGRAM_GROUP_CODE" val="l1-1"/>
  <p:tag name="KSO_WM_UNIT_ID" val="custom20188978_2*l_h_i*1_2_1"/>
</p:tagLst>
</file>

<file path=ppt/tags/tag12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121.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122.xml><?xml version="1.0" encoding="utf-8"?>
<p:tagLst xmlns:p="http://schemas.openxmlformats.org/presentationml/2006/main">
  <p:tag name="KSO_WM_BEAUTIFY_FLAG" val="#wm#"/>
  <p:tag name="KSO_WM_TEMPLATE_CATEGORY" val="custom"/>
  <p:tag name="KSO_WM_TEMPLATE_INDEX" val="20188978"/>
</p:tagLst>
</file>

<file path=ppt/tags/tag12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12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ags/tag125.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126.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127.xml><?xml version="1.0" encoding="utf-8"?>
<p:tagLst xmlns:p="http://schemas.openxmlformats.org/presentationml/2006/main">
  <p:tag name="KSO_WM_BEAUTIFY_FLAG" val="#wm#"/>
  <p:tag name="KSO_WM_TEMPLATE_CATEGORY" val="custom"/>
  <p:tag name="KSO_WM_TEMPLATE_INDEX" val="20188978"/>
</p:tagLst>
</file>

<file path=ppt/tags/tag128.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ID" val="custom20188978_11*a*1"/>
  <p:tag name="KSO_WM_UNIT_PRESET_TEXT" val="总结"/>
</p:tagLst>
</file>

<file path=ppt/tags/tag129.xml><?xml version="1.0" encoding="utf-8"?>
<p:tagLst xmlns:p="http://schemas.openxmlformats.org/presentationml/2006/main">
  <p:tag name="KSO_WM_TEMPLATE_CATEGORY" val="custom"/>
  <p:tag name="KSO_WM_TEMPLATE_INDEX" val="20188978"/>
  <p:tag name="KSO_WM_UNIT_TYPE" val="e"/>
  <p:tag name="KSO_WM_UNIT_INDEX" val="1"/>
  <p:tag name="KSO_WM_UNIT_LAYERLEVEL" val="1"/>
  <p:tag name="KSO_WM_UNIT_VALUE" val="2"/>
  <p:tag name="KSO_WM_UNIT_HIGHLIGHT" val="0"/>
  <p:tag name="KSO_WM_UNIT_COMPATIBLE" val="1"/>
  <p:tag name="KSO_WM_UNIT_CLEAR" val="0"/>
  <p:tag name="KSO_WM_BEAUTIFY_FLAG" val="#wm#"/>
  <p:tag name="KSO_WM_TAG_VERSION" val="1.0"/>
  <p:tag name="KSO_WM_UNIT_ID" val="custom20188978_11*e*1"/>
  <p:tag name="KSO_WM_UNIT_PRESET_TEXT" val="05."/>
</p:tagLst>
</file>

<file path=ppt/tags/tag13.xml><?xml version="1.0" encoding="utf-8"?>
<p:tagLst xmlns:p="http://schemas.openxmlformats.org/presentationml/2006/main">
  <p:tag name="KSO_WM_TEMPLATE_CATEGORY" val="custom"/>
  <p:tag name="KSO_WM_TEMPLATE_INDEX" val="20188978"/>
  <p:tag name="KSO_WM_UNIT_TYPE" val="l_h_i"/>
  <p:tag name="KSO_WM_UNIT_INDEX" val="1_1_1"/>
  <p:tag name="KSO_WM_UNIT_LAYERLEVEL" val="1_1_1"/>
  <p:tag name="KSO_WM_BEAUTIFY_FLAG" val="#wm#"/>
  <p:tag name="KSO_WM_TAG_VERSION" val="1.0"/>
  <p:tag name="KSO_WM_DIAGRAM_GROUP_CODE" val="l1-1"/>
  <p:tag name="KSO_WM_UNIT_ID" val="custom20188978_2*l_h_i*1_1_1"/>
</p:tagLst>
</file>

<file path=ppt/tags/tag130.xml><?xml version="1.0" encoding="utf-8"?>
<p:tagLst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11"/>
  <p:tag name="KSO_WM_TEMPLATE_CATEGORY" val="custom"/>
  <p:tag name="KSO_WM_TEMPLATE_INDEX" val="20188978"/>
  <p:tag name="KSO_WM_SLIDE_ID" val="custom20188978_11"/>
  <p:tag name="KSO_WM_SLIDE_INDEX" val="11"/>
  <p:tag name="KSO_WM_TEMPLATE_SUBCATEGORY" val="combine"/>
</p:tagLst>
</file>

<file path=ppt/tags/tag131.xml><?xml version="1.0" encoding="utf-8"?>
<p:tagLst xmlns:p="http://schemas.openxmlformats.org/presentationml/2006/main">
  <p:tag name="KSO_WM_BEAUTIFY_FLAG" val="#wm#"/>
  <p:tag name="KSO_WM_TEMPLATE_CATEGORY" val="custom"/>
  <p:tag name="KSO_WM_TEMPLATE_INDEX" val="20188978"/>
</p:tagLst>
</file>

<file path=ppt/tags/tag132.xml><?xml version="1.0" encoding="utf-8"?>
<p:tagLst xmlns:p="http://schemas.openxmlformats.org/presentationml/2006/main">
  <p:tag name="KSO_WM_TEMPLATE_CATEGORY" val="custom"/>
  <p:tag name="KSO_WM_TEMPLATE_INDEX" val="20188978"/>
  <p:tag name="KSO_WM_UNIT_TYPE" val="n_i"/>
  <p:tag name="KSO_WM_UNIT_INDEX" val="1_1"/>
  <p:tag name="KSO_WM_UNIT_LAYERLEVEL" val="1_1"/>
  <p:tag name="KSO_WM_BEAUTIFY_FLAG" val="#wm#"/>
  <p:tag name="KSO_WM_TAG_VERSION" val="1.0"/>
  <p:tag name="KSO_WM_DIAGRAM_GROUP_CODE" val="n1-1"/>
  <p:tag name="KSO_WM_UNIT_ID" val="custom20188978_12*n_i*1_1"/>
</p:tagLst>
</file>

<file path=ppt/tags/tag133.xml><?xml version="1.0" encoding="utf-8"?>
<p:tagLst xmlns:p="http://schemas.openxmlformats.org/presentationml/2006/main">
  <p:tag name="KSO_WM_TEMPLATE_CATEGORY" val="custom"/>
  <p:tag name="KSO_WM_TEMPLATE_INDEX" val="20188978"/>
  <p:tag name="KSO_WM_UNIT_TYPE" val="n_h_i"/>
  <p:tag name="KSO_WM_UNIT_INDEX" val="1_1_1"/>
  <p:tag name="KSO_WM_UNIT_LAYERLEVEL" val="1_1_1"/>
  <p:tag name="KSO_WM_BEAUTIFY_FLAG" val="#wm#"/>
  <p:tag name="KSO_WM_TAG_VERSION" val="1.0"/>
  <p:tag name="KSO_WM_DIAGRAM_GROUP_CODE" val="n1-1"/>
  <p:tag name="KSO_WM_UNIT_ID" val="custom20188978_12*n_h_i*1_1_1"/>
</p:tagLst>
</file>

<file path=ppt/tags/tag134.xml><?xml version="1.0" encoding="utf-8"?>
<p:tagLst xmlns:p="http://schemas.openxmlformats.org/presentationml/2006/main">
  <p:tag name="KSO_WM_TEMPLATE_CATEGORY" val="custom"/>
  <p:tag name="KSO_WM_TEMPLATE_INDEX" val="20188978"/>
  <p:tag name="KSO_WM_UNIT_TYPE" val="n_h_h_i"/>
  <p:tag name="KSO_WM_UNIT_INDEX" val="1_2_1_1"/>
  <p:tag name="KSO_WM_UNIT_LAYERLEVEL" val="1_1_1_1"/>
  <p:tag name="KSO_WM_BEAUTIFY_FLAG" val="#wm#"/>
  <p:tag name="KSO_WM_TAG_VERSION" val="1.0"/>
  <p:tag name="KSO_WM_DIAGRAM_GROUP_CODE" val="n1-1"/>
  <p:tag name="KSO_WM_UNIT_ID" val="custom20188978_12*n_h_h_i*1_2_1_1"/>
</p:tagLst>
</file>

<file path=ppt/tags/tag135.xml><?xml version="1.0" encoding="utf-8"?>
<p:tagLst xmlns:p="http://schemas.openxmlformats.org/presentationml/2006/main">
  <p:tag name="KSO_WM_TEMPLATE_CATEGORY" val="custom"/>
  <p:tag name="KSO_WM_TEMPLATE_INDEX" val="20188978"/>
  <p:tag name="KSO_WM_UNIT_TYPE" val="n_h_h_i"/>
  <p:tag name="KSO_WM_UNIT_INDEX" val="1_2_2_1"/>
  <p:tag name="KSO_WM_UNIT_LAYERLEVEL" val="1_1_1_1"/>
  <p:tag name="KSO_WM_BEAUTIFY_FLAG" val="#wm#"/>
  <p:tag name="KSO_WM_TAG_VERSION" val="1.0"/>
  <p:tag name="KSO_WM_DIAGRAM_GROUP_CODE" val="n1-1"/>
  <p:tag name="KSO_WM_UNIT_ID" val="custom20188978_12*n_h_h_i*1_2_2_1"/>
</p:tagLst>
</file>

<file path=ppt/tags/tag136.xml><?xml version="1.0" encoding="utf-8"?>
<p:tagLst xmlns:p="http://schemas.openxmlformats.org/presentationml/2006/main">
  <p:tag name="KSO_WM_TEMPLATE_CATEGORY" val="custom"/>
  <p:tag name="KSO_WM_TEMPLATE_INDEX" val="20188978"/>
  <p:tag name="KSO_WM_UNIT_TYPE" val="n_h_h_i"/>
  <p:tag name="KSO_WM_UNIT_INDEX" val="1_2_3_1"/>
  <p:tag name="KSO_WM_UNIT_LAYERLEVEL" val="1_1_1_1"/>
  <p:tag name="KSO_WM_BEAUTIFY_FLAG" val="#wm#"/>
  <p:tag name="KSO_WM_TAG_VERSION" val="1.0"/>
  <p:tag name="KSO_WM_DIAGRAM_GROUP_CODE" val="n1-1"/>
  <p:tag name="KSO_WM_UNIT_ID" val="custom20188978_12*n_h_h_i*1_2_3_1"/>
</p:tagLst>
</file>

<file path=ppt/tags/tag137.xml><?xml version="1.0" encoding="utf-8"?>
<p:tagLst xmlns:p="http://schemas.openxmlformats.org/presentationml/2006/main">
  <p:tag name="KSO_WM_TEMPLATE_CATEGORY" val="custom"/>
  <p:tag name="KSO_WM_TEMPLATE_INDEX" val="20188978"/>
  <p:tag name="KSO_WM_UNIT_TYPE" val="n_h_h_f"/>
  <p:tag name="KSO_WM_UNIT_INDEX" val="1_2_1_1"/>
  <p:tag name="KSO_WM_UNIT_LAYERLEVEL" val="1_1_1_1"/>
  <p:tag name="KSO_WM_UNIT_VALUE" val="60"/>
  <p:tag name="KSO_WM_UNIT_HIGHLIGHT" val="0"/>
  <p:tag name="KSO_WM_UNIT_COMPATIBLE" val="0"/>
  <p:tag name="KSO_WM_UNIT_CLEAR" val="0"/>
  <p:tag name="KSO_WM_BEAUTIFY_FLAG" val="#wm#"/>
  <p:tag name="KSO_WM_TAG_VERSION" val="1.0"/>
  <p:tag name="KSO_WM_DIAGRAM_GROUP_CODE" val="n1-1"/>
  <p:tag name="KSO_WM_UNIT_ID" val="custom20188978_12*n_h_h_f*1_2_1_1"/>
  <p:tag name="KSO_WM_UNIT_PRESET_TEXT" val="Supporting text here.&#13;You can use the icon library to filter and replace existing icon elements with one click."/>
</p:tagLst>
</file>

<file path=ppt/tags/tag138.xml><?xml version="1.0" encoding="utf-8"?>
<p:tagLst xmlns:p="http://schemas.openxmlformats.org/presentationml/2006/main">
  <p:tag name="KSO_WM_TEMPLATE_CATEGORY" val="custom"/>
  <p:tag name="KSO_WM_TEMPLATE_INDEX" val="20188978"/>
  <p:tag name="KSO_WM_UNIT_TYPE" val="n_h_h_a"/>
  <p:tag name="KSO_WM_UNIT_INDEX" val="1_2_1_1"/>
  <p:tag name="KSO_WM_UNIT_LAYERLEVEL" val="1_1_1_1"/>
  <p:tag name="KSO_WM_UNIT_VALUE" val="5"/>
  <p:tag name="KSO_WM_UNIT_HIGHLIGHT" val="0"/>
  <p:tag name="KSO_WM_UNIT_COMPATIBLE" val="0"/>
  <p:tag name="KSO_WM_UNIT_CLEAR" val="0"/>
  <p:tag name="KSO_WM_BEAUTIFY_FLAG" val="#wm#"/>
  <p:tag name="KSO_WM_TAG_VERSION" val="1.0"/>
  <p:tag name="KSO_WM_DIAGRAM_GROUP_CODE" val="n1-1"/>
  <p:tag name="KSO_WM_UNIT_ID" val="custom20188978_12*n_h_h_a*1_2_1_1"/>
  <p:tag name="KSO_WM_UNIT_PRESET_TEXT" val="Text here"/>
</p:tagLst>
</file>

<file path=ppt/tags/tag139.xml><?xml version="1.0" encoding="utf-8"?>
<p:tagLst xmlns:p="http://schemas.openxmlformats.org/presentationml/2006/main">
  <p:tag name="KSO_WM_TEMPLATE_CATEGORY" val="custom"/>
  <p:tag name="KSO_WM_TEMPLATE_INDEX" val="20188978"/>
  <p:tag name="KSO_WM_UNIT_TYPE" val="n_h_h_a"/>
  <p:tag name="KSO_WM_UNIT_INDEX" val="1_2_2_1"/>
  <p:tag name="KSO_WM_UNIT_LAYERLEVEL" val="1_1_1_1"/>
  <p:tag name="KSO_WM_UNIT_VALUE" val="5"/>
  <p:tag name="KSO_WM_UNIT_HIGHLIGHT" val="0"/>
  <p:tag name="KSO_WM_UNIT_COMPATIBLE" val="0"/>
  <p:tag name="KSO_WM_UNIT_CLEAR" val="0"/>
  <p:tag name="KSO_WM_BEAUTIFY_FLAG" val="#wm#"/>
  <p:tag name="KSO_WM_TAG_VERSION" val="1.0"/>
  <p:tag name="KSO_WM_DIAGRAM_GROUP_CODE" val="n1-1"/>
  <p:tag name="KSO_WM_UNIT_ID" val="custom20188978_12*n_h_h_a*1_2_2_1"/>
  <p:tag name="KSO_WM_UNIT_PRESET_TEXT" val="Text here"/>
</p:tagLst>
</file>

<file path=ppt/tags/tag14.xml><?xml version="1.0" encoding="utf-8"?>
<p:tagLst xmlns:p="http://schemas.openxmlformats.org/presentationml/2006/main">
  <p:tag name="KSO_WM_TEMPLATE_CATEGORY" val="custom"/>
  <p:tag name="KSO_WM_TEMPLATE_INDEX" val="20188978"/>
  <p:tag name="KSO_WM_UNIT_TYPE" val="l_h_f"/>
  <p:tag name="KSO_WM_UNIT_INDEX" val="1_1_1"/>
  <p:tag name="KSO_WM_UNIT_LAYERLEVEL" val="1_1_1"/>
  <p:tag name="KSO_WM_UNIT_VALUE" val="9"/>
  <p:tag name="KSO_WM_UNIT_HIGHLIGHT" val="0"/>
  <p:tag name="KSO_WM_UNIT_COMPATIBLE" val="0"/>
  <p:tag name="KSO_WM_UNIT_CLEAR" val="0"/>
  <p:tag name="KSO_WM_BEAUTIFY_FLAG" val="#wm#"/>
  <p:tag name="KSO_WM_TAG_VERSION" val="1.0"/>
  <p:tag name="KSO_WM_DIAGRAM_GROUP_CODE" val="l1-1"/>
  <p:tag name="KSO_WM_UNIT_ID" val="custom20188978_2*l_h_f*1_1_1"/>
  <p:tag name="KSO_WM_UNIT_PRESET_TEXT" val="阶段工作回顾"/>
</p:tagLst>
</file>

<file path=ppt/tags/tag140.xml><?xml version="1.0" encoding="utf-8"?>
<p:tagLst xmlns:p="http://schemas.openxmlformats.org/presentationml/2006/main">
  <p:tag name="KSO_WM_TEMPLATE_CATEGORY" val="custom"/>
  <p:tag name="KSO_WM_TEMPLATE_INDEX" val="20188978"/>
  <p:tag name="KSO_WM_UNIT_TYPE" val="n_h_h_f"/>
  <p:tag name="KSO_WM_UNIT_INDEX" val="1_2_2_1"/>
  <p:tag name="KSO_WM_UNIT_LAYERLEVEL" val="1_1_1_1"/>
  <p:tag name="KSO_WM_UNIT_VALUE" val="60"/>
  <p:tag name="KSO_WM_UNIT_HIGHLIGHT" val="0"/>
  <p:tag name="KSO_WM_UNIT_COMPATIBLE" val="0"/>
  <p:tag name="KSO_WM_UNIT_CLEAR" val="0"/>
  <p:tag name="KSO_WM_BEAUTIFY_FLAG" val="#wm#"/>
  <p:tag name="KSO_WM_TAG_VERSION" val="1.0"/>
  <p:tag name="KSO_WM_DIAGRAM_GROUP_CODE" val="n1-1"/>
  <p:tag name="KSO_WM_UNIT_ID" val="custom20188978_12*n_h_h_f*1_2_2_1"/>
  <p:tag name="KSO_WM_UNIT_PRESET_TEXT" val="Supporting text here.&#13;You can use the icon library to filter and replace existing icon elements with one click."/>
</p:tagLst>
</file>

<file path=ppt/tags/tag141.xml><?xml version="1.0" encoding="utf-8"?>
<p:tagLst xmlns:p="http://schemas.openxmlformats.org/presentationml/2006/main">
  <p:tag name="KSO_WM_TEMPLATE_CATEGORY" val="custom"/>
  <p:tag name="KSO_WM_TEMPLATE_INDEX" val="20188978"/>
  <p:tag name="KSO_WM_UNIT_TYPE" val="n_h_h_f"/>
  <p:tag name="KSO_WM_UNIT_INDEX" val="1_2_3_1"/>
  <p:tag name="KSO_WM_UNIT_LAYERLEVEL" val="1_1_1_1"/>
  <p:tag name="KSO_WM_UNIT_VALUE" val="60"/>
  <p:tag name="KSO_WM_UNIT_HIGHLIGHT" val="0"/>
  <p:tag name="KSO_WM_UNIT_COMPATIBLE" val="0"/>
  <p:tag name="KSO_WM_UNIT_CLEAR" val="0"/>
  <p:tag name="KSO_WM_BEAUTIFY_FLAG" val="#wm#"/>
  <p:tag name="KSO_WM_TAG_VERSION" val="1.0"/>
  <p:tag name="KSO_WM_DIAGRAM_GROUP_CODE" val="n1-1"/>
  <p:tag name="KSO_WM_UNIT_ID" val="custom20188978_12*n_h_h_f*1_2_3_1"/>
  <p:tag name="KSO_WM_UNIT_PRESET_TEXT" val="Supporting text here.&#13;You can use the icon library to filter and replace existing icon elements with one click."/>
</p:tagLst>
</file>

<file path=ppt/tags/tag142.xml><?xml version="1.0" encoding="utf-8"?>
<p:tagLst xmlns:p="http://schemas.openxmlformats.org/presentationml/2006/main">
  <p:tag name="KSO_WM_TEMPLATE_CATEGORY" val="custom"/>
  <p:tag name="KSO_WM_TEMPLATE_INDEX" val="20188978"/>
  <p:tag name="KSO_WM_UNIT_TYPE" val="n_h_h_a"/>
  <p:tag name="KSO_WM_UNIT_INDEX" val="1_2_3_1"/>
  <p:tag name="KSO_WM_UNIT_LAYERLEVEL" val="1_1_1_1"/>
  <p:tag name="KSO_WM_UNIT_VALUE" val="5"/>
  <p:tag name="KSO_WM_UNIT_HIGHLIGHT" val="0"/>
  <p:tag name="KSO_WM_UNIT_COMPATIBLE" val="0"/>
  <p:tag name="KSO_WM_UNIT_CLEAR" val="0"/>
  <p:tag name="KSO_WM_BEAUTIFY_FLAG" val="#wm#"/>
  <p:tag name="KSO_WM_TAG_VERSION" val="1.0"/>
  <p:tag name="KSO_WM_DIAGRAM_GROUP_CODE" val="n1-1"/>
  <p:tag name="KSO_WM_UNIT_ID" val="custom20188978_12*n_h_h_a*1_2_3_1"/>
  <p:tag name="KSO_WM_UNIT_PRESET_TEXT" val="Text here"/>
</p:tagLst>
</file>

<file path=ppt/tags/tag143.xml><?xml version="1.0" encoding="utf-8"?>
<p:tagLst xmlns:p="http://schemas.openxmlformats.org/presentationml/2006/main">
  <p:tag name="KSO_WM_TEMPLATE_CATEGORY" val="custom"/>
  <p:tag name="KSO_WM_TEMPLATE_INDEX" val="20188978"/>
  <p:tag name="KSO_WM_UNIT_TYPE" val="n_h_i"/>
  <p:tag name="KSO_WM_UNIT_INDEX" val="1_1_2"/>
  <p:tag name="KSO_WM_UNIT_LAYERLEVEL" val="1_1_1"/>
  <p:tag name="KSO_WM_BEAUTIFY_FLAG" val="#wm#"/>
  <p:tag name="KSO_WM_TAG_VERSION" val="1.0"/>
  <p:tag name="KSO_WM_DIAGRAM_GROUP_CODE" val="n1-1"/>
  <p:tag name="KSO_WM_UNIT_ID" val="custom20188978_12*n_h_i*1_1_2"/>
</p:tagLst>
</file>

<file path=ppt/tags/tag144.xml><?xml version="1.0" encoding="utf-8"?>
<p:tagLst xmlns:p="http://schemas.openxmlformats.org/presentationml/2006/main">
  <p:tag name="KSO_WM_TEMPLATE_CATEGORY" val="custom"/>
  <p:tag name="KSO_WM_TEMPLATE_INDEX" val="20188978"/>
  <p:tag name="KSO_WM_UNIT_TYPE" val="n_h_a"/>
  <p:tag name="KSO_WM_UNIT_INDEX" val="1_1_1"/>
  <p:tag name="KSO_WM_UNIT_LAYERLEVEL" val="1_1_1"/>
  <p:tag name="KSO_WM_UNIT_VALUE" val="10"/>
  <p:tag name="KSO_WM_UNIT_HIGHLIGHT" val="0"/>
  <p:tag name="KSO_WM_UNIT_COMPATIBLE" val="0"/>
  <p:tag name="KSO_WM_UNIT_CLEAR" val="0"/>
  <p:tag name="KSO_WM_BEAUTIFY_FLAG" val="#wm#"/>
  <p:tag name="KSO_WM_TAG_VERSION" val="1.0"/>
  <p:tag name="KSO_WM_DIAGRAM_GROUP_CODE" val="n1-1"/>
  <p:tag name="KSO_WM_UNIT_ID" val="custom20188978_12*n_h_a*1_1_1"/>
  <p:tag name="KSO_WM_UNIT_PRESET_TEXT" val="Supporting text here"/>
</p:tagLst>
</file>

<file path=ppt/tags/tag145.xml><?xml version="1.0" encoding="utf-8"?>
<p:tagLst xmlns:p="http://schemas.openxmlformats.org/presentationml/2006/main">
  <p:tag name="KSO_WM_TAG_VERSION" val="1.0"/>
  <p:tag name="KSO_WM_SLIDE_ITEM_CNT" val="3"/>
  <p:tag name="KSO_WM_SLIDE_LAYOUT" val="n"/>
  <p:tag name="KSO_WM_SLIDE_LAYOUT_CNT" val="1"/>
  <p:tag name="KSO_WM_SLIDE_TYPE" val="text"/>
  <p:tag name="KSO_WM_SLIDE_SUBTYPE" val="diag"/>
  <p:tag name="KSO_WM_BEAUTIFY_FLAG" val="#wm#"/>
  <p:tag name="KSO_WM_SLIDE_POSITION" val="0*0"/>
  <p:tag name="KSO_WM_SLIDE_SIZE" val="853*540"/>
  <p:tag name="KSO_WM_COMBINE_RELATE_SLIDE_ID" val="background20185106_12"/>
  <p:tag name="KSO_WM_TEMPLATE_CATEGORY" val="custom"/>
  <p:tag name="KSO_WM_TEMPLATE_INDEX" val="20188978"/>
  <p:tag name="KSO_WM_SLIDE_ID" val="custom20188978_12"/>
  <p:tag name="KSO_WM_SLIDE_INDEX" val="12"/>
  <p:tag name="KSO_WM_DIAGRAM_GROUP_CODE" val="n1-1"/>
  <p:tag name="KSO_WM_TEMPLATE_SUBCATEGORY" val="combine"/>
</p:tagLst>
</file>

<file path=ppt/tags/tag146.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8"/>
  <p:tag name="KSO_WM_UNIT_ISCONTENTSTITLE" val="0"/>
  <p:tag name="KSO_WM_UNIT_HIGHLIGHT" val="0"/>
  <p:tag name="KSO_WM_UNIT_COMPATIBLE" val="0"/>
  <p:tag name="KSO_WM_UNIT_CLEAR" val="0"/>
  <p:tag name="KSO_WM_BEAUTIFY_FLAG" val="#wm#"/>
  <p:tag name="KSO_WM_TAG_VERSION" val="1.0"/>
  <p:tag name="KSO_WM_UNIT_ID" val="custom20188978_13*a*1"/>
  <p:tag name="KSO_WM_UNIT_PRESET_TEXT" val="THANK YOU"/>
</p:tagLst>
</file>

<file path=ppt/tags/tag147.xml><?xml version="1.0" encoding="utf-8"?>
<p:tagLst xmlns:p="http://schemas.openxmlformats.org/presentationml/2006/main">
  <p:tag name="KSO_WM_TAG_VERSION" val="1.0"/>
  <p:tag name="KSO_WM_SLIDE_ITEM_CNT" val="1"/>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3"/>
  <p:tag name="KSO_WM_SLIDE_INDEX" val="13"/>
  <p:tag name="KSO_WM_TEMPLATE_SUBCATEGORY" val="combine"/>
</p:tagLst>
</file>

<file path=ppt/tags/tag15.xml><?xml version="1.0" encoding="utf-8"?>
<p:tagLst xmlns:p="http://schemas.openxmlformats.org/presentationml/2006/main">
  <p:tag name="KSO_WM_TEMPLATE_CATEGORY" val="custom"/>
  <p:tag name="KSO_WM_TEMPLATE_INDEX" val="20188978"/>
  <p:tag name="KSO_WM_UNIT_TYPE" val="l_h_f"/>
  <p:tag name="KSO_WM_UNIT_INDEX" val="1_2_1"/>
  <p:tag name="KSO_WM_UNIT_LAYERLEVEL" val="1_1_1"/>
  <p:tag name="KSO_WM_UNIT_VALUE" val="9"/>
  <p:tag name="KSO_WM_UNIT_HIGHLIGHT" val="0"/>
  <p:tag name="KSO_WM_UNIT_COMPATIBLE" val="0"/>
  <p:tag name="KSO_WM_UNIT_CLEAR" val="0"/>
  <p:tag name="KSO_WM_BEAUTIFY_FLAG" val="#wm#"/>
  <p:tag name="KSO_WM_TAG_VERSION" val="1.0"/>
  <p:tag name="KSO_WM_DIAGRAM_GROUP_CODE" val="l1-1"/>
  <p:tag name="KSO_WM_UNIT_ID" val="custom20188978_2*l_h_f*1_2_1"/>
  <p:tag name="KSO_WM_UNIT_PRESET_TEXT" val="取得的成绩与经验"/>
</p:tagLst>
</file>

<file path=ppt/tags/tag16.xml><?xml version="1.0" encoding="utf-8"?>
<p:tagLst xmlns:p="http://schemas.openxmlformats.org/presentationml/2006/main">
  <p:tag name="KSO_WM_TEMPLATE_CATEGORY" val="custom"/>
  <p:tag name="KSO_WM_TEMPLATE_INDEX" val="20188978"/>
  <p:tag name="KSO_WM_UNIT_TYPE" val="l_h_f"/>
  <p:tag name="KSO_WM_UNIT_INDEX" val="1_3_1"/>
  <p:tag name="KSO_WM_UNIT_LAYERLEVEL" val="1_1_1"/>
  <p:tag name="KSO_WM_UNIT_VALUE" val="9"/>
  <p:tag name="KSO_WM_UNIT_HIGHLIGHT" val="0"/>
  <p:tag name="KSO_WM_UNIT_COMPATIBLE" val="0"/>
  <p:tag name="KSO_WM_UNIT_CLEAR" val="0"/>
  <p:tag name="KSO_WM_BEAUTIFY_FLAG" val="#wm#"/>
  <p:tag name="KSO_WM_TAG_VERSION" val="1.0"/>
  <p:tag name="KSO_WM_DIAGRAM_GROUP_CODE" val="l1-1"/>
  <p:tag name="KSO_WM_UNIT_ID" val="custom20188978_2*l_h_f*1_3_1"/>
  <p:tag name="KSO_WM_UNIT_PRESET_TEXT" val="不足之处与原因分析"/>
</p:tagLst>
</file>

<file path=ppt/tags/tag17.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ISCONTENTSTITLE" val="1"/>
  <p:tag name="KSO_WM_UNIT_VALUE" val="6"/>
  <p:tag name="KSO_WM_UNIT_HIGHLIGHT" val="0"/>
  <p:tag name="KSO_WM_UNIT_COMPATIBLE" val="0"/>
  <p:tag name="KSO_WM_UNIT_CLEAR" val="0"/>
  <p:tag name="KSO_WM_BEAUTIFY_FLAG" val="#wm#"/>
  <p:tag name="KSO_WM_TAG_VERSION" val="1.0"/>
  <p:tag name="KSO_WM_DIAGRAM_GROUP_CODE" val="l1_1"/>
  <p:tag name="KSO_WM_UNIT_ID" val="custom20188978_2*a*1"/>
  <p:tag name="KSO_WM_UNIT_PRESET_TEXT" val="CONTENTS"/>
</p:tagLst>
</file>

<file path=ppt/tags/tag18.xml><?xml version="1.0" encoding="utf-8"?>
<p:tagLst xmlns:p="http://schemas.openxmlformats.org/presentationml/2006/main">
  <p:tag name="KSO_WM_TAG_VERSION" val="1.0"/>
  <p:tag name="KSO_WM_SLIDE_ITEM_CNT" val="4"/>
  <p:tag name="KSO_WM_SLIDE_LAYOUT" val="a_l"/>
  <p:tag name="KSO_WM_SLIDE_LAYOUT_CNT" val="1_1"/>
  <p:tag name="KSO_WM_SLIDE_TYPE" val="contents"/>
  <p:tag name="KSO_WM_SLIDE_SUBTYPE" val="diag"/>
  <p:tag name="KSO_WM_BEAUTIFY_FLAG" val="#wm#"/>
  <p:tag name="KSO_WM_COMBINE_RELATE_SLIDE_ID" val="background20185106_2"/>
  <p:tag name="KSO_WM_TEMPLATE_CATEGORY" val="custom"/>
  <p:tag name="KSO_WM_TEMPLATE_INDEX" val="20188978"/>
  <p:tag name="KSO_WM_SLIDE_ID" val="custom20188978_2"/>
  <p:tag name="KSO_WM_SLIDE_INDEX" val="2"/>
  <p:tag name="KSO_WM_DIAGRAM_GROUP_CODE" val="l1-1"/>
  <p:tag name="KSO_WM_TEMPLATE_SUBCATEGORY" val="combine"/>
</p:tagLst>
</file>

<file path=ppt/tags/tag19.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ID" val="custom20188978_3*a*1"/>
  <p:tag name="KSO_WM_UNIT_PRESET_TEXT" val="阶段工作回顾"/>
</p:tagLst>
</file>

<file path=ppt/tags/tag2.xml><?xml version="1.0" encoding="utf-8"?>
<p:tagLst xmlns:p="http://schemas.openxmlformats.org/presentationml/2006/main">
  <p:tag name="KSO_WM_TAG_VERSION" val="1.0"/>
  <p:tag name="KSO_WM_TEMPLATE_CATEGORY" val="custom"/>
  <p:tag name="KSO_WM_TEMPLATE_INDEX" val="20188978"/>
</p:tagLst>
</file>

<file path=ppt/tags/tag20.xml><?xml version="1.0" encoding="utf-8"?>
<p:tagLst xmlns:p="http://schemas.openxmlformats.org/presentationml/2006/main">
  <p:tag name="KSO_WM_TEMPLATE_CATEGORY" val="custom"/>
  <p:tag name="KSO_WM_TEMPLATE_INDEX" val="20188978"/>
  <p:tag name="KSO_WM_UNIT_TYPE" val="e"/>
  <p:tag name="KSO_WM_UNIT_INDEX" val="1"/>
  <p:tag name="KSO_WM_UNIT_LAYERLEVEL" val="1"/>
  <p:tag name="KSO_WM_UNIT_VALUE" val="2"/>
  <p:tag name="KSO_WM_UNIT_HIGHLIGHT" val="0"/>
  <p:tag name="KSO_WM_UNIT_COMPATIBLE" val="1"/>
  <p:tag name="KSO_WM_UNIT_CLEAR" val="0"/>
  <p:tag name="KSO_WM_BEAUTIFY_FLAG" val="#wm#"/>
  <p:tag name="KSO_WM_TAG_VERSION" val="1.0"/>
  <p:tag name="KSO_WM_UNIT_ID" val="custom20188978_3*e*1"/>
  <p:tag name="KSO_WM_UNIT_PRESET_TEXT" val="01."/>
</p:tagLst>
</file>

<file path=ppt/tags/tag21.xml><?xml version="1.0" encoding="utf-8"?>
<p:tagLst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3"/>
  <p:tag name="KSO_WM_TEMPLATE_CATEGORY" val="custom"/>
  <p:tag name="KSO_WM_TEMPLATE_INDEX" val="20188978"/>
  <p:tag name="KSO_WM_SLIDE_ID" val="custom20188978_3"/>
  <p:tag name="KSO_WM_SLIDE_INDEX" val="3"/>
  <p:tag name="KSO_WM_TEMPLATE_SUBCATEGORY" val="combine"/>
</p:tagLst>
</file>

<file path=ppt/tags/tag22.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0"/>
  <p:tag name="KSO_WM_TEMPLATE_CATEGORY" val="custom"/>
  <p:tag name="KSO_WM_TEMPLATE_INDEX" val="20188978"/>
  <p:tag name="KSO_WM_UNIT_INDEX" val="0"/>
</p:tagLst>
</file>

<file path=ppt/tags/tag2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2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9"/>
  <p:tag name="KSO_WM_TEMPLATE_CATEGORY" val="custom"/>
  <p:tag name="KSO_WM_TEMPLATE_INDEX" val="20188978"/>
  <p:tag name="KSO_WM_UNIT_INDEX" val="9"/>
</p:tagLst>
</file>

<file path=ppt/tags/tag25.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26.xml><?xml version="1.0" encoding="utf-8"?>
<p:tagLst xmlns:p="http://schemas.openxmlformats.org/presentationml/2006/main">
  <p:tag name="KSO_WM_TAG_VERSION" val="1.0"/>
  <p:tag name="KSO_WM_SLIDE_ITEM_CNT" val="5"/>
  <p:tag name="KSO_WM_SLIDE_LAYOUT" val="a_h_l"/>
  <p:tag name="KSO_WM_SLIDE_LAYOUT_CNT" val="1_1_1"/>
  <p:tag name="KSO_WM_SLIDE_TYPE" val="text"/>
  <p:tag name="KSO_WM_SLIDE_SUBTYPE" val="diag"/>
  <p:tag name="KSO_WM_BEAUTIFY_FLAG" val="#wm#"/>
  <p:tag name="KSO_WM_SLIDE_POSITION" val="97*123"/>
  <p:tag name="KSO_WM_SLIDE_SIZE" val="753*328"/>
  <p:tag name="KSO_WM_COMBINE_RELATE_SLIDE_ID" val="background20185106_4"/>
  <p:tag name="KSO_WM_TEMPLATE_CATEGORY" val="custom"/>
  <p:tag name="KSO_WM_TEMPLATE_INDEX" val="20188978"/>
  <p:tag name="KSO_WM_SLIDE_ID" val="custom20188978_4"/>
  <p:tag name="KSO_WM_SLIDE_INDEX" val="4"/>
  <p:tag name="KSO_WM_DIAGRAM_GROUP_CODE" val="l1-2"/>
  <p:tag name="KSO_WM_TEMPLATE_SUBCATEGORY" val="combine"/>
</p:tagLst>
</file>

<file path=ppt/tags/tag27.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0"/>
  <p:tag name="KSO_WM_TEMPLATE_CATEGORY" val="custom"/>
  <p:tag name="KSO_WM_TEMPLATE_INDEX" val="20188978"/>
  <p:tag name="KSO_WM_UNIT_INDEX" val="0"/>
</p:tagLst>
</file>

<file path=ppt/tags/tag2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29.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9"/>
  <p:tag name="KSO_WM_TEMPLATE_CATEGORY" val="custom"/>
  <p:tag name="KSO_WM_TEMPLATE_INDEX" val="20188978"/>
  <p:tag name="KSO_WM_UNIT_INDEX" val="9"/>
</p:tagLst>
</file>

<file path=ppt/tags/tag3.xml><?xml version="1.0" encoding="utf-8"?>
<p:tagLst xmlns:p="http://schemas.openxmlformats.org/presentationml/2006/main">
  <p:tag name="KSO_WM_TEMPLATE_TOPIC_ID" val="2869567"/>
  <p:tag name="KSO_WM_TEMPLATE_OUTLINE_ID" val="5"/>
  <p:tag name="KSO_WM_TEMPLATE_SCENE_ID" val="1"/>
  <p:tag name="KSO_WM_TEMPLATE_JOB_ID" val="5"/>
  <p:tag name="KSO_WM_TEMPLATE_TOPIC_DEFAULT" val="0"/>
  <p:tag name="KSO_WM_TAG_VERSION" val="1.0"/>
  <p:tag name="KSO_WM_BEAUTIFY_FLAG" val="#wm#"/>
  <p:tag name="KSO_WM_COMBINE_RELATE_SLIDE_ID" val="background20185106_1"/>
  <p:tag name="KSO_WM_TEMPLATE_CATEGORY" val="custom"/>
  <p:tag name="KSO_WM_TEMPLATE_INDEX" val="20188978"/>
  <p:tag name="KSO_WM_TEMPLATE_SUBCATEGORY" val="combine"/>
  <p:tag name="KSO_WM_TEMPLATE_THUMBS_INDEX" val="1、2、3、4、6、8、10、12、13"/>
</p:tagLst>
</file>

<file path=ppt/tags/tag30.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31.xml><?xml version="1.0" encoding="utf-8"?>
<p:tagLst xmlns:p="http://schemas.openxmlformats.org/presentationml/2006/main">
  <p:tag name="KSO_WM_TAG_VERSION" val="1.0"/>
  <p:tag name="KSO_WM_SLIDE_ITEM_CNT" val="5"/>
  <p:tag name="KSO_WM_SLIDE_LAYOUT" val="a_h_l"/>
  <p:tag name="KSO_WM_SLIDE_LAYOUT_CNT" val="1_1_1"/>
  <p:tag name="KSO_WM_SLIDE_TYPE" val="text"/>
  <p:tag name="KSO_WM_SLIDE_SUBTYPE" val="diag"/>
  <p:tag name="KSO_WM_BEAUTIFY_FLAG" val="#wm#"/>
  <p:tag name="KSO_WM_SLIDE_POSITION" val="97*123"/>
  <p:tag name="KSO_WM_SLIDE_SIZE" val="753*328"/>
  <p:tag name="KSO_WM_COMBINE_RELATE_SLIDE_ID" val="background20185106_4"/>
  <p:tag name="KSO_WM_TEMPLATE_CATEGORY" val="custom"/>
  <p:tag name="KSO_WM_TEMPLATE_INDEX" val="20188978"/>
  <p:tag name="KSO_WM_SLIDE_ID" val="custom20188978_4"/>
  <p:tag name="KSO_WM_SLIDE_INDEX" val="4"/>
  <p:tag name="KSO_WM_DIAGRAM_GROUP_CODE" val="l1-2"/>
  <p:tag name="KSO_WM_TEMPLATE_SUBCATEGORY" val="combine"/>
</p:tagLst>
</file>

<file path=ppt/tags/tag32.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0"/>
  <p:tag name="KSO_WM_TEMPLATE_CATEGORY" val="custom"/>
  <p:tag name="KSO_WM_TEMPLATE_INDEX" val="20188978"/>
  <p:tag name="KSO_WM_UNIT_INDEX" val="0"/>
</p:tagLst>
</file>

<file path=ppt/tags/tag3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3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9"/>
  <p:tag name="KSO_WM_TEMPLATE_CATEGORY" val="custom"/>
  <p:tag name="KSO_WM_TEMPLATE_INDEX" val="20188978"/>
  <p:tag name="KSO_WM_UNIT_INDEX" val="9"/>
</p:tagLst>
</file>

<file path=ppt/tags/tag35.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36.xml><?xml version="1.0" encoding="utf-8"?>
<p:tagLst xmlns:p="http://schemas.openxmlformats.org/presentationml/2006/main">
  <p:tag name="KSO_WM_BEAUTIFY_FLAG" val="#wm#"/>
  <p:tag name="KSO_WM_TEMPLATE_CATEGORY" val="custom"/>
  <p:tag name="KSO_WM_TEMPLATE_INDEX" val="20188978"/>
</p:tagLst>
</file>

<file path=ppt/tags/tag37.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3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39.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4.xml><?xml version="1.0" encoding="utf-8"?>
<p:tagLst xmlns:p="http://schemas.openxmlformats.org/presentationml/2006/main">
  <p:tag name="KSO_WM_TEMPLATE_CATEGORY" val="custom"/>
  <p:tag name="KSO_WM_TEMPLATE_INDEX" val="20188978"/>
  <p:tag name="KSO_WM_UNIT_TYPE" val="f"/>
  <p:tag name="KSO_WM_UNIT_INDEX" val="1"/>
  <p:tag name="KSO_WM_UNIT_LAYERLEVEL" val="1"/>
  <p:tag name="KSO_WM_UNIT_VALUE" val="5"/>
  <p:tag name="KSO_WM_UNIT_HIGHLIGHT" val="0"/>
  <p:tag name="KSO_WM_UNIT_COMPATIBLE" val="0"/>
  <p:tag name="KSO_WM_UNIT_CLEAR" val="0"/>
  <p:tag name="KSO_WM_BEAUTIFY_FLAG" val="#wm#"/>
  <p:tag name="KSO_WM_TAG_VERSION" val="1.0"/>
  <p:tag name="KSO_WM_UNIT_ID" val="custom20188978_1*f*1"/>
  <p:tag name="KSO_WM_UNIT_PRESET_TEXT" val="Your name"/>
</p:tagLst>
</file>

<file path=ppt/tags/tag40.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41.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42.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43.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44.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45.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46.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47.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48.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49.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5.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8978_1*a*1"/>
  <p:tag name="KSO_WM_UNIT_PRESET_TEXT" val="工作总结模板"/>
</p:tagLst>
</file>

<file path=ppt/tags/tag50.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51.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52.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53.xml><?xml version="1.0" encoding="utf-8"?>
<p:tagLst xmlns:p="http://schemas.openxmlformats.org/presentationml/2006/main">
  <p:tag name="KSO_WM_BEAUTIFY_FLAG" val="#wm#"/>
  <p:tag name="KSO_WM_TEMPLATE_CATEGORY" val="custom"/>
  <p:tag name="KSO_WM_TEMPLATE_INDEX" val="20188978"/>
</p:tagLst>
</file>

<file path=ppt/tags/tag54.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ID" val="custom20188978_5*a*1"/>
  <p:tag name="KSO_WM_UNIT_PRESET_TEXT" val="取得的成绩与经验"/>
</p:tagLst>
</file>

<file path=ppt/tags/tag55.xml><?xml version="1.0" encoding="utf-8"?>
<p:tagLst xmlns:p="http://schemas.openxmlformats.org/presentationml/2006/main">
  <p:tag name="KSO_WM_TEMPLATE_CATEGORY" val="custom"/>
  <p:tag name="KSO_WM_TEMPLATE_INDEX" val="20188978"/>
  <p:tag name="KSO_WM_UNIT_TYPE" val="e"/>
  <p:tag name="KSO_WM_UNIT_INDEX" val="1"/>
  <p:tag name="KSO_WM_UNIT_LAYERLEVEL" val="1"/>
  <p:tag name="KSO_WM_UNIT_VALUE" val="2"/>
  <p:tag name="KSO_WM_UNIT_HIGHLIGHT" val="0"/>
  <p:tag name="KSO_WM_UNIT_COMPATIBLE" val="1"/>
  <p:tag name="KSO_WM_UNIT_CLEAR" val="0"/>
  <p:tag name="KSO_WM_BEAUTIFY_FLAG" val="#wm#"/>
  <p:tag name="KSO_WM_TAG_VERSION" val="1.0"/>
  <p:tag name="KSO_WM_UNIT_ID" val="custom20188978_5*e*1"/>
  <p:tag name="KSO_WM_UNIT_PRESET_TEXT" val="02."/>
</p:tagLst>
</file>

<file path=ppt/tags/tag56.xml><?xml version="1.0" encoding="utf-8"?>
<p:tagLst xmlns:p="http://schemas.openxmlformats.org/presentationml/2006/main">
  <p:tag name="KSO_WM_TAG_VERSION" val="1.0"/>
  <p:tag name="KSO_WM_SLIDE_ITEM_CNT" val="1"/>
  <p:tag name="KSO_WM_SLIDE_LAYOUT" val="a_e"/>
  <p:tag name="KSO_WM_SLIDE_LAYOUT_CNT" val="1_1"/>
  <p:tag name="KSO_WM_SLIDE_TYPE" val="sectionTitle"/>
  <p:tag name="KSO_WM_SLIDE_SUBTYPE" val="pureTxt"/>
  <p:tag name="KSO_WM_BEAUTIFY_FLAG" val="#wm#"/>
  <p:tag name="KSO_WM_COMBINE_RELATE_SLIDE_ID" val="background20185106_5"/>
  <p:tag name="KSO_WM_TEMPLATE_CATEGORY" val="custom"/>
  <p:tag name="KSO_WM_TEMPLATE_INDEX" val="20188978"/>
  <p:tag name="KSO_WM_SLIDE_ID" val="custom20188978_5"/>
  <p:tag name="KSO_WM_SLIDE_INDEX" val="5"/>
  <p:tag name="KSO_WM_TEMPLATE_SUBCATEGORY" val="combine"/>
</p:tagLst>
</file>

<file path=ppt/tags/tag57.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5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1"/>
  <p:tag name="KSO_WM_TEMPLATE_CATEGORY" val="custom"/>
  <p:tag name="KSO_WM_TEMPLATE_INDEX" val="20188978"/>
  <p:tag name="KSO_WM_UNIT_INDEX" val="1"/>
</p:tagLst>
</file>

<file path=ppt/tags/tag59.xml><?xml version="1.0" encoding="utf-8"?>
<p:tagLst xmlns:p="http://schemas.openxmlformats.org/presentationml/2006/main">
  <p:tag name="KSO_WM_TEMPLATE_CATEGORY" val="custom"/>
  <p:tag name="KSO_WM_TEMPLATE_INDEX" val="20188978"/>
  <p:tag name="KSO_WM_UNIT_TYPE" val="l_h_i"/>
  <p:tag name="KSO_WM_UNIT_INDEX" val="1_1_1"/>
  <p:tag name="KSO_WM_UNIT_LAYERLEVEL" val="1_1_1"/>
  <p:tag name="KSO_WM_BEAUTIFY_FLAG" val="#wm#"/>
  <p:tag name="KSO_WM_TAG_VERSION" val="1.0"/>
  <p:tag name="KSO_WM_DIAGRAM_GROUP_CODE" val="l1-3"/>
  <p:tag name="KSO_WM_UNIT_ID" val="custom20188978_6*l_h_i*1_1_1"/>
</p:tagLst>
</file>

<file path=ppt/tags/tag6.xml><?xml version="1.0" encoding="utf-8"?>
<p:tagLst xmlns:p="http://schemas.openxmlformats.org/presentationml/2006/main">
  <p:tag name="KSO_WM_TEMPLATE_CATEGORY" val="custom"/>
  <p:tag name="KSO_WM_TEMPLATE_INDEX" val="20188978"/>
  <p:tag name="KSO_WM_UNIT_TYPE" val="b"/>
  <p:tag name="KSO_WM_UNIT_INDEX" val="1"/>
  <p:tag name="KSO_WM_UNIT_LAYERLEVEL" val="1"/>
  <p:tag name="KSO_WM_UNIT_VALUE" val="24"/>
  <p:tag name="KSO_WM_UNIT_ISCONTENTSTITLE" val="0"/>
  <p:tag name="KSO_WM_UNIT_HIGHLIGHT" val="0"/>
  <p:tag name="KSO_WM_UNIT_COMPATIBLE" val="0"/>
  <p:tag name="KSO_WM_UNIT_CLEAR" val="0"/>
  <p:tag name="KSO_WM_BEAUTIFY_FLAG" val="#wm#"/>
  <p:tag name="KSO_WM_TAG_VERSION" val="1.0"/>
  <p:tag name="KSO_WM_UNIT_ID" val="custom20188978_1*b*1"/>
  <p:tag name="KSO_WM_UNIT_PRESET_TEXT" val="Adjust the spacing to adapt to Chinese typesetting"/>
</p:tagLst>
</file>

<file path=ppt/tags/tag60.xml><?xml version="1.0" encoding="utf-8"?>
<p:tagLst xmlns:p="http://schemas.openxmlformats.org/presentationml/2006/main">
  <p:tag name="KSO_WM_TEMPLATE_CATEGORY" val="custom"/>
  <p:tag name="KSO_WM_TEMPLATE_INDEX" val="20188978"/>
  <p:tag name="KSO_WM_UNIT_TYPE" val="l_h_i"/>
  <p:tag name="KSO_WM_UNIT_INDEX" val="1_2_1"/>
  <p:tag name="KSO_WM_UNIT_LAYERLEVEL" val="1_1_1"/>
  <p:tag name="KSO_WM_BEAUTIFY_FLAG" val="#wm#"/>
  <p:tag name="KSO_WM_TAG_VERSION" val="1.0"/>
  <p:tag name="KSO_WM_DIAGRAM_GROUP_CODE" val="l1-3"/>
  <p:tag name="KSO_WM_UNIT_ID" val="custom20188978_6*l_h_i*1_2_1"/>
</p:tagLst>
</file>

<file path=ppt/tags/tag61.xml><?xml version="1.0" encoding="utf-8"?>
<p:tagLst xmlns:p="http://schemas.openxmlformats.org/presentationml/2006/main">
  <p:tag name="KSO_WM_TEMPLATE_CATEGORY" val="custom"/>
  <p:tag name="KSO_WM_TEMPLATE_INDEX" val="20188978"/>
  <p:tag name="KSO_WM_UNIT_TYPE" val="l_h_i"/>
  <p:tag name="KSO_WM_UNIT_INDEX" val="1_3_1"/>
  <p:tag name="KSO_WM_UNIT_LAYERLEVEL" val="1_1_1"/>
  <p:tag name="KSO_WM_BEAUTIFY_FLAG" val="#wm#"/>
  <p:tag name="KSO_WM_TAG_VERSION" val="1.0"/>
  <p:tag name="KSO_WM_DIAGRAM_GROUP_CODE" val="l1-3"/>
  <p:tag name="KSO_WM_UNIT_ID" val="custom20188978_6*l_h_i*1_3_1"/>
</p:tagLst>
</file>

<file path=ppt/tags/tag62.xml><?xml version="1.0" encoding="utf-8"?>
<p:tagLst xmlns:p="http://schemas.openxmlformats.org/presentationml/2006/main">
  <p:tag name="KSO_WM_TEMPLATE_CATEGORY" val="custom"/>
  <p:tag name="KSO_WM_TEMPLATE_INDEX" val="20188978"/>
  <p:tag name="KSO_WM_UNIT_TYPE" val="l_h_i"/>
  <p:tag name="KSO_WM_UNIT_INDEX" val="1_1_2"/>
  <p:tag name="KSO_WM_UNIT_LAYERLEVEL" val="1_1_1"/>
  <p:tag name="KSO_WM_BEAUTIFY_FLAG" val="#wm#"/>
  <p:tag name="KSO_WM_TAG_VERSION" val="1.0"/>
  <p:tag name="KSO_WM_DIAGRAM_GROUP_CODE" val="l1-3"/>
  <p:tag name="KSO_WM_UNIT_ID" val="custom20188978_6*l_h_i*1_1_2"/>
</p:tagLst>
</file>

<file path=ppt/tags/tag6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ags/tag64.xml><?xml version="1.0" encoding="utf-8"?>
<p:tagLst xmlns:p="http://schemas.openxmlformats.org/presentationml/2006/main">
  <p:tag name="KSO_WM_TEMPLATE_CATEGORY" val="custom"/>
  <p:tag name="KSO_WM_TEMPLATE_INDEX" val="20188978"/>
  <p:tag name="KSO_WM_UNIT_TYPE" val="l_h_i"/>
  <p:tag name="KSO_WM_UNIT_INDEX" val="1_2_2"/>
  <p:tag name="KSO_WM_UNIT_LAYERLEVEL" val="1_1_1"/>
  <p:tag name="KSO_WM_BEAUTIFY_FLAG" val="#wm#"/>
  <p:tag name="KSO_WM_TAG_VERSION" val="1.0"/>
  <p:tag name="KSO_WM_DIAGRAM_GROUP_CODE" val="l1-3"/>
  <p:tag name="KSO_WM_UNIT_ID" val="custom20188978_6*l_h_i*1_2_2"/>
</p:tagLst>
</file>

<file path=ppt/tags/tag65.xml><?xml version="1.0" encoding="utf-8"?>
<p:tagLst xmlns:p="http://schemas.openxmlformats.org/presentationml/2006/main">
  <p:tag name="KSO_WM_TEMPLATE_CATEGORY" val="custom"/>
  <p:tag name="KSO_WM_TEMPLATE_INDEX" val="20188978"/>
  <p:tag name="KSO_WM_UNIT_TYPE" val="l_h_i"/>
  <p:tag name="KSO_WM_UNIT_INDEX" val="1_3_2"/>
  <p:tag name="KSO_WM_UNIT_LAYERLEVEL" val="1_1_1"/>
  <p:tag name="KSO_WM_BEAUTIFY_FLAG" val="#wm#"/>
  <p:tag name="KSO_WM_TAG_VERSION" val="1.0"/>
  <p:tag name="KSO_WM_DIAGRAM_GROUP_CODE" val="l1-3"/>
  <p:tag name="KSO_WM_UNIT_ID" val="custom20188978_6*l_h_i*1_3_2"/>
</p:tagLst>
</file>

<file path=ppt/tags/tag66.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6*a*1"/>
  <p:tag name="KSO_WM_UNIT_PRESET_TEXT" val="今年取得的成绩"/>
</p:tagLst>
</file>

<file path=ppt/tags/tag67.xml><?xml version="1.0" encoding="utf-8"?>
<p:tagLst xmlns:p="http://schemas.openxmlformats.org/presentationml/2006/main">
  <p:tag name="KSO_WM_TEMPLATE_CATEGORY" val="custom"/>
  <p:tag name="KSO_WM_TEMPLATE_INDEX" val="20188978"/>
  <p:tag name="KSO_WM_UNIT_TYPE" val="b"/>
  <p:tag name="KSO_WM_UNIT_INDEX" val="1"/>
  <p:tag name="KSO_WM_UNIT_LAYERLEVEL" val="1"/>
  <p:tag name="KSO_WM_UNIT_VALUE" val="17"/>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6*b*1"/>
  <p:tag name="KSO_WM_UNIT_PRESET_TEXT" val="Unified fonts make reading more fluent."/>
</p:tagLst>
</file>

<file path=ppt/tags/tag68.xml><?xml version="1.0" encoding="utf-8"?>
<p:tagLst xmlns:p="http://schemas.openxmlformats.org/presentationml/2006/main">
  <p:tag name="KSO_WM_TEMPLATE_CATEGORY" val="custom"/>
  <p:tag name="KSO_WM_TEMPLATE_INDEX" val="20188978"/>
  <p:tag name="KSO_WM_UNIT_TYPE" val="f"/>
  <p:tag name="KSO_WM_UNIT_INDEX" val="1"/>
  <p:tag name="KSO_WM_UNIT_LAYERLEVEL" val="1"/>
  <p:tag name="KSO_WM_UNIT_VALUE" val="51"/>
  <p:tag name="KSO_WM_UNIT_HIGHLIGHT" val="0"/>
  <p:tag name="KSO_WM_UNIT_COMPATIBLE" val="0"/>
  <p:tag name="KSO_WM_UNIT_CLEAR" val="0"/>
  <p:tag name="KSO_WM_BEAUTIFY_FLAG" val="#wm#"/>
  <p:tag name="KSO_WM_TAG_VERSION" val="1.0"/>
  <p:tag name="KSO_WM_DIAGRAM_GROUP_CODE" val="l1_1"/>
  <p:tag name="KSO_WM_UNIT_ID" val="custom20188978_6*f*1"/>
  <p:tag name="KSO_WM_UNIT_PRESET_TEXT" val="Supporting text here.&#13;Copy paste fonts. Choose the only option to retain text."/>
</p:tagLst>
</file>

<file path=ppt/tags/tag69.xml><?xml version="1.0" encoding="utf-8"?>
<p:tagLst xmlns:p="http://schemas.openxmlformats.org/presentationml/2006/main">
  <p:tag name="KSO_WM_TAG_VERSION" val="1.0"/>
  <p:tag name="KSO_WM_SLIDE_ITEM_CNT" val="3"/>
  <p:tag name="KSO_WM_SLIDE_LAYOUT" val="a_b_f_l"/>
  <p:tag name="KSO_WM_SLIDE_LAYOUT_CNT" val="1_1_1_1"/>
  <p:tag name="KSO_WM_SLIDE_TYPE" val="text"/>
  <p:tag name="KSO_WM_SLIDE_SUBTYPE" val="diag"/>
  <p:tag name="KSO_WM_BEAUTIFY_FLAG" val="#wm#"/>
  <p:tag name="KSO_WM_SLIDE_POSITION" val="139*94"/>
  <p:tag name="KSO_WM_SLIDE_SIZE" val="748*384"/>
  <p:tag name="KSO_WM_COMBINE_RELATE_SLIDE_ID" val="background20185106_6"/>
  <p:tag name="KSO_WM_TEMPLATE_CATEGORY" val="custom"/>
  <p:tag name="KSO_WM_TEMPLATE_INDEX" val="20188978"/>
  <p:tag name="KSO_WM_SLIDE_ID" val="custom20188978_6"/>
  <p:tag name="KSO_WM_SLIDE_INDEX" val="6"/>
  <p:tag name="KSO_WM_DIAGRAM_GROUP_CODE" val="l1-3"/>
  <p:tag name="KSO_WM_TEMPLATE_SUBCATEGORY" val="combine"/>
</p:tagLst>
</file>

<file path=ppt/tags/tag7.xml><?xml version="1.0" encoding="utf-8"?>
<p:tagLst xmlns:p="http://schemas.openxmlformats.org/presentationml/2006/main">
  <p:tag name="KSO_WM_TEMPLATE_TOPIC_ID" val="2869567"/>
  <p:tag name="KSO_WM_TEMPLATE_OUTLINE_ID" val="5"/>
  <p:tag name="KSO_WM_TEMPLATE_SCENE_ID" val="1"/>
  <p:tag name="KSO_WM_TEMPLATE_JOB_ID" val="5"/>
  <p:tag name="KSO_WM_TEMPLATE_TOPIC_DEFAULT" val="0"/>
  <p:tag name="KSO_WM_TAG_VERSION" val="1.0"/>
  <p:tag name="KSO_WM_SLIDE_ITEM_CNT" val="3"/>
  <p:tag name="KSO_WM_SLIDE_LAYOUT" val="a_b_f"/>
  <p:tag name="KSO_WM_SLIDE_LAYOUT_CNT" val="1_1_1"/>
  <p:tag name="KSO_WM_SLIDE_TYPE" val="title"/>
  <p:tag name="KSO_WM_SLIDE_SUBTYPE" val="pureTxt"/>
  <p:tag name="KSO_WM_BEAUTIFY_FLAG" val="#wm#"/>
  <p:tag name="KSO_WM_COMBINE_RELATE_SLIDE_ID" val="background20185106_1"/>
  <p:tag name="KSO_WM_TEMPLATE_CATEGORY" val="custom"/>
  <p:tag name="KSO_WM_TEMPLATE_INDEX" val="20188978"/>
  <p:tag name="KSO_WM_SLIDE_ID" val="custom20188978_1"/>
  <p:tag name="KSO_WM_SLIDE_INDEX" val="1"/>
  <p:tag name="KSO_WM_TEMPLATE_SUBCATEGORY" val="combine"/>
  <p:tag name="KSO_WM_TEMPLATE_THUMBS_INDEX" val="1、2、3、4、6、8、10、12、13、"/>
</p:tagLst>
</file>

<file path=ppt/tags/tag7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71.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ags/tag72.xml><?xml version="1.0" encoding="utf-8"?>
<p:tagLst xmlns:p="http://schemas.openxmlformats.org/presentationml/2006/main">
  <p:tag name="KSO_WM_BEAUTIFY_FLAG" val="#wm#"/>
  <p:tag name="KSO_WM_TEMPLATE_CATEGORY" val="custom"/>
  <p:tag name="KSO_WM_TEMPLATE_INDEX" val="20188978"/>
</p:tagLst>
</file>

<file path=ppt/tags/tag7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7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ags/tag75.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76.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77.xml><?xml version="1.0" encoding="utf-8"?>
<p:tagLst xmlns:p="http://schemas.openxmlformats.org/presentationml/2006/main">
  <p:tag name="KSO_WM_BEAUTIFY_FLAG" val="#wm#"/>
  <p:tag name="KSO_WM_TEMPLATE_CATEGORY" val="custom"/>
  <p:tag name="KSO_WM_TEMPLATE_INDEX" val="20188978"/>
</p:tagLst>
</file>

<file path=ppt/tags/tag7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79.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ags/tag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2*i*0"/>
  <p:tag name="KSO_WM_TEMPLATE_CATEGORY" val="custom"/>
  <p:tag name="KSO_WM_TEMPLATE_INDEX" val="20188978"/>
  <p:tag name="KSO_WM_UNIT_INDEX" val="0"/>
</p:tagLst>
</file>

<file path=ppt/tags/tag8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81.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82.xml><?xml version="1.0" encoding="utf-8"?>
<p:tagLst xmlns:p="http://schemas.openxmlformats.org/presentationml/2006/main">
  <p:tag name="KSO_WM_BEAUTIFY_FLAG" val="#wm#"/>
  <p:tag name="KSO_WM_TEMPLATE_CATEGORY" val="custom"/>
  <p:tag name="KSO_WM_TEMPLATE_INDEX" val="20188978"/>
</p:tagLst>
</file>

<file path=ppt/tags/tag8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8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ags/tag85.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86.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87.xml><?xml version="1.0" encoding="utf-8"?>
<p:tagLst xmlns:p="http://schemas.openxmlformats.org/presentationml/2006/main">
  <p:tag name="KSO_WM_BEAUTIFY_FLAG" val="#wm#"/>
  <p:tag name="KSO_WM_TEMPLATE_CATEGORY" val="custom"/>
  <p:tag name="KSO_WM_TEMPLATE_INDEX" val="20188978"/>
</p:tagLst>
</file>

<file path=ppt/tags/tag8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89.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ags/tag9.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2*i*1"/>
  <p:tag name="KSO_WM_TEMPLATE_CATEGORY" val="custom"/>
  <p:tag name="KSO_WM_TEMPLATE_INDEX" val="20188978"/>
  <p:tag name="KSO_WM_UNIT_INDEX" val="1"/>
</p:tagLst>
</file>

<file path=ppt/tags/tag9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91.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92.xml><?xml version="1.0" encoding="utf-8"?>
<p:tagLst xmlns:p="http://schemas.openxmlformats.org/presentationml/2006/main">
  <p:tag name="KSO_WM_BEAUTIFY_FLAG" val="#wm#"/>
  <p:tag name="KSO_WM_TEMPLATE_CATEGORY" val="custom"/>
  <p:tag name="KSO_WM_TEMPLATE_INDEX" val="20188978"/>
</p:tagLst>
</file>

<file path=ppt/tags/tag9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9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ags/tag95.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4*i*8"/>
  <p:tag name="KSO_WM_TEMPLATE_CATEGORY" val="custom"/>
  <p:tag name="KSO_WM_TEMPLATE_INDEX" val="20188978"/>
  <p:tag name="KSO_WM_UNIT_INDEX" val="8"/>
</p:tagLst>
</file>

<file path=ppt/tags/tag96.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78_4*a*1"/>
  <p:tag name="KSO_WM_UNIT_PRESET_TEXT" val="总体目标完成情况"/>
</p:tagLst>
</file>

<file path=ppt/tags/tag97.xml><?xml version="1.0" encoding="utf-8"?>
<p:tagLst xmlns:p="http://schemas.openxmlformats.org/presentationml/2006/main">
  <p:tag name="KSO_WM_BEAUTIFY_FLAG" val="#wm#"/>
  <p:tag name="KSO_WM_TEMPLATE_CATEGORY" val="custom"/>
  <p:tag name="KSO_WM_TEMPLATE_INDEX" val="20188978"/>
</p:tagLst>
</file>

<file path=ppt/tags/tag9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0"/>
  <p:tag name="KSO_WM_TEMPLATE_CATEGORY" val="custom"/>
  <p:tag name="KSO_WM_TEMPLATE_INDEX" val="20188978"/>
  <p:tag name="KSO_WM_UNIT_INDEX" val="0"/>
</p:tagLst>
</file>

<file path=ppt/tags/tag99.xml><?xml version="1.0" encoding="utf-8"?>
<p:tagLst xmlns:p="http://schemas.openxmlformats.org/presentationml/2006/main">
  <p:tag name="KSO_WM_DIAGRAM_GROUP_CODE" val="l1_1"/>
  <p:tag name="KSO_WM_TAG_VERSION" val="1.0"/>
  <p:tag name="KSO_WM_BEAUTIFY_FLAG" val="#wm#"/>
  <p:tag name="KSO_WM_UNIT_TYPE" val="i"/>
  <p:tag name="KSO_WM_UNIT_ID" val="custom20188978_6*i*6"/>
  <p:tag name="KSO_WM_TEMPLATE_CATEGORY" val="custom"/>
  <p:tag name="KSO_WM_TEMPLATE_INDEX" val="20188978"/>
  <p:tag name="KSO_WM_UNIT_INDEX" val="6"/>
</p:tagLst>
</file>

<file path=ppt/theme/theme1.xml><?xml version="1.0" encoding="utf-8"?>
<a:theme xmlns:a="http://schemas.openxmlformats.org/drawingml/2006/main" name="1_Office 主题​​">
  <a:themeElements>
    <a:clrScheme name="自定义 312">
      <a:dk1>
        <a:srgbClr val="000000"/>
      </a:dk1>
      <a:lt1>
        <a:srgbClr val="FFFFFF"/>
      </a:lt1>
      <a:dk2>
        <a:srgbClr val="455171"/>
      </a:dk2>
      <a:lt2>
        <a:srgbClr val="F2D4AA"/>
      </a:lt2>
      <a:accent1>
        <a:srgbClr val="455171"/>
      </a:accent1>
      <a:accent2>
        <a:srgbClr val="F2D4AA"/>
      </a:accent2>
      <a:accent3>
        <a:srgbClr val="A5A5A5"/>
      </a:accent3>
      <a:accent4>
        <a:srgbClr val="FFFFFF"/>
      </a:accent4>
      <a:accent5>
        <a:srgbClr val="5B9BD5"/>
      </a:accent5>
      <a:accent6>
        <a:srgbClr val="70AD47"/>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1977</Words>
  <Application>WPS 演示</Application>
  <PresentationFormat>宽屏</PresentationFormat>
  <Paragraphs>242</Paragraphs>
  <Slides>25</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宋体</vt:lpstr>
      <vt:lpstr>Wingdings</vt:lpstr>
      <vt:lpstr>Impact</vt:lpstr>
      <vt:lpstr>微软雅黑</vt:lpstr>
      <vt:lpstr>Arial Unicode MS</vt:lpstr>
      <vt:lpstr>等线</vt:lpstr>
      <vt:lpstr>1_Office 主题​​</vt:lpstr>
      <vt:lpstr>Harbor新旧对比</vt:lpstr>
      <vt:lpstr>PowerPoint 演示文稿</vt:lpstr>
      <vt:lpstr>界面排版对比</vt:lpstr>
      <vt:lpstr>PowerPoint 演示文稿</vt:lpstr>
      <vt:lpstr>PowerPoint 演示文稿</vt:lpstr>
      <vt:lpstr>PowerPoint 演示文稿</vt:lpstr>
      <vt:lpstr>PowerPoint 演示文稿</vt:lpstr>
      <vt:lpstr>功能对比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25</cp:revision>
  <dcterms:created xsi:type="dcterms:W3CDTF">2018-04-26T02:54:00Z</dcterms:created>
  <dcterms:modified xsi:type="dcterms:W3CDTF">2018-09-06T11:12:49Z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