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4D418-83C1-42E4-A4F5-7F5B79B145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648012-4493-4697-87DB-6FB922DBC4E8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 dirty="0"/>
            <a:t>Aprender por qué es tan necesario trabajar con Python en el área de la programación.</a:t>
          </a:r>
          <a:endParaRPr lang="en-US" dirty="0"/>
        </a:p>
      </dgm:t>
    </dgm:pt>
    <dgm:pt modelId="{E8CE64EB-E4A8-4B5B-8C98-BAADFA36BCAB}" type="parTrans" cxnId="{46510807-41F0-4534-9C6C-80BFEFF2C68E}">
      <dgm:prSet/>
      <dgm:spPr/>
      <dgm:t>
        <a:bodyPr/>
        <a:lstStyle/>
        <a:p>
          <a:endParaRPr lang="en-US"/>
        </a:p>
      </dgm:t>
    </dgm:pt>
    <dgm:pt modelId="{E696B214-10D6-4821-81FE-A9C9ED202475}" type="sibTrans" cxnId="{46510807-41F0-4534-9C6C-80BFEFF2C68E}">
      <dgm:prSet/>
      <dgm:spPr/>
      <dgm:t>
        <a:bodyPr/>
        <a:lstStyle/>
        <a:p>
          <a:endParaRPr lang="en-US"/>
        </a:p>
      </dgm:t>
    </dgm:pt>
    <dgm:pt modelId="{9B3141D3-307C-450A-B360-00041254061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Aprender todo lo relacionado con variables y operadores.</a:t>
          </a:r>
          <a:endParaRPr lang="en-US"/>
        </a:p>
      </dgm:t>
    </dgm:pt>
    <dgm:pt modelId="{00FDD596-B11C-404D-8783-3C917456F034}" type="parTrans" cxnId="{FBBF25EE-2CEC-44DB-8ED4-775B446080C9}">
      <dgm:prSet/>
      <dgm:spPr/>
      <dgm:t>
        <a:bodyPr/>
        <a:lstStyle/>
        <a:p>
          <a:endParaRPr lang="en-US"/>
        </a:p>
      </dgm:t>
    </dgm:pt>
    <dgm:pt modelId="{E98D8BBA-124A-434D-BD3C-8620F5C48FD7}" type="sibTrans" cxnId="{FBBF25EE-2CEC-44DB-8ED4-775B446080C9}">
      <dgm:prSet/>
      <dgm:spPr/>
      <dgm:t>
        <a:bodyPr/>
        <a:lstStyle/>
        <a:p>
          <a:endParaRPr lang="en-US"/>
        </a:p>
      </dgm:t>
    </dgm:pt>
    <dgm:pt modelId="{6F19F9D3-85B0-4036-9425-E435C2104B6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Aprender los condicionales y ciclos.</a:t>
          </a:r>
          <a:endParaRPr lang="en-US"/>
        </a:p>
      </dgm:t>
    </dgm:pt>
    <dgm:pt modelId="{72C9AC06-37CA-47DD-9534-D9E26A55A337}" type="parTrans" cxnId="{541B2331-B031-4EB9-948F-52D786D54DC8}">
      <dgm:prSet/>
      <dgm:spPr/>
      <dgm:t>
        <a:bodyPr/>
        <a:lstStyle/>
        <a:p>
          <a:endParaRPr lang="en-US"/>
        </a:p>
      </dgm:t>
    </dgm:pt>
    <dgm:pt modelId="{2E345EAA-0B5D-4EF2-BBF7-B6CE8BBC1C4D}" type="sibTrans" cxnId="{541B2331-B031-4EB9-948F-52D786D54DC8}">
      <dgm:prSet/>
      <dgm:spPr/>
      <dgm:t>
        <a:bodyPr/>
        <a:lstStyle/>
        <a:p>
          <a:endParaRPr lang="en-US"/>
        </a:p>
      </dgm:t>
    </dgm:pt>
    <dgm:pt modelId="{B0AD496E-7AE7-47CC-9C7F-3B16D91F81D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Aprender las funciones y estructuras de datos.</a:t>
          </a:r>
          <a:endParaRPr lang="en-US"/>
        </a:p>
      </dgm:t>
    </dgm:pt>
    <dgm:pt modelId="{66B6292B-75A7-45DB-9E70-E6C03A1093C2}" type="parTrans" cxnId="{55623756-F2E0-48B6-AD87-0A4A81EDE7DA}">
      <dgm:prSet/>
      <dgm:spPr/>
      <dgm:t>
        <a:bodyPr/>
        <a:lstStyle/>
        <a:p>
          <a:endParaRPr lang="en-US"/>
        </a:p>
      </dgm:t>
    </dgm:pt>
    <dgm:pt modelId="{5360E325-1C22-45A5-B871-821C4F506CD8}" type="sibTrans" cxnId="{55623756-F2E0-48B6-AD87-0A4A81EDE7DA}">
      <dgm:prSet/>
      <dgm:spPr/>
      <dgm:t>
        <a:bodyPr/>
        <a:lstStyle/>
        <a:p>
          <a:endParaRPr lang="en-US"/>
        </a:p>
      </dgm:t>
    </dgm:pt>
    <dgm:pt modelId="{7F65FC21-92D5-49B7-BF28-83B2D5B7890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Aprender a trabajar con la programación orientado a objetos.</a:t>
          </a:r>
          <a:endParaRPr lang="en-US"/>
        </a:p>
      </dgm:t>
    </dgm:pt>
    <dgm:pt modelId="{07F66F0E-52C7-4C0E-9A0F-627FF15A8A65}" type="parTrans" cxnId="{8C588B09-A1DB-40E9-BC38-D1EDCFB23099}">
      <dgm:prSet/>
      <dgm:spPr/>
      <dgm:t>
        <a:bodyPr/>
        <a:lstStyle/>
        <a:p>
          <a:endParaRPr lang="en-US"/>
        </a:p>
      </dgm:t>
    </dgm:pt>
    <dgm:pt modelId="{884A82CA-95FC-4A51-9B18-CB7CE685287D}" type="sibTrans" cxnId="{8C588B09-A1DB-40E9-BC38-D1EDCFB23099}">
      <dgm:prSet/>
      <dgm:spPr/>
      <dgm:t>
        <a:bodyPr/>
        <a:lstStyle/>
        <a:p>
          <a:endParaRPr lang="en-US"/>
        </a:p>
      </dgm:t>
    </dgm:pt>
    <dgm:pt modelId="{5913AFB1-4E80-49AF-976A-7EC2A361C965}" type="pres">
      <dgm:prSet presAssocID="{3724D418-83C1-42E4-A4F5-7F5B79B14575}" presName="linear" presStyleCnt="0">
        <dgm:presLayoutVars>
          <dgm:animLvl val="lvl"/>
          <dgm:resizeHandles val="exact"/>
        </dgm:presLayoutVars>
      </dgm:prSet>
      <dgm:spPr/>
    </dgm:pt>
    <dgm:pt modelId="{3F5C41DF-8DBF-423B-8D21-CA47D90B0A30}" type="pres">
      <dgm:prSet presAssocID="{5D648012-4493-4697-87DB-6FB922DBC4E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9B2840-205A-4637-A9CB-567123260C58}" type="pres">
      <dgm:prSet presAssocID="{E696B214-10D6-4821-81FE-A9C9ED202475}" presName="spacer" presStyleCnt="0"/>
      <dgm:spPr/>
    </dgm:pt>
    <dgm:pt modelId="{3D5D5301-A0A4-4557-8746-0D0567C5F420}" type="pres">
      <dgm:prSet presAssocID="{9B3141D3-307C-450A-B360-0004125406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546E609-9EF9-4350-A14D-06F86ABD24D9}" type="pres">
      <dgm:prSet presAssocID="{E98D8BBA-124A-434D-BD3C-8620F5C48FD7}" presName="spacer" presStyleCnt="0"/>
      <dgm:spPr/>
    </dgm:pt>
    <dgm:pt modelId="{AB774CDC-C7BD-469E-88A1-907997BBA716}" type="pres">
      <dgm:prSet presAssocID="{6F19F9D3-85B0-4036-9425-E435C2104B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3FEA88-F3D4-4162-A46D-D961DDF165B3}" type="pres">
      <dgm:prSet presAssocID="{2E345EAA-0B5D-4EF2-BBF7-B6CE8BBC1C4D}" presName="spacer" presStyleCnt="0"/>
      <dgm:spPr/>
    </dgm:pt>
    <dgm:pt modelId="{FE808F81-4FDE-4069-9AB3-4A5A8ED5C128}" type="pres">
      <dgm:prSet presAssocID="{B0AD496E-7AE7-47CC-9C7F-3B16D91F81D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030499-190F-4D4E-B3F7-4D15E9F4B17C}" type="pres">
      <dgm:prSet presAssocID="{5360E325-1C22-45A5-B871-821C4F506CD8}" presName="spacer" presStyleCnt="0"/>
      <dgm:spPr/>
    </dgm:pt>
    <dgm:pt modelId="{28E8FF5B-EBF1-417D-9BC1-BB4F44BCD363}" type="pres">
      <dgm:prSet presAssocID="{7F65FC21-92D5-49B7-BF28-83B2D5B7890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6510807-41F0-4534-9C6C-80BFEFF2C68E}" srcId="{3724D418-83C1-42E4-A4F5-7F5B79B14575}" destId="{5D648012-4493-4697-87DB-6FB922DBC4E8}" srcOrd="0" destOrd="0" parTransId="{E8CE64EB-E4A8-4B5B-8C98-BAADFA36BCAB}" sibTransId="{E696B214-10D6-4821-81FE-A9C9ED202475}"/>
    <dgm:cxn modelId="{8C588B09-A1DB-40E9-BC38-D1EDCFB23099}" srcId="{3724D418-83C1-42E4-A4F5-7F5B79B14575}" destId="{7F65FC21-92D5-49B7-BF28-83B2D5B7890B}" srcOrd="4" destOrd="0" parTransId="{07F66F0E-52C7-4C0E-9A0F-627FF15A8A65}" sibTransId="{884A82CA-95FC-4A51-9B18-CB7CE685287D}"/>
    <dgm:cxn modelId="{242C460C-ECC4-4D48-B8AB-B74C78E2DEE2}" type="presOf" srcId="{B0AD496E-7AE7-47CC-9C7F-3B16D91F81DD}" destId="{FE808F81-4FDE-4069-9AB3-4A5A8ED5C128}" srcOrd="0" destOrd="0" presId="urn:microsoft.com/office/officeart/2005/8/layout/vList2"/>
    <dgm:cxn modelId="{541B2331-B031-4EB9-948F-52D786D54DC8}" srcId="{3724D418-83C1-42E4-A4F5-7F5B79B14575}" destId="{6F19F9D3-85B0-4036-9425-E435C2104B64}" srcOrd="2" destOrd="0" parTransId="{72C9AC06-37CA-47DD-9534-D9E26A55A337}" sibTransId="{2E345EAA-0B5D-4EF2-BBF7-B6CE8BBC1C4D}"/>
    <dgm:cxn modelId="{55623756-F2E0-48B6-AD87-0A4A81EDE7DA}" srcId="{3724D418-83C1-42E4-A4F5-7F5B79B14575}" destId="{B0AD496E-7AE7-47CC-9C7F-3B16D91F81DD}" srcOrd="3" destOrd="0" parTransId="{66B6292B-75A7-45DB-9E70-E6C03A1093C2}" sibTransId="{5360E325-1C22-45A5-B871-821C4F506CD8}"/>
    <dgm:cxn modelId="{D2156D8F-6987-41FB-AC96-BDC219E1A168}" type="presOf" srcId="{9B3141D3-307C-450A-B360-00041254061B}" destId="{3D5D5301-A0A4-4557-8746-0D0567C5F420}" srcOrd="0" destOrd="0" presId="urn:microsoft.com/office/officeart/2005/8/layout/vList2"/>
    <dgm:cxn modelId="{C957099B-CF65-4005-91D8-2469547D5673}" type="presOf" srcId="{5D648012-4493-4697-87DB-6FB922DBC4E8}" destId="{3F5C41DF-8DBF-423B-8D21-CA47D90B0A30}" srcOrd="0" destOrd="0" presId="urn:microsoft.com/office/officeart/2005/8/layout/vList2"/>
    <dgm:cxn modelId="{46CB64DB-B1FE-4D5D-A6C9-D7B25F9B4346}" type="presOf" srcId="{7F65FC21-92D5-49B7-BF28-83B2D5B7890B}" destId="{28E8FF5B-EBF1-417D-9BC1-BB4F44BCD363}" srcOrd="0" destOrd="0" presId="urn:microsoft.com/office/officeart/2005/8/layout/vList2"/>
    <dgm:cxn modelId="{7CE54BE8-6F7B-43AE-B572-C8789B1DCB51}" type="presOf" srcId="{3724D418-83C1-42E4-A4F5-7F5B79B14575}" destId="{5913AFB1-4E80-49AF-976A-7EC2A361C965}" srcOrd="0" destOrd="0" presId="urn:microsoft.com/office/officeart/2005/8/layout/vList2"/>
    <dgm:cxn modelId="{FBBF25EE-2CEC-44DB-8ED4-775B446080C9}" srcId="{3724D418-83C1-42E4-A4F5-7F5B79B14575}" destId="{9B3141D3-307C-450A-B360-00041254061B}" srcOrd="1" destOrd="0" parTransId="{00FDD596-B11C-404D-8783-3C917456F034}" sibTransId="{E98D8BBA-124A-434D-BD3C-8620F5C48FD7}"/>
    <dgm:cxn modelId="{63AFF2F4-0906-4D1A-B5F9-552B9F277F39}" type="presOf" srcId="{6F19F9D3-85B0-4036-9425-E435C2104B64}" destId="{AB774CDC-C7BD-469E-88A1-907997BBA716}" srcOrd="0" destOrd="0" presId="urn:microsoft.com/office/officeart/2005/8/layout/vList2"/>
    <dgm:cxn modelId="{04AC7DC7-C92C-43EA-9DE6-2DDA4CCC2867}" type="presParOf" srcId="{5913AFB1-4E80-49AF-976A-7EC2A361C965}" destId="{3F5C41DF-8DBF-423B-8D21-CA47D90B0A30}" srcOrd="0" destOrd="0" presId="urn:microsoft.com/office/officeart/2005/8/layout/vList2"/>
    <dgm:cxn modelId="{59A6F94D-B567-44F2-B14C-DE648F7CB6B5}" type="presParOf" srcId="{5913AFB1-4E80-49AF-976A-7EC2A361C965}" destId="{819B2840-205A-4637-A9CB-567123260C58}" srcOrd="1" destOrd="0" presId="urn:microsoft.com/office/officeart/2005/8/layout/vList2"/>
    <dgm:cxn modelId="{CE3E3E64-1482-4AE4-BBC3-FB9B5DBBC8C6}" type="presParOf" srcId="{5913AFB1-4E80-49AF-976A-7EC2A361C965}" destId="{3D5D5301-A0A4-4557-8746-0D0567C5F420}" srcOrd="2" destOrd="0" presId="urn:microsoft.com/office/officeart/2005/8/layout/vList2"/>
    <dgm:cxn modelId="{7C3DBA0E-4412-4E67-A707-9D2540CF7E0F}" type="presParOf" srcId="{5913AFB1-4E80-49AF-976A-7EC2A361C965}" destId="{9546E609-9EF9-4350-A14D-06F86ABD24D9}" srcOrd="3" destOrd="0" presId="urn:microsoft.com/office/officeart/2005/8/layout/vList2"/>
    <dgm:cxn modelId="{C471CAB6-6314-4FDB-BA07-6D48B04571F8}" type="presParOf" srcId="{5913AFB1-4E80-49AF-976A-7EC2A361C965}" destId="{AB774CDC-C7BD-469E-88A1-907997BBA716}" srcOrd="4" destOrd="0" presId="urn:microsoft.com/office/officeart/2005/8/layout/vList2"/>
    <dgm:cxn modelId="{71C88E18-8130-42C3-A6DE-625FA814B5BC}" type="presParOf" srcId="{5913AFB1-4E80-49AF-976A-7EC2A361C965}" destId="{263FEA88-F3D4-4162-A46D-D961DDF165B3}" srcOrd="5" destOrd="0" presId="urn:microsoft.com/office/officeart/2005/8/layout/vList2"/>
    <dgm:cxn modelId="{F15F813E-5A67-4039-B81D-0E5C77351011}" type="presParOf" srcId="{5913AFB1-4E80-49AF-976A-7EC2A361C965}" destId="{FE808F81-4FDE-4069-9AB3-4A5A8ED5C128}" srcOrd="6" destOrd="0" presId="urn:microsoft.com/office/officeart/2005/8/layout/vList2"/>
    <dgm:cxn modelId="{F02D4493-C00F-49D8-9C26-35ECA95DE344}" type="presParOf" srcId="{5913AFB1-4E80-49AF-976A-7EC2A361C965}" destId="{BA030499-190F-4D4E-B3F7-4D15E9F4B17C}" srcOrd="7" destOrd="0" presId="urn:microsoft.com/office/officeart/2005/8/layout/vList2"/>
    <dgm:cxn modelId="{D510FB0D-5894-4E9D-B145-DECF9EF21177}" type="presParOf" srcId="{5913AFB1-4E80-49AF-976A-7EC2A361C965}" destId="{28E8FF5B-EBF1-417D-9BC1-BB4F44BCD3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6F910-5248-4AA7-BD48-AD5E61D369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22D65-572D-46FE-BAF1-48C3D8BFF083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dirty="0"/>
            <a:t>Tener conocimientos en algún lenguaje de programación</a:t>
          </a:r>
          <a:endParaRPr lang="en-US" dirty="0"/>
        </a:p>
      </dgm:t>
    </dgm:pt>
    <dgm:pt modelId="{A66459A7-CB31-467B-8736-B0A6F5211E1C}" type="parTrans" cxnId="{F09410D4-C551-45A9-9BEB-AD152028ED05}">
      <dgm:prSet/>
      <dgm:spPr/>
      <dgm:t>
        <a:bodyPr/>
        <a:lstStyle/>
        <a:p>
          <a:endParaRPr lang="en-US"/>
        </a:p>
      </dgm:t>
    </dgm:pt>
    <dgm:pt modelId="{0CAD5CFE-1024-463D-B169-A03A04E34588}" type="sibTrans" cxnId="{F09410D4-C551-45A9-9BEB-AD152028ED05}">
      <dgm:prSet/>
      <dgm:spPr/>
      <dgm:t>
        <a:bodyPr/>
        <a:lstStyle/>
        <a:p>
          <a:endParaRPr lang="en-US"/>
        </a:p>
      </dgm:t>
    </dgm:pt>
    <dgm:pt modelId="{FB76B122-60B7-4585-A37E-A80F9CFAFFC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/>
            <a:t>Acceso a internet</a:t>
          </a:r>
          <a:endParaRPr lang="en-US"/>
        </a:p>
      </dgm:t>
    </dgm:pt>
    <dgm:pt modelId="{C192F6CF-C533-4251-8070-8977131B54DD}" type="parTrans" cxnId="{6ED24E5F-D01F-491C-A04E-184AA1B92361}">
      <dgm:prSet/>
      <dgm:spPr/>
      <dgm:t>
        <a:bodyPr/>
        <a:lstStyle/>
        <a:p>
          <a:endParaRPr lang="en-US"/>
        </a:p>
      </dgm:t>
    </dgm:pt>
    <dgm:pt modelId="{CE672E5D-B718-4DD5-B5D2-9BB114DEFE11}" type="sibTrans" cxnId="{6ED24E5F-D01F-491C-A04E-184AA1B92361}">
      <dgm:prSet/>
      <dgm:spPr/>
      <dgm:t>
        <a:bodyPr/>
        <a:lstStyle/>
        <a:p>
          <a:endParaRPr lang="en-US"/>
        </a:p>
      </dgm:t>
    </dgm:pt>
    <dgm:pt modelId="{A540ECD3-BE68-43DF-9A9F-FC9FBAFFB311}">
      <dgm:prSet/>
      <dgm:spPr/>
      <dgm:t>
        <a:bodyPr/>
        <a:lstStyle/>
        <a:p>
          <a:r>
            <a:rPr lang="es-ES"/>
            <a:t>Tener una computadora</a:t>
          </a:r>
          <a:endParaRPr lang="en-US"/>
        </a:p>
      </dgm:t>
    </dgm:pt>
    <dgm:pt modelId="{8EBD70B6-5C2C-420D-B927-8A7A6092CC8E}" type="parTrans" cxnId="{9D0977A7-AE7A-4B86-AEC6-77647FAA39BE}">
      <dgm:prSet/>
      <dgm:spPr/>
      <dgm:t>
        <a:bodyPr/>
        <a:lstStyle/>
        <a:p>
          <a:endParaRPr lang="en-US"/>
        </a:p>
      </dgm:t>
    </dgm:pt>
    <dgm:pt modelId="{D4035710-0BDE-486E-B7B7-396E9B44A4DE}" type="sibTrans" cxnId="{9D0977A7-AE7A-4B86-AEC6-77647FAA39BE}">
      <dgm:prSet/>
      <dgm:spPr/>
      <dgm:t>
        <a:bodyPr/>
        <a:lstStyle/>
        <a:p>
          <a:endParaRPr lang="en-US"/>
        </a:p>
      </dgm:t>
    </dgm:pt>
    <dgm:pt modelId="{3CB10EAE-1BEB-47AD-8C31-5AF8C547B3E8}" type="pres">
      <dgm:prSet presAssocID="{6F86F910-5248-4AA7-BD48-AD5E61D36966}" presName="linear" presStyleCnt="0">
        <dgm:presLayoutVars>
          <dgm:animLvl val="lvl"/>
          <dgm:resizeHandles val="exact"/>
        </dgm:presLayoutVars>
      </dgm:prSet>
      <dgm:spPr/>
    </dgm:pt>
    <dgm:pt modelId="{EA30DFBB-AE7D-44C7-BDA9-284877B7C973}" type="pres">
      <dgm:prSet presAssocID="{5A722D65-572D-46FE-BAF1-48C3D8BFF0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353FB9-6C56-4BD0-9E73-362E3E366828}" type="pres">
      <dgm:prSet presAssocID="{0CAD5CFE-1024-463D-B169-A03A04E34588}" presName="spacer" presStyleCnt="0"/>
      <dgm:spPr/>
    </dgm:pt>
    <dgm:pt modelId="{C39CFC85-55BB-42C9-8D35-4378474799BB}" type="pres">
      <dgm:prSet presAssocID="{FB76B122-60B7-4585-A37E-A80F9CFAFF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05A6E3-5673-444D-B7FE-1B14EF629170}" type="pres">
      <dgm:prSet presAssocID="{CE672E5D-B718-4DD5-B5D2-9BB114DEFE11}" presName="spacer" presStyleCnt="0"/>
      <dgm:spPr/>
    </dgm:pt>
    <dgm:pt modelId="{FC37CBE2-A766-4409-8B00-55EC3DC473E8}" type="pres">
      <dgm:prSet presAssocID="{A540ECD3-BE68-43DF-9A9F-FC9FBAFFB31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382526-1A05-4EA2-B45F-472D8DFF7521}" type="presOf" srcId="{5A722D65-572D-46FE-BAF1-48C3D8BFF083}" destId="{EA30DFBB-AE7D-44C7-BDA9-284877B7C973}" srcOrd="0" destOrd="0" presId="urn:microsoft.com/office/officeart/2005/8/layout/vList2"/>
    <dgm:cxn modelId="{91625233-F3A5-4800-A15B-B5BB807EB332}" type="presOf" srcId="{6F86F910-5248-4AA7-BD48-AD5E61D36966}" destId="{3CB10EAE-1BEB-47AD-8C31-5AF8C547B3E8}" srcOrd="0" destOrd="0" presId="urn:microsoft.com/office/officeart/2005/8/layout/vList2"/>
    <dgm:cxn modelId="{6ED24E5F-D01F-491C-A04E-184AA1B92361}" srcId="{6F86F910-5248-4AA7-BD48-AD5E61D36966}" destId="{FB76B122-60B7-4585-A37E-A80F9CFAFFC1}" srcOrd="1" destOrd="0" parTransId="{C192F6CF-C533-4251-8070-8977131B54DD}" sibTransId="{CE672E5D-B718-4DD5-B5D2-9BB114DEFE11}"/>
    <dgm:cxn modelId="{B4ACA443-9025-4011-B8C8-0C75537E23FA}" type="presOf" srcId="{A540ECD3-BE68-43DF-9A9F-FC9FBAFFB311}" destId="{FC37CBE2-A766-4409-8B00-55EC3DC473E8}" srcOrd="0" destOrd="0" presId="urn:microsoft.com/office/officeart/2005/8/layout/vList2"/>
    <dgm:cxn modelId="{54A5E271-FE28-43ED-9591-4C31DAAB8832}" type="presOf" srcId="{FB76B122-60B7-4585-A37E-A80F9CFAFFC1}" destId="{C39CFC85-55BB-42C9-8D35-4378474799BB}" srcOrd="0" destOrd="0" presId="urn:microsoft.com/office/officeart/2005/8/layout/vList2"/>
    <dgm:cxn modelId="{9D0977A7-AE7A-4B86-AEC6-77647FAA39BE}" srcId="{6F86F910-5248-4AA7-BD48-AD5E61D36966}" destId="{A540ECD3-BE68-43DF-9A9F-FC9FBAFFB311}" srcOrd="2" destOrd="0" parTransId="{8EBD70B6-5C2C-420D-B927-8A7A6092CC8E}" sibTransId="{D4035710-0BDE-486E-B7B7-396E9B44A4DE}"/>
    <dgm:cxn modelId="{F09410D4-C551-45A9-9BEB-AD152028ED05}" srcId="{6F86F910-5248-4AA7-BD48-AD5E61D36966}" destId="{5A722D65-572D-46FE-BAF1-48C3D8BFF083}" srcOrd="0" destOrd="0" parTransId="{A66459A7-CB31-467B-8736-B0A6F5211E1C}" sibTransId="{0CAD5CFE-1024-463D-B169-A03A04E34588}"/>
    <dgm:cxn modelId="{A8A315AB-C72F-4820-81F5-7E5C24BFB290}" type="presParOf" srcId="{3CB10EAE-1BEB-47AD-8C31-5AF8C547B3E8}" destId="{EA30DFBB-AE7D-44C7-BDA9-284877B7C973}" srcOrd="0" destOrd="0" presId="urn:microsoft.com/office/officeart/2005/8/layout/vList2"/>
    <dgm:cxn modelId="{63810993-4B70-48E3-B031-FBCEF68C75AC}" type="presParOf" srcId="{3CB10EAE-1BEB-47AD-8C31-5AF8C547B3E8}" destId="{98353FB9-6C56-4BD0-9E73-362E3E366828}" srcOrd="1" destOrd="0" presId="urn:microsoft.com/office/officeart/2005/8/layout/vList2"/>
    <dgm:cxn modelId="{91A6C0ED-E34B-4BDD-956C-E32939887B53}" type="presParOf" srcId="{3CB10EAE-1BEB-47AD-8C31-5AF8C547B3E8}" destId="{C39CFC85-55BB-42C9-8D35-4378474799BB}" srcOrd="2" destOrd="0" presId="urn:microsoft.com/office/officeart/2005/8/layout/vList2"/>
    <dgm:cxn modelId="{9A0DE63F-93EF-4D80-9435-708BD00EC8C2}" type="presParOf" srcId="{3CB10EAE-1BEB-47AD-8C31-5AF8C547B3E8}" destId="{E305A6E3-5673-444D-B7FE-1B14EF629170}" srcOrd="3" destOrd="0" presId="urn:microsoft.com/office/officeart/2005/8/layout/vList2"/>
    <dgm:cxn modelId="{0ABA3DCC-0B53-43FD-A65C-4AF6BF14986E}" type="presParOf" srcId="{3CB10EAE-1BEB-47AD-8C31-5AF8C547B3E8}" destId="{FC37CBE2-A766-4409-8B00-55EC3DC473E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C41DF-8DBF-423B-8D21-CA47D90B0A30}">
      <dsp:nvSpPr>
        <dsp:cNvPr id="0" name=""/>
        <dsp:cNvSpPr/>
      </dsp:nvSpPr>
      <dsp:spPr>
        <a:xfrm>
          <a:off x="0" y="717172"/>
          <a:ext cx="1103586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2400" kern="1200" dirty="0"/>
            <a:t>Aprender por qué es tan necesario trabajar con Python en el área de la programación.</a:t>
          </a:r>
          <a:endParaRPr lang="en-US" sz="2400" kern="1200" dirty="0"/>
        </a:p>
      </dsp:txBody>
      <dsp:txXfrm>
        <a:off x="28100" y="745272"/>
        <a:ext cx="10979662" cy="519439"/>
      </dsp:txXfrm>
    </dsp:sp>
    <dsp:sp modelId="{3D5D5301-A0A4-4557-8746-0D0567C5F420}">
      <dsp:nvSpPr>
        <dsp:cNvPr id="0" name=""/>
        <dsp:cNvSpPr/>
      </dsp:nvSpPr>
      <dsp:spPr>
        <a:xfrm>
          <a:off x="0" y="1361932"/>
          <a:ext cx="1103586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2400" kern="1200"/>
            <a:t>Aprender todo lo relacionado con variables y operadores.</a:t>
          </a:r>
          <a:endParaRPr lang="en-US" sz="2400" kern="1200"/>
        </a:p>
      </dsp:txBody>
      <dsp:txXfrm>
        <a:off x="28100" y="1390032"/>
        <a:ext cx="10979662" cy="519439"/>
      </dsp:txXfrm>
    </dsp:sp>
    <dsp:sp modelId="{AB774CDC-C7BD-469E-88A1-907997BBA716}">
      <dsp:nvSpPr>
        <dsp:cNvPr id="0" name=""/>
        <dsp:cNvSpPr/>
      </dsp:nvSpPr>
      <dsp:spPr>
        <a:xfrm>
          <a:off x="0" y="2006692"/>
          <a:ext cx="1103586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2400" kern="1200"/>
            <a:t>Aprender los condicionales y ciclos.</a:t>
          </a:r>
          <a:endParaRPr lang="en-US" sz="2400" kern="1200"/>
        </a:p>
      </dsp:txBody>
      <dsp:txXfrm>
        <a:off x="28100" y="2034792"/>
        <a:ext cx="10979662" cy="519439"/>
      </dsp:txXfrm>
    </dsp:sp>
    <dsp:sp modelId="{FE808F81-4FDE-4069-9AB3-4A5A8ED5C128}">
      <dsp:nvSpPr>
        <dsp:cNvPr id="0" name=""/>
        <dsp:cNvSpPr/>
      </dsp:nvSpPr>
      <dsp:spPr>
        <a:xfrm>
          <a:off x="0" y="2651452"/>
          <a:ext cx="1103586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2400" kern="1200"/>
            <a:t>Aprender las funciones y estructuras de datos.</a:t>
          </a:r>
          <a:endParaRPr lang="en-US" sz="2400" kern="1200"/>
        </a:p>
      </dsp:txBody>
      <dsp:txXfrm>
        <a:off x="28100" y="2679552"/>
        <a:ext cx="10979662" cy="519439"/>
      </dsp:txXfrm>
    </dsp:sp>
    <dsp:sp modelId="{28E8FF5B-EBF1-417D-9BC1-BB4F44BCD363}">
      <dsp:nvSpPr>
        <dsp:cNvPr id="0" name=""/>
        <dsp:cNvSpPr/>
      </dsp:nvSpPr>
      <dsp:spPr>
        <a:xfrm>
          <a:off x="0" y="3296212"/>
          <a:ext cx="1103586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2400" kern="1200"/>
            <a:t>Aprender a trabajar con la programación orientado a objetos.</a:t>
          </a:r>
          <a:endParaRPr lang="en-US" sz="2400" kern="1200"/>
        </a:p>
      </dsp:txBody>
      <dsp:txXfrm>
        <a:off x="28100" y="3324312"/>
        <a:ext cx="10979662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0DFBB-AE7D-44C7-BDA9-284877B7C973}">
      <dsp:nvSpPr>
        <dsp:cNvPr id="0" name=""/>
        <dsp:cNvSpPr/>
      </dsp:nvSpPr>
      <dsp:spPr>
        <a:xfrm>
          <a:off x="0" y="729064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3300" kern="1200" dirty="0"/>
            <a:t>Tener conocimientos en algún lenguaje de programación</a:t>
          </a:r>
          <a:endParaRPr lang="en-US" sz="3300" kern="1200" dirty="0"/>
        </a:p>
      </dsp:txBody>
      <dsp:txXfrm>
        <a:off x="38638" y="767702"/>
        <a:ext cx="9981123" cy="714229"/>
      </dsp:txXfrm>
    </dsp:sp>
    <dsp:sp modelId="{C39CFC85-55BB-42C9-8D35-4378474799BB}">
      <dsp:nvSpPr>
        <dsp:cNvPr id="0" name=""/>
        <dsp:cNvSpPr/>
      </dsp:nvSpPr>
      <dsp:spPr>
        <a:xfrm>
          <a:off x="0" y="1615609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3300" kern="1200"/>
            <a:t>Acceso a internet</a:t>
          </a:r>
          <a:endParaRPr lang="en-US" sz="3300" kern="1200"/>
        </a:p>
      </dsp:txBody>
      <dsp:txXfrm>
        <a:off x="38638" y="1654247"/>
        <a:ext cx="9981123" cy="714229"/>
      </dsp:txXfrm>
    </dsp:sp>
    <dsp:sp modelId="{FC37CBE2-A766-4409-8B00-55EC3DC473E8}">
      <dsp:nvSpPr>
        <dsp:cNvPr id="0" name=""/>
        <dsp:cNvSpPr/>
      </dsp:nvSpPr>
      <dsp:spPr>
        <a:xfrm>
          <a:off x="0" y="2502155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Tener una computadora</a:t>
          </a:r>
          <a:endParaRPr lang="en-US" sz="3300" kern="1200"/>
        </a:p>
      </dsp:txBody>
      <dsp:txXfrm>
        <a:off x="38638" y="2540793"/>
        <a:ext cx="9981123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7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5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5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9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7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8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eronica.chimbo@tecazuay.edu.e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pchimboc/" TargetMode="External"/><Relationship Id="rId2" Type="http://schemas.openxmlformats.org/officeDocument/2006/relationships/hyperlink" Target="https://www.linkedin.com/in/veronica-coronel-594075b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75C78C-781B-1192-77C8-7517873F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476391"/>
            <a:ext cx="10058400" cy="842103"/>
          </a:xfrm>
        </p:spPr>
        <p:txBody>
          <a:bodyPr>
            <a:normAutofit/>
          </a:bodyPr>
          <a:lstStyle/>
          <a:p>
            <a:r>
              <a:rPr lang="es-EC" sz="1800" dirty="0" err="1"/>
              <a:t>Mgtr</a:t>
            </a:r>
            <a:r>
              <a:rPr lang="es-EC" sz="1800" dirty="0"/>
              <a:t>. Verónica Chimbo</a:t>
            </a:r>
          </a:p>
          <a:p>
            <a:r>
              <a:rPr lang="en-US" sz="1800" b="0" i="0" dirty="0">
                <a:solidFill>
                  <a:srgbClr val="5F6368"/>
                </a:solidFill>
                <a:effectLst/>
                <a:latin typeface="Roboto" panose="02000000000000000000" pitchFamily="2" charset="0"/>
                <a:hlinkClick r:id="rId2"/>
              </a:rPr>
              <a:t>veronica.chimbo@tecazuay.edu.ec</a:t>
            </a:r>
            <a:endParaRPr lang="es-EC" sz="1800" b="0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endParaRPr lang="en-US" sz="1800" dirty="0"/>
          </a:p>
        </p:txBody>
      </p:sp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EA65E006-534D-1FC5-CF2A-BB56E6EDA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8090"/>
            <a:ext cx="12192000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4BBC43-89DD-03D4-FF81-9CCCD7216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86" y="1100347"/>
            <a:ext cx="10832125" cy="33850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2E63F8-E2A6-AA39-6C6A-B86CE4531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889" y="4065133"/>
            <a:ext cx="10058400" cy="1355725"/>
          </a:xfrm>
        </p:spPr>
        <p:txBody>
          <a:bodyPr>
            <a:normAutofit/>
          </a:bodyPr>
          <a:lstStyle/>
          <a:p>
            <a:pPr algn="ctr"/>
            <a:r>
              <a:rPr lang="es-EC" sz="7200" b="1" dirty="0"/>
              <a:t>CURSO BÁSICO DE PYTHON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73166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B97190-59A3-112A-5A58-9C120BB63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494" y="89379"/>
            <a:ext cx="4826001" cy="620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2EB27A3-1491-F2F7-D80D-2B656A4B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20" y="1335473"/>
            <a:ext cx="3250602" cy="349891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Dudas</a:t>
            </a:r>
            <a:endParaRPr lang="en-US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69CFCA7-FE8A-6523-C280-D5FAD4FF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1795D"/>
              </a:clrFrom>
              <a:clrTo>
                <a:srgbClr val="01795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02" y="3053042"/>
            <a:ext cx="2977292" cy="167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769D53-52C9-A348-5700-7F0F9E24B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0" y="246133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02050"/>
            <a:ext cx="10058400" cy="464372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Sobre su capacitador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157D1-D74E-20C1-60BC-B2CC4E02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63" y="1933284"/>
            <a:ext cx="10310647" cy="4083269"/>
          </a:xfrm>
        </p:spPr>
        <p:txBody>
          <a:bodyPr>
            <a:normAutofit fontScale="92500" lnSpcReduction="10000"/>
          </a:bodyPr>
          <a:lstStyle/>
          <a:p>
            <a:r>
              <a:rPr lang="es-EC" b="1" dirty="0"/>
              <a:t>Verónica Chimbo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Graduada en Ingeniería en Sistemas en la Universidad Nacional de Loja (2015)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Maestría en Inteligencia Artificial, Universidad Internacional de la Rioja, España (2019)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Cursa la maestría en Desarrollo de Aplicaciones Móviles, Universidad Oberta de Catalunya, España.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Actualmente docente a medio tiempo y CEO de la empresa de desarrollo de software </a:t>
            </a:r>
            <a:r>
              <a:rPr lang="es-EC" dirty="0" err="1"/>
              <a:t>Dvsystem</a:t>
            </a:r>
            <a:r>
              <a:rPr lang="es-EC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Anteriormente trabajó como docente en el Instituto Superior Limón. Morona Santiago y Scrum Master del departamento de Desarrollo de Software en la empresa KRADAC de Loja. </a:t>
            </a:r>
          </a:p>
          <a:p>
            <a:r>
              <a:rPr lang="es-EC" dirty="0"/>
              <a:t>En redes sociales.</a:t>
            </a:r>
          </a:p>
          <a:p>
            <a:r>
              <a:rPr lang="es-EC" dirty="0">
                <a:hlinkClick r:id="rId2"/>
              </a:rPr>
              <a:t>https://www.linkedin.com/in/veronica-coronel-594075b8/</a:t>
            </a:r>
            <a:endParaRPr lang="es-EC" dirty="0"/>
          </a:p>
          <a:p>
            <a:r>
              <a:rPr lang="es-EC" dirty="0">
                <a:hlinkClick r:id="rId3"/>
              </a:rPr>
              <a:t>https://github.com/vpchimboc/</a:t>
            </a:r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Introducciones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50405"/>
            <a:ext cx="10058400" cy="748453"/>
          </a:xfrm>
        </p:spPr>
        <p:txBody>
          <a:bodyPr>
            <a:normAutofit/>
          </a:bodyPr>
          <a:lstStyle/>
          <a:p>
            <a:r>
              <a:rPr lang="es-EC" sz="2800" b="1" dirty="0"/>
              <a:t>Conociendo a los participantes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242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85451"/>
            <a:ext cx="10058400" cy="464372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OBJETIVOS</a:t>
            </a:r>
            <a:endParaRPr lang="en-US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258BA3E-E951-2FF5-C121-5D03EA0C7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748304"/>
              </p:ext>
            </p:extLst>
          </p:nvPr>
        </p:nvGraphicFramePr>
        <p:xfrm>
          <a:off x="583324" y="1417637"/>
          <a:ext cx="11035862" cy="458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280040"/>
            <a:ext cx="10058400" cy="464372"/>
          </a:xfrm>
        </p:spPr>
        <p:txBody>
          <a:bodyPr>
            <a:noAutofit/>
          </a:bodyPr>
          <a:lstStyle/>
          <a:p>
            <a:r>
              <a:rPr lang="es-EC" sz="4000" b="1" dirty="0"/>
              <a:t>PRE-REQUISITOS</a:t>
            </a:r>
            <a:endParaRPr lang="en-US" sz="4000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D407189-2085-71B6-19A2-6E9630BD0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4447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75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Estructura del curso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032" y="2402664"/>
            <a:ext cx="10900278" cy="2957612"/>
          </a:xfrm>
        </p:spPr>
        <p:txBody>
          <a:bodyPr>
            <a:normAutofit fontScale="92500"/>
          </a:bodyPr>
          <a:lstStyle/>
          <a:p>
            <a:r>
              <a:rPr lang="es-ES" sz="3200" dirty="0"/>
              <a:t>Componente guiado y componente autónomo </a:t>
            </a:r>
          </a:p>
          <a:p>
            <a:r>
              <a:rPr lang="en-US" sz="3200" dirty="0"/>
              <a:t>- 10 </a:t>
            </a:r>
            <a:r>
              <a:rPr lang="en-US" sz="3200" dirty="0" err="1"/>
              <a:t>clases</a:t>
            </a:r>
            <a:r>
              <a:rPr lang="en-US" sz="3200" dirty="0"/>
              <a:t> </a:t>
            </a:r>
            <a:r>
              <a:rPr lang="en-US" sz="3200" dirty="0" err="1"/>
              <a:t>presenciales</a:t>
            </a:r>
            <a:r>
              <a:rPr lang="en-US" sz="3200" dirty="0"/>
              <a:t>, 3 horas </a:t>
            </a:r>
            <a:r>
              <a:rPr lang="en-US" sz="3200" dirty="0" err="1"/>
              <a:t>por</a:t>
            </a:r>
            <a:r>
              <a:rPr lang="en-US" sz="3200" dirty="0"/>
              <a:t> día,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horario</a:t>
            </a:r>
            <a:r>
              <a:rPr lang="en-US" sz="3200" dirty="0"/>
              <a:t> de 8h00 a 11h00.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Actividades</a:t>
            </a:r>
            <a:r>
              <a:rPr lang="en-US" sz="3200" dirty="0"/>
              <a:t> de </a:t>
            </a:r>
            <a:r>
              <a:rPr lang="en-US" sz="3200" dirty="0" err="1"/>
              <a:t>trabajo</a:t>
            </a:r>
            <a:r>
              <a:rPr lang="en-US" sz="3200" dirty="0"/>
              <a:t> </a:t>
            </a:r>
            <a:r>
              <a:rPr lang="en-US" sz="3200" dirty="0" err="1"/>
              <a:t>autónomo</a:t>
            </a:r>
            <a:r>
              <a:rPr lang="en-US" sz="3200" dirty="0"/>
              <a:t>: </a:t>
            </a:r>
            <a:r>
              <a:rPr lang="en-US" sz="3200" dirty="0" err="1"/>
              <a:t>Estimado</a:t>
            </a:r>
            <a:r>
              <a:rPr lang="en-US" sz="3200" dirty="0"/>
              <a:t> 30 horas.</a:t>
            </a:r>
          </a:p>
          <a:p>
            <a:r>
              <a:rPr lang="en-US" sz="3200" dirty="0"/>
              <a:t>- Proyecto final </a:t>
            </a:r>
            <a:r>
              <a:rPr lang="en-US" sz="3200" dirty="0" err="1"/>
              <a:t>outoguiado</a:t>
            </a:r>
            <a:r>
              <a:rPr lang="en-US" sz="3200" dirty="0"/>
              <a:t>: </a:t>
            </a:r>
            <a:r>
              <a:rPr lang="en-US" sz="3200" dirty="0" err="1"/>
              <a:t>Estimado</a:t>
            </a:r>
            <a:r>
              <a:rPr lang="en-US" sz="3200" dirty="0"/>
              <a:t> 20 horas de </a:t>
            </a:r>
            <a:r>
              <a:rPr lang="en-US" sz="3200" dirty="0" err="1"/>
              <a:t>Trabajo</a:t>
            </a:r>
            <a:r>
              <a:rPr lang="en-US" sz="3200" dirty="0"/>
              <a:t>.</a:t>
            </a:r>
          </a:p>
          <a:p>
            <a:r>
              <a:rPr lang="en-US" sz="3200" dirty="0"/>
              <a:t>- Total 80 horas.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364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Calificaciones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563" y="3067970"/>
            <a:ext cx="10058400" cy="2052671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El curso tiene una duración de 80 horas académicas, se aprueba con el 70% como mínimo de la nota total y un 70% de asistencias.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175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Recursos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563" y="2702209"/>
            <a:ext cx="10058400" cy="2052671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Todo el material estará disponible en la plataforma institucional.</a:t>
            </a:r>
          </a:p>
          <a:p>
            <a:pPr algn="ctr"/>
            <a:r>
              <a:rPr lang="es-ES" sz="2800" b="1" dirty="0"/>
              <a:t>Curso Python Básico</a:t>
            </a:r>
          </a:p>
          <a:p>
            <a:pPr algn="ctr"/>
            <a:r>
              <a:rPr lang="es-ES" sz="2800" dirty="0"/>
              <a:t>Se actualizará periódicamente al terminar las clases y es donde se llevará a cabo el control de las actividades autónomas.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588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Encuesta de conocimientos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329" y="2537135"/>
            <a:ext cx="6243948" cy="20526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sz="2800" b="1" dirty="0"/>
              <a:t>Una encuesta anónima que nos permitirá definir detalles más específicos de la malla del curso.</a:t>
            </a:r>
          </a:p>
          <a:p>
            <a:pPr algn="ctr"/>
            <a:r>
              <a:rPr lang="es-ES" sz="2800" dirty="0"/>
              <a:t>Por favor, responder con honestidad ya que con eso nos aseguraremos de que aprendamos de mejor manera.</a:t>
            </a:r>
            <a:endParaRPr lang="en-U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A3F86C-B88A-8128-0667-14B02F12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" y="2096464"/>
            <a:ext cx="3287745" cy="3287745"/>
          </a:xfrm>
          <a:prstGeom prst="rect">
            <a:avLst/>
          </a:prstGeom>
        </p:spPr>
      </p:pic>
      <p:pic>
        <p:nvPicPr>
          <p:cNvPr id="1026" name="Picture 2" descr="interactive_icon svg">
            <a:extLst>
              <a:ext uri="{FF2B5EF4-FFF2-40B4-BE49-F238E27FC236}">
                <a16:creationId xmlns:a16="http://schemas.microsoft.com/office/drawing/2014/main" id="{896FD6E8-F334-5377-8D62-7E367133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22" y="5013191"/>
            <a:ext cx="385483" cy="5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23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2015</TotalTime>
  <Words>359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Roboto</vt:lpstr>
      <vt:lpstr>Symbol</vt:lpstr>
      <vt:lpstr>Wingdings</vt:lpstr>
      <vt:lpstr>Retrospección</vt:lpstr>
      <vt:lpstr>CURSO BÁSICO DE PYTHON</vt:lpstr>
      <vt:lpstr>Sobre su capacitador</vt:lpstr>
      <vt:lpstr>Introducciones</vt:lpstr>
      <vt:lpstr>OBJETIVOS</vt:lpstr>
      <vt:lpstr>PRE-REQUISITOS</vt:lpstr>
      <vt:lpstr>Estructura del curso</vt:lpstr>
      <vt:lpstr>Calificaciones</vt:lpstr>
      <vt:lpstr>Recursos</vt:lpstr>
      <vt:lpstr>Encuesta de conocimientos</vt:lpstr>
      <vt:lpstr>Dudas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DE PYTHON</dc:title>
  <dc:creator>Verónica Chimbo</dc:creator>
  <cp:lastModifiedBy>Verónica Chimbo</cp:lastModifiedBy>
  <cp:revision>21</cp:revision>
  <dcterms:created xsi:type="dcterms:W3CDTF">2022-10-11T17:37:12Z</dcterms:created>
  <dcterms:modified xsi:type="dcterms:W3CDTF">2022-10-17T03:29:00Z</dcterms:modified>
</cp:coreProperties>
</file>