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" panose="020B0604020202020204" charset="-78"/>
      <p:regular r:id="rId11"/>
    </p:embeddedFon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Nobil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1D33B-A894-405C-9722-7AF78A119C7C}" v="1" dt="2025-05-04T14:09:0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824" autoAdjust="0"/>
  </p:normalViewPr>
  <p:slideViewPr>
    <p:cSldViewPr snapToGrid="0" snapToObjects="1">
      <p:cViewPr varScale="1">
        <p:scale>
          <a:sx n="43" d="100"/>
          <a:sy n="43" d="100"/>
        </p:scale>
        <p:origin x="142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jat Chakraborty Store" userId="8f6aa2618df47760" providerId="LiveId" clId="{A2F1D33B-A894-405C-9722-7AF78A119C7C}"/>
    <pc:docChg chg="undo custSel modSld">
      <pc:chgData name="Parijat Chakraborty Store" userId="8f6aa2618df47760" providerId="LiveId" clId="{A2F1D33B-A894-405C-9722-7AF78A119C7C}" dt="2025-05-04T14:15:38.550" v="56" actId="14100"/>
      <pc:docMkLst>
        <pc:docMk/>
      </pc:docMkLst>
      <pc:sldChg chg="delSp modSp mod">
        <pc:chgData name="Parijat Chakraborty Store" userId="8f6aa2618df47760" providerId="LiveId" clId="{A2F1D33B-A894-405C-9722-7AF78A119C7C}" dt="2025-05-04T14:15:38.550" v="56" actId="14100"/>
        <pc:sldMkLst>
          <pc:docMk/>
          <pc:sldMk cId="0" sldId="256"/>
        </pc:sldMkLst>
        <pc:spChg chg="mod">
          <ac:chgData name="Parijat Chakraborty Store" userId="8f6aa2618df47760" providerId="LiveId" clId="{A2F1D33B-A894-405C-9722-7AF78A119C7C}" dt="2025-05-04T14:15:02.393" v="48" actId="113"/>
          <ac:spMkLst>
            <pc:docMk/>
            <pc:sldMk cId="0" sldId="256"/>
            <ac:spMk id="3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5:08.050" v="49" actId="255"/>
          <ac:spMkLst>
            <pc:docMk/>
            <pc:sldMk cId="0" sldId="256"/>
            <ac:spMk id="4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5:17.050" v="51" actId="1076"/>
          <ac:spMkLst>
            <pc:docMk/>
            <pc:sldMk cId="0" sldId="256"/>
            <ac:spMk id="7" creationId="{00000000-0000-0000-0000-000000000000}"/>
          </ac:spMkLst>
        </pc:spChg>
        <pc:picChg chg="mod modCrop">
          <ac:chgData name="Parijat Chakraborty Store" userId="8f6aa2618df47760" providerId="LiveId" clId="{A2F1D33B-A894-405C-9722-7AF78A119C7C}" dt="2025-05-04T14:15:38.550" v="56" actId="14100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Parijat Chakraborty Store" userId="8f6aa2618df47760" providerId="LiveId" clId="{A2F1D33B-A894-405C-9722-7AF78A119C7C}" dt="2025-05-04T14:14:31.736" v="43" actId="478"/>
          <ac:picMkLst>
            <pc:docMk/>
            <pc:sldMk cId="0" sldId="256"/>
            <ac:picMk id="6" creationId="{00000000-0000-0000-0000-000000000000}"/>
          </ac:picMkLst>
        </pc:picChg>
      </pc:sldChg>
      <pc:sldChg chg="addSp modSp mod">
        <pc:chgData name="Parijat Chakraborty Store" userId="8f6aa2618df47760" providerId="LiveId" clId="{A2F1D33B-A894-405C-9722-7AF78A119C7C}" dt="2025-05-04T14:09:51.419" v="29" actId="20577"/>
        <pc:sldMkLst>
          <pc:docMk/>
          <pc:sldMk cId="0" sldId="261"/>
        </pc:sldMkLst>
        <pc:spChg chg="add mod">
          <ac:chgData name="Parijat Chakraborty Store" userId="8f6aa2618df47760" providerId="LiveId" clId="{A2F1D33B-A894-405C-9722-7AF78A119C7C}" dt="2025-05-04T14:09:51.419" v="29" actId="20577"/>
          <ac:spMkLst>
            <pc:docMk/>
            <pc:sldMk cId="0" sldId="261"/>
            <ac:spMk id="20" creationId="{525634DC-0522-D896-0193-D2D4F7852B36}"/>
          </ac:spMkLst>
        </pc:spChg>
      </pc:sldChg>
      <pc:sldChg chg="modSp mod">
        <pc:chgData name="Parijat Chakraborty Store" userId="8f6aa2618df47760" providerId="LiveId" clId="{A2F1D33B-A894-405C-9722-7AF78A119C7C}" dt="2025-05-04T14:14:17.065" v="42" actId="732"/>
        <pc:sldMkLst>
          <pc:docMk/>
          <pc:sldMk cId="0" sldId="262"/>
        </pc:sldMkLst>
        <pc:spChg chg="mod">
          <ac:chgData name="Parijat Chakraborty Store" userId="8f6aa2618df47760" providerId="LiveId" clId="{A2F1D33B-A894-405C-9722-7AF78A119C7C}" dt="2025-05-04T14:13:01.934" v="34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22.837" v="35" actId="255"/>
          <ac:spMkLst>
            <pc:docMk/>
            <pc:sldMk cId="0" sldId="262"/>
            <ac:spMk id="3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28.978" v="36" actId="120"/>
          <ac:spMkLst>
            <pc:docMk/>
            <pc:sldMk cId="0" sldId="262"/>
            <ac:spMk id="4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22.837" v="35" actId="255"/>
          <ac:spMkLst>
            <pc:docMk/>
            <pc:sldMk cId="0" sldId="262"/>
            <ac:spMk id="7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22.837" v="35" actId="255"/>
          <ac:spMkLst>
            <pc:docMk/>
            <pc:sldMk cId="0" sldId="262"/>
            <ac:spMk id="8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22.837" v="35" actId="25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22.837" v="35" actId="25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22.837" v="35" actId="255"/>
          <ac:spMkLst>
            <pc:docMk/>
            <pc:sldMk cId="0" sldId="262"/>
            <ac:spMk id="15" creationId="{00000000-0000-0000-0000-000000000000}"/>
          </ac:spMkLst>
        </pc:spChg>
        <pc:spChg chg="mod">
          <ac:chgData name="Parijat Chakraborty Store" userId="8f6aa2618df47760" providerId="LiveId" clId="{A2F1D33B-A894-405C-9722-7AF78A119C7C}" dt="2025-05-04T14:13:32.728" v="37" actId="120"/>
          <ac:spMkLst>
            <pc:docMk/>
            <pc:sldMk cId="0" sldId="262"/>
            <ac:spMk id="16" creationId="{00000000-0000-0000-0000-000000000000}"/>
          </ac:spMkLst>
        </pc:spChg>
        <pc:picChg chg="mod">
          <ac:chgData name="Parijat Chakraborty Store" userId="8f6aa2618df47760" providerId="LiveId" clId="{A2F1D33B-A894-405C-9722-7AF78A119C7C}" dt="2025-05-04T14:13:01.934" v="34" actId="1076"/>
          <ac:picMkLst>
            <pc:docMk/>
            <pc:sldMk cId="0" sldId="262"/>
            <ac:picMk id="17" creationId="{00000000-0000-0000-0000-000000000000}"/>
          </ac:picMkLst>
        </pc:picChg>
        <pc:picChg chg="mod modCrop">
          <ac:chgData name="Parijat Chakraborty Store" userId="8f6aa2618df47760" providerId="LiveId" clId="{A2F1D33B-A894-405C-9722-7AF78A119C7C}" dt="2025-05-04T14:14:17.065" v="42" actId="732"/>
          <ac:picMkLst>
            <pc:docMk/>
            <pc:sldMk cId="0" sldId="262"/>
            <ac:picMk id="1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8695" b="15447"/>
          <a:stretch/>
        </p:blipFill>
        <p:spPr>
          <a:xfrm>
            <a:off x="-1" y="0"/>
            <a:ext cx="593244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526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B1B27"/>
                </a:solidFill>
                <a:latin typeface="Book Antiqua" panose="02040602050305030304" pitchFamily="18" charset="0"/>
                <a:ea typeface="Alexandria" pitchFamily="34" charset="-122"/>
                <a:cs typeface="Alexandria" pitchFamily="34" charset="-120"/>
              </a:rPr>
              <a:t>Excel Pivot Tables</a:t>
            </a:r>
            <a:endParaRPr lang="en-US" sz="4800" b="1" dirty="0">
              <a:latin typeface="Book Antiqua" panose="0204060205030503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7016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404155"/>
                </a:solidFill>
                <a:latin typeface="Book Antiqua" panose="02040602050305030304" pitchFamily="18" charset="0"/>
                <a:ea typeface="Nobile" pitchFamily="34" charset="-122"/>
                <a:cs typeface="Nobile" pitchFamily="34" charset="-120"/>
              </a:rPr>
              <a:t>Discover how to transform your data analysis with Excel's powerful pivot table feature. Learn to create interactive reports without formulas.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12968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6307694" y="5112782"/>
            <a:ext cx="335922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600" b="1" dirty="0">
                <a:solidFill>
                  <a:srgbClr val="404155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Parijat Chakraborty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01353"/>
            <a:ext cx="61290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What is a Pivot Table?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35029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pivot table is an interactive report that lets you explore data from many perspectives.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33125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028224" y="3565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Interactive View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05610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Examine your data dynamically without static reports or formulas.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33125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919901" y="3565684"/>
            <a:ext cx="30102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Multiple Perspectives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901" y="405610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Group data into categories, break down by time periods, and filter results.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60605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028224" y="5840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 Analysis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633091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Build charts and explore data relationships with just a few clicks.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27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Creating Your First Pivot Table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049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790373" y="3010495"/>
            <a:ext cx="38952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Select Any Cell in Your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500914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Click Pivot Table on the Insert tab of the ribbon.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090630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130534" y="40906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Choose Location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581049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Override the default and enter H4 to place on current worksheet.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53366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74708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Build Your Table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6024086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Drag fields into Columns, Rows, or Values areas in the PivotTable Fields pane.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136" y="3090029"/>
            <a:ext cx="8311634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Adding Fields to Your Pivot Table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 Values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Drag Sales field to Values area to calculate grand total.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 Row Fields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Drag Color field to Rows area to break out sales by category.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Review Results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See which colors are top sellers while maintaining the grand total.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570905"/>
            <a:ext cx="6087785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Formatting and Sorting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6519" y="1738432"/>
            <a:ext cx="2605802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Number Formatting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26519" y="2270403"/>
            <a:ext cx="4054316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Right-click any Sales number and choose Number Format. Apply Currency with zero decimal places.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6519" y="3453765"/>
            <a:ext cx="4054316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Formatting stays applied even when data changes or the pivot table is reconfigured.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294948" y="1738432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Value Sorting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294948" y="2270403"/>
            <a:ext cx="4054316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Right-click any Sales value and choose Sort &gt; Largest to Smallest.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294948" y="3121581"/>
            <a:ext cx="4054316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Top-selling items appear first. This order updates automatically when data changes.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9863376" y="1738432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Refreshing Data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9863376" y="2270403"/>
            <a:ext cx="4054316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Right-click anywhere in the pivot table and select "Refresh" to update with new data.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9863376" y="3453765"/>
            <a:ext cx="4054316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pivot table maintains formatting and sorting rules after refreshing.</a:t>
            </a:r>
            <a:endParaRPr lang="en-US" sz="160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9" y="4870609"/>
            <a:ext cx="533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4117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Advanced Value Display Options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598896"/>
            <a:ext cx="30480" cy="4789527"/>
          </a:xfrm>
          <a:prstGeom prst="roundRect">
            <a:avLst>
              <a:gd name="adj" fmla="val 312558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1273612" y="283880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93790" y="25988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641402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2676763"/>
            <a:ext cx="35952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 Multiple Value Fields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3167182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Drag Units to the Value area to see Sales and Units together.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458652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7"/>
          <p:cNvSpPr/>
          <p:nvPr/>
        </p:nvSpPr>
        <p:spPr>
          <a:xfrm>
            <a:off x="793790" y="43466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389120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4424482"/>
            <a:ext cx="30751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Show Percent of Total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4914900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 Sales field twice. Right-click the second instance and choose "% of grand total".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633424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1"/>
          <p:cNvSpPr/>
          <p:nvPr/>
        </p:nvSpPr>
        <p:spPr>
          <a:xfrm>
            <a:off x="793790" y="60943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136838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6172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Group by Date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6662618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Drag Date field to Columns. Right-click a date and choose "Group" by Years.</a:t>
            </a:r>
            <a:endParaRPr lang="en-US" sz="17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634DC-0522-D896-0193-D2D4F7852B36}"/>
              </a:ext>
            </a:extLst>
          </p:cNvPr>
          <p:cNvSpPr txBox="1"/>
          <p:nvPr/>
        </p:nvSpPr>
        <p:spPr>
          <a:xfrm>
            <a:off x="4409479" y="6212750"/>
            <a:ext cx="29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Remove Sales From Values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1865" y="496491"/>
            <a:ext cx="6897291" cy="564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Creating Two-Way Pivot Tables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2323267" y="2039422"/>
            <a:ext cx="2381964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Start with Base Table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31865" y="2429828"/>
            <a:ext cx="4073366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Begin with your existing pivot table showing Color in Rows.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79" y="1421725"/>
            <a:ext cx="4678323" cy="4678323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58" y="2252246"/>
            <a:ext cx="270153" cy="3376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25050" y="2039422"/>
            <a:ext cx="2701171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 Column Dimension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9925050" y="2429828"/>
            <a:ext cx="4073485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Drag Region into the Columns area to create a two-way table.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79" y="1421725"/>
            <a:ext cx="4678323" cy="4678323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9696" y="2650391"/>
            <a:ext cx="270153" cy="33766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25050" y="4513898"/>
            <a:ext cx="2256949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Swap Dimensions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9925050" y="4904303"/>
            <a:ext cx="4073485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Drag Region to Rows and Color to Columns for a different view.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979" y="1421725"/>
            <a:ext cx="4678323" cy="4678323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551" y="4931628"/>
            <a:ext cx="270153" cy="33766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448282" y="4513898"/>
            <a:ext cx="2256949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Analyze Patterns</a:t>
            </a:r>
            <a:endParaRPr lang="en-US" sz="2400" dirty="0"/>
          </a:p>
        </p:txBody>
      </p:sp>
      <p:sp>
        <p:nvSpPr>
          <p:cNvPr id="16" name="Text 8"/>
          <p:cNvSpPr/>
          <p:nvPr/>
        </p:nvSpPr>
        <p:spPr>
          <a:xfrm>
            <a:off x="631865" y="4904303"/>
            <a:ext cx="4073366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Identify relationships between dimensions while maintaining the same total.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5979" y="1421725"/>
            <a:ext cx="4678323" cy="4678323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0313" y="4533483"/>
            <a:ext cx="270153" cy="337661"/>
          </a:xfrm>
          <a:prstGeom prst="rect">
            <a:avLst/>
          </a:prstGeom>
        </p:spPr>
      </p:pic>
      <p:pic>
        <p:nvPicPr>
          <p:cNvPr id="19" name="Image 8" descr="preencoded.png"/>
          <p:cNvPicPr>
            <a:picLocks noChangeAspect="1"/>
          </p:cNvPicPr>
          <p:nvPr/>
        </p:nvPicPr>
        <p:blipFill>
          <a:blip r:embed="rId11"/>
          <a:srcRect b="24558"/>
          <a:stretch/>
        </p:blipFill>
        <p:spPr>
          <a:xfrm>
            <a:off x="-4937" y="5881749"/>
            <a:ext cx="4906438" cy="23478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84609"/>
            <a:ext cx="67498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Pivot Table Benefits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7335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1776055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1811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Simplicity &amp; Speed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3018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 useful reports in minutes without complex formulas.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16087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3196233"/>
            <a:ext cx="29685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Flexibility &amp; Accuracy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017306" y="36866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Rearrange views quickly while maintaining calculation accuracy.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4943951"/>
            <a:ext cx="31151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Formatting &amp; Updates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43437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Apply consistent formatting that persists through data refreshes.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6280190" y="661380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656308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17306" y="66916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Filtering &amp; Charts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7017306" y="71820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Filter data easily and create pivot charts with a few clicks.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478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Nobile Bold</vt:lpstr>
      <vt:lpstr>Alexandria</vt:lpstr>
      <vt:lpstr>Nobile</vt:lpstr>
      <vt:lpstr>Book Antiqua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Parijat Chakraborty Store</cp:lastModifiedBy>
  <cp:revision>1</cp:revision>
  <dcterms:created xsi:type="dcterms:W3CDTF">2025-05-04T13:37:25Z</dcterms:created>
  <dcterms:modified xsi:type="dcterms:W3CDTF">2025-05-04T14:15:46Z</dcterms:modified>
</cp:coreProperties>
</file>