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01" r:id="rId2"/>
    <p:sldId id="356" r:id="rId3"/>
    <p:sldId id="402" r:id="rId4"/>
    <p:sldId id="403" r:id="rId5"/>
    <p:sldId id="358" r:id="rId6"/>
    <p:sldId id="369" r:id="rId7"/>
    <p:sldId id="372" r:id="rId8"/>
    <p:sldId id="412" r:id="rId9"/>
    <p:sldId id="374" r:id="rId10"/>
    <p:sldId id="416" r:id="rId11"/>
    <p:sldId id="454" r:id="rId12"/>
    <p:sldId id="455" r:id="rId13"/>
    <p:sldId id="453" r:id="rId14"/>
    <p:sldId id="381" r:id="rId15"/>
    <p:sldId id="456" r:id="rId16"/>
    <p:sldId id="417" r:id="rId17"/>
    <p:sldId id="418" r:id="rId18"/>
    <p:sldId id="415" r:id="rId19"/>
    <p:sldId id="419" r:id="rId20"/>
    <p:sldId id="424" r:id="rId21"/>
    <p:sldId id="423" r:id="rId22"/>
    <p:sldId id="422" r:id="rId23"/>
    <p:sldId id="421" r:id="rId24"/>
    <p:sldId id="420" r:id="rId25"/>
    <p:sldId id="425" r:id="rId26"/>
    <p:sldId id="426" r:id="rId27"/>
    <p:sldId id="427" r:id="rId28"/>
    <p:sldId id="429" r:id="rId29"/>
    <p:sldId id="430" r:id="rId30"/>
    <p:sldId id="428" r:id="rId31"/>
    <p:sldId id="431" r:id="rId32"/>
    <p:sldId id="432" r:id="rId33"/>
    <p:sldId id="433" r:id="rId34"/>
    <p:sldId id="434" r:id="rId35"/>
    <p:sldId id="435" r:id="rId36"/>
    <p:sldId id="436" r:id="rId37"/>
    <p:sldId id="437" r:id="rId38"/>
    <p:sldId id="438" r:id="rId39"/>
    <p:sldId id="40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660"/>
  </p:normalViewPr>
  <p:slideViewPr>
    <p:cSldViewPr snapToGrid="0">
      <p:cViewPr varScale="1">
        <p:scale>
          <a:sx n="68" d="100"/>
          <a:sy n="68" d="100"/>
        </p:scale>
        <p:origin x="49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pPr/>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9/10/2025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cdn.midjourney.com/video/d3e5d4c5-4d85-4c53-adb8-5300909c2f55/0.mp4"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help.openai.com/en/articles/9260256-chatgpt-capabilities-overview"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oogle.com/search?cs=0&amp;sca_esv=d2b59b7238d5f6ec&amp;sxsrf=AE3TifO0TrYxPOAuB36P1br1OIJei2eqJQ%3A1757396014293&amp;q=transformer+architecture&amp;sa=X&amp;ved=2ahUKEwiY1_uo-sqPAxXqyDgGHX0lHR4QxccNegQIBBAB&amp;mstk=AUtExfC9Kyo2Qy9latFH7ruth6fWxsyfJGgpNOIdJIfzUnOrUsN_1vPcqDolvuYrjEdtabh0Frbuc4t4lEB6L8rt2NheWnDMcrQc_Y7tUwioekqxiQ6TjULsb1m39riIlBf0SffF3sARxg2KFxbZedmPjY6LH6GUADTP1wO9L2j8jXR2ktI&amp;csui=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andfonline.com/doi/full/10.1080/08874417.2023.226101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C3D67BF-1A5A-422F-9FDD-3A4B62B42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324" y="579782"/>
            <a:ext cx="7225746" cy="304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972727A-A61D-41D1-B1B8-5A6E3E3DD424}"/>
              </a:ext>
            </a:extLst>
          </p:cNvPr>
          <p:cNvSpPr txBox="1"/>
          <p:nvPr/>
        </p:nvSpPr>
        <p:spPr>
          <a:xfrm>
            <a:off x="984738" y="3631340"/>
            <a:ext cx="9847385" cy="2215991"/>
          </a:xfrm>
          <a:prstGeom prst="rect">
            <a:avLst/>
          </a:prstGeom>
          <a:noFill/>
        </p:spPr>
        <p:txBody>
          <a:bodyPr wrap="square">
            <a:spAutoFit/>
          </a:bodyPr>
          <a:lstStyle/>
          <a:p>
            <a:pPr algn="l"/>
            <a:r>
              <a:rPr lang="en-US" sz="2800" b="1" dirty="0"/>
              <a:t>Generative AI </a:t>
            </a:r>
            <a:r>
              <a:rPr lang="en-US" sz="2800" b="1" dirty="0" err="1"/>
              <a:t>vs</a:t>
            </a:r>
            <a:r>
              <a:rPr lang="en-US" sz="2800" b="1" dirty="0"/>
              <a:t> Discriminative AI : Concepts , differences and tools</a:t>
            </a:r>
          </a:p>
          <a:p>
            <a:r>
              <a:rPr lang="en-US" sz="2800" b="0" i="0" dirty="0">
                <a:solidFill>
                  <a:srgbClr val="333333"/>
                </a:solidFill>
                <a:effectLst/>
                <a:latin typeface="Open Sans" panose="020B0606030504020204" pitchFamily="34" charset="0"/>
              </a:rPr>
              <a:t>                                                  </a:t>
            </a:r>
            <a:r>
              <a:rPr lang="en-US" b="1" dirty="0"/>
              <a:t>By</a:t>
            </a:r>
            <a:r>
              <a:rPr lang="en-IN" b="1" dirty="0"/>
              <a:t> </a:t>
            </a:r>
          </a:p>
          <a:p>
            <a:pPr marL="0" indent="0" algn="ctr">
              <a:buNone/>
            </a:pPr>
            <a:r>
              <a:rPr lang="en-IN" sz="1800" b="1" dirty="0" err="1"/>
              <a:t>Dr.</a:t>
            </a:r>
            <a:r>
              <a:rPr lang="en-IN" sz="1800" b="1" dirty="0"/>
              <a:t> Aniruddha Nag , Associate </a:t>
            </a:r>
            <a:r>
              <a:rPr lang="en-IN" sz="1800" b="1" dirty="0" err="1"/>
              <a:t>Professor,Techno</a:t>
            </a:r>
            <a:r>
              <a:rPr lang="en-IN" sz="1800" b="1" dirty="0"/>
              <a:t> </a:t>
            </a:r>
            <a:r>
              <a:rPr lang="en-IN" sz="1800" b="1" dirty="0" err="1"/>
              <a:t>india</a:t>
            </a:r>
            <a:r>
              <a:rPr lang="en-IN" sz="1800" b="1" dirty="0"/>
              <a:t> </a:t>
            </a:r>
          </a:p>
          <a:p>
            <a:pPr marL="0" indent="0" algn="ctr">
              <a:buNone/>
            </a:pPr>
            <a:r>
              <a:rPr lang="en-IN" sz="1800" b="1" dirty="0"/>
              <a:t>Ex-Manager at TATA Air India, EX- Secretary ,IETE, </a:t>
            </a:r>
            <a:r>
              <a:rPr lang="en-IN" sz="1800" b="1" dirty="0" err="1"/>
              <a:t>Kol</a:t>
            </a:r>
            <a:r>
              <a:rPr lang="en-IN" sz="1800" b="1" dirty="0"/>
              <a:t> , Ex-Chairman CSI, </a:t>
            </a:r>
            <a:r>
              <a:rPr lang="en-IN" sz="1800" b="1" dirty="0" err="1"/>
              <a:t>Kol</a:t>
            </a:r>
            <a:endParaRPr lang="en-IN" sz="1800" b="1" dirty="0"/>
          </a:p>
          <a:p>
            <a:pPr marL="0" indent="0" algn="ctr">
              <a:buNone/>
            </a:pPr>
            <a:r>
              <a:rPr lang="en-IN" sz="1800" b="1" dirty="0"/>
              <a:t>Ex-Director Universal </a:t>
            </a:r>
            <a:r>
              <a:rPr lang="en-IN" sz="1800" b="1" dirty="0" err="1"/>
              <a:t>Hardsoft</a:t>
            </a:r>
            <a:endParaRPr lang="en-IN" sz="1800" b="1" dirty="0"/>
          </a:p>
        </p:txBody>
      </p:sp>
    </p:spTree>
    <p:extLst>
      <p:ext uri="{BB962C8B-B14F-4D97-AF65-F5344CB8AC3E}">
        <p14:creationId xmlns:p14="http://schemas.microsoft.com/office/powerpoint/2010/main" val="345254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lstStyle/>
          <a:p>
            <a:pPr algn="l"/>
            <a:r>
              <a:rPr lang="en-US" sz="3200" b="0" i="0" dirty="0">
                <a:solidFill>
                  <a:srgbClr val="001D35"/>
                </a:solidFill>
                <a:effectLst/>
                <a:latin typeface="Google Sans"/>
              </a:rPr>
              <a:t>Key Difference between Two Models</a:t>
            </a:r>
          </a:p>
        </p:txBody>
      </p:sp>
      <p:sp>
        <p:nvSpPr>
          <p:cNvPr id="3" name="Content Placeholder 2">
            <a:extLst>
              <a:ext uri="{FF2B5EF4-FFF2-40B4-BE49-F238E27FC236}">
                <a16:creationId xmlns:a16="http://schemas.microsoft.com/office/drawing/2014/main" id="{41E5E865-2960-451B-B52D-53E8FD0BB6D1}"/>
              </a:ext>
            </a:extLst>
          </p:cNvPr>
          <p:cNvSpPr>
            <a:spLocks noGrp="1"/>
          </p:cNvSpPr>
          <p:nvPr>
            <p:ph idx="1"/>
          </p:nvPr>
        </p:nvSpPr>
        <p:spPr/>
        <p:txBody>
          <a:bodyPr>
            <a:normAutofit fontScale="92500" lnSpcReduction="10000"/>
          </a:bodyPr>
          <a:lstStyle/>
          <a:p>
            <a:pPr algn="just"/>
            <a:r>
              <a:rPr lang="en-US" sz="3000" b="0" i="0" dirty="0">
                <a:solidFill>
                  <a:srgbClr val="001D35"/>
                </a:solidFill>
                <a:effectLst/>
                <a:latin typeface="Times New Roman" panose="02020603050405020304" pitchFamily="18" charset="0"/>
                <a:cs typeface="Times New Roman" panose="02020603050405020304" pitchFamily="18" charset="0"/>
              </a:rPr>
              <a:t>The fundamental difference is that discriminative models learn to discriminate between existing classes, while generative models learn to generate new data by understanding the underlying data distribution.</a:t>
            </a:r>
            <a:r>
              <a:rPr lang="en-US" sz="3000" b="0" i="0" dirty="0">
                <a:solidFill>
                  <a:srgbClr val="040C28"/>
                </a:solidFill>
                <a:effectLst/>
                <a:latin typeface="Times New Roman" panose="02020603050405020304" pitchFamily="18" charset="0"/>
                <a:cs typeface="Times New Roman" panose="02020603050405020304" pitchFamily="18" charset="0"/>
              </a:rPr>
              <a:t> </a:t>
            </a:r>
            <a:r>
              <a:rPr lang="en-US" sz="3000" b="1" i="0" dirty="0">
                <a:solidFill>
                  <a:srgbClr val="040C28"/>
                </a:solidFill>
                <a:effectLst/>
                <a:latin typeface="Times New Roman" panose="02020603050405020304" pitchFamily="18" charset="0"/>
                <a:cs typeface="Times New Roman" panose="02020603050405020304" pitchFamily="18" charset="0"/>
              </a:rPr>
              <a:t>A generative AI model could be trained on a dataset of images of cats and then used to generate new images of cats</a:t>
            </a:r>
            <a:r>
              <a:rPr lang="en-US" sz="3000" b="1" i="0" dirty="0">
                <a:solidFill>
                  <a:srgbClr val="474747"/>
                </a:solidFill>
                <a:effectLst/>
                <a:latin typeface="Times New Roman" panose="02020603050405020304" pitchFamily="18" charset="0"/>
                <a:cs typeface="Times New Roman" panose="02020603050405020304" pitchFamily="18" charset="0"/>
              </a:rPr>
              <a:t>. A discriminative AI model could be trained on a dataset of images of cats and dogs and then used to classify new images as either cats or dogs.</a:t>
            </a:r>
            <a:r>
              <a:rPr lang="en-US" sz="3000" b="1" i="0" dirty="0">
                <a:solidFill>
                  <a:srgbClr val="001D35"/>
                </a:solidFill>
                <a:effectLst/>
                <a:latin typeface="Times New Roman" panose="02020603050405020304" pitchFamily="18" charset="0"/>
                <a:cs typeface="Times New Roman" panose="02020603050405020304" pitchFamily="18" charset="0"/>
              </a:rPr>
              <a:t> </a:t>
            </a:r>
          </a:p>
          <a:p>
            <a:pPr algn="just"/>
            <a:endParaRPr lang="en-IN" sz="2000" dirty="0">
              <a:solidFill>
                <a:srgbClr val="333333"/>
              </a:solidFill>
              <a:latin typeface="Georgia" panose="02040502050405020303" pitchFamily="18" charset="0"/>
            </a:endParaRPr>
          </a:p>
        </p:txBody>
      </p:sp>
    </p:spTree>
    <p:extLst>
      <p:ext uri="{BB962C8B-B14F-4D97-AF65-F5344CB8AC3E}">
        <p14:creationId xmlns:p14="http://schemas.microsoft.com/office/powerpoint/2010/main" val="156080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Model </a:t>
            </a:r>
          </a:p>
        </p:txBody>
      </p:sp>
      <p:pic>
        <p:nvPicPr>
          <p:cNvPr id="46082" name="Picture 2"/>
          <p:cNvPicPr>
            <a:picLocks noGrp="1" noChangeAspect="1" noChangeArrowheads="1"/>
          </p:cNvPicPr>
          <p:nvPr>
            <p:ph idx="1"/>
          </p:nvPr>
        </p:nvPicPr>
        <p:blipFill>
          <a:blip r:embed="rId2"/>
          <a:srcRect/>
          <a:stretch>
            <a:fillRect/>
          </a:stretch>
        </p:blipFill>
        <p:spPr bwMode="auto">
          <a:xfrm>
            <a:off x="2905125" y="2940050"/>
            <a:ext cx="6381750" cy="25527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Discriminative Model</a:t>
            </a:r>
          </a:p>
        </p:txBody>
      </p:sp>
      <p:pic>
        <p:nvPicPr>
          <p:cNvPr id="47106" name="Picture 2"/>
          <p:cNvPicPr>
            <a:picLocks noGrp="1" noChangeAspect="1" noChangeArrowheads="1"/>
          </p:cNvPicPr>
          <p:nvPr>
            <p:ph idx="1"/>
          </p:nvPr>
        </p:nvPicPr>
        <p:blipFill>
          <a:blip r:embed="rId2"/>
          <a:srcRect/>
          <a:stretch>
            <a:fillRect/>
          </a:stretch>
        </p:blipFill>
        <p:spPr bwMode="auto">
          <a:xfrm>
            <a:off x="2747962" y="3163888"/>
            <a:ext cx="6696075" cy="210502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a:t>
            </a:r>
            <a:r>
              <a:rPr lang="en-US" dirty="0" err="1"/>
              <a:t>vs</a:t>
            </a:r>
            <a:r>
              <a:rPr lang="en-US" dirty="0"/>
              <a:t> Discriminative Models</a:t>
            </a:r>
          </a:p>
        </p:txBody>
      </p:sp>
      <p:pic>
        <p:nvPicPr>
          <p:cNvPr id="45058" name="Picture 2"/>
          <p:cNvPicPr>
            <a:picLocks noGrp="1" noChangeAspect="1" noChangeArrowheads="1"/>
          </p:cNvPicPr>
          <p:nvPr>
            <p:ph idx="1"/>
          </p:nvPr>
        </p:nvPicPr>
        <p:blipFill>
          <a:blip r:embed="rId2"/>
          <a:srcRect/>
          <a:stretch>
            <a:fillRect/>
          </a:stretch>
        </p:blipFill>
        <p:spPr bwMode="auto">
          <a:xfrm>
            <a:off x="2076994" y="2801938"/>
            <a:ext cx="8177349" cy="315026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87958A5-4BEB-41E2-BFA8-29EBF7663170}"/>
              </a:ext>
            </a:extLst>
          </p:cNvPr>
          <p:cNvGraphicFramePr>
            <a:graphicFrameLocks noGrp="1"/>
          </p:cNvGraphicFramePr>
          <p:nvPr>
            <p:ph idx="4294967295"/>
            <p:extLst>
              <p:ext uri="{D42A27DB-BD31-4B8C-83A1-F6EECF244321}">
                <p14:modId xmlns:p14="http://schemas.microsoft.com/office/powerpoint/2010/main" val="3870342169"/>
              </p:ext>
            </p:extLst>
          </p:nvPr>
        </p:nvGraphicFramePr>
        <p:xfrm>
          <a:off x="1280161" y="886265"/>
          <a:ext cx="9720773" cy="5219111"/>
        </p:xfrm>
        <a:graphic>
          <a:graphicData uri="http://schemas.openxmlformats.org/drawingml/2006/table">
            <a:tbl>
              <a:tblPr/>
              <a:tblGrid>
                <a:gridCol w="1851575">
                  <a:extLst>
                    <a:ext uri="{9D8B030D-6E8A-4147-A177-3AD203B41FA5}">
                      <a16:colId xmlns:a16="http://schemas.microsoft.com/office/drawing/2014/main" val="3748056474"/>
                    </a:ext>
                  </a:extLst>
                </a:gridCol>
                <a:gridCol w="3934599">
                  <a:extLst>
                    <a:ext uri="{9D8B030D-6E8A-4147-A177-3AD203B41FA5}">
                      <a16:colId xmlns:a16="http://schemas.microsoft.com/office/drawing/2014/main" val="3376053036"/>
                    </a:ext>
                  </a:extLst>
                </a:gridCol>
                <a:gridCol w="3934599">
                  <a:extLst>
                    <a:ext uri="{9D8B030D-6E8A-4147-A177-3AD203B41FA5}">
                      <a16:colId xmlns:a16="http://schemas.microsoft.com/office/drawing/2014/main" val="1023899449"/>
                    </a:ext>
                  </a:extLst>
                </a:gridCol>
              </a:tblGrid>
              <a:tr h="544983">
                <a:tc>
                  <a:txBody>
                    <a:bodyPr/>
                    <a:lstStyle/>
                    <a:p>
                      <a:pPr algn="ctr" fontAlgn="base"/>
                      <a:r>
                        <a:rPr lang="en-IN" sz="1200" b="1" dirty="0" err="1">
                          <a:effectLst/>
                        </a:rPr>
                        <a:t>Parametres</a:t>
                      </a:r>
                      <a:endParaRPr lang="en-IN" sz="1200" b="1" dirty="0">
                        <a:effectLst/>
                      </a:endParaRPr>
                    </a:p>
                  </a:txBody>
                  <a:tcPr marL="32981" marR="32981" marT="82452" marB="8245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IN" sz="1200" b="1">
                          <a:effectLst/>
                        </a:rPr>
                        <a:t>GENERATIVE ALGORITHM</a:t>
                      </a:r>
                    </a:p>
                  </a:txBody>
                  <a:tcPr marL="82452" marR="82452" marT="82452" marB="8245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IN" sz="1200" b="1" dirty="0">
                          <a:effectLst/>
                        </a:rPr>
                        <a:t>DISCRIMINATIVE ALGORITHM</a:t>
                      </a:r>
                    </a:p>
                  </a:txBody>
                  <a:tcPr marL="82452" marR="82452" marT="82452" marB="8245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68746003"/>
                  </a:ext>
                </a:extLst>
              </a:tr>
              <a:tr h="1143892">
                <a:tc>
                  <a:txBody>
                    <a:bodyPr/>
                    <a:lstStyle/>
                    <a:p>
                      <a:pPr algn="ctr" fontAlgn="base"/>
                      <a:r>
                        <a:rPr lang="en-IN" sz="1600" b="1">
                          <a:effectLst/>
                        </a:rPr>
                        <a:t>Objective</a:t>
                      </a:r>
                    </a:p>
                  </a:txBody>
                  <a:tcPr marL="32981" marR="32981" marT="57585" marB="5758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algn="ctr" fontAlgn="ctr"/>
                      <a:r>
                        <a:rPr lang="en-US" sz="1200" b="0" dirty="0">
                          <a:effectLst/>
                        </a:rPr>
                        <a:t>Models the joint probability distribution of the input characteristics and labels in a generative manner.</a:t>
                      </a:r>
                    </a:p>
                  </a:txBody>
                  <a:tcPr marL="82452" marR="82452" marT="115433" marB="11543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Modeling the conditional probability distribution of labels given input attributes is the main focus of discriminative modeling.</a:t>
                      </a:r>
                    </a:p>
                  </a:txBody>
                  <a:tcPr marL="82452" marR="82452" marT="115433" marB="11543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30435999"/>
                  </a:ext>
                </a:extLst>
              </a:tr>
              <a:tr h="882559">
                <a:tc>
                  <a:txBody>
                    <a:bodyPr/>
                    <a:lstStyle/>
                    <a:p>
                      <a:pPr algn="ctr" fontAlgn="base"/>
                      <a:r>
                        <a:rPr lang="en-IN" sz="1600" b="1">
                          <a:effectLst/>
                        </a:rPr>
                        <a:t>Methodology</a:t>
                      </a:r>
                    </a:p>
                  </a:txBody>
                  <a:tcPr marL="32981" marR="32981" marT="57585" marB="5758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marL="0" algn="ctr" defTabSz="457200" rtl="0" eaLnBrk="1" fontAlgn="ctr" latinLnBrk="0" hangingPunct="1"/>
                      <a:r>
                        <a:rPr lang="en-US" sz="1200" b="0" kern="1200" dirty="0">
                          <a:solidFill>
                            <a:schemeClr val="tx1"/>
                          </a:solidFill>
                          <a:effectLst/>
                          <a:latin typeface="+mn-lt"/>
                          <a:ea typeface="+mn-ea"/>
                          <a:cs typeface="+mn-cs"/>
                        </a:rPr>
                        <a:t>Creates new samples by learning the distribution of the underlying data.</a:t>
                      </a:r>
                    </a:p>
                  </a:txBody>
                  <a:tcPr marL="82452" marR="82452" marT="115433" marB="11543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US" sz="1200" b="0" kern="1200" dirty="0">
                          <a:solidFill>
                            <a:schemeClr val="tx1"/>
                          </a:solidFill>
                          <a:effectLst/>
                          <a:latin typeface="+mn-lt"/>
                          <a:ea typeface="+mn-ea"/>
                          <a:cs typeface="+mn-cs"/>
                        </a:rPr>
                        <a:t>Acquires the threshold of judgment that distinguishes various classes or categories.</a:t>
                      </a:r>
                    </a:p>
                  </a:txBody>
                  <a:tcPr marL="82452" marR="82452" marT="115433" marB="11543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89296239"/>
                  </a:ext>
                </a:extLst>
              </a:tr>
              <a:tr h="882559">
                <a:tc>
                  <a:txBody>
                    <a:bodyPr/>
                    <a:lstStyle/>
                    <a:p>
                      <a:pPr algn="ctr" fontAlgn="base"/>
                      <a:r>
                        <a:rPr lang="en-IN" sz="1600" b="1">
                          <a:effectLst/>
                        </a:rPr>
                        <a:t>Application</a:t>
                      </a:r>
                    </a:p>
                  </a:txBody>
                  <a:tcPr marL="32981" marR="32981" marT="57585" marB="5758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marL="0" algn="ctr" defTabSz="457200" rtl="0" eaLnBrk="1" fontAlgn="ctr" latinLnBrk="0" hangingPunct="1"/>
                      <a:r>
                        <a:rPr lang="en-US" sz="1200" b="0" kern="1200" dirty="0">
                          <a:solidFill>
                            <a:schemeClr val="tx1"/>
                          </a:solidFill>
                          <a:effectLst/>
                          <a:latin typeface="+mn-lt"/>
                          <a:ea typeface="+mn-ea"/>
                          <a:cs typeface="+mn-cs"/>
                        </a:rPr>
                        <a:t>Text generation and image synthesis are examples of generative tasks.</a:t>
                      </a:r>
                    </a:p>
                  </a:txBody>
                  <a:tcPr marL="82452" marR="82452" marT="115433" marB="11543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US" sz="1200" b="0" kern="1200" dirty="0">
                          <a:solidFill>
                            <a:schemeClr val="tx1"/>
                          </a:solidFill>
                          <a:effectLst/>
                          <a:latin typeface="+mn-lt"/>
                          <a:ea typeface="+mn-ea"/>
                          <a:cs typeface="+mn-cs"/>
                        </a:rPr>
                        <a:t>Used in activities like sentiment analysis and image categorization.</a:t>
                      </a:r>
                    </a:p>
                  </a:txBody>
                  <a:tcPr marL="82452" marR="82452" marT="115433" marB="11543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270076931"/>
                  </a:ext>
                </a:extLst>
              </a:tr>
              <a:tr h="882559">
                <a:tc>
                  <a:txBody>
                    <a:bodyPr/>
                    <a:lstStyle/>
                    <a:p>
                      <a:pPr algn="ctr" fontAlgn="base"/>
                      <a:r>
                        <a:rPr lang="en-IN" sz="1600" b="1">
                          <a:effectLst/>
                        </a:rPr>
                        <a:t>Strength</a:t>
                      </a:r>
                    </a:p>
                  </a:txBody>
                  <a:tcPr marL="32981" marR="32981" marT="57585" marB="5758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marL="0" algn="ctr" defTabSz="457200" rtl="0" eaLnBrk="1" fontAlgn="ctr" latinLnBrk="0" hangingPunct="1"/>
                      <a:r>
                        <a:rPr lang="en-US" sz="1200" b="0" kern="1200" dirty="0">
                          <a:solidFill>
                            <a:schemeClr val="tx1"/>
                          </a:solidFill>
                          <a:effectLst/>
                          <a:latin typeface="+mn-lt"/>
                          <a:ea typeface="+mn-ea"/>
                          <a:cs typeface="+mn-cs"/>
                        </a:rPr>
                        <a:t>Effective with inadequate or missing data</a:t>
                      </a:r>
                    </a:p>
                  </a:txBody>
                  <a:tcPr marL="82452" marR="82452" marT="115433" marB="11543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US" sz="1200" b="0" kern="1200" dirty="0">
                          <a:solidFill>
                            <a:schemeClr val="tx1"/>
                          </a:solidFill>
                          <a:effectLst/>
                          <a:latin typeface="+mn-lt"/>
                          <a:ea typeface="+mn-ea"/>
                          <a:cs typeface="+mn-cs"/>
                        </a:rPr>
                        <a:t>Excellent at distinguishing between classes or categories is discrimination.</a:t>
                      </a:r>
                    </a:p>
                  </a:txBody>
                  <a:tcPr marL="82452" marR="82452" marT="115433" marB="11543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79239181"/>
                  </a:ext>
                </a:extLst>
              </a:tr>
              <a:tr h="882559">
                <a:tc>
                  <a:txBody>
                    <a:bodyPr/>
                    <a:lstStyle/>
                    <a:p>
                      <a:pPr algn="ctr" fontAlgn="base"/>
                      <a:r>
                        <a:rPr lang="en-IN" sz="1600" b="1">
                          <a:effectLst/>
                        </a:rPr>
                        <a:t>Weakness</a:t>
                      </a:r>
                    </a:p>
                  </a:txBody>
                  <a:tcPr marL="32981" marR="32981" marT="57585" marB="57585"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9F9F9"/>
                    </a:solidFill>
                  </a:tcPr>
                </a:tc>
                <a:tc>
                  <a:txBody>
                    <a:bodyPr/>
                    <a:lstStyle/>
                    <a:p>
                      <a:pPr marL="0" algn="ctr" defTabSz="457200" rtl="0" eaLnBrk="1" fontAlgn="ctr" latinLnBrk="0" hangingPunct="1"/>
                      <a:r>
                        <a:rPr lang="en-US" sz="1200" b="0" kern="1200" dirty="0">
                          <a:solidFill>
                            <a:schemeClr val="tx1"/>
                          </a:solidFill>
                          <a:effectLst/>
                          <a:latin typeface="+mn-lt"/>
                          <a:ea typeface="+mn-ea"/>
                          <a:cs typeface="+mn-cs"/>
                        </a:rPr>
                        <a:t>May have trouble distinguishing different classes in large datasets.</a:t>
                      </a:r>
                    </a:p>
                  </a:txBody>
                  <a:tcPr marL="82452" marR="82452" marT="115433" marB="11543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marL="0" algn="ctr" defTabSz="457200" rtl="0" eaLnBrk="1" fontAlgn="ctr" latinLnBrk="0" hangingPunct="1"/>
                      <a:r>
                        <a:rPr lang="en-US" sz="1200" b="0" kern="1200" dirty="0">
                          <a:solidFill>
                            <a:schemeClr val="tx1"/>
                          </a:solidFill>
                          <a:effectLst/>
                          <a:latin typeface="+mn-lt"/>
                          <a:ea typeface="+mn-ea"/>
                          <a:cs typeface="+mn-cs"/>
                        </a:rPr>
                        <a:t>Less useful when dealing with incomplete or missing data</a:t>
                      </a:r>
                    </a:p>
                  </a:txBody>
                  <a:tcPr marL="82452" marR="82452" marT="115433" marB="11543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37541983"/>
                  </a:ext>
                </a:extLst>
              </a:tr>
            </a:tbl>
          </a:graphicData>
        </a:graphic>
      </p:graphicFrame>
    </p:spTree>
    <p:extLst>
      <p:ext uri="{BB962C8B-B14F-4D97-AF65-F5344CB8AC3E}">
        <p14:creationId xmlns:p14="http://schemas.microsoft.com/office/powerpoint/2010/main" val="1637372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2" descr="https://substackcdn.com/image/fetch/$s_!1x4N!,w_1456,c_limit,f_auto,q_auto:good,fl_progressive:steep/https%3A%2F%2Fsubstack-post-media.s3.amazonaws.com%2Fpublic%2Fimages%2F1b23e2b9-5705-4fe5-9c9e-61d9abcd4b98_3078x3882.jpe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32" name="AutoShape 4" descr="https://substackcdn.com/image/fetch/$s_!1x4N!,w_1456,c_limit,f_auto,q_auto:good,fl_progressive:steep/https%3A%2F%2Fsubstack-post-media.s3.amazonaws.com%2Fpublic%2Fimages%2F1b23e2b9-5705-4fe5-9c9e-61d9abcd4b98_3078x3882.jpe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8133" name="Picture 5" descr="C:\Users\SMIT\Desktop\Untitled.gif"/>
          <p:cNvPicPr>
            <a:picLocks noChangeAspect="1" noChangeArrowheads="1"/>
          </p:cNvPicPr>
          <p:nvPr/>
        </p:nvPicPr>
        <p:blipFill>
          <a:blip r:embed="rId2"/>
          <a:srcRect/>
          <a:stretch>
            <a:fillRect/>
          </a:stretch>
        </p:blipFill>
        <p:spPr bwMode="auto">
          <a:xfrm>
            <a:off x="1854926" y="731519"/>
            <a:ext cx="7014754" cy="540802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1D35"/>
                </a:solidFill>
                <a:effectLst/>
                <a:latin typeface="Google Sans"/>
              </a:rPr>
              <a:t>Generative Models</a:t>
            </a:r>
            <a:endParaRPr kumimoji="0" lang="en-US" altLang="en-US" sz="2400" b="0" i="0" u="none" strike="noStrike" cap="none" normalizeH="0" baseline="0" dirty="0">
              <a:ln>
                <a:noFill/>
              </a:ln>
              <a:solidFill>
                <a:schemeClr val="tx1"/>
              </a:solidFill>
              <a:effectLst/>
            </a:endParaRPr>
          </a:p>
        </p:txBody>
      </p:sp>
      <p:sp>
        <p:nvSpPr>
          <p:cNvPr id="3" name="Content Placeholder 2">
            <a:extLst>
              <a:ext uri="{FF2B5EF4-FFF2-40B4-BE49-F238E27FC236}">
                <a16:creationId xmlns:a16="http://schemas.microsoft.com/office/drawing/2014/main" id="{41E5E865-2960-451B-B52D-53E8FD0BB6D1}"/>
              </a:ext>
            </a:extLst>
          </p:cNvPr>
          <p:cNvSpPr>
            <a:spLocks noGrp="1"/>
          </p:cNvSpPr>
          <p:nvPr>
            <p:ph idx="1"/>
          </p:nvPr>
        </p:nvSpPr>
        <p:spPr>
          <a:xfrm>
            <a:off x="1295400" y="2556931"/>
            <a:ext cx="10127565" cy="350624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Goal</a:t>
            </a:r>
            <a:r>
              <a:rPr kumimoji="0" lang="en-US" altLang="en-US" sz="1600"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To learn the underlying probability distribution of the data to understand how data is generated.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Probability</a:t>
            </a:r>
            <a:r>
              <a:rPr kumimoji="0" lang="en-US" altLang="en-US" sz="1600"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They model the joint probability P(X,Y) or just P(X) for unlabeled data, which represents how likely a given example 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Task Examples</a:t>
            </a:r>
            <a:r>
              <a:rPr kumimoji="0" lang="en-US" altLang="en-US" sz="1600"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Data Generation</a:t>
            </a: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 Creating new images, music, or text that resembles the original training data.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Handling Missing Data</a:t>
            </a: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 Can work more effectively with incomplete datasets due to their understanding of the full data distribution.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Pros</a:t>
            </a:r>
            <a:r>
              <a:rPr kumimoji="0" lang="en-US" altLang="en-US" sz="1600"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Can generate new, realistic data samples.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More flexible and better at handling missing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Cons</a:t>
            </a:r>
            <a:r>
              <a:rPr kumimoji="0" lang="en-US" altLang="en-US" sz="1600"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More complex and computationally expensive to train, requiring more data.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May not achieve as high accuracy as discriminative models for classification tasks. </a:t>
            </a:r>
          </a:p>
          <a:p>
            <a:pPr algn="l"/>
            <a:endParaRPr lang="en-US" sz="2000" dirty="0">
              <a:solidFill>
                <a:srgbClr val="333333"/>
              </a:solidFill>
              <a:latin typeface="Georgia" panose="02040502050405020303" pitchFamily="18" charset="0"/>
            </a:endParaRPr>
          </a:p>
        </p:txBody>
      </p:sp>
      <p:sp>
        <p:nvSpPr>
          <p:cNvPr id="4" name="Rectangle 1">
            <a:extLst>
              <a:ext uri="{FF2B5EF4-FFF2-40B4-BE49-F238E27FC236}">
                <a16:creationId xmlns:a16="http://schemas.microsoft.com/office/drawing/2014/main" id="{C5B2E9B1-52FA-4A9E-BCBF-2A89ED42DD6C}"/>
              </a:ext>
            </a:extLst>
          </p:cNvPr>
          <p:cNvSpPr>
            <a:spLocks noChangeArrowheads="1"/>
          </p:cNvSpPr>
          <p:nvPr/>
        </p:nvSpPr>
        <p:spPr bwMode="auto">
          <a:xfrm>
            <a:off x="0" y="-265097"/>
            <a:ext cx="65" cy="53019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71415"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615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normAutofit fontScale="90000"/>
          </a:bodyPr>
          <a:lstStyle/>
          <a:p>
            <a:r>
              <a:rPr kumimoji="0" lang="en-US" altLang="en-US" sz="4400" b="0" i="0" u="none" strike="noStrike" cap="none" normalizeH="0" baseline="0" dirty="0">
                <a:ln>
                  <a:noFill/>
                </a:ln>
                <a:solidFill>
                  <a:srgbClr val="001D35"/>
                </a:solidFill>
                <a:effectLst/>
                <a:latin typeface="Google Sans"/>
              </a:rPr>
              <a:t>Discriminative Models</a:t>
            </a:r>
            <a:br>
              <a:rPr kumimoji="0" lang="en-US" altLang="en-US" sz="3600" b="0" i="0" u="none" strike="noStrike" cap="none" normalizeH="0" baseline="0" dirty="0">
                <a:ln>
                  <a:noFill/>
                </a:ln>
                <a:solidFill>
                  <a:schemeClr val="tx1"/>
                </a:solidFill>
                <a:effectLst/>
              </a:rPr>
            </a:br>
            <a:endParaRPr lang="en-IN" dirty="0"/>
          </a:p>
        </p:txBody>
      </p:sp>
      <p:sp>
        <p:nvSpPr>
          <p:cNvPr id="4" name="Rectangle 1">
            <a:extLst>
              <a:ext uri="{FF2B5EF4-FFF2-40B4-BE49-F238E27FC236}">
                <a16:creationId xmlns:a16="http://schemas.microsoft.com/office/drawing/2014/main" id="{8F3BD7A5-C205-4610-95A7-880354E07DCE}"/>
              </a:ext>
            </a:extLst>
          </p:cNvPr>
          <p:cNvSpPr>
            <a:spLocks noGrp="1" noChangeArrowheads="1"/>
          </p:cNvSpPr>
          <p:nvPr>
            <p:ph idx="1"/>
          </p:nvPr>
        </p:nvSpPr>
        <p:spPr bwMode="auto">
          <a:xfrm>
            <a:off x="1295401" y="2285999"/>
            <a:ext cx="9916549" cy="40160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Goal</a:t>
            </a:r>
            <a:r>
              <a:rPr kumimoji="0" lang="en-US" altLang="en-US" sz="1600"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To learn the direct relationship between inputs and their corresponding labels, focusing on the decision boundary that separates classes.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Probability</a:t>
            </a:r>
            <a:r>
              <a:rPr kumimoji="0" lang="en-US" altLang="en-US" sz="1600"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They model the conditional probability P(Y|X), which is the probability of a label (Y) given an input (X).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Task Examples</a:t>
            </a:r>
            <a:r>
              <a:rPr kumimoji="0" lang="en-US" altLang="en-US" sz="1600"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Classification</a:t>
            </a: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 Distinguishing between images of cats and dogs.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Regression</a:t>
            </a: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 Predicting a continuous value.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Pros</a:t>
            </a:r>
            <a:r>
              <a:rPr kumimoji="0" lang="en-US" altLang="en-US" sz="1600"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Often achieve high accuracy for classification tasks.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Simpler and faster to train as they focus only on distinguishing classes.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Cons</a:t>
            </a:r>
            <a:r>
              <a:rPr kumimoji="0" lang="en-US" altLang="en-US" sz="1600" b="0"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Cannot generate new data samples because they don't learn the data distribution itself.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545D7E"/>
                </a:solidFill>
                <a:effectLst/>
                <a:latin typeface="Times New Roman" panose="02020603050405020304" pitchFamily="18" charset="0"/>
                <a:cs typeface="Times New Roman" panose="02020603050405020304" pitchFamily="18" charset="0"/>
              </a:rPr>
              <a:t>Can struggle with smaller datasets.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5352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Which is more accurate, generative AI or discriminative AI?</a:t>
            </a:r>
            <a:endParaRPr kumimoji="0" lang="en-US" altLang="en-US" sz="28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E5E865-2960-451B-B52D-53E8FD0BB6D1}"/>
              </a:ext>
            </a:extLst>
          </p:cNvPr>
          <p:cNvSpPr>
            <a:spLocks noGrp="1"/>
          </p:cNvSpPr>
          <p:nvPr>
            <p:ph idx="1"/>
          </p:nvPr>
        </p:nvSpPr>
        <p:spPr/>
        <p:txBody>
          <a:bodyPr>
            <a:normAutofit/>
          </a:bodyPr>
          <a:lstStyle/>
          <a:p>
            <a:pPr algn="just"/>
            <a:r>
              <a:rPr kumimoji="0" lang="en-US" altLang="en-US" sz="2000" b="0" i="0" u="none" strike="noStrike" cap="none" normalizeH="0" baseline="0" dirty="0">
                <a:ln>
                  <a:noFill/>
                </a:ln>
                <a:solidFill>
                  <a:srgbClr val="474747"/>
                </a:solidFill>
                <a:effectLst/>
                <a:latin typeface="Times New Roman" panose="02020603050405020304" pitchFamily="18" charset="0"/>
                <a:cs typeface="Times New Roman" panose="02020603050405020304" pitchFamily="18" charset="0"/>
              </a:rPr>
              <a:t>But when it comes to training the AI model, </a:t>
            </a:r>
            <a:r>
              <a:rPr kumimoji="0" lang="en-US" altLang="en-US" sz="2000" b="0" i="0" u="none" strike="noStrike" cap="none" normalizeH="0" baseline="0" dirty="0">
                <a:ln>
                  <a:noFill/>
                </a:ln>
                <a:solidFill>
                  <a:srgbClr val="040C28"/>
                </a:solidFill>
                <a:effectLst/>
                <a:latin typeface="Times New Roman" panose="02020603050405020304" pitchFamily="18" charset="0"/>
                <a:cs typeface="Times New Roman" panose="02020603050405020304" pitchFamily="18" charset="0"/>
              </a:rPr>
              <a:t>discriminative AI is faster and easier to train than generative AI</a:t>
            </a:r>
            <a:r>
              <a:rPr kumimoji="0" lang="en-US" altLang="en-US" sz="2000" b="0" i="0" u="none" strike="noStrike" cap="none" normalizeH="0" baseline="0" dirty="0">
                <a:ln>
                  <a:noFill/>
                </a:ln>
                <a:solidFill>
                  <a:srgbClr val="474747"/>
                </a:solidFill>
                <a:effectLst/>
                <a:latin typeface="Times New Roman" panose="02020603050405020304" pitchFamily="18" charset="0"/>
                <a:cs typeface="Times New Roman" panose="02020603050405020304" pitchFamily="18" charset="0"/>
              </a:rPr>
              <a:t>. Also, it provides more accurate results than generative models. Having said that, it is not best suited for tasks where the underlying data distribution is complex or uncertain.</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endParaRPr lang="en-IN" sz="2000" dirty="0">
              <a:solidFill>
                <a:srgbClr val="333333"/>
              </a:solidFill>
              <a:latin typeface="Georgia" panose="02040502050405020303" pitchFamily="18" charset="0"/>
            </a:endParaRPr>
          </a:p>
        </p:txBody>
      </p:sp>
      <p:pic>
        <p:nvPicPr>
          <p:cNvPr id="3074" name="Picture 2" descr="Generative AI vs. Discriminative AI: What's the Key Difference?">
            <a:extLst>
              <a:ext uri="{FF2B5EF4-FFF2-40B4-BE49-F238E27FC236}">
                <a16:creationId xmlns:a16="http://schemas.microsoft.com/office/drawing/2014/main" id="{CD708F68-6B54-4EBB-B2CC-7D782D562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2121" y="4080782"/>
            <a:ext cx="3204451" cy="1795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23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E797B-B067-463F-9F6E-6A5ECA613577}"/>
              </a:ext>
            </a:extLst>
          </p:cNvPr>
          <p:cNvSpPr>
            <a:spLocks noGrp="1"/>
          </p:cNvSpPr>
          <p:nvPr>
            <p:ph type="title"/>
          </p:nvPr>
        </p:nvSpPr>
        <p:spPr/>
        <p:txBody>
          <a:bodyPr/>
          <a:lstStyle/>
          <a:p>
            <a:r>
              <a:rPr lang="en-US" dirty="0"/>
              <a:t>Popular AI tools</a:t>
            </a:r>
            <a:endParaRPr lang="en-IN" dirty="0"/>
          </a:p>
        </p:txBody>
      </p:sp>
      <p:sp>
        <p:nvSpPr>
          <p:cNvPr id="3" name="Content Placeholder 2">
            <a:extLst>
              <a:ext uri="{FF2B5EF4-FFF2-40B4-BE49-F238E27FC236}">
                <a16:creationId xmlns:a16="http://schemas.microsoft.com/office/drawing/2014/main" id="{B2DA4C85-98AF-4C5F-864F-209007EFF751}"/>
              </a:ext>
            </a:extLst>
          </p:cNvPr>
          <p:cNvSpPr>
            <a:spLocks noGrp="1"/>
          </p:cNvSpPr>
          <p:nvPr>
            <p:ph idx="1"/>
          </p:nvPr>
        </p:nvSpPr>
        <p:spPr/>
        <p:txBody>
          <a:bodyPr/>
          <a:lstStyle/>
          <a:p>
            <a:pPr algn="just"/>
            <a:r>
              <a:rPr lang="en-US" b="0" i="0" dirty="0" err="1">
                <a:solidFill>
                  <a:srgbClr val="FF0000"/>
                </a:solidFill>
                <a:effectLst/>
                <a:latin typeface="Times New Roman" panose="02020603050405020304" pitchFamily="18" charset="0"/>
                <a:cs typeface="Times New Roman" panose="02020603050405020304" pitchFamily="18" charset="0"/>
              </a:rPr>
              <a:t>ChatGPT</a:t>
            </a:r>
            <a:r>
              <a:rPr lang="en-US" b="0" i="0" dirty="0">
                <a:solidFill>
                  <a:srgbClr val="FF0000"/>
                </a:solidFill>
                <a:effectLst/>
                <a:latin typeface="Times New Roman" panose="02020603050405020304" pitchFamily="18" charset="0"/>
                <a:cs typeface="Times New Roman" panose="02020603050405020304" pitchFamily="18" charset="0"/>
              </a:rPr>
              <a:t> and Gemini </a:t>
            </a:r>
            <a:r>
              <a:rPr lang="en-US" b="0" i="0" dirty="0">
                <a:solidFill>
                  <a:srgbClr val="001D35"/>
                </a:solidFill>
                <a:effectLst/>
                <a:latin typeface="Times New Roman" panose="02020603050405020304" pitchFamily="18" charset="0"/>
                <a:cs typeface="Times New Roman" panose="02020603050405020304" pitchFamily="18" charset="0"/>
              </a:rPr>
              <a:t>are strong all-around conversational AIs, with </a:t>
            </a:r>
            <a:r>
              <a:rPr lang="en-US" b="0" i="0" dirty="0" err="1">
                <a:solidFill>
                  <a:srgbClr val="FF0000"/>
                </a:solidFill>
                <a:effectLst/>
                <a:latin typeface="Times New Roman" panose="02020603050405020304" pitchFamily="18" charset="0"/>
                <a:cs typeface="Times New Roman" panose="02020603050405020304" pitchFamily="18" charset="0"/>
              </a:rPr>
              <a:t>ChatGPT</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a:solidFill>
                  <a:srgbClr val="001D35"/>
                </a:solidFill>
                <a:effectLst/>
                <a:latin typeface="Times New Roman" panose="02020603050405020304" pitchFamily="18" charset="0"/>
                <a:cs typeface="Times New Roman" panose="02020603050405020304" pitchFamily="18" charset="0"/>
              </a:rPr>
              <a:t>noted for its broad popularity and robust capabilities, while </a:t>
            </a:r>
            <a:r>
              <a:rPr lang="en-US" dirty="0">
                <a:solidFill>
                  <a:srgbClr val="FF0000"/>
                </a:solidFill>
                <a:latin typeface="Times New Roman" panose="02020603050405020304" pitchFamily="18" charset="0"/>
                <a:cs typeface="Times New Roman" panose="02020603050405020304" pitchFamily="18" charset="0"/>
              </a:rPr>
              <a:t>Gemini </a:t>
            </a:r>
            <a:r>
              <a:rPr lang="en-US" b="0" i="0" dirty="0">
                <a:solidFill>
                  <a:srgbClr val="001D35"/>
                </a:solidFill>
                <a:effectLst/>
                <a:latin typeface="Times New Roman" panose="02020603050405020304" pitchFamily="18" charset="0"/>
                <a:cs typeface="Times New Roman" panose="02020603050405020304" pitchFamily="18" charset="0"/>
              </a:rPr>
              <a:t>excels at integrating with Google services and handling large context windows. </a:t>
            </a:r>
            <a:r>
              <a:rPr lang="en-US" dirty="0">
                <a:solidFill>
                  <a:srgbClr val="FF0000"/>
                </a:solidFill>
                <a:latin typeface="Times New Roman" panose="02020603050405020304" pitchFamily="18" charset="0"/>
                <a:cs typeface="Times New Roman" panose="02020603050405020304" pitchFamily="18" charset="0"/>
              </a:rPr>
              <a:t>Claude </a:t>
            </a:r>
            <a:r>
              <a:rPr lang="en-US" b="0" i="0" dirty="0">
                <a:solidFill>
                  <a:srgbClr val="001D35"/>
                </a:solidFill>
                <a:effectLst/>
                <a:latin typeface="Times New Roman" panose="02020603050405020304" pitchFamily="18" charset="0"/>
                <a:cs typeface="Times New Roman" panose="02020603050405020304" pitchFamily="18" charset="0"/>
              </a:rPr>
              <a:t>is a leader in complex tasks, particularly coding, writing, and detailed analysis due to its extensive context. </a:t>
            </a:r>
            <a:r>
              <a:rPr lang="en-US" dirty="0" err="1">
                <a:solidFill>
                  <a:srgbClr val="FF0000"/>
                </a:solidFill>
                <a:latin typeface="Times New Roman" panose="02020603050405020304" pitchFamily="18" charset="0"/>
                <a:cs typeface="Times New Roman" panose="02020603050405020304" pitchFamily="18" charset="0"/>
              </a:rPr>
              <a:t>Midjourney</a:t>
            </a:r>
            <a:r>
              <a:rPr lang="en-US" dirty="0">
                <a:solidFill>
                  <a:srgbClr val="FF0000"/>
                </a:solidFill>
                <a:latin typeface="Times New Roman" panose="02020603050405020304" pitchFamily="18" charset="0"/>
                <a:cs typeface="Times New Roman" panose="02020603050405020304" pitchFamily="18" charset="0"/>
              </a:rPr>
              <a:t> and DALL-E </a:t>
            </a:r>
            <a:r>
              <a:rPr lang="en-US" b="0" i="0" dirty="0">
                <a:solidFill>
                  <a:srgbClr val="001D35"/>
                </a:solidFill>
                <a:effectLst/>
                <a:latin typeface="Times New Roman" panose="02020603050405020304" pitchFamily="18" charset="0"/>
                <a:cs typeface="Times New Roman" panose="02020603050405020304" pitchFamily="18" charset="0"/>
              </a:rPr>
              <a:t>are image generation tools, with </a:t>
            </a:r>
            <a:r>
              <a:rPr lang="en-US" b="0" i="0" dirty="0" err="1">
                <a:solidFill>
                  <a:srgbClr val="001D35"/>
                </a:solidFill>
                <a:effectLst/>
                <a:latin typeface="Times New Roman" panose="02020603050405020304" pitchFamily="18" charset="0"/>
                <a:cs typeface="Times New Roman" panose="02020603050405020304" pitchFamily="18" charset="0"/>
              </a:rPr>
              <a:t>Midjourney</a:t>
            </a:r>
            <a:r>
              <a:rPr lang="en-US" b="0" i="0" dirty="0">
                <a:solidFill>
                  <a:srgbClr val="001D35"/>
                </a:solidFill>
                <a:effectLst/>
                <a:latin typeface="Times New Roman" panose="02020603050405020304" pitchFamily="18" charset="0"/>
                <a:cs typeface="Times New Roman" panose="02020603050405020304" pitchFamily="18" charset="0"/>
              </a:rPr>
              <a:t> favored for highly artistic and imaginative outputs and DALL-E (now often integrated with </a:t>
            </a:r>
            <a:r>
              <a:rPr lang="en-US" b="0" i="0" dirty="0" err="1">
                <a:solidFill>
                  <a:srgbClr val="001D35"/>
                </a:solidFill>
                <a:effectLst/>
                <a:latin typeface="Times New Roman" panose="02020603050405020304" pitchFamily="18" charset="0"/>
                <a:cs typeface="Times New Roman" panose="02020603050405020304" pitchFamily="18" charset="0"/>
              </a:rPr>
              <a:t>ChatGPT</a:t>
            </a:r>
            <a:r>
              <a:rPr lang="en-US" b="0" i="0" dirty="0">
                <a:solidFill>
                  <a:srgbClr val="001D35"/>
                </a:solidFill>
                <a:effectLst/>
                <a:latin typeface="Times New Roman" panose="02020603050405020304" pitchFamily="18" charset="0"/>
                <a:cs typeface="Times New Roman" panose="02020603050405020304" pitchFamily="18" charset="0"/>
              </a:rPr>
              <a:t>) known for generating realistic and precise images.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58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lstStyle/>
          <a:p>
            <a:r>
              <a:rPr lang="en-IN" sz="3200" dirty="0">
                <a:latin typeface="Times New Roman" panose="02020603050405020304" pitchFamily="18" charset="0"/>
                <a:cs typeface="+mn-cs"/>
              </a:rPr>
              <a:t>Difference between ML and Generative AI</a:t>
            </a:r>
            <a:endParaRPr lang="en-IN" dirty="0"/>
          </a:p>
        </p:txBody>
      </p:sp>
      <p:sp>
        <p:nvSpPr>
          <p:cNvPr id="3" name="Content Placeholder 2">
            <a:extLst>
              <a:ext uri="{FF2B5EF4-FFF2-40B4-BE49-F238E27FC236}">
                <a16:creationId xmlns:a16="http://schemas.microsoft.com/office/drawing/2014/main" id="{41E5E865-2960-451B-B52D-53E8FD0BB6D1}"/>
              </a:ext>
            </a:extLst>
          </p:cNvPr>
          <p:cNvSpPr>
            <a:spLocks noGrp="1"/>
          </p:cNvSpPr>
          <p:nvPr>
            <p:ph idx="1"/>
          </p:nvPr>
        </p:nvSpPr>
        <p:spPr/>
        <p:txBody>
          <a:bodyPr>
            <a:norm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US" sz="2000" dirty="0">
                <a:solidFill>
                  <a:srgbClr val="333333"/>
                </a:solidFill>
                <a:latin typeface="Georgia" panose="02040502050405020303" pitchFamily="18" charset="0"/>
              </a:rPr>
              <a:t>Machine learning and generative AI both learn from data, but their purposes and strategies differ. </a:t>
            </a:r>
          </a:p>
          <a:p>
            <a:pPr marL="342900" lvl="0" indent="-342900" algn="just">
              <a:lnSpc>
                <a:spcPct val="107000"/>
              </a:lnSpc>
              <a:spcAft>
                <a:spcPts val="800"/>
              </a:spcAft>
              <a:buSzPts val="1000"/>
              <a:buFont typeface="Symbol" panose="05050102010706020507" pitchFamily="18" charset="2"/>
              <a:buChar char=""/>
              <a:tabLst>
                <a:tab pos="457200" algn="l"/>
              </a:tabLst>
            </a:pPr>
            <a:r>
              <a:rPr lang="en-US" sz="2000" dirty="0">
                <a:solidFill>
                  <a:srgbClr val="333333"/>
                </a:solidFill>
                <a:latin typeface="Georgia" panose="02040502050405020303" pitchFamily="18" charset="0"/>
              </a:rPr>
              <a:t> Machine learning is focused on analyzing data to find patterns and make accurate predictions. Generative AI, on the other hand, is focused on creating new data that resembles training data.</a:t>
            </a:r>
            <a:endParaRPr lang="en-IN" sz="2000" dirty="0">
              <a:solidFill>
                <a:srgbClr val="333333"/>
              </a:solidFill>
              <a:latin typeface="Georgia" panose="02040502050405020303" pitchFamily="18" charset="0"/>
            </a:endParaRPr>
          </a:p>
        </p:txBody>
      </p:sp>
    </p:spTree>
    <p:extLst>
      <p:ext uri="{BB962C8B-B14F-4D97-AF65-F5344CB8AC3E}">
        <p14:creationId xmlns:p14="http://schemas.microsoft.com/office/powerpoint/2010/main" val="2993023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1BF2-E34B-4C6E-A88D-3CF2005AF02D}"/>
              </a:ext>
            </a:extLst>
          </p:cNvPr>
          <p:cNvSpPr>
            <a:spLocks noGrp="1"/>
          </p:cNvSpPr>
          <p:nvPr>
            <p:ph type="title"/>
          </p:nvPr>
        </p:nvSpPr>
        <p:spPr/>
        <p:txBody>
          <a:bodyPr/>
          <a:lstStyle/>
          <a:p>
            <a:r>
              <a:rPr lang="en-US" b="0" i="0" dirty="0" err="1">
                <a:solidFill>
                  <a:srgbClr val="FF0000"/>
                </a:solidFill>
                <a:effectLst/>
                <a:latin typeface="Times New Roman" panose="02020603050405020304" pitchFamily="18" charset="0"/>
                <a:cs typeface="Times New Roman" panose="02020603050405020304" pitchFamily="18" charset="0"/>
              </a:rPr>
              <a:t>ChatGPT</a:t>
            </a:r>
            <a:r>
              <a:rPr lang="en-US" b="0" i="0" dirty="0">
                <a:solidFill>
                  <a:srgbClr val="FF0000"/>
                </a:solidFill>
                <a:effectLst/>
                <a:latin typeface="Times New Roman" panose="02020603050405020304" pitchFamily="18" charset="0"/>
                <a:cs typeface="Times New Roman" panose="02020603050405020304" pitchFamily="18" charset="0"/>
              </a:rPr>
              <a:t> (Open AI)</a:t>
            </a:r>
            <a:endParaRPr lang="en-IN" dirty="0"/>
          </a:p>
        </p:txBody>
      </p:sp>
      <p:sp>
        <p:nvSpPr>
          <p:cNvPr id="3" name="Content Placeholder 2">
            <a:extLst>
              <a:ext uri="{FF2B5EF4-FFF2-40B4-BE49-F238E27FC236}">
                <a16:creationId xmlns:a16="http://schemas.microsoft.com/office/drawing/2014/main" id="{6FF410ED-48F0-4806-A158-A60C1EDEFD89}"/>
              </a:ext>
            </a:extLst>
          </p:cNvPr>
          <p:cNvSpPr>
            <a:spLocks noGrp="1"/>
          </p:cNvSpPr>
          <p:nvPr>
            <p:ph idx="1"/>
          </p:nvPr>
        </p:nvSpPr>
        <p:spPr/>
        <p:txBody>
          <a:bodyPr/>
          <a:lstStyle/>
          <a:p>
            <a:pPr algn="l" fontAlgn="ctr">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Primary Use</a:t>
            </a:r>
            <a:r>
              <a:rPr lang="en-US" b="0" i="0" dirty="0">
                <a:solidFill>
                  <a:srgbClr val="001D35"/>
                </a:solidFill>
                <a:effectLst/>
                <a:latin typeface="Times New Roman" panose="02020603050405020304" pitchFamily="18" charset="0"/>
                <a:cs typeface="Times New Roman" panose="02020603050405020304" pitchFamily="18" charset="0"/>
              </a:rPr>
              <a:t>: Best for general assistance, conversation, and a wide range of tasks, offering the most "bang for your buck" in terms of overall utility. </a:t>
            </a:r>
            <a:endParaRPr lang="en-US" b="0" i="0" dirty="0">
              <a:solidFill>
                <a:srgbClr val="0B57D0"/>
              </a:solidFill>
              <a:effectLst/>
              <a:latin typeface="Times New Roman" panose="02020603050405020304" pitchFamily="18" charset="0"/>
              <a:cs typeface="Times New Roman" panose="02020603050405020304" pitchFamily="18" charset="0"/>
            </a:endParaRPr>
          </a:p>
          <a:p>
            <a:pPr algn="l" fontAlgn="ctr">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Strengths</a:t>
            </a:r>
            <a:r>
              <a:rPr lang="en-US" b="0" i="0" dirty="0">
                <a:solidFill>
                  <a:srgbClr val="001D35"/>
                </a:solidFill>
                <a:effectLst/>
                <a:latin typeface="Times New Roman" panose="02020603050405020304" pitchFamily="18" charset="0"/>
                <a:cs typeface="Times New Roman" panose="02020603050405020304" pitchFamily="18" charset="0"/>
              </a:rPr>
              <a:t>: Excels at reasoning, multimodal capabilities (handling different input formats), and has strong conversational memory. </a:t>
            </a:r>
            <a:endParaRPr lang="en-US" b="0" i="0" dirty="0">
              <a:solidFill>
                <a:srgbClr val="0B57D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Considerations</a:t>
            </a:r>
            <a:r>
              <a:rPr lang="en-US" b="0" i="0" dirty="0">
                <a:solidFill>
                  <a:srgbClr val="001D35"/>
                </a:solidFill>
                <a:effectLst/>
                <a:latin typeface="Times New Roman" panose="02020603050405020304" pitchFamily="18" charset="0"/>
                <a:cs typeface="Times New Roman" panose="02020603050405020304" pitchFamily="18" charset="0"/>
              </a:rPr>
              <a:t>: A paid subscription is often needed to unlock its most advanced features. </a:t>
            </a:r>
          </a:p>
          <a:p>
            <a:endParaRPr lang="en-IN" dirty="0"/>
          </a:p>
        </p:txBody>
      </p:sp>
    </p:spTree>
    <p:extLst>
      <p:ext uri="{BB962C8B-B14F-4D97-AF65-F5344CB8AC3E}">
        <p14:creationId xmlns:p14="http://schemas.microsoft.com/office/powerpoint/2010/main" val="2259682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629E-A310-4A13-BFDD-567A5FC8603C}"/>
              </a:ext>
            </a:extLst>
          </p:cNvPr>
          <p:cNvSpPr>
            <a:spLocks noGrp="1"/>
          </p:cNvSpPr>
          <p:nvPr>
            <p:ph type="title"/>
          </p:nvPr>
        </p:nvSpPr>
        <p:spPr/>
        <p:txBody>
          <a:bodyPr>
            <a:normAutofit fontScale="90000"/>
          </a:bodyPr>
          <a:lstStyle/>
          <a:p>
            <a:r>
              <a:rPr lang="en-US" b="0" i="0" dirty="0">
                <a:solidFill>
                  <a:srgbClr val="FF0000"/>
                </a:solidFill>
                <a:effectLst/>
                <a:latin typeface="Google Sans"/>
              </a:rPr>
              <a:t>DALL-E (</a:t>
            </a:r>
            <a:r>
              <a:rPr lang="en-US" b="0" i="0" dirty="0" err="1">
                <a:solidFill>
                  <a:srgbClr val="FF0000"/>
                </a:solidFill>
                <a:effectLst/>
                <a:latin typeface="Google Sans"/>
              </a:rPr>
              <a:t>OpenAI</a:t>
            </a:r>
            <a:r>
              <a:rPr lang="en-US" b="0" i="0" dirty="0">
                <a:solidFill>
                  <a:srgbClr val="FF0000"/>
                </a:solidFill>
                <a:effectLst/>
                <a:latin typeface="Google Sans"/>
              </a:rPr>
              <a:t>) </a:t>
            </a:r>
            <a:br>
              <a:rPr lang="en-US" b="0" i="0" dirty="0">
                <a:solidFill>
                  <a:srgbClr val="FF0000"/>
                </a:solidFill>
                <a:effectLst/>
                <a:latin typeface="Google Sans"/>
              </a:rPr>
            </a:br>
            <a:endParaRPr lang="en-IN" dirty="0">
              <a:solidFill>
                <a:srgbClr val="FF0000"/>
              </a:solidFill>
            </a:endParaRPr>
          </a:p>
        </p:txBody>
      </p:sp>
      <p:sp>
        <p:nvSpPr>
          <p:cNvPr id="3" name="Content Placeholder 2">
            <a:extLst>
              <a:ext uri="{FF2B5EF4-FFF2-40B4-BE49-F238E27FC236}">
                <a16:creationId xmlns:a16="http://schemas.microsoft.com/office/drawing/2014/main" id="{141B6B27-CF9D-40C1-A649-84364CDD2887}"/>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01D35"/>
                </a:solidFill>
                <a:effectLst/>
                <a:latin typeface="Google Sans"/>
              </a:rPr>
              <a:t>Primary Use</a:t>
            </a:r>
            <a:r>
              <a:rPr lang="en-US" b="0" i="0" dirty="0">
                <a:solidFill>
                  <a:srgbClr val="001D35"/>
                </a:solidFill>
                <a:effectLst/>
                <a:latin typeface="Google Sans"/>
              </a:rPr>
              <a:t>:</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An image generation tool excellent for creating realistic and detailed images from text prompts, often integrated with other tools like </a:t>
            </a:r>
            <a:r>
              <a:rPr lang="en-US" b="0" i="0" dirty="0" err="1">
                <a:solidFill>
                  <a:schemeClr val="tx1"/>
                </a:solidFill>
                <a:effectLst/>
                <a:latin typeface="Times New Roman" panose="02020603050405020304" pitchFamily="18" charset="0"/>
                <a:cs typeface="Times New Roman" panose="02020603050405020304" pitchFamily="18" charset="0"/>
              </a:rPr>
              <a:t>ChatGPT</a:t>
            </a:r>
            <a:r>
              <a:rPr lang="en-US" b="0" i="0" dirty="0">
                <a:solidFill>
                  <a:schemeClr val="tx1"/>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1" i="0" dirty="0">
                <a:solidFill>
                  <a:srgbClr val="001D35"/>
                </a:solidFill>
                <a:effectLst/>
                <a:latin typeface="Google Sans"/>
              </a:rPr>
              <a:t>Strengths</a:t>
            </a:r>
            <a:r>
              <a:rPr lang="en-US" b="0" i="0" dirty="0">
                <a:solidFill>
                  <a:srgbClr val="001D35"/>
                </a:solidFill>
                <a:effectLst/>
                <a:latin typeface="Google Sans"/>
              </a:rPr>
              <a:t>:</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Known for its ability to interpret simple natural language prompts and automatically refine them for image generation, making it user-friendly.</a:t>
            </a:r>
          </a:p>
          <a:p>
            <a:endParaRPr lang="en-IN" dirty="0"/>
          </a:p>
        </p:txBody>
      </p:sp>
    </p:spTree>
    <p:extLst>
      <p:ext uri="{BB962C8B-B14F-4D97-AF65-F5344CB8AC3E}">
        <p14:creationId xmlns:p14="http://schemas.microsoft.com/office/powerpoint/2010/main" val="1063311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2874-1491-4537-8A0A-0322DF78EC4A}"/>
              </a:ext>
            </a:extLst>
          </p:cNvPr>
          <p:cNvSpPr>
            <a:spLocks noGrp="1"/>
          </p:cNvSpPr>
          <p:nvPr>
            <p:ph type="title"/>
          </p:nvPr>
        </p:nvSpPr>
        <p:spPr/>
        <p:txBody>
          <a:bodyPr>
            <a:normAutofit fontScale="90000"/>
          </a:bodyPr>
          <a:lstStyle/>
          <a:p>
            <a:r>
              <a:rPr lang="en-US" b="0" i="0" dirty="0">
                <a:solidFill>
                  <a:srgbClr val="FF0000"/>
                </a:solidFill>
                <a:effectLst/>
                <a:latin typeface="Google Sans"/>
              </a:rPr>
              <a:t>Gemini (Google)</a:t>
            </a:r>
            <a:br>
              <a:rPr lang="en-US" b="0" i="0" dirty="0">
                <a:solidFill>
                  <a:srgbClr val="FF0000"/>
                </a:solidFill>
                <a:effectLst/>
                <a:latin typeface="Google Sans"/>
              </a:rPr>
            </a:br>
            <a:endParaRPr lang="en-IN" dirty="0">
              <a:solidFill>
                <a:srgbClr val="FF0000"/>
              </a:solidFill>
            </a:endParaRPr>
          </a:p>
        </p:txBody>
      </p:sp>
      <p:sp>
        <p:nvSpPr>
          <p:cNvPr id="3" name="Content Placeholder 2">
            <a:extLst>
              <a:ext uri="{FF2B5EF4-FFF2-40B4-BE49-F238E27FC236}">
                <a16:creationId xmlns:a16="http://schemas.microsoft.com/office/drawing/2014/main" id="{20B098AC-F97D-46C8-B6FD-653E6CD65445}"/>
              </a:ext>
            </a:extLst>
          </p:cNvPr>
          <p:cNvSpPr>
            <a:spLocks noGrp="1"/>
          </p:cNvSpPr>
          <p:nvPr>
            <p:ph idx="1"/>
          </p:nvPr>
        </p:nvSpPr>
        <p:spPr/>
        <p:txBody>
          <a:bodyPr/>
          <a:lstStyle/>
          <a:p>
            <a:pPr algn="l" fontAlgn="ctr">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Primary Use</a:t>
            </a:r>
            <a:r>
              <a:rPr lang="en-US" b="0" i="0" dirty="0">
                <a:solidFill>
                  <a:srgbClr val="001D35"/>
                </a:solidFill>
                <a:effectLst/>
                <a:latin typeface="Times New Roman" panose="02020603050405020304" pitchFamily="18" charset="0"/>
                <a:cs typeface="Times New Roman" panose="02020603050405020304" pitchFamily="18" charset="0"/>
              </a:rPr>
              <a:t>: Strong for budget-conscious users and building AI products, especially when leveraging Google's ecosystem. </a:t>
            </a:r>
            <a:endParaRPr lang="en-US" b="0" i="0" dirty="0">
              <a:solidFill>
                <a:srgbClr val="0B57D0"/>
              </a:solidFill>
              <a:effectLst/>
              <a:latin typeface="Times New Roman" panose="02020603050405020304" pitchFamily="18" charset="0"/>
              <a:cs typeface="Times New Roman" panose="02020603050405020304" pitchFamily="18" charset="0"/>
            </a:endParaRPr>
          </a:p>
          <a:p>
            <a:pPr algn="l" fontAlgn="ctr">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Strengths</a:t>
            </a:r>
            <a:r>
              <a:rPr lang="en-US" b="0" i="0" dirty="0">
                <a:solidFill>
                  <a:srgbClr val="001D35"/>
                </a:solidFill>
                <a:effectLst/>
                <a:latin typeface="Times New Roman" panose="02020603050405020304" pitchFamily="18" charset="0"/>
                <a:cs typeface="Times New Roman" panose="02020603050405020304" pitchFamily="18" charset="0"/>
              </a:rPr>
              <a:t>: Offers a large context window for analyzing extensive documents and integrates smoothly with Google apps and data. </a:t>
            </a:r>
            <a:endParaRPr lang="en-US" b="0" i="0" dirty="0">
              <a:solidFill>
                <a:srgbClr val="0B57D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Considerations</a:t>
            </a:r>
            <a:r>
              <a:rPr lang="en-US" b="0" i="0" dirty="0">
                <a:solidFill>
                  <a:srgbClr val="001D35"/>
                </a:solidFill>
                <a:effectLst/>
                <a:latin typeface="Times New Roman" panose="02020603050405020304" pitchFamily="18" charset="0"/>
                <a:cs typeface="Times New Roman" panose="02020603050405020304" pitchFamily="18" charset="0"/>
              </a:rPr>
              <a:t>: While free to use, the advanced tier offers significant advantages. </a:t>
            </a:r>
          </a:p>
          <a:p>
            <a:endParaRPr lang="en-IN" dirty="0"/>
          </a:p>
        </p:txBody>
      </p:sp>
    </p:spTree>
    <p:extLst>
      <p:ext uri="{BB962C8B-B14F-4D97-AF65-F5344CB8AC3E}">
        <p14:creationId xmlns:p14="http://schemas.microsoft.com/office/powerpoint/2010/main" val="453898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0B63-63AF-4AAE-938F-9570CC08896A}"/>
              </a:ext>
            </a:extLst>
          </p:cNvPr>
          <p:cNvSpPr>
            <a:spLocks noGrp="1"/>
          </p:cNvSpPr>
          <p:nvPr>
            <p:ph type="title"/>
          </p:nvPr>
        </p:nvSpPr>
        <p:spPr/>
        <p:txBody>
          <a:bodyPr>
            <a:normAutofit fontScale="90000"/>
          </a:bodyPr>
          <a:lstStyle/>
          <a:p>
            <a:r>
              <a:rPr lang="en-US" sz="4000" dirty="0">
                <a:solidFill>
                  <a:srgbClr val="FF0000"/>
                </a:solidFill>
                <a:latin typeface="Google Sans"/>
              </a:rPr>
              <a:t>Claude (Anthropic)</a:t>
            </a:r>
            <a:br>
              <a:rPr lang="en-US" sz="4000" dirty="0">
                <a:solidFill>
                  <a:srgbClr val="FF0000"/>
                </a:solidFill>
                <a:latin typeface="Google Sans"/>
              </a:rPr>
            </a:br>
            <a:endParaRPr lang="en-IN" sz="4000" dirty="0">
              <a:solidFill>
                <a:srgbClr val="FF0000"/>
              </a:solidFill>
              <a:latin typeface="Google Sans"/>
            </a:endParaRPr>
          </a:p>
        </p:txBody>
      </p:sp>
      <p:sp>
        <p:nvSpPr>
          <p:cNvPr id="3" name="Content Placeholder 2">
            <a:extLst>
              <a:ext uri="{FF2B5EF4-FFF2-40B4-BE49-F238E27FC236}">
                <a16:creationId xmlns:a16="http://schemas.microsoft.com/office/drawing/2014/main" id="{C34BB8C8-C0EC-46E1-8EF1-8155A2DC0197}"/>
              </a:ext>
            </a:extLst>
          </p:cNvPr>
          <p:cNvSpPr>
            <a:spLocks noGrp="1"/>
          </p:cNvSpPr>
          <p:nvPr>
            <p:ph idx="1"/>
          </p:nvPr>
        </p:nvSpPr>
        <p:spPr/>
        <p:txBody>
          <a:bodyPr>
            <a:normAutofit fontScale="85000" lnSpcReduction="20000"/>
          </a:bodyPr>
          <a:lstStyle/>
          <a:p>
            <a:pPr algn="l">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Primary Use</a:t>
            </a:r>
            <a:r>
              <a:rPr lang="en-US" b="0" i="0" dirty="0">
                <a:solidFill>
                  <a:srgbClr val="001D35"/>
                </a:solidFill>
                <a:effectLst/>
                <a:latin typeface="Times New Roman" panose="02020603050405020304" pitchFamily="18" charset="0"/>
                <a:cs typeface="Times New Roman" panose="02020603050405020304" pitchFamily="18" charset="0"/>
              </a:rPr>
              <a:t>:</a:t>
            </a:r>
          </a:p>
          <a:p>
            <a:pPr algn="l" fontAlgn="ctr">
              <a:buFont typeface="Arial" panose="020B0604020202020204" pitchFamily="34" charset="0"/>
              <a:buChar char="•"/>
            </a:pPr>
            <a:r>
              <a:rPr lang="en-US" b="0" i="0" dirty="0">
                <a:solidFill>
                  <a:srgbClr val="545D7E"/>
                </a:solidFill>
                <a:effectLst/>
                <a:latin typeface="Times New Roman" panose="02020603050405020304" pitchFamily="18" charset="0"/>
                <a:cs typeface="Times New Roman" panose="02020603050405020304" pitchFamily="18" charset="0"/>
              </a:rPr>
              <a:t>Ideal for tasks requiring deep analysis of lengthy documents, complex writing, and coding. </a:t>
            </a:r>
            <a:endParaRPr lang="en-US" b="0" i="0" dirty="0">
              <a:solidFill>
                <a:srgbClr val="0B57D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Strengths</a:t>
            </a:r>
            <a:r>
              <a:rPr lang="en-US" b="0" i="0" dirty="0">
                <a:solidFill>
                  <a:srgbClr val="001D35"/>
                </a:solidFill>
                <a:effectLst/>
                <a:latin typeface="Times New Roman" panose="02020603050405020304" pitchFamily="18" charset="0"/>
                <a:cs typeface="Times New Roman" panose="02020603050405020304" pitchFamily="18" charset="0"/>
              </a:rPr>
              <a:t>:</a:t>
            </a:r>
          </a:p>
          <a:p>
            <a:pPr algn="l" fontAlgn="ctr">
              <a:buFont typeface="Arial" panose="020B0604020202020204" pitchFamily="34" charset="0"/>
              <a:buChar char="•"/>
            </a:pPr>
            <a:r>
              <a:rPr lang="en-US" b="0" i="0" dirty="0">
                <a:solidFill>
                  <a:srgbClr val="545D7E"/>
                </a:solidFill>
                <a:effectLst/>
                <a:latin typeface="Times New Roman" panose="02020603050405020304" pitchFamily="18" charset="0"/>
                <a:cs typeface="Times New Roman" panose="02020603050405020304" pitchFamily="18" charset="0"/>
              </a:rPr>
              <a:t>Features a large context window for analyzing extensive inputs, excels at coding and math, and is well-suited for detailed research summaries and content organization. </a:t>
            </a:r>
            <a:endParaRPr lang="en-US" b="0" i="0" dirty="0">
              <a:solidFill>
                <a:srgbClr val="0B57D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Considerations</a:t>
            </a:r>
            <a:r>
              <a:rPr lang="en-US" b="0" i="0" dirty="0">
                <a:solidFill>
                  <a:srgbClr val="001D35"/>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545D7E"/>
                </a:solidFill>
                <a:effectLst/>
                <a:latin typeface="Times New Roman" panose="02020603050405020304" pitchFamily="18" charset="0"/>
                <a:cs typeface="Times New Roman" panose="02020603050405020304" pitchFamily="18" charset="0"/>
              </a:rPr>
              <a:t>Can be the most expensive option, and its strong safety tuning may sometimes limit responses. </a:t>
            </a:r>
          </a:p>
          <a:p>
            <a:endParaRPr lang="en-IN" dirty="0"/>
          </a:p>
        </p:txBody>
      </p:sp>
    </p:spTree>
    <p:extLst>
      <p:ext uri="{BB962C8B-B14F-4D97-AF65-F5344CB8AC3E}">
        <p14:creationId xmlns:p14="http://schemas.microsoft.com/office/powerpoint/2010/main" val="2624130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98E4-AC38-41EA-8885-BECDBA2D3C93}"/>
              </a:ext>
            </a:extLst>
          </p:cNvPr>
          <p:cNvSpPr>
            <a:spLocks noGrp="1"/>
          </p:cNvSpPr>
          <p:nvPr>
            <p:ph type="title"/>
          </p:nvPr>
        </p:nvSpPr>
        <p:spPr/>
        <p:txBody>
          <a:bodyPr>
            <a:normAutofit fontScale="90000"/>
          </a:bodyPr>
          <a:lstStyle/>
          <a:p>
            <a:r>
              <a:rPr lang="en-US" b="0" i="0" dirty="0" err="1">
                <a:solidFill>
                  <a:srgbClr val="FF0000"/>
                </a:solidFill>
                <a:effectLst/>
                <a:latin typeface="Google Sans"/>
              </a:rPr>
              <a:t>Midjourney</a:t>
            </a:r>
            <a:r>
              <a:rPr lang="en-US" b="0" i="0" dirty="0">
                <a:solidFill>
                  <a:srgbClr val="FF0000"/>
                </a:solidFill>
                <a:effectLst/>
                <a:latin typeface="Google Sans"/>
              </a:rPr>
              <a:t> </a:t>
            </a:r>
            <a:br>
              <a:rPr lang="en-US" b="0" i="0" dirty="0">
                <a:solidFill>
                  <a:srgbClr val="0B57D0"/>
                </a:solidFill>
                <a:effectLst/>
                <a:latin typeface="Google Sans"/>
              </a:rPr>
            </a:br>
            <a:endParaRPr lang="en-IN" dirty="0"/>
          </a:p>
        </p:txBody>
      </p:sp>
      <p:sp>
        <p:nvSpPr>
          <p:cNvPr id="3" name="Content Placeholder 2">
            <a:extLst>
              <a:ext uri="{FF2B5EF4-FFF2-40B4-BE49-F238E27FC236}">
                <a16:creationId xmlns:a16="http://schemas.microsoft.com/office/drawing/2014/main" id="{02B1284F-F4CE-4FB6-BDA6-B54684281FD7}"/>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Primary Use</a:t>
            </a:r>
            <a:r>
              <a:rPr lang="en-US" b="0" i="0" dirty="0">
                <a:solidFill>
                  <a:srgbClr val="001D35"/>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545D7E"/>
                </a:solidFill>
                <a:effectLst/>
                <a:latin typeface="Times New Roman" panose="02020603050405020304" pitchFamily="18" charset="0"/>
                <a:cs typeface="Times New Roman" panose="02020603050405020304" pitchFamily="18" charset="0"/>
              </a:rPr>
              <a:t>A powerful tool for generating artistic, imaginative, and abstract images with a strong creative focus.</a:t>
            </a:r>
          </a:p>
          <a:p>
            <a:pPr algn="l">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Strengths</a:t>
            </a:r>
            <a:r>
              <a:rPr lang="en-US" b="0" i="0" dirty="0">
                <a:solidFill>
                  <a:srgbClr val="001D35"/>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545D7E"/>
                </a:solidFill>
                <a:effectLst/>
                <a:latin typeface="Times New Roman" panose="02020603050405020304" pitchFamily="18" charset="0"/>
                <a:cs typeface="Times New Roman" panose="02020603050405020304" pitchFamily="18" charset="0"/>
              </a:rPr>
              <a:t>Excellent for creating highly artistic visuals, though it requires more technical, tailored input and has a steeper learning curve.</a:t>
            </a:r>
          </a:p>
          <a:p>
            <a:pPr algn="l">
              <a:buFont typeface="Arial" panose="020B0604020202020204" pitchFamily="34" charset="0"/>
              <a:buChar char="•"/>
            </a:pPr>
            <a:r>
              <a:rPr lang="en-US" b="1" i="0" dirty="0">
                <a:solidFill>
                  <a:srgbClr val="001D35"/>
                </a:solidFill>
                <a:effectLst/>
                <a:latin typeface="Times New Roman" panose="02020603050405020304" pitchFamily="18" charset="0"/>
                <a:cs typeface="Times New Roman" panose="02020603050405020304" pitchFamily="18" charset="0"/>
              </a:rPr>
              <a:t>Considerations</a:t>
            </a:r>
            <a:r>
              <a:rPr lang="en-US" b="0" i="0" dirty="0">
                <a:solidFill>
                  <a:srgbClr val="001D35"/>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b="0" i="0" dirty="0">
                <a:solidFill>
                  <a:srgbClr val="545D7E"/>
                </a:solidFill>
                <a:effectLst/>
                <a:latin typeface="Times New Roman" panose="02020603050405020304" pitchFamily="18" charset="0"/>
                <a:cs typeface="Times New Roman" panose="02020603050405020304" pitchFamily="18" charset="0"/>
              </a:rPr>
              <a:t>Its customization</a:t>
            </a:r>
          </a:p>
          <a:p>
            <a:endParaRPr lang="en-IN" dirty="0"/>
          </a:p>
        </p:txBody>
      </p:sp>
    </p:spTree>
    <p:extLst>
      <p:ext uri="{BB962C8B-B14F-4D97-AF65-F5344CB8AC3E}">
        <p14:creationId xmlns:p14="http://schemas.microsoft.com/office/powerpoint/2010/main" val="767781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843C-2FC2-42CD-B986-974246B75ADD}"/>
              </a:ext>
            </a:extLst>
          </p:cNvPr>
          <p:cNvSpPr>
            <a:spLocks noGrp="1"/>
          </p:cNvSpPr>
          <p:nvPr>
            <p:ph type="title"/>
          </p:nvPr>
        </p:nvSpPr>
        <p:spPr/>
        <p:txBody>
          <a:bodyPr/>
          <a:lstStyle/>
          <a:p>
            <a:r>
              <a:rPr lang="en-US" dirty="0"/>
              <a:t>To set your Choice </a:t>
            </a:r>
            <a:endParaRPr lang="en-IN" dirty="0"/>
          </a:p>
        </p:txBody>
      </p:sp>
      <p:sp>
        <p:nvSpPr>
          <p:cNvPr id="3" name="Content Placeholder 2">
            <a:extLst>
              <a:ext uri="{FF2B5EF4-FFF2-40B4-BE49-F238E27FC236}">
                <a16:creationId xmlns:a16="http://schemas.microsoft.com/office/drawing/2014/main" id="{14DBE542-B43B-4B16-9662-564A3CC5F829}"/>
              </a:ext>
            </a:extLst>
          </p:cNvPr>
          <p:cNvSpPr>
            <a:spLocks noGrp="1"/>
          </p:cNvSpPr>
          <p:nvPr>
            <p:ph idx="1"/>
          </p:nvPr>
        </p:nvSpPr>
        <p:spPr>
          <a:xfrm>
            <a:off x="1295401" y="2556931"/>
            <a:ext cx="9601196" cy="3618785"/>
          </a:xfrm>
        </p:spPr>
        <p:txBody>
          <a:bodyPr>
            <a:normAutofit fontScale="92500"/>
          </a:bodyPr>
          <a:lstStyle/>
          <a:p>
            <a:pPr marL="0" indent="0" algn="l">
              <a:buNone/>
            </a:pPr>
            <a:r>
              <a:rPr lang="en-US" b="0" i="0" dirty="0">
                <a:solidFill>
                  <a:srgbClr val="1F1F1F"/>
                </a:solidFill>
                <a:effectLst/>
                <a:latin typeface="Times New Roman" panose="02020603050405020304" pitchFamily="18" charset="0"/>
                <a:cs typeface="Times New Roman" panose="02020603050405020304" pitchFamily="18" charset="0"/>
              </a:rPr>
              <a:t>To choose the right one, consider your primary goal:</a:t>
            </a:r>
          </a:p>
          <a:p>
            <a:pPr algn="l" fontAlgn="ctr">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For general content creation and conversation:</a:t>
            </a:r>
            <a:r>
              <a:rPr lang="en-US" b="0" i="0" dirty="0">
                <a:solidFill>
                  <a:srgbClr val="1F1F1F"/>
                </a:solidFill>
                <a:effectLst/>
                <a:latin typeface="Times New Roman" panose="02020603050405020304" pitchFamily="18" charset="0"/>
                <a:cs typeface="Times New Roman" panose="02020603050405020304" pitchFamily="18" charset="0"/>
              </a:rPr>
              <a:t> </a:t>
            </a:r>
            <a:r>
              <a:rPr lang="en-US" b="0" i="0" dirty="0" err="1">
                <a:solidFill>
                  <a:srgbClr val="1F1F1F"/>
                </a:solidFill>
                <a:effectLst/>
                <a:latin typeface="Times New Roman" panose="02020603050405020304" pitchFamily="18" charset="0"/>
                <a:cs typeface="Times New Roman" panose="02020603050405020304" pitchFamily="18" charset="0"/>
              </a:rPr>
              <a:t>ChatGPT</a:t>
            </a:r>
            <a:r>
              <a:rPr lang="en-US" b="0" i="0" dirty="0">
                <a:solidFill>
                  <a:srgbClr val="1F1F1F"/>
                </a:solidFill>
                <a:effectLst/>
                <a:latin typeface="Times New Roman" panose="02020603050405020304" pitchFamily="18" charset="0"/>
                <a:cs typeface="Times New Roman" panose="02020603050405020304" pitchFamily="18" charset="0"/>
              </a:rPr>
              <a:t> is a solid choice. </a:t>
            </a:r>
            <a:endParaRPr lang="en-US" b="0" i="0" dirty="0">
              <a:solidFill>
                <a:srgbClr val="0B57D0"/>
              </a:solidFill>
              <a:effectLst/>
              <a:latin typeface="Times New Roman" panose="02020603050405020304" pitchFamily="18" charset="0"/>
              <a:cs typeface="Times New Roman" panose="02020603050405020304" pitchFamily="18" charset="0"/>
            </a:endParaRPr>
          </a:p>
          <a:p>
            <a:pPr algn="l" fontAlgn="ctr">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For technical tasks and up-to-date information:</a:t>
            </a:r>
            <a:r>
              <a:rPr lang="en-US" b="0" i="0" dirty="0">
                <a:solidFill>
                  <a:srgbClr val="1F1F1F"/>
                </a:solidFill>
                <a:effectLst/>
                <a:latin typeface="Times New Roman" panose="02020603050405020304" pitchFamily="18" charset="0"/>
                <a:cs typeface="Times New Roman" panose="02020603050405020304" pitchFamily="18" charset="0"/>
              </a:rPr>
              <a:t> Gemini is the better option. </a:t>
            </a:r>
            <a:endParaRPr lang="en-US" b="0" i="0" dirty="0">
              <a:solidFill>
                <a:srgbClr val="0B57D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1F1F1F"/>
                </a:solidFill>
                <a:effectLst/>
                <a:latin typeface="Times New Roman" panose="02020603050405020304" pitchFamily="18" charset="0"/>
                <a:cs typeface="Times New Roman" panose="02020603050405020304" pitchFamily="18" charset="0"/>
              </a:rPr>
              <a:t>For writing sensitive content or complex reasoning:</a:t>
            </a:r>
            <a:r>
              <a:rPr lang="en-US" b="0" i="0" dirty="0">
                <a:solidFill>
                  <a:srgbClr val="1F1F1F"/>
                </a:solidFill>
                <a:effectLst/>
                <a:latin typeface="Times New Roman" panose="02020603050405020304" pitchFamily="18" charset="0"/>
                <a:cs typeface="Times New Roman" panose="02020603050405020304" pitchFamily="18" charset="0"/>
              </a:rPr>
              <a:t> Claude is the strongest contender. </a:t>
            </a:r>
          </a:p>
          <a:p>
            <a:pPr algn="l">
              <a:buFont typeface="Arial" panose="020B0604020202020204" pitchFamily="34" charset="0"/>
              <a:buChar char="•"/>
            </a:pPr>
            <a:r>
              <a:rPr lang="en-US" b="1" dirty="0">
                <a:solidFill>
                  <a:srgbClr val="1F1F1F"/>
                </a:solidFill>
                <a:latin typeface="Times New Roman" panose="02020603050405020304" pitchFamily="18" charset="0"/>
                <a:cs typeface="Times New Roman" panose="02020603050405020304" pitchFamily="18" charset="0"/>
              </a:rPr>
              <a:t>For generating artistic, imaginative, and abstract images: </a:t>
            </a:r>
            <a:r>
              <a:rPr lang="en-US" b="0" i="0" dirty="0" err="1">
                <a:solidFill>
                  <a:srgbClr val="545D7E"/>
                </a:solidFill>
                <a:effectLst/>
                <a:latin typeface="Times New Roman" panose="02020603050405020304" pitchFamily="18" charset="0"/>
                <a:cs typeface="Times New Roman" panose="02020603050405020304" pitchFamily="18" charset="0"/>
              </a:rPr>
              <a:t>Midjourney</a:t>
            </a:r>
            <a:r>
              <a:rPr lang="en-US" b="0" i="0" dirty="0">
                <a:solidFill>
                  <a:srgbClr val="545D7E"/>
                </a:solidFill>
                <a:effectLst/>
                <a:latin typeface="Times New Roman" panose="02020603050405020304" pitchFamily="18" charset="0"/>
                <a:cs typeface="Times New Roman" panose="02020603050405020304" pitchFamily="18" charset="0"/>
              </a:rPr>
              <a:t> is the choice</a:t>
            </a:r>
            <a:endParaRPr lang="en-US" b="0" i="0" dirty="0">
              <a:solidFill>
                <a:srgbClr val="1F1F1F"/>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3939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3BA33-AD58-47D9-9886-B1B369306CB5}"/>
              </a:ext>
            </a:extLst>
          </p:cNvPr>
          <p:cNvSpPr>
            <a:spLocks noGrp="1"/>
          </p:cNvSpPr>
          <p:nvPr>
            <p:ph type="title"/>
          </p:nvPr>
        </p:nvSpPr>
        <p:spPr/>
        <p:txBody>
          <a:bodyPr/>
          <a:lstStyle/>
          <a:p>
            <a:r>
              <a:rPr lang="en-US" dirty="0" err="1"/>
              <a:t>Midjourney</a:t>
            </a:r>
            <a:r>
              <a:rPr lang="en-US" dirty="0"/>
              <a:t> (Paid)</a:t>
            </a:r>
            <a:endParaRPr lang="en-IN" dirty="0"/>
          </a:p>
        </p:txBody>
      </p:sp>
      <p:sp>
        <p:nvSpPr>
          <p:cNvPr id="3" name="Content Placeholder 2">
            <a:extLst>
              <a:ext uri="{FF2B5EF4-FFF2-40B4-BE49-F238E27FC236}">
                <a16:creationId xmlns:a16="http://schemas.microsoft.com/office/drawing/2014/main" id="{913E3F6B-1083-4385-85AD-8C0FEA2B01F1}"/>
              </a:ext>
            </a:extLst>
          </p:cNvPr>
          <p:cNvSpPr>
            <a:spLocks noGrp="1"/>
          </p:cNvSpPr>
          <p:nvPr>
            <p:ph idx="1"/>
          </p:nvPr>
        </p:nvSpPr>
        <p:spPr/>
        <p:txBody>
          <a:bodyPr/>
          <a:lstStyle/>
          <a:p>
            <a:r>
              <a:rPr lang="en-IN" dirty="0">
                <a:hlinkClick r:id="rId2"/>
              </a:rPr>
              <a:t>https://cdn.midjourney.com/video/d3e5d4c5-4d85-4c53-adb8-5300909c2f55/0.mp4</a:t>
            </a:r>
            <a:endParaRPr lang="en-IN" dirty="0"/>
          </a:p>
          <a:p>
            <a:endParaRPr lang="en-IN" dirty="0"/>
          </a:p>
        </p:txBody>
      </p:sp>
    </p:spTree>
    <p:extLst>
      <p:ext uri="{BB962C8B-B14F-4D97-AF65-F5344CB8AC3E}">
        <p14:creationId xmlns:p14="http://schemas.microsoft.com/office/powerpoint/2010/main" val="2574298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3C9B-534D-4D11-B54F-B35E7E3C380A}"/>
              </a:ext>
            </a:extLst>
          </p:cNvPr>
          <p:cNvSpPr>
            <a:spLocks noGrp="1"/>
          </p:cNvSpPr>
          <p:nvPr>
            <p:ph type="title"/>
          </p:nvPr>
        </p:nvSpPr>
        <p:spPr/>
        <p:txBody>
          <a:bodyPr/>
          <a:lstStyle/>
          <a:p>
            <a:r>
              <a:rPr lang="en-US" dirty="0"/>
              <a:t>Claude (Paid /Free)</a:t>
            </a:r>
            <a:endParaRPr lang="en-IN" dirty="0"/>
          </a:p>
        </p:txBody>
      </p:sp>
      <p:sp>
        <p:nvSpPr>
          <p:cNvPr id="3" name="Content Placeholder 2">
            <a:extLst>
              <a:ext uri="{FF2B5EF4-FFF2-40B4-BE49-F238E27FC236}">
                <a16:creationId xmlns:a16="http://schemas.microsoft.com/office/drawing/2014/main" id="{C8E821EF-FBB2-452B-93F7-804E63BC77E2}"/>
              </a:ext>
            </a:extLst>
          </p:cNvPr>
          <p:cNvSpPr>
            <a:spLocks noGrp="1"/>
          </p:cNvSpPr>
          <p:nvPr>
            <p:ph idx="1"/>
          </p:nvPr>
        </p:nvSpPr>
        <p:spPr/>
        <p:txBody>
          <a:bodyPr/>
          <a:lstStyle/>
          <a:p>
            <a:r>
              <a:rPr lang="en-IN" b="0" i="0" dirty="0">
                <a:solidFill>
                  <a:srgbClr val="000000"/>
                </a:solidFill>
                <a:effectLst/>
                <a:latin typeface="Georgia" panose="02040502050405020303" pitchFamily="18" charset="0"/>
              </a:rPr>
              <a:t>Flowcharts &amp; diagrams</a:t>
            </a:r>
          </a:p>
          <a:p>
            <a:r>
              <a:rPr lang="en-IN" dirty="0">
                <a:solidFill>
                  <a:srgbClr val="000000"/>
                </a:solidFill>
                <a:latin typeface="Georgia" panose="02040502050405020303" pitchFamily="18" charset="0"/>
              </a:rPr>
              <a:t>Data Visualization</a:t>
            </a:r>
          </a:p>
          <a:p>
            <a:r>
              <a:rPr lang="en-IN" b="0" i="0" dirty="0">
                <a:solidFill>
                  <a:srgbClr val="000000"/>
                </a:solidFill>
                <a:effectLst/>
                <a:latin typeface="Georgia" panose="02040502050405020303" pitchFamily="18" charset="0"/>
              </a:rPr>
              <a:t>Interactive quizzes</a:t>
            </a:r>
          </a:p>
          <a:p>
            <a:r>
              <a:rPr lang="en-IN" b="0" i="0" dirty="0">
                <a:solidFill>
                  <a:srgbClr val="000000"/>
                </a:solidFill>
                <a:effectLst/>
                <a:latin typeface="Georgia" panose="02040502050405020303" pitchFamily="18" charset="0"/>
              </a:rPr>
              <a:t>Coding projects</a:t>
            </a:r>
            <a:endParaRPr lang="en-IN" dirty="0">
              <a:solidFill>
                <a:srgbClr val="000000"/>
              </a:solidFill>
              <a:latin typeface="Georgia" panose="02040502050405020303" pitchFamily="18" charset="0"/>
            </a:endParaRPr>
          </a:p>
          <a:p>
            <a:r>
              <a:rPr lang="en-IN" b="0" i="0" dirty="0">
                <a:solidFill>
                  <a:srgbClr val="000000"/>
                </a:solidFill>
                <a:effectLst/>
                <a:latin typeface="Georgia" panose="02040502050405020303" pitchFamily="18" charset="0"/>
              </a:rPr>
              <a:t>Learning tools</a:t>
            </a:r>
          </a:p>
          <a:p>
            <a:r>
              <a:rPr lang="en-IN" dirty="0"/>
              <a:t>https://claude.ai/artifacts</a:t>
            </a:r>
          </a:p>
        </p:txBody>
      </p:sp>
      <p:pic>
        <p:nvPicPr>
          <p:cNvPr id="1025" name="Picture 1" descr="Flowchart">
            <a:extLst>
              <a:ext uri="{FF2B5EF4-FFF2-40B4-BE49-F238E27FC236}">
                <a16:creationId xmlns:a16="http://schemas.microsoft.com/office/drawing/2014/main" id="{9D3B09AC-5049-44D4-9B1B-09165066D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38375"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ata Visualization">
            <a:extLst>
              <a:ext uri="{FF2B5EF4-FFF2-40B4-BE49-F238E27FC236}">
                <a16:creationId xmlns:a16="http://schemas.microsoft.com/office/drawing/2014/main" id="{77CBCF45-EA52-46E4-A2E6-BBA5E4A56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238375"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394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E426-BD06-4B92-9141-B925BA6E2435}"/>
              </a:ext>
            </a:extLst>
          </p:cNvPr>
          <p:cNvSpPr>
            <a:spLocks noGrp="1"/>
          </p:cNvSpPr>
          <p:nvPr>
            <p:ph type="title"/>
          </p:nvPr>
        </p:nvSpPr>
        <p:spPr/>
        <p:txBody>
          <a:bodyPr/>
          <a:lstStyle/>
          <a:p>
            <a:r>
              <a:rPr lang="en-US" dirty="0"/>
              <a:t>Gemini (Paid /Free)</a:t>
            </a:r>
            <a:endParaRPr lang="en-IN" dirty="0"/>
          </a:p>
        </p:txBody>
      </p:sp>
      <p:sp>
        <p:nvSpPr>
          <p:cNvPr id="3" name="Content Placeholder 2">
            <a:extLst>
              <a:ext uri="{FF2B5EF4-FFF2-40B4-BE49-F238E27FC236}">
                <a16:creationId xmlns:a16="http://schemas.microsoft.com/office/drawing/2014/main" id="{317F6CA2-0377-4F3F-9ECB-42A2D56A5310}"/>
              </a:ext>
            </a:extLst>
          </p:cNvPr>
          <p:cNvSpPr>
            <a:spLocks noGrp="1"/>
          </p:cNvSpPr>
          <p:nvPr>
            <p:ph idx="1"/>
          </p:nvPr>
        </p:nvSpPr>
        <p:spPr/>
        <p:txBody>
          <a:bodyPr/>
          <a:lstStyle/>
          <a:p>
            <a:pPr marL="0" indent="0">
              <a:buNone/>
            </a:pPr>
            <a:r>
              <a:rPr lang="en-US" dirty="0"/>
              <a:t>Gemini two versions 2.5 flash and 2.5Pro</a:t>
            </a:r>
          </a:p>
          <a:p>
            <a:r>
              <a:rPr lang="en-IN" dirty="0"/>
              <a:t>Writing</a:t>
            </a:r>
          </a:p>
          <a:p>
            <a:r>
              <a:rPr lang="en-IN" dirty="0"/>
              <a:t>Research</a:t>
            </a:r>
          </a:p>
          <a:p>
            <a:r>
              <a:rPr lang="en-IN" dirty="0"/>
              <a:t>Learning</a:t>
            </a:r>
          </a:p>
          <a:p>
            <a:r>
              <a:rPr lang="en-IN" dirty="0"/>
              <a:t>Quiz</a:t>
            </a:r>
          </a:p>
        </p:txBody>
      </p:sp>
    </p:spTree>
    <p:extLst>
      <p:ext uri="{BB962C8B-B14F-4D97-AF65-F5344CB8AC3E}">
        <p14:creationId xmlns:p14="http://schemas.microsoft.com/office/powerpoint/2010/main" val="2230347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1895D-3622-4B44-97F9-2A278D3BAB15}"/>
              </a:ext>
            </a:extLst>
          </p:cNvPr>
          <p:cNvSpPr>
            <a:spLocks noGrp="1"/>
          </p:cNvSpPr>
          <p:nvPr>
            <p:ph type="title"/>
          </p:nvPr>
        </p:nvSpPr>
        <p:spPr/>
        <p:txBody>
          <a:bodyPr/>
          <a:lstStyle/>
          <a:p>
            <a:r>
              <a:rPr lang="en-US" dirty="0"/>
              <a:t>Dall-e (Paid/Credits version)</a:t>
            </a:r>
            <a:endParaRPr lang="en-IN" dirty="0"/>
          </a:p>
        </p:txBody>
      </p:sp>
      <p:sp>
        <p:nvSpPr>
          <p:cNvPr id="3" name="Content Placeholder 2">
            <a:extLst>
              <a:ext uri="{FF2B5EF4-FFF2-40B4-BE49-F238E27FC236}">
                <a16:creationId xmlns:a16="http://schemas.microsoft.com/office/drawing/2014/main" id="{0CFA1A0C-DC3A-44D9-A20B-CA9769A7356D}"/>
              </a:ext>
            </a:extLst>
          </p:cNvPr>
          <p:cNvSpPr>
            <a:spLocks noGrp="1"/>
          </p:cNvSpPr>
          <p:nvPr>
            <p:ph idx="1"/>
          </p:nvPr>
        </p:nvSpPr>
        <p:spPr/>
        <p:txBody>
          <a:bodyPr/>
          <a:lstStyle/>
          <a:p>
            <a:r>
              <a:rPr lang="en-US" dirty="0"/>
              <a:t>Dall-e is not a search engine but creating image /photo from Text</a:t>
            </a:r>
          </a:p>
          <a:p>
            <a:r>
              <a:rPr lang="en-US" dirty="0"/>
              <a:t>Cartoon</a:t>
            </a:r>
          </a:p>
          <a:p>
            <a:r>
              <a:rPr lang="en-US" dirty="0"/>
              <a:t>3</a:t>
            </a:r>
            <a:r>
              <a:rPr lang="en-US"/>
              <a:t>D </a:t>
            </a:r>
            <a:r>
              <a:rPr lang="en-US" dirty="0"/>
              <a:t>image</a:t>
            </a:r>
          </a:p>
          <a:p>
            <a:r>
              <a:rPr lang="en-US" dirty="0"/>
              <a:t>Painting</a:t>
            </a:r>
          </a:p>
          <a:p>
            <a:r>
              <a:rPr lang="en-US" dirty="0"/>
              <a:t>Illustrations</a:t>
            </a:r>
            <a:endParaRPr lang="en-IN" dirty="0"/>
          </a:p>
        </p:txBody>
      </p:sp>
    </p:spTree>
    <p:extLst>
      <p:ext uri="{BB962C8B-B14F-4D97-AF65-F5344CB8AC3E}">
        <p14:creationId xmlns:p14="http://schemas.microsoft.com/office/powerpoint/2010/main" val="998581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lstStyle/>
          <a:p>
            <a:r>
              <a:rPr lang="en-IN" sz="3200" dirty="0">
                <a:latin typeface="Times New Roman" panose="02020603050405020304" pitchFamily="18" charset="0"/>
                <a:cs typeface="+mn-cs"/>
              </a:rPr>
              <a:t>Machine Learning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1E5E865-2960-451B-B52D-53E8FD0BB6D1}"/>
              </a:ext>
            </a:extLst>
          </p:cNvPr>
          <p:cNvSpPr>
            <a:spLocks noGrp="1"/>
          </p:cNvSpPr>
          <p:nvPr>
            <p:ph idx="1"/>
          </p:nvPr>
        </p:nvSpPr>
        <p:spPr/>
        <p:txBody>
          <a:bodyPr>
            <a:normAutofit/>
          </a:bodyPr>
          <a:lstStyle/>
          <a:p>
            <a:pPr algn="l"/>
            <a:r>
              <a:rPr lang="en-US" sz="2000" dirty="0">
                <a:solidFill>
                  <a:srgbClr val="333333"/>
                </a:solidFill>
                <a:latin typeface="Georgia" panose="02040502050405020303" pitchFamily="18" charset="0"/>
              </a:rPr>
              <a:t>Machine learning (ML) is a class of artificial intelligence methods characterized by their not providing direct solutions to problems but rather training systems to apply solutions.</a:t>
            </a:r>
          </a:p>
          <a:p>
            <a:pPr algn="l" rtl="0"/>
            <a:r>
              <a:rPr lang="en-US" sz="2000" dirty="0">
                <a:solidFill>
                  <a:srgbClr val="333333"/>
                </a:solidFill>
                <a:latin typeface="Georgia" panose="02040502050405020303" pitchFamily="18" charset="0"/>
              </a:rPr>
              <a:t>There are many methods of machine learning, but they can roughly be divided into two groups: </a:t>
            </a:r>
          </a:p>
          <a:p>
            <a:pPr algn="l" rtl="0">
              <a:buFont typeface="Arial" panose="020B0604020202020204" pitchFamily="34" charset="0"/>
              <a:buChar char="•"/>
            </a:pPr>
            <a:r>
              <a:rPr lang="en-US" sz="2000" dirty="0">
                <a:solidFill>
                  <a:srgbClr val="333333"/>
                </a:solidFill>
                <a:latin typeface="Georgia" panose="02040502050405020303" pitchFamily="18" charset="0"/>
              </a:rPr>
              <a:t>learning with a teacher </a:t>
            </a:r>
          </a:p>
          <a:p>
            <a:pPr algn="l" rtl="0">
              <a:buFont typeface="Arial" panose="020B0604020202020204" pitchFamily="34" charset="0"/>
              <a:buChar char="•"/>
            </a:pPr>
            <a:r>
              <a:rPr lang="en-US" sz="2000" dirty="0">
                <a:solidFill>
                  <a:srgbClr val="333333"/>
                </a:solidFill>
                <a:latin typeface="Georgia" panose="02040502050405020303" pitchFamily="18" charset="0"/>
              </a:rPr>
              <a:t>learning without a teacher.</a:t>
            </a:r>
          </a:p>
        </p:txBody>
      </p:sp>
    </p:spTree>
    <p:extLst>
      <p:ext uri="{BB962C8B-B14F-4D97-AF65-F5344CB8AC3E}">
        <p14:creationId xmlns:p14="http://schemas.microsoft.com/office/powerpoint/2010/main" val="4093650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B78AA-502D-447B-A7A6-CD1FBC81D7A0}"/>
              </a:ext>
            </a:extLst>
          </p:cNvPr>
          <p:cNvSpPr>
            <a:spLocks noGrp="1"/>
          </p:cNvSpPr>
          <p:nvPr>
            <p:ph type="title"/>
          </p:nvPr>
        </p:nvSpPr>
        <p:spPr/>
        <p:txBody>
          <a:bodyPr/>
          <a:lstStyle/>
          <a:p>
            <a:r>
              <a:rPr lang="en-IN" dirty="0" err="1"/>
              <a:t>ChatGpt</a:t>
            </a:r>
            <a:r>
              <a:rPr lang="en-IN" dirty="0"/>
              <a:t>(Free)</a:t>
            </a:r>
          </a:p>
        </p:txBody>
      </p:sp>
      <p:sp>
        <p:nvSpPr>
          <p:cNvPr id="3" name="Content Placeholder 2">
            <a:extLst>
              <a:ext uri="{FF2B5EF4-FFF2-40B4-BE49-F238E27FC236}">
                <a16:creationId xmlns:a16="http://schemas.microsoft.com/office/drawing/2014/main" id="{83307693-B5B8-4969-A328-210E3700DB3B}"/>
              </a:ext>
            </a:extLst>
          </p:cNvPr>
          <p:cNvSpPr>
            <a:spLocks noGrp="1"/>
          </p:cNvSpPr>
          <p:nvPr>
            <p:ph idx="1"/>
          </p:nvPr>
        </p:nvSpPr>
        <p:spPr/>
        <p:txBody>
          <a:bodyPr/>
          <a:lstStyle/>
          <a:p>
            <a:r>
              <a:rPr lang="en-US" dirty="0" err="1"/>
              <a:t>ChatGPT</a:t>
            </a:r>
            <a:r>
              <a:rPr lang="en-US" dirty="0"/>
              <a:t>, created by </a:t>
            </a:r>
            <a:r>
              <a:rPr lang="en-US" dirty="0" err="1">
                <a:hlinkClick r:id="rId2"/>
              </a:rPr>
              <a:t>OpenAI</a:t>
            </a:r>
            <a:r>
              <a:rPr lang="en-US" dirty="0"/>
              <a:t> </a:t>
            </a:r>
          </a:p>
          <a:p>
            <a:r>
              <a:rPr lang="en-US" dirty="0"/>
              <a:t> Understands and generates human-like text by analyzing vast amounts of information to answer questions, </a:t>
            </a:r>
          </a:p>
          <a:p>
            <a:r>
              <a:rPr lang="en-US" dirty="0"/>
              <a:t>Brainstorm ideas </a:t>
            </a:r>
          </a:p>
          <a:p>
            <a:r>
              <a:rPr lang="en-US" dirty="0"/>
              <a:t>Assist writing, coding, image generation, and translation</a:t>
            </a:r>
            <a:endParaRPr lang="en-IN" dirty="0"/>
          </a:p>
        </p:txBody>
      </p:sp>
    </p:spTree>
    <p:extLst>
      <p:ext uri="{BB962C8B-B14F-4D97-AF65-F5344CB8AC3E}">
        <p14:creationId xmlns:p14="http://schemas.microsoft.com/office/powerpoint/2010/main" val="2992983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Language Models (LLMs)</a:t>
            </a:r>
          </a:p>
        </p:txBody>
      </p:sp>
      <p:sp>
        <p:nvSpPr>
          <p:cNvPr id="3" name="Content Placeholder 2"/>
          <p:cNvSpPr>
            <a:spLocks noGrp="1"/>
          </p:cNvSpPr>
          <p:nvPr>
            <p:ph idx="1"/>
          </p:nvPr>
        </p:nvSpPr>
        <p:spPr/>
        <p:txBody>
          <a:bodyPr>
            <a:normAutofit lnSpcReduction="10000"/>
          </a:bodyPr>
          <a:lstStyle/>
          <a:p>
            <a:r>
              <a:rPr lang="en-US" dirty="0"/>
              <a:t>Large Language Models (LLMs) are advanced artificial intelligence systems that are trained on massive datasets of text to understand, generate, and manipulate human-like language. They use a </a:t>
            </a:r>
            <a:r>
              <a:rPr lang="en-US" u="sng" dirty="0">
                <a:hlinkClick r:id="rId2"/>
              </a:rPr>
              <a:t>transformer architecture</a:t>
            </a:r>
            <a:r>
              <a:rPr lang="en-US" dirty="0"/>
              <a:t> and deep neural networks to learn patterns, relationships, and context within language, allowing them to perform tasks such as text generation, summarization, translation, question answering, and code generation. LLMs are foundational to modern AI and power applications like </a:t>
            </a:r>
            <a:r>
              <a:rPr lang="en-US" dirty="0" err="1"/>
              <a:t>chatbots</a:t>
            </a:r>
            <a:r>
              <a:rPr lang="en-US" dirty="0"/>
              <a:t> and virtual assistants by predicting the most probable next word in a sequence to generate coherent and relevant responses.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LLMs Work</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marL="0" lvl="0" indent="0">
              <a:buNone/>
            </a:pPr>
            <a:r>
              <a:rPr lang="en-US" b="1" dirty="0"/>
              <a:t>Massive Training Data:</a:t>
            </a:r>
            <a:r>
              <a:rPr lang="en-US" dirty="0"/>
              <a:t> </a:t>
            </a:r>
          </a:p>
          <a:p>
            <a:r>
              <a:rPr lang="en-US" dirty="0"/>
              <a:t>LLMs are trained on enormous amounts of text data from various sources like books, websites, and transcripts. </a:t>
            </a:r>
          </a:p>
          <a:p>
            <a:pPr marL="0" lvl="0" indent="0">
              <a:buNone/>
            </a:pPr>
            <a:r>
              <a:rPr lang="en-US" b="1" dirty="0"/>
              <a:t>Transformer Architecture:</a:t>
            </a:r>
            <a:r>
              <a:rPr lang="en-US" dirty="0"/>
              <a:t> </a:t>
            </a:r>
          </a:p>
          <a:p>
            <a:r>
              <a:rPr lang="en-US" dirty="0"/>
              <a:t>They use a deep learning architecture called a transformer, which excels at processing sequential data like text. </a:t>
            </a:r>
          </a:p>
          <a:p>
            <a:pPr marL="0" lvl="0" indent="0">
              <a:buNone/>
            </a:pPr>
            <a:r>
              <a:rPr lang="en-US" b="1" dirty="0"/>
              <a:t>Pattern Recognition:</a:t>
            </a:r>
            <a:r>
              <a:rPr lang="en-US" dirty="0"/>
              <a:t> </a:t>
            </a:r>
          </a:p>
          <a:p>
            <a:r>
              <a:rPr lang="en-US" dirty="0"/>
              <a:t>Through this architecture, LLMs identify patterns, sequences, and relationships between words and phrases to understand grammar, syntax, and semantics.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LLMs Work</a:t>
            </a:r>
            <a:br>
              <a:rPr lang="en-US" dirty="0"/>
            </a:br>
            <a:endParaRPr lang="en-US" dirty="0"/>
          </a:p>
        </p:txBody>
      </p:sp>
      <p:sp>
        <p:nvSpPr>
          <p:cNvPr id="3" name="Content Placeholder 2"/>
          <p:cNvSpPr>
            <a:spLocks noGrp="1"/>
          </p:cNvSpPr>
          <p:nvPr>
            <p:ph idx="1"/>
          </p:nvPr>
        </p:nvSpPr>
        <p:spPr/>
        <p:txBody>
          <a:bodyPr/>
          <a:lstStyle/>
          <a:p>
            <a:pPr marL="0" lvl="0" indent="0">
              <a:buNone/>
            </a:pPr>
            <a:r>
              <a:rPr lang="en-US" b="1" dirty="0"/>
              <a:t>Next-Word Prediction:</a:t>
            </a:r>
            <a:r>
              <a:rPr lang="en-US" dirty="0"/>
              <a:t> </a:t>
            </a:r>
          </a:p>
          <a:p>
            <a:r>
              <a:rPr lang="en-US" dirty="0"/>
              <a:t>The core function of an LLM is to predict the next most probable word in a given sequence of text, a skill honed through self-supervised learning. </a:t>
            </a:r>
          </a:p>
          <a:p>
            <a:pPr marL="0" lvl="0" indent="0">
              <a:buNone/>
            </a:pPr>
            <a:r>
              <a:rPr lang="en-US" b="1" dirty="0"/>
              <a:t>Fine-tuning:</a:t>
            </a:r>
            <a:r>
              <a:rPr lang="en-US" dirty="0"/>
              <a:t> </a:t>
            </a:r>
          </a:p>
          <a:p>
            <a:r>
              <a:rPr lang="en-US" dirty="0"/>
              <a:t>After initial training, LLMs can be further fine-tuned on smaller datasets for specific tasks, enhancing their performance in particular domains or applications.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Capabilities and Uses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a:t>Text Generation:</a:t>
            </a:r>
            <a:r>
              <a:rPr lang="en-US" dirty="0"/>
              <a:t> Creating human-like text for various purposes, from creative writing to content creation. </a:t>
            </a:r>
          </a:p>
          <a:p>
            <a:pPr lvl="0"/>
            <a:r>
              <a:rPr lang="en-US" b="1" dirty="0"/>
              <a:t>Summarization:</a:t>
            </a:r>
            <a:r>
              <a:rPr lang="en-US" dirty="0"/>
              <a:t> Condensing large amounts of text into shorter, informative summaries. </a:t>
            </a:r>
          </a:p>
          <a:p>
            <a:pPr lvl="0"/>
            <a:r>
              <a:rPr lang="en-US" b="1" dirty="0"/>
              <a:t>Question Answering:</a:t>
            </a:r>
            <a:r>
              <a:rPr lang="en-US" dirty="0"/>
              <a:t> Providing comprehensive answers to questions based on their vast training data. </a:t>
            </a:r>
          </a:p>
          <a:p>
            <a:pPr lvl="0"/>
            <a:r>
              <a:rPr lang="en-US" b="1" dirty="0"/>
              <a:t>Translation:</a:t>
            </a:r>
            <a:r>
              <a:rPr lang="en-US" dirty="0"/>
              <a:t> Translating text from one language to another. </a:t>
            </a:r>
          </a:p>
          <a:p>
            <a:pPr lvl="0"/>
            <a:r>
              <a:rPr lang="en-US" b="1" dirty="0"/>
              <a:t>Code Generation:</a:t>
            </a:r>
            <a:r>
              <a:rPr lang="en-US" dirty="0"/>
              <a:t> Assisting developers by generating code snippets and helping with programming tasks. </a:t>
            </a:r>
          </a:p>
          <a:p>
            <a:pPr lvl="0"/>
            <a:r>
              <a:rPr lang="en-US" b="1" dirty="0" err="1"/>
              <a:t>Chatbots</a:t>
            </a:r>
            <a:r>
              <a:rPr lang="en-US" b="1" dirty="0"/>
              <a:t> and Virtual Assistants:</a:t>
            </a:r>
            <a:r>
              <a:rPr lang="en-US" dirty="0"/>
              <a:t> Powering conversational AI systems that can interact naturally with users.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Models</a:t>
            </a:r>
          </a:p>
        </p:txBody>
      </p:sp>
      <p:sp>
        <p:nvSpPr>
          <p:cNvPr id="3" name="Content Placeholder 2"/>
          <p:cNvSpPr>
            <a:spLocks noGrp="1"/>
          </p:cNvSpPr>
          <p:nvPr>
            <p:ph idx="1"/>
          </p:nvPr>
        </p:nvSpPr>
        <p:spPr/>
        <p:txBody>
          <a:bodyPr/>
          <a:lstStyle/>
          <a:p>
            <a:r>
              <a:rPr lang="en-US" dirty="0"/>
              <a:t>LLMs represent a significant breakthrough in NLP and artificial intelligence, and are easily accessible to the public through interfaces like Open AI’s Chat GPT-3 and GPT-4, which have garnered the support of Microsoft. Other examples include Meta’s Llama models and Google’s bidirectional encoder representations from transformers (BERT/</a:t>
            </a:r>
            <a:r>
              <a:rPr lang="en-US" dirty="0" err="1"/>
              <a:t>RoBERTa</a:t>
            </a:r>
            <a:r>
              <a:rPr lang="en-US" dirty="0"/>
              <a:t>) and </a:t>
            </a:r>
            <a:r>
              <a:rPr lang="en-US" dirty="0" err="1"/>
              <a:t>PaLM</a:t>
            </a:r>
            <a:r>
              <a:rPr lang="en-US" dirty="0"/>
              <a:t> models. IBM has also recently launched its Granite model series.</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Prompt engineering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Prompt engineering</a:t>
            </a:r>
            <a:r>
              <a:rPr lang="en-US" dirty="0"/>
              <a:t> is the process of writing effective instructions for a model, such that it consistently generates content that meets your requirements.</a:t>
            </a:r>
          </a:p>
          <a:p>
            <a:r>
              <a:rPr lang="en-US" dirty="0"/>
              <a:t>Because the content generated from a model is non-deterministic, prompting to get your desired output is a mix of art and science. However, you can apply techniques and best practices to get good results consistently.</a:t>
            </a:r>
          </a:p>
          <a:p>
            <a:r>
              <a:rPr lang="en-US" dirty="0"/>
              <a:t>Some prompt engineering techniques work with every model, like using message roles. But different model types (like reasoning versus GPT models) might need to be prompted differently to produce the best results. Even different snapshots of models within the same family could produce different results.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prompt engineering works</a:t>
            </a:r>
          </a:p>
        </p:txBody>
      </p:sp>
      <p:sp>
        <p:nvSpPr>
          <p:cNvPr id="3" name="Content Placeholder 2"/>
          <p:cNvSpPr>
            <a:spLocks noGrp="1"/>
          </p:cNvSpPr>
          <p:nvPr>
            <p:ph idx="1"/>
          </p:nvPr>
        </p:nvSpPr>
        <p:spPr/>
        <p:txBody>
          <a:bodyPr>
            <a:normAutofit lnSpcReduction="10000"/>
          </a:bodyPr>
          <a:lstStyle/>
          <a:p>
            <a:endParaRPr lang="en-US" dirty="0"/>
          </a:p>
          <a:p>
            <a:pPr lvl="0"/>
            <a:r>
              <a:rPr lang="en-US" b="1" dirty="0"/>
              <a:t>Input:</a:t>
            </a:r>
            <a:r>
              <a:rPr lang="en-US" dirty="0"/>
              <a:t> A user provides a natural language prompt to the AI model. </a:t>
            </a:r>
          </a:p>
          <a:p>
            <a:pPr lvl="0"/>
            <a:r>
              <a:rPr lang="en-US" b="1" dirty="0"/>
              <a:t>Processing:</a:t>
            </a:r>
            <a:r>
              <a:rPr lang="en-US" dirty="0"/>
              <a:t> The AI processes the prompt, using its internal mechanisms to understand the instructions and context. </a:t>
            </a:r>
          </a:p>
          <a:p>
            <a:pPr lvl="0"/>
            <a:r>
              <a:rPr lang="en-US" b="1" dirty="0"/>
              <a:t>Output:</a:t>
            </a:r>
            <a:r>
              <a:rPr lang="en-US" dirty="0"/>
              <a:t> The AI generates a response based on its understanding of the prompt. </a:t>
            </a:r>
          </a:p>
          <a:p>
            <a:pPr>
              <a:buNone/>
            </a:pPr>
            <a:r>
              <a:rPr lang="en-US" dirty="0"/>
              <a:t>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prompt engineering</a:t>
            </a:r>
          </a:p>
        </p:txBody>
      </p:sp>
      <p:sp>
        <p:nvSpPr>
          <p:cNvPr id="3" name="Content Placeholder 2"/>
          <p:cNvSpPr>
            <a:spLocks noGrp="1"/>
          </p:cNvSpPr>
          <p:nvPr>
            <p:ph idx="1"/>
          </p:nvPr>
        </p:nvSpPr>
        <p:spPr/>
        <p:txBody>
          <a:bodyPr>
            <a:normAutofit fontScale="92500" lnSpcReduction="20000"/>
          </a:bodyPr>
          <a:lstStyle/>
          <a:p>
            <a:pPr>
              <a:buNone/>
            </a:pPr>
            <a:r>
              <a:rPr lang="en-US" dirty="0"/>
              <a:t> </a:t>
            </a:r>
          </a:p>
          <a:p>
            <a:endParaRPr lang="en-US" dirty="0"/>
          </a:p>
          <a:p>
            <a:pPr lvl="0"/>
            <a:r>
              <a:rPr lang="en-US" b="1" dirty="0" err="1"/>
              <a:t>Chatbots</a:t>
            </a:r>
            <a:r>
              <a:rPr lang="en-US" b="1" dirty="0"/>
              <a:t>:</a:t>
            </a:r>
            <a:r>
              <a:rPr lang="en-US" dirty="0"/>
              <a:t> To ensure they provide accurate and contextually relevant responses.</a:t>
            </a:r>
          </a:p>
          <a:p>
            <a:pPr lvl="0"/>
            <a:r>
              <a:rPr lang="en-US" b="1" dirty="0"/>
              <a:t>Software development:</a:t>
            </a:r>
            <a:r>
              <a:rPr lang="en-US" dirty="0"/>
              <a:t> To generate code snippets or solve programming challenges.</a:t>
            </a:r>
          </a:p>
          <a:p>
            <a:pPr lvl="0"/>
            <a:r>
              <a:rPr lang="en-US" b="1" dirty="0"/>
              <a:t>Healthcare:</a:t>
            </a:r>
            <a:r>
              <a:rPr lang="en-US" dirty="0"/>
              <a:t> To process medical data and provide insights.</a:t>
            </a:r>
          </a:p>
          <a:p>
            <a:pPr lvl="0"/>
            <a:r>
              <a:rPr lang="en-US" b="1" dirty="0"/>
              <a:t>Content creation:</a:t>
            </a:r>
            <a:r>
              <a:rPr lang="en-US" dirty="0"/>
              <a:t> To produce various types of written content.</a:t>
            </a:r>
          </a:p>
          <a:p>
            <a:pPr marL="0" indent="0">
              <a:buNone/>
            </a:pPr>
            <a:r>
              <a:rPr lang="en-US" dirty="0"/>
              <a:t>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D44FE-EC8A-483D-9F81-1A71F7A2B856}"/>
              </a:ext>
            </a:extLst>
          </p:cNvPr>
          <p:cNvSpPr>
            <a:spLocks noGrp="1"/>
          </p:cNvSpPr>
          <p:nvPr>
            <p:ph type="title"/>
          </p:nvPr>
        </p:nvSpPr>
        <p:spPr>
          <a:xfrm>
            <a:off x="1295402" y="982132"/>
            <a:ext cx="9601196" cy="2576994"/>
          </a:xfrm>
        </p:spPr>
        <p:txBody>
          <a:bodyPr/>
          <a:lstStyle/>
          <a:p>
            <a:br>
              <a:rPr lang="en-US" dirty="0"/>
            </a:br>
            <a:br>
              <a:rPr lang="en-US" dirty="0"/>
            </a:br>
            <a:r>
              <a:rPr lang="en-US" dirty="0"/>
              <a:t>Thank you</a:t>
            </a:r>
            <a:endParaRPr lang="en-IN" dirty="0"/>
          </a:p>
        </p:txBody>
      </p:sp>
    </p:spTree>
    <p:extLst>
      <p:ext uri="{BB962C8B-B14F-4D97-AF65-F5344CB8AC3E}">
        <p14:creationId xmlns:p14="http://schemas.microsoft.com/office/powerpoint/2010/main" val="359487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lstStyle/>
          <a:p>
            <a:r>
              <a:rPr lang="en-IN" sz="3200" dirty="0">
                <a:latin typeface="Times New Roman" panose="02020603050405020304" pitchFamily="18" charset="0"/>
                <a:cs typeface="+mn-cs"/>
              </a:rPr>
              <a:t>Machine Learning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1E5E865-2960-451B-B52D-53E8FD0BB6D1}"/>
              </a:ext>
            </a:extLst>
          </p:cNvPr>
          <p:cNvSpPr>
            <a:spLocks noGrp="1"/>
          </p:cNvSpPr>
          <p:nvPr>
            <p:ph idx="1"/>
          </p:nvPr>
        </p:nvSpPr>
        <p:spPr/>
        <p:txBody>
          <a:bodyPr>
            <a:normAutofit/>
          </a:bodyPr>
          <a:lstStyle/>
          <a:p>
            <a:pPr algn="l"/>
            <a:r>
              <a:rPr lang="en-US" sz="2000" dirty="0">
                <a:solidFill>
                  <a:srgbClr val="333333"/>
                </a:solidFill>
                <a:latin typeface="Georgia" panose="02040502050405020303" pitchFamily="18" charset="0"/>
              </a:rPr>
              <a:t>In the case of </a:t>
            </a:r>
            <a:r>
              <a:rPr lang="en-US" sz="2000" b="1" dirty="0">
                <a:solidFill>
                  <a:srgbClr val="333333"/>
                </a:solidFill>
                <a:latin typeface="Georgia" panose="02040502050405020303" pitchFamily="18" charset="0"/>
              </a:rPr>
              <a:t>learning with a teacher</a:t>
            </a:r>
            <a:r>
              <a:rPr lang="en-US" sz="2000" dirty="0">
                <a:solidFill>
                  <a:srgbClr val="333333"/>
                </a:solidFill>
                <a:latin typeface="Georgia" panose="02040502050405020303" pitchFamily="18" charset="0"/>
              </a:rPr>
              <a:t>, a person supplies the machine with initial data in the form of situation–solution pairs. The machine learning system then analyzes these pairs and learns to classify situations based on known solutions. For example, a system can learn when to mark incoming messages as spam.</a:t>
            </a:r>
          </a:p>
          <a:p>
            <a:pPr algn="l"/>
            <a:r>
              <a:rPr lang="en-US" sz="2000" dirty="0">
                <a:solidFill>
                  <a:srgbClr val="333333"/>
                </a:solidFill>
                <a:latin typeface="Georgia" panose="02040502050405020303" pitchFamily="18" charset="0"/>
              </a:rPr>
              <a:t>In the case of </a:t>
            </a:r>
            <a:r>
              <a:rPr lang="en-US" sz="2000" b="1" dirty="0">
                <a:solidFill>
                  <a:srgbClr val="333333"/>
                </a:solidFill>
                <a:latin typeface="Georgia" panose="02040502050405020303" pitchFamily="18" charset="0"/>
              </a:rPr>
              <a:t>learning without a teacher</a:t>
            </a:r>
            <a:r>
              <a:rPr lang="en-US" sz="2000" dirty="0">
                <a:solidFill>
                  <a:srgbClr val="333333"/>
                </a:solidFill>
                <a:latin typeface="Georgia" panose="02040502050405020303" pitchFamily="18" charset="0"/>
              </a:rPr>
              <a:t>, the machine receives unsorted information — situations — without solutions and learns to classify those situations based on similar or different signs without human guidance.</a:t>
            </a:r>
          </a:p>
        </p:txBody>
      </p:sp>
    </p:spTree>
    <p:extLst>
      <p:ext uri="{BB962C8B-B14F-4D97-AF65-F5344CB8AC3E}">
        <p14:creationId xmlns:p14="http://schemas.microsoft.com/office/powerpoint/2010/main" val="138417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lstStyle/>
          <a:p>
            <a:r>
              <a:rPr lang="en-IN" sz="3200" dirty="0">
                <a:latin typeface="Times New Roman" panose="02020603050405020304" pitchFamily="18" charset="0"/>
                <a:cs typeface="+mn-cs"/>
              </a:rPr>
              <a:t>Introduction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1E5E865-2960-451B-B52D-53E8FD0BB6D1}"/>
              </a:ext>
            </a:extLst>
          </p:cNvPr>
          <p:cNvSpPr>
            <a:spLocks noGrp="1"/>
          </p:cNvSpPr>
          <p:nvPr>
            <p:ph idx="1"/>
          </p:nvPr>
        </p:nvSpPr>
        <p:spPr/>
        <p:txBody>
          <a:bodyPr>
            <a:normAutofit lnSpcReduction="10000"/>
          </a:bodyPr>
          <a:lstStyle/>
          <a:p>
            <a:pPr marL="0" lvl="0" indent="0" algn="just">
              <a:lnSpc>
                <a:spcPct val="107000"/>
              </a:lnSpc>
              <a:spcAft>
                <a:spcPts val="800"/>
              </a:spcAft>
              <a:buSzPts val="1000"/>
              <a:buNone/>
              <a:tabLst>
                <a:tab pos="457200" algn="l"/>
              </a:tabLst>
            </a:pPr>
            <a:r>
              <a:rPr lang="en-US" sz="2000" dirty="0">
                <a:solidFill>
                  <a:srgbClr val="333333"/>
                </a:solidFill>
                <a:latin typeface="Georgia" panose="02040502050405020303" pitchFamily="18" charset="0"/>
              </a:rPr>
              <a:t>Before going into details take one </a:t>
            </a:r>
            <a:r>
              <a:rPr lang="en-US" sz="2000" dirty="0" err="1">
                <a:solidFill>
                  <a:srgbClr val="333333"/>
                </a:solidFill>
                <a:latin typeface="Georgia" panose="02040502050405020303" pitchFamily="18" charset="0"/>
              </a:rPr>
              <a:t>example,A</a:t>
            </a:r>
            <a:r>
              <a:rPr lang="en-US" sz="2000" dirty="0">
                <a:solidFill>
                  <a:srgbClr val="333333"/>
                </a:solidFill>
                <a:latin typeface="Georgia" panose="02040502050405020303" pitchFamily="18" charset="0"/>
              </a:rPr>
              <a:t> consumer is interested in e-book readers. She searches e-readers at Google, and reads about the products at a few websites. While watching </a:t>
            </a:r>
            <a:r>
              <a:rPr lang="en-US" sz="2000" dirty="0" err="1">
                <a:solidFill>
                  <a:srgbClr val="333333"/>
                </a:solidFill>
                <a:latin typeface="Georgia" panose="02040502050405020303" pitchFamily="18" charset="0"/>
              </a:rPr>
              <a:t>Youtube</a:t>
            </a:r>
            <a:r>
              <a:rPr lang="en-US" sz="2000" dirty="0">
                <a:solidFill>
                  <a:srgbClr val="333333"/>
                </a:solidFill>
                <a:latin typeface="Georgia" panose="02040502050405020303" pitchFamily="18" charset="0"/>
              </a:rPr>
              <a:t> several days later, she sees an e-reader ad. Interested, she visits the firm's website, browsing through the product description and having a few questions answered via live-chat. She then reads consumer reviews at a third-party website. Over the next few days, she is frequently exposed to ads about that e-reader while web surfing. After receiving a coupon in email, she follows the link and places an order. Happy about the product, she describes her usage experience on Facebook, and posts a few pictures on Instagram. Her friends comment on the posts with interest.</a:t>
            </a:r>
            <a:endParaRPr lang="en-IN" sz="2000" dirty="0">
              <a:solidFill>
                <a:srgbClr val="333333"/>
              </a:solidFill>
              <a:latin typeface="Georgia" panose="02040502050405020303" pitchFamily="18" charset="0"/>
            </a:endParaRPr>
          </a:p>
        </p:txBody>
      </p:sp>
    </p:spTree>
    <p:extLst>
      <p:ext uri="{BB962C8B-B14F-4D97-AF65-F5344CB8AC3E}">
        <p14:creationId xmlns:p14="http://schemas.microsoft.com/office/powerpoint/2010/main" val="154454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lstStyle/>
          <a:p>
            <a:r>
              <a:rPr lang="en-US" sz="3200" b="0" i="0" dirty="0">
                <a:solidFill>
                  <a:srgbClr val="333333"/>
                </a:solidFill>
                <a:effectLst/>
                <a:latin typeface="Georgia" panose="02040502050405020303" pitchFamily="18" charset="0"/>
              </a:rPr>
              <a:t>Chatbots and Virtual Assistants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1E5E865-2960-451B-B52D-53E8FD0BB6D1}"/>
              </a:ext>
            </a:extLst>
          </p:cNvPr>
          <p:cNvSpPr>
            <a:spLocks noGrp="1"/>
          </p:cNvSpPr>
          <p:nvPr>
            <p:ph idx="1"/>
          </p:nvPr>
        </p:nvSpPr>
        <p:spPr/>
        <p:txBody>
          <a:bodyPr>
            <a:normAutofit fontScale="92500" lnSpcReduction="20000"/>
          </a:bodyPr>
          <a:lstStyle/>
          <a:p>
            <a:pPr marL="0" indent="0" algn="l">
              <a:buNone/>
            </a:pPr>
            <a:endParaRPr lang="en-US" sz="2000" b="0" i="0" dirty="0">
              <a:solidFill>
                <a:srgbClr val="333333"/>
              </a:solidFill>
              <a:effectLst/>
              <a:latin typeface="Roboto" panose="02000000000000000000" pitchFamily="2" charset="0"/>
            </a:endParaRPr>
          </a:p>
          <a:p>
            <a:pPr>
              <a:buFont typeface="Arial" panose="020B0604020202020204" pitchFamily="34" charset="0"/>
              <a:buChar char="•"/>
            </a:pPr>
            <a:r>
              <a:rPr lang="en-US" sz="1700" dirty="0">
                <a:solidFill>
                  <a:srgbClr val="333333"/>
                </a:solidFill>
                <a:latin typeface="Georgia" panose="02040502050405020303" pitchFamily="18" charset="0"/>
              </a:rPr>
              <a:t>Essence: Automating customer interactions and service requests.</a:t>
            </a:r>
          </a:p>
          <a:p>
            <a:pPr>
              <a:buFont typeface="Arial" panose="020B0604020202020204" pitchFamily="34" charset="0"/>
              <a:buChar char="•"/>
            </a:pPr>
            <a:r>
              <a:rPr lang="en-US" sz="1700" dirty="0">
                <a:solidFill>
                  <a:srgbClr val="333333"/>
                </a:solidFill>
                <a:latin typeface="Georgia" panose="02040502050405020303" pitchFamily="18" charset="0"/>
              </a:rPr>
              <a:t>What it predicts: The intent and context behind a user's question or statement.</a:t>
            </a:r>
          </a:p>
          <a:p>
            <a:pPr>
              <a:buFont typeface="Arial" panose="020B0604020202020204" pitchFamily="34" charset="0"/>
              <a:buChar char="•"/>
            </a:pPr>
            <a:r>
              <a:rPr lang="en-US" sz="1700" dirty="0">
                <a:solidFill>
                  <a:srgbClr val="333333"/>
                </a:solidFill>
                <a:latin typeface="Georgia" panose="02040502050405020303" pitchFamily="18" charset="0"/>
              </a:rPr>
              <a:t>How this data is used: To provide relevant responses or actions.</a:t>
            </a:r>
          </a:p>
          <a:p>
            <a:pPr>
              <a:buFont typeface="Arial" panose="020B0604020202020204" pitchFamily="34" charset="0"/>
              <a:buChar char="•"/>
            </a:pPr>
            <a:r>
              <a:rPr lang="en-US" sz="1700" dirty="0">
                <a:solidFill>
                  <a:srgbClr val="333333"/>
                </a:solidFill>
                <a:latin typeface="Georgia" panose="02040502050405020303" pitchFamily="18" charset="0"/>
              </a:rPr>
              <a:t>Result: Quick, consistent, and scalable customer support or engagement.</a:t>
            </a:r>
          </a:p>
          <a:p>
            <a:pPr>
              <a:buFont typeface="Arial" panose="020B0604020202020204" pitchFamily="34" charset="0"/>
              <a:buChar char="•"/>
            </a:pPr>
            <a:r>
              <a:rPr lang="en-US" sz="1700" dirty="0">
                <a:solidFill>
                  <a:srgbClr val="333333"/>
                </a:solidFill>
                <a:latin typeface="Georgia" panose="02040502050405020303" pitchFamily="18" charset="0"/>
              </a:rPr>
              <a:t>Common algorithms for this purpose: </a:t>
            </a:r>
            <a:r>
              <a:rPr lang="en-US" sz="1700" dirty="0">
                <a:solidFill>
                  <a:schemeClr val="accent4"/>
                </a:solidFill>
                <a:latin typeface="Georgia" panose="02040502050405020303" pitchFamily="18" charset="0"/>
              </a:rPr>
              <a:t>Natural Language Processing (NLP) and Seq2Seq models</a:t>
            </a:r>
            <a:r>
              <a:rPr lang="en-US" sz="1700" dirty="0">
                <a:solidFill>
                  <a:srgbClr val="333333"/>
                </a:solidFill>
                <a:latin typeface="Georgia" panose="02040502050405020303" pitchFamily="18" charset="0"/>
              </a:rPr>
              <a:t>.</a:t>
            </a:r>
          </a:p>
          <a:p>
            <a:pPr>
              <a:buFont typeface="Arial" panose="020B0604020202020204" pitchFamily="34" charset="0"/>
              <a:buChar char="•"/>
            </a:pPr>
            <a:r>
              <a:rPr lang="en-US" sz="1700" dirty="0">
                <a:solidFill>
                  <a:srgbClr val="333333"/>
                </a:solidFill>
                <a:latin typeface="Georgia" panose="02040502050405020303" pitchFamily="18" charset="0"/>
              </a:rPr>
              <a:t>Examples: Google Assistant doesn't just respond to queries; it uses machine learning to understand context, user preferences, and even nuances in voice tone. This continuous learning allows it to provide more accurate and personalized responses over time.</a:t>
            </a:r>
          </a:p>
          <a:p>
            <a:br>
              <a:rPr lang="en-US" sz="1600" dirty="0"/>
            </a:br>
            <a:endParaRPr lang="en-US" sz="2000" b="0" i="0" dirty="0">
              <a:solidFill>
                <a:srgbClr val="333333"/>
              </a:solidFill>
              <a:effectLst/>
              <a:latin typeface="Roboto" panose="02000000000000000000" pitchFamily="2"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2000" dirty="0"/>
          </a:p>
        </p:txBody>
      </p:sp>
    </p:spTree>
    <p:extLst>
      <p:ext uri="{BB962C8B-B14F-4D97-AF65-F5344CB8AC3E}">
        <p14:creationId xmlns:p14="http://schemas.microsoft.com/office/powerpoint/2010/main" val="148436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lstStyle/>
          <a:p>
            <a:r>
              <a:rPr lang="en-IN" sz="3200" dirty="0">
                <a:latin typeface="Times New Roman" panose="02020603050405020304" pitchFamily="18" charset="0"/>
                <a:cs typeface="+mn-cs"/>
              </a:rPr>
              <a:t>Generative AI</a:t>
            </a:r>
            <a:endParaRPr lang="en-IN" dirty="0"/>
          </a:p>
        </p:txBody>
      </p:sp>
      <p:sp>
        <p:nvSpPr>
          <p:cNvPr id="3" name="Content Placeholder 2">
            <a:extLst>
              <a:ext uri="{FF2B5EF4-FFF2-40B4-BE49-F238E27FC236}">
                <a16:creationId xmlns:a16="http://schemas.microsoft.com/office/drawing/2014/main" id="{41E5E865-2960-451B-B52D-53E8FD0BB6D1}"/>
              </a:ext>
            </a:extLst>
          </p:cNvPr>
          <p:cNvSpPr>
            <a:spLocks noGrp="1"/>
          </p:cNvSpPr>
          <p:nvPr>
            <p:ph idx="1"/>
          </p:nvPr>
        </p:nvSpPr>
        <p:spPr/>
        <p:txBody>
          <a:bodyPr>
            <a:normAutofit/>
          </a:bodyPr>
          <a:lstStyle/>
          <a:p>
            <a:pPr marL="0" lvl="0" indent="0" algn="just">
              <a:lnSpc>
                <a:spcPct val="127000"/>
              </a:lnSpc>
              <a:spcAft>
                <a:spcPts val="800"/>
              </a:spcAft>
              <a:buSzPts val="1000"/>
              <a:buNone/>
              <a:tabLst>
                <a:tab pos="457200" algn="l"/>
              </a:tabLst>
            </a:pPr>
            <a:r>
              <a:rPr lang="en-US" sz="1800" dirty="0">
                <a:solidFill>
                  <a:srgbClr val="333333"/>
                </a:solidFill>
                <a:latin typeface="Georgia" panose="02040502050405020303" pitchFamily="18" charset="0"/>
              </a:rPr>
              <a:t>Generative AI focuses on producing unique and fresh content. It consists of a generator and a discriminator that work together to create realistic and distinctive outputs. The discriminator evaluates the generated samples and distinguishes them from accurate data, while the generator produces new pieces like images, sounds, or texts. This process is repeated until the generator can produce outputs indistinguishable from real data. Generative AI has various applications, including text creation, virtual characters, images, and videos. It can revolutionize entertainment, design, and marketing by offering original and innovative ideas.</a:t>
            </a:r>
            <a:endParaRPr lang="en-IN" sz="1800" dirty="0">
              <a:solidFill>
                <a:srgbClr val="333333"/>
              </a:solidFill>
              <a:latin typeface="Georgia" panose="02040502050405020303" pitchFamily="18" charset="0"/>
            </a:endParaRPr>
          </a:p>
        </p:txBody>
      </p:sp>
    </p:spTree>
    <p:extLst>
      <p:ext uri="{BB962C8B-B14F-4D97-AF65-F5344CB8AC3E}">
        <p14:creationId xmlns:p14="http://schemas.microsoft.com/office/powerpoint/2010/main" val="927693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lstStyle/>
          <a:p>
            <a:r>
              <a:rPr lang="en-IN" sz="3200" dirty="0">
                <a:latin typeface="Times New Roman" panose="02020603050405020304" pitchFamily="18" charset="0"/>
                <a:cs typeface="+mn-cs"/>
              </a:rPr>
              <a:t>Generative AI</a:t>
            </a:r>
            <a:endParaRPr lang="en-IN" dirty="0"/>
          </a:p>
        </p:txBody>
      </p:sp>
      <p:sp>
        <p:nvSpPr>
          <p:cNvPr id="3" name="Content Placeholder 2">
            <a:extLst>
              <a:ext uri="{FF2B5EF4-FFF2-40B4-BE49-F238E27FC236}">
                <a16:creationId xmlns:a16="http://schemas.microsoft.com/office/drawing/2014/main" id="{41E5E865-2960-451B-B52D-53E8FD0BB6D1}"/>
              </a:ext>
            </a:extLst>
          </p:cNvPr>
          <p:cNvSpPr>
            <a:spLocks noGrp="1"/>
          </p:cNvSpPr>
          <p:nvPr>
            <p:ph idx="1"/>
          </p:nvPr>
        </p:nvSpPr>
        <p:spPr>
          <a:xfrm>
            <a:off x="1240305" y="2430323"/>
            <a:ext cx="9601196" cy="3318936"/>
          </a:xfrm>
        </p:spPr>
        <p:txBody>
          <a:bodyPr>
            <a:normAutofit lnSpcReduction="10000"/>
          </a:bodyPr>
          <a:lstStyle/>
          <a:p>
            <a:pPr marL="0" lvl="0" indent="0">
              <a:lnSpc>
                <a:spcPct val="127000"/>
              </a:lnSpc>
              <a:spcAft>
                <a:spcPts val="800"/>
              </a:spcAft>
              <a:buSzPts val="1000"/>
              <a:buNone/>
              <a:tabLst>
                <a:tab pos="457200" algn="l"/>
              </a:tabLst>
            </a:pPr>
            <a:r>
              <a:rPr lang="en-US" sz="1800" dirty="0">
                <a:solidFill>
                  <a:srgbClr val="333333"/>
                </a:solidFill>
                <a:latin typeface="Georgia" panose="02040502050405020303" pitchFamily="18" charset="0"/>
              </a:rPr>
              <a:t>On November 2022, a prototype generative artificial intelligence (AI) chatbot </a:t>
            </a:r>
            <a:r>
              <a:rPr lang="en-US" sz="1800" dirty="0" err="1">
                <a:solidFill>
                  <a:srgbClr val="333333"/>
                </a:solidFill>
                <a:latin typeface="Georgia" panose="02040502050405020303" pitchFamily="18" charset="0"/>
              </a:rPr>
              <a:t>ChatGPT</a:t>
            </a:r>
            <a:r>
              <a:rPr lang="en-US" sz="1800" dirty="0">
                <a:solidFill>
                  <a:srgbClr val="333333"/>
                </a:solidFill>
                <a:latin typeface="Georgia" panose="02040502050405020303" pitchFamily="18" charset="0"/>
              </a:rPr>
              <a:t> was made publicly available by </a:t>
            </a:r>
            <a:r>
              <a:rPr lang="en-US" sz="1800" dirty="0" err="1">
                <a:solidFill>
                  <a:srgbClr val="333333"/>
                </a:solidFill>
                <a:latin typeface="Georgia" panose="02040502050405020303" pitchFamily="18" charset="0"/>
              </a:rPr>
              <a:t>OpenAI</a:t>
            </a:r>
            <a:r>
              <a:rPr lang="en-US" sz="1800" dirty="0">
                <a:solidFill>
                  <a:srgbClr val="333333"/>
                </a:solidFill>
                <a:latin typeface="Georgia" panose="02040502050405020303" pitchFamily="18" charset="0"/>
              </a:rPr>
              <a:t>, a Microsoft-backed company. Based on advanced AI language models, </a:t>
            </a:r>
            <a:r>
              <a:rPr lang="en-US" sz="1800" dirty="0" err="1">
                <a:solidFill>
                  <a:srgbClr val="333333"/>
                </a:solidFill>
                <a:latin typeface="Georgia" panose="02040502050405020303" pitchFamily="18" charset="0"/>
              </a:rPr>
              <a:t>ChatGPT</a:t>
            </a:r>
            <a:r>
              <a:rPr lang="en-US" sz="1800" dirty="0">
                <a:solidFill>
                  <a:srgbClr val="333333"/>
                </a:solidFill>
                <a:latin typeface="Georgia" panose="02040502050405020303" pitchFamily="18" charset="0"/>
              </a:rPr>
              <a:t> quickly gained a lot of traction with its ability to understand and respond in natural language. To date, it is the fastest-growing innovation, having reached 100 million active adoptions in two months. Now, there is a lot of hype surrounding applications of large language model (LLM) which includes </a:t>
            </a:r>
            <a:r>
              <a:rPr lang="en-US" sz="1800" dirty="0" err="1">
                <a:solidFill>
                  <a:srgbClr val="333333"/>
                </a:solidFill>
                <a:latin typeface="Georgia" panose="02040502050405020303" pitchFamily="18" charset="0"/>
              </a:rPr>
              <a:t>ChatGPT</a:t>
            </a:r>
            <a:r>
              <a:rPr lang="en-US" sz="1800" dirty="0">
                <a:solidFill>
                  <a:srgbClr val="333333"/>
                </a:solidFill>
                <a:latin typeface="Georgia" panose="02040502050405020303" pitchFamily="18" charset="0"/>
              </a:rPr>
              <a:t> (</a:t>
            </a:r>
            <a:r>
              <a:rPr lang="en-US" sz="1800" dirty="0" err="1">
                <a:solidFill>
                  <a:srgbClr val="333333"/>
                </a:solidFill>
                <a:latin typeface="Georgia" panose="02040502050405020303" pitchFamily="18" charset="0"/>
              </a:rPr>
              <a:t>OpenAI</a:t>
            </a:r>
            <a:r>
              <a:rPr lang="en-US" sz="1800" dirty="0">
                <a:solidFill>
                  <a:srgbClr val="333333"/>
                </a:solidFill>
                <a:latin typeface="Georgia" panose="02040502050405020303" pitchFamily="18" charset="0"/>
              </a:rPr>
              <a:t>), Bard (Google), and Claude (Anthropic). The wave of generative AI is expected to drive a $7 trillion increase in global gross domestic product and boost productivity growth by 1.5% over ten years.</a:t>
            </a:r>
            <a:br>
              <a:rPr lang="en-US" sz="1800" dirty="0">
                <a:solidFill>
                  <a:srgbClr val="333333"/>
                </a:solidFill>
                <a:latin typeface="Georgia" panose="02040502050405020303" pitchFamily="18" charset="0"/>
                <a:hlinkClick r:id="rId2">
                  <a:extLst>
                    <a:ext uri="{A12FA001-AC4F-418D-AE19-62706E023703}">
                      <ahyp:hlinkClr xmlns:ahyp="http://schemas.microsoft.com/office/drawing/2018/hyperlinkcolor" val="tx"/>
                    </a:ext>
                  </a:extLst>
                </a:hlinkClick>
              </a:rPr>
            </a:br>
            <a:endParaRPr lang="en-IN" sz="1800" dirty="0">
              <a:solidFill>
                <a:srgbClr val="333333"/>
              </a:solidFill>
              <a:latin typeface="Georgia" panose="02040502050405020303" pitchFamily="18" charset="0"/>
            </a:endParaRPr>
          </a:p>
        </p:txBody>
      </p:sp>
    </p:spTree>
    <p:extLst>
      <p:ext uri="{BB962C8B-B14F-4D97-AF65-F5344CB8AC3E}">
        <p14:creationId xmlns:p14="http://schemas.microsoft.com/office/powerpoint/2010/main" val="269164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EF24-274D-4673-BB11-6D564B520832}"/>
              </a:ext>
            </a:extLst>
          </p:cNvPr>
          <p:cNvSpPr>
            <a:spLocks noGrp="1"/>
          </p:cNvSpPr>
          <p:nvPr>
            <p:ph type="title"/>
          </p:nvPr>
        </p:nvSpPr>
        <p:spPr/>
        <p:txBody>
          <a:bodyPr/>
          <a:lstStyle/>
          <a:p>
            <a:r>
              <a:rPr lang="en-IN" sz="3200" dirty="0">
                <a:latin typeface="Times New Roman" panose="02020603050405020304" pitchFamily="18" charset="0"/>
                <a:cs typeface="+mn-cs"/>
              </a:rPr>
              <a:t>Generative AI</a:t>
            </a:r>
            <a:endParaRPr lang="en-IN" dirty="0"/>
          </a:p>
        </p:txBody>
      </p:sp>
      <p:sp>
        <p:nvSpPr>
          <p:cNvPr id="3" name="Content Placeholder 2">
            <a:extLst>
              <a:ext uri="{FF2B5EF4-FFF2-40B4-BE49-F238E27FC236}">
                <a16:creationId xmlns:a16="http://schemas.microsoft.com/office/drawing/2014/main" id="{41E5E865-2960-451B-B52D-53E8FD0BB6D1}"/>
              </a:ext>
            </a:extLst>
          </p:cNvPr>
          <p:cNvSpPr>
            <a:spLocks noGrp="1"/>
          </p:cNvSpPr>
          <p:nvPr>
            <p:ph idx="1"/>
          </p:nvPr>
        </p:nvSpPr>
        <p:spPr>
          <a:xfrm>
            <a:off x="1295402" y="2556932"/>
            <a:ext cx="9601196" cy="3318936"/>
          </a:xfrm>
        </p:spPr>
        <p:txBody>
          <a:bodyPr>
            <a:normAutofit fontScale="55000" lnSpcReduction="20000"/>
          </a:bodyPr>
          <a:lstStyle/>
          <a:p>
            <a:pPr algn="l">
              <a:buFont typeface="+mj-lt"/>
              <a:buAutoNum type="arabicPeriod"/>
            </a:pPr>
            <a:r>
              <a:rPr lang="en-US" sz="2600" dirty="0">
                <a:solidFill>
                  <a:srgbClr val="333333"/>
                </a:solidFill>
                <a:latin typeface="Georgia" panose="02040502050405020303" pitchFamily="18" charset="0"/>
              </a:rPr>
              <a:t>Generator:</a:t>
            </a:r>
          </a:p>
          <a:p>
            <a:pPr marL="742950" lvl="1" indent="-285750" algn="l">
              <a:buFont typeface="+mj-lt"/>
              <a:buAutoNum type="arabicPeriod"/>
            </a:pPr>
            <a:r>
              <a:rPr lang="en-US" sz="2600" dirty="0">
                <a:solidFill>
                  <a:srgbClr val="333333"/>
                </a:solidFill>
                <a:latin typeface="Georgia" panose="02040502050405020303" pitchFamily="18" charset="0"/>
              </a:rPr>
              <a:t>The generator is a neural network responsible for generating new data instances that resemble a given dataset. It takes random noise as input and produces synthetic data samples.</a:t>
            </a:r>
          </a:p>
          <a:p>
            <a:pPr marL="742950" lvl="1" indent="-285750" algn="l">
              <a:buFont typeface="+mj-lt"/>
              <a:buAutoNum type="arabicPeriod"/>
            </a:pPr>
            <a:r>
              <a:rPr lang="en-US" sz="2600" dirty="0">
                <a:solidFill>
                  <a:srgbClr val="333333"/>
                </a:solidFill>
                <a:latin typeface="Georgia" panose="02040502050405020303" pitchFamily="18" charset="0"/>
              </a:rPr>
              <a:t>In a GAN, the generator's goal is to create data that is indistinguishable from real data. The generator starts with random noise and, through training, learns to generate increasingly realistic samples.</a:t>
            </a:r>
          </a:p>
          <a:p>
            <a:pPr algn="l">
              <a:buFont typeface="+mj-lt"/>
              <a:buAutoNum type="arabicPeriod"/>
            </a:pPr>
            <a:r>
              <a:rPr lang="en-US" sz="2600" dirty="0">
                <a:solidFill>
                  <a:srgbClr val="333333"/>
                </a:solidFill>
                <a:latin typeface="Georgia" panose="02040502050405020303" pitchFamily="18" charset="0"/>
              </a:rPr>
              <a:t>Discriminator:</a:t>
            </a:r>
          </a:p>
          <a:p>
            <a:pPr marL="742950" lvl="1" indent="-285750" algn="l">
              <a:buFont typeface="+mj-lt"/>
              <a:buAutoNum type="arabicPeriod"/>
            </a:pPr>
            <a:r>
              <a:rPr lang="en-US" sz="2600" dirty="0">
                <a:solidFill>
                  <a:srgbClr val="333333"/>
                </a:solidFill>
                <a:latin typeface="Georgia" panose="02040502050405020303" pitchFamily="18" charset="0"/>
              </a:rPr>
              <a:t>The discriminator is another neural network that evaluates whether a given input is real (from the actual dataset) or fake (generated by the generator).</a:t>
            </a:r>
          </a:p>
          <a:p>
            <a:pPr marL="742950" lvl="1" indent="-285750" algn="l">
              <a:buFont typeface="+mj-lt"/>
              <a:buAutoNum type="arabicPeriod"/>
            </a:pPr>
            <a:r>
              <a:rPr lang="en-US" sz="2600" dirty="0">
                <a:solidFill>
                  <a:srgbClr val="333333"/>
                </a:solidFill>
                <a:latin typeface="Georgia" panose="02040502050405020303" pitchFamily="18" charset="0"/>
              </a:rPr>
              <a:t>The discriminator is trained to distinguish between real and generated data. It assigns probabilities to input data, indicating the likelihood that the data is real.</a:t>
            </a:r>
          </a:p>
          <a:p>
            <a:pPr marL="742950" lvl="1" indent="-285750" algn="l">
              <a:buFont typeface="+mj-lt"/>
              <a:buAutoNum type="arabicPeriod"/>
            </a:pPr>
            <a:r>
              <a:rPr lang="en-US" sz="2600" dirty="0">
                <a:solidFill>
                  <a:srgbClr val="333333"/>
                </a:solidFill>
                <a:latin typeface="Georgia" panose="02040502050405020303" pitchFamily="18" charset="0"/>
              </a:rPr>
              <a:t>The goal of the discriminator is to become skilled at distinguishing between real and fake data, while the generator aims to produce data that is convincing enough to fool the discriminator.</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3300" dirty="0">
              <a:solidFill>
                <a:srgbClr val="333333"/>
              </a:solidFill>
              <a:latin typeface="Georgia" panose="02040502050405020303" pitchFamily="18" charset="0"/>
            </a:endParaRPr>
          </a:p>
        </p:txBody>
      </p:sp>
    </p:spTree>
    <p:extLst>
      <p:ext uri="{BB962C8B-B14F-4D97-AF65-F5344CB8AC3E}">
        <p14:creationId xmlns:p14="http://schemas.microsoft.com/office/powerpoint/2010/main" val="13222185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
  <TotalTime>10460</TotalTime>
  <Words>2682</Words>
  <Application>Microsoft Office PowerPoint</Application>
  <PresentationFormat>Widescreen</PresentationFormat>
  <Paragraphs>195</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Garamond</vt:lpstr>
      <vt:lpstr>Georgia</vt:lpstr>
      <vt:lpstr>Google Sans</vt:lpstr>
      <vt:lpstr>Open Sans</vt:lpstr>
      <vt:lpstr>Roboto</vt:lpstr>
      <vt:lpstr>Symbol</vt:lpstr>
      <vt:lpstr>Times New Roman</vt:lpstr>
      <vt:lpstr>Organic</vt:lpstr>
      <vt:lpstr>PowerPoint Presentation</vt:lpstr>
      <vt:lpstr>Difference between ML and Generative AI</vt:lpstr>
      <vt:lpstr>Machine Learning </vt:lpstr>
      <vt:lpstr>Machine Learning </vt:lpstr>
      <vt:lpstr>Introduction </vt:lpstr>
      <vt:lpstr>Chatbots and Virtual Assistants </vt:lpstr>
      <vt:lpstr>Generative AI</vt:lpstr>
      <vt:lpstr>Generative AI</vt:lpstr>
      <vt:lpstr>Generative AI</vt:lpstr>
      <vt:lpstr>Key Difference between Two Models</vt:lpstr>
      <vt:lpstr>Generative Model </vt:lpstr>
      <vt:lpstr>Discriminative Model</vt:lpstr>
      <vt:lpstr>Generative vs Discriminative Models</vt:lpstr>
      <vt:lpstr>PowerPoint Presentation</vt:lpstr>
      <vt:lpstr>PowerPoint Presentation</vt:lpstr>
      <vt:lpstr>Generative Models</vt:lpstr>
      <vt:lpstr>Discriminative Models </vt:lpstr>
      <vt:lpstr>Which is more accurate, generative AI or discriminative AI?</vt:lpstr>
      <vt:lpstr>Popular AI tools</vt:lpstr>
      <vt:lpstr>ChatGPT (Open AI)</vt:lpstr>
      <vt:lpstr>DALL-E (OpenAI)  </vt:lpstr>
      <vt:lpstr>Gemini (Google) </vt:lpstr>
      <vt:lpstr>Claude (Anthropic) </vt:lpstr>
      <vt:lpstr>Midjourney  </vt:lpstr>
      <vt:lpstr>To set your Choice </vt:lpstr>
      <vt:lpstr>Midjourney (Paid)</vt:lpstr>
      <vt:lpstr>Claude (Paid /Free)</vt:lpstr>
      <vt:lpstr>Gemini (Paid /Free)</vt:lpstr>
      <vt:lpstr>Dall-e (Paid/Credits version)</vt:lpstr>
      <vt:lpstr>ChatGpt(Free)</vt:lpstr>
      <vt:lpstr>Large Language Models (LLMs)</vt:lpstr>
      <vt:lpstr>How LLMs Work </vt:lpstr>
      <vt:lpstr>How LLMs Work </vt:lpstr>
      <vt:lpstr>Key Capabilities and Uses </vt:lpstr>
      <vt:lpstr>Different Models</vt:lpstr>
      <vt:lpstr>Prompt engineering</vt:lpstr>
      <vt:lpstr>How prompt engineering works</vt:lpstr>
      <vt:lpstr>Applications of prompt engineering</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Essentials</dc:title>
  <dc:creator>Aniruddha</dc:creator>
  <cp:lastModifiedBy>Aniruddha</cp:lastModifiedBy>
  <cp:revision>120</cp:revision>
  <dcterms:created xsi:type="dcterms:W3CDTF">2023-09-02T05:56:39Z</dcterms:created>
  <dcterms:modified xsi:type="dcterms:W3CDTF">2025-09-10T04:46:21Z</dcterms:modified>
</cp:coreProperties>
</file>