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74" r:id="rId16"/>
    <p:sldId id="277" r:id="rId17"/>
    <p:sldId id="275" r:id="rId18"/>
    <p:sldId id="27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60D9-CF6C-4C34-A0B5-61385093271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9C9F-76D6-44D2-92DA-9F806DF4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2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9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10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8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3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5"/>
            <a:endCxn id="14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2144"/>
              </p:ext>
            </p:extLst>
          </p:nvPr>
        </p:nvGraphicFramePr>
        <p:xfrm>
          <a:off x="1709271" y="5615276"/>
          <a:ext cx="73890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53666" y="3356386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77314" cy="5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42039"/>
            <a:ext cx="251020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58176"/>
              </p:ext>
            </p:extLst>
          </p:nvPr>
        </p:nvGraphicFramePr>
        <p:xfrm>
          <a:off x="1709271" y="5615276"/>
          <a:ext cx="73890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445366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Oval 46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Oval 47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9" name="Oval 48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0" idx="3"/>
            <a:endCxn id="41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3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5"/>
            <a:endCxn id="48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3"/>
            <a:endCxn id="45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5"/>
            <a:endCxn id="46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5"/>
            <a:endCxn id="44" idx="0"/>
          </p:cNvCxnSpPr>
          <p:nvPr/>
        </p:nvCxnSpPr>
        <p:spPr>
          <a:xfrm>
            <a:off x="4231354" y="2763094"/>
            <a:ext cx="577314" cy="5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  <a:endCxn id="49" idx="0"/>
          </p:cNvCxnSpPr>
          <p:nvPr/>
        </p:nvCxnSpPr>
        <p:spPr>
          <a:xfrm flipH="1">
            <a:off x="4306624" y="3742039"/>
            <a:ext cx="251020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43114"/>
              </p:ext>
            </p:extLst>
          </p:nvPr>
        </p:nvGraphicFramePr>
        <p:xfrm>
          <a:off x="1709271" y="5615276"/>
          <a:ext cx="73890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0" name="Oval 49"/>
          <p:cNvSpPr/>
          <p:nvPr/>
        </p:nvSpPr>
        <p:spPr>
          <a:xfrm>
            <a:off x="445366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3" name="Oval 52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5" name="Oval 54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stCxn id="46" idx="3"/>
            <a:endCxn id="47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9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5"/>
            <a:endCxn id="54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3"/>
            <a:endCxn id="51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5"/>
            <a:endCxn id="52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5"/>
            <a:endCxn id="50" idx="0"/>
          </p:cNvCxnSpPr>
          <p:nvPr/>
        </p:nvCxnSpPr>
        <p:spPr>
          <a:xfrm>
            <a:off x="4231354" y="2763094"/>
            <a:ext cx="577314" cy="5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3"/>
            <a:endCxn id="55" idx="0"/>
          </p:cNvCxnSpPr>
          <p:nvPr/>
        </p:nvCxnSpPr>
        <p:spPr>
          <a:xfrm flipH="1">
            <a:off x="4306624" y="3742039"/>
            <a:ext cx="251020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145717" y="4423015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>
            <a:stCxn id="50" idx="5"/>
            <a:endCxn id="65" idx="0"/>
          </p:cNvCxnSpPr>
          <p:nvPr/>
        </p:nvCxnSpPr>
        <p:spPr>
          <a:xfrm>
            <a:off x="5059692" y="3742039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11207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4453666" y="3356386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5" idx="3"/>
            <a:endCxn id="2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5"/>
            <a:endCxn id="3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3"/>
            <a:endCxn id="3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5"/>
            <a:endCxn id="3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29" idx="0"/>
          </p:cNvCxnSpPr>
          <p:nvPr/>
        </p:nvCxnSpPr>
        <p:spPr>
          <a:xfrm>
            <a:off x="4231354" y="2763094"/>
            <a:ext cx="577314" cy="5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3"/>
            <a:endCxn id="34" idx="0"/>
          </p:cNvCxnSpPr>
          <p:nvPr/>
        </p:nvCxnSpPr>
        <p:spPr>
          <a:xfrm flipH="1">
            <a:off x="4306624" y="3742039"/>
            <a:ext cx="251020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145717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29" idx="5"/>
            <a:endCxn id="44" idx="0"/>
          </p:cNvCxnSpPr>
          <p:nvPr/>
        </p:nvCxnSpPr>
        <p:spPr>
          <a:xfrm>
            <a:off x="5059692" y="3742039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11207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445366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5" idx="3"/>
            <a:endCxn id="26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8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5"/>
            <a:endCxn id="33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3"/>
            <a:endCxn id="30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5"/>
            <a:endCxn id="31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29" idx="0"/>
          </p:cNvCxnSpPr>
          <p:nvPr/>
        </p:nvCxnSpPr>
        <p:spPr>
          <a:xfrm>
            <a:off x="4231354" y="2763094"/>
            <a:ext cx="577314" cy="5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3"/>
            <a:endCxn id="34" idx="0"/>
          </p:cNvCxnSpPr>
          <p:nvPr/>
        </p:nvCxnSpPr>
        <p:spPr>
          <a:xfrm flipH="1">
            <a:off x="4306624" y="3742039"/>
            <a:ext cx="251020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145717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29" idx="5"/>
            <a:endCxn id="44" idx="0"/>
          </p:cNvCxnSpPr>
          <p:nvPr/>
        </p:nvCxnSpPr>
        <p:spPr>
          <a:xfrm>
            <a:off x="5059692" y="3742039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11207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5366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77314" cy="5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42039"/>
            <a:ext cx="251020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45717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6" idx="5"/>
            <a:endCxn id="21" idx="0"/>
          </p:cNvCxnSpPr>
          <p:nvPr/>
        </p:nvCxnSpPr>
        <p:spPr>
          <a:xfrm>
            <a:off x="5059692" y="3742039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11207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5366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77314" cy="5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42039"/>
            <a:ext cx="251020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45717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6" idx="5"/>
            <a:endCxn id="21" idx="0"/>
          </p:cNvCxnSpPr>
          <p:nvPr/>
        </p:nvCxnSpPr>
        <p:spPr>
          <a:xfrm>
            <a:off x="5059692" y="3742039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368527" y="4433775"/>
            <a:ext cx="710004" cy="45182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71329" y="3772601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11207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5366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77314" cy="5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42039"/>
            <a:ext cx="251020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45717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6" idx="5"/>
            <a:endCxn id="21" idx="0"/>
          </p:cNvCxnSpPr>
          <p:nvPr/>
        </p:nvCxnSpPr>
        <p:spPr>
          <a:xfrm>
            <a:off x="5059692" y="3742039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68527" y="443377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71329" y="3772601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11207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5366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77314" cy="59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0"/>
          </p:cNvCxnSpPr>
          <p:nvPr/>
        </p:nvCxnSpPr>
        <p:spPr>
          <a:xfrm flipH="1">
            <a:off x="4306624" y="3742039"/>
            <a:ext cx="251020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45717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6" idx="5"/>
            <a:endCxn id="21" idx="0"/>
          </p:cNvCxnSpPr>
          <p:nvPr/>
        </p:nvCxnSpPr>
        <p:spPr>
          <a:xfrm>
            <a:off x="5059692" y="3742039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68527" y="443377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71329" y="3772601"/>
            <a:ext cx="441027" cy="68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11207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7875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37513" y="140400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115" y="224326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44414" y="231083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5104" y="332087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88322" y="33303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07498" y="332087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42280" y="335276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0734" y="4116500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29645" y="409682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20229" y="408595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64191" y="4103850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50363" y="1218459"/>
            <a:ext cx="287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950363" y="1998471"/>
            <a:ext cx="2831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  odd - &gt; left child :</a:t>
            </a:r>
          </a:p>
          <a:p>
            <a:r>
              <a:rPr lang="en-US" dirty="0"/>
              <a:t>	 k = 2p + 1</a:t>
            </a:r>
          </a:p>
          <a:p>
            <a:r>
              <a:rPr lang="en-US" dirty="0"/>
              <a:t>    	 p = (k – 1) / 2</a:t>
            </a:r>
          </a:p>
          <a:p>
            <a:r>
              <a:rPr lang="en-US" dirty="0"/>
              <a:t>     even -&gt; right child :</a:t>
            </a:r>
          </a:p>
          <a:p>
            <a:r>
              <a:rPr lang="en-US" dirty="0"/>
              <a:t>	 k = 2p + 2	 p = (k - 2</a:t>
            </a:r>
            <a:r>
              <a:rPr lang="en-US" dirty="0" smtClean="0"/>
              <a:t>) /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950363" y="3973078"/>
            <a:ext cx="27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dirty="0">
                <a:sym typeface="Symbol" panose="05050102010706020507" pitchFamily="18" charset="2"/>
              </a:rPr>
              <a:t> (k – 1) /2 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90280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86804"/>
              </p:ext>
            </p:extLst>
          </p:nvPr>
        </p:nvGraphicFramePr>
        <p:xfrm>
          <a:off x="1709271" y="5615276"/>
          <a:ext cx="73890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11207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32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61422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5" grpId="0"/>
      <p:bldP spid="36" grpId="0"/>
      <p:bldP spid="37" grpId="0"/>
      <p:bldP spid="38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32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16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91331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8519" y="439236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32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0"/>
          </p:cNvCxnSpPr>
          <p:nvPr/>
        </p:nvCxnSpPr>
        <p:spPr>
          <a:xfrm>
            <a:off x="5070450" y="3752797"/>
            <a:ext cx="233071" cy="6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63330"/>
              </p:ext>
            </p:extLst>
          </p:nvPr>
        </p:nvGraphicFramePr>
        <p:xfrm>
          <a:off x="1709271" y="5615276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238793" y="5245944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65807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48519" y="1452282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625328" y="237744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08378" y="2345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596" y="335638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4464424" y="33671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58523" y="335638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8382" y="335638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2119261" y="43783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008547" y="439236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951622" y="44230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2" idx="3"/>
            <a:endCxn id="3" idx="0"/>
          </p:cNvCxnSpPr>
          <p:nvPr/>
        </p:nvCxnSpPr>
        <p:spPr>
          <a:xfrm flipH="1">
            <a:off x="3980330" y="1837935"/>
            <a:ext cx="1072167" cy="5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2947598" y="2750712"/>
            <a:ext cx="753035" cy="6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68884" y="3742039"/>
            <a:ext cx="227690" cy="6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3198622" y="3742039"/>
            <a:ext cx="164927" cy="65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</p:cNvCxnSpPr>
          <p:nvPr/>
        </p:nvCxnSpPr>
        <p:spPr>
          <a:xfrm>
            <a:off x="5554545" y="1837935"/>
            <a:ext cx="1222772" cy="5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0"/>
          </p:cNvCxnSpPr>
          <p:nvPr/>
        </p:nvCxnSpPr>
        <p:spPr>
          <a:xfrm flipH="1">
            <a:off x="6013525" y="2730822"/>
            <a:ext cx="598831" cy="62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8" idx="0"/>
          </p:cNvCxnSpPr>
          <p:nvPr/>
        </p:nvCxnSpPr>
        <p:spPr>
          <a:xfrm>
            <a:off x="7114404" y="2730822"/>
            <a:ext cx="458980" cy="6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5"/>
            <a:endCxn id="6" idx="0"/>
          </p:cNvCxnSpPr>
          <p:nvPr/>
        </p:nvCxnSpPr>
        <p:spPr>
          <a:xfrm>
            <a:off x="4231354" y="2763094"/>
            <a:ext cx="588072" cy="60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1" idx="0"/>
          </p:cNvCxnSpPr>
          <p:nvPr/>
        </p:nvCxnSpPr>
        <p:spPr>
          <a:xfrm flipH="1">
            <a:off x="4306624" y="3752797"/>
            <a:ext cx="261778" cy="6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50363" y="1218459"/>
            <a:ext cx="287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  left child   -&gt; 2p + 1</a:t>
            </a:r>
          </a:p>
          <a:p>
            <a:r>
              <a:rPr lang="en-US" dirty="0"/>
              <a:t> </a:t>
            </a:r>
            <a:r>
              <a:rPr lang="en-US" dirty="0" smtClean="0"/>
              <a:t>    right child -&gt; 2p + 2</a:t>
            </a:r>
          </a:p>
          <a:p>
            <a:endParaRPr lang="en-US" dirty="0"/>
          </a:p>
          <a:p>
            <a:r>
              <a:rPr lang="en-US" dirty="0" smtClean="0"/>
              <a:t>k   odd - &gt; left child :</a:t>
            </a:r>
          </a:p>
          <a:p>
            <a:r>
              <a:rPr lang="en-US" dirty="0" smtClean="0"/>
              <a:t>	 k = 2p + 1</a:t>
            </a:r>
          </a:p>
          <a:p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p = (k – 1) / 2</a:t>
            </a:r>
          </a:p>
          <a:p>
            <a:r>
              <a:rPr lang="en-US" dirty="0"/>
              <a:t> </a:t>
            </a:r>
            <a:r>
              <a:rPr lang="en-US" dirty="0" smtClean="0"/>
              <a:t>    even -&gt; right child :</a:t>
            </a:r>
          </a:p>
          <a:p>
            <a:r>
              <a:rPr lang="en-US" dirty="0"/>
              <a:t>	</a:t>
            </a:r>
            <a:r>
              <a:rPr lang="en-US" dirty="0" smtClean="0"/>
              <a:t> k = 2p + 2	 p = (k - 2) / 2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smtClean="0">
                <a:sym typeface="Symbol" panose="05050102010706020507" pitchFamily="18" charset="2"/>
              </a:rPr>
              <a:t> (k – 1) /2 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29811"/>
              </p:ext>
            </p:extLst>
          </p:nvPr>
        </p:nvGraphicFramePr>
        <p:xfrm>
          <a:off x="1709271" y="5615276"/>
          <a:ext cx="738909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48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997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6666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2857" y="522529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2729" y="56167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3285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4377" y="5245944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780" y="5225291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42096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0703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5963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42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2586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2618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01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1632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45469" y="5213517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9110" y="561165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75601" y="5616030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2092" y="561176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1065</Words>
  <Application>Microsoft Office PowerPoint</Application>
  <PresentationFormat>Widescreen</PresentationFormat>
  <Paragraphs>782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Gencheva, Aleksandra G</dc:creator>
  <cp:lastModifiedBy>Gencheva, Aleksandra G</cp:lastModifiedBy>
  <cp:revision>152</cp:revision>
  <dcterms:created xsi:type="dcterms:W3CDTF">2016-02-27T15:09:04Z</dcterms:created>
  <dcterms:modified xsi:type="dcterms:W3CDTF">2016-02-28T14:13:49Z</dcterms:modified>
</cp:coreProperties>
</file>