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5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2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0C6F7-413D-455F-9A05-B83883DC4F4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FADC6-881B-40B1-BBD0-CAE4CD66B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FADC6-881B-40B1-BBD0-CAE4CD66BD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5D6D-7C3A-4C8F-AF05-777F299961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6282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0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44769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1101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5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8360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6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306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6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306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7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843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7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1" idx="3"/>
            <a:endCxn id="40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8926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7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1" idx="5"/>
            <a:endCxn id="42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836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4468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9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4944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9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3" idx="3"/>
            <a:endCxn id="44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1137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50" idx="3"/>
            <a:endCxn id="52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0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9800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9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287997" y="303794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33" idx="5"/>
            <a:endCxn id="47" idx="0"/>
          </p:cNvCxnSpPr>
          <p:nvPr/>
        </p:nvCxnSpPr>
        <p:spPr>
          <a:xfrm>
            <a:off x="5327147" y="2503461"/>
            <a:ext cx="315852" cy="5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16245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87997" y="303794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5327147" y="2503461"/>
            <a:ext cx="315852" cy="5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416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87997" y="303794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5327147" y="2503461"/>
            <a:ext cx="315852" cy="5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82713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87997" y="303794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5327147" y="2503461"/>
            <a:ext cx="315852" cy="5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65368" y="2168478"/>
            <a:ext cx="314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Броя на операциите нараства с нарастване на дълбочината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65368" y="1336531"/>
            <a:ext cx="317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Повечето елементи се намират на голяма дълбочина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95948" y="2983578"/>
            <a:ext cx="3179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Имаме малък брой операции само за малък брой елементи и голям </a:t>
            </a:r>
            <a:r>
              <a:rPr lang="bg-BG" dirty="0">
                <a:solidFill>
                  <a:schemeClr val="accent1"/>
                </a:solidFill>
              </a:rPr>
              <a:t>брой операции за голям брой елементи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28683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0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12493" y="3011165"/>
            <a:ext cx="3009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Повечето елементи са с малка височина 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n/2 – </a:t>
            </a:r>
            <a:r>
              <a:rPr lang="bg-BG" dirty="0" smtClean="0">
                <a:solidFill>
                  <a:schemeClr val="accent1"/>
                </a:solidFill>
              </a:rPr>
              <a:t>височина 0 - листа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n/4 – </a:t>
            </a:r>
            <a:r>
              <a:rPr lang="bg-BG" dirty="0" smtClean="0">
                <a:solidFill>
                  <a:schemeClr val="accent1"/>
                </a:solidFill>
              </a:rPr>
              <a:t>височина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n/8 – </a:t>
            </a:r>
            <a:r>
              <a:rPr lang="bg-BG" dirty="0" smtClean="0">
                <a:solidFill>
                  <a:schemeClr val="accent1"/>
                </a:solidFill>
              </a:rPr>
              <a:t>височина 2</a:t>
            </a:r>
          </a:p>
          <a:p>
            <a:r>
              <a:rPr lang="bg-BG" dirty="0" smtClean="0">
                <a:solidFill>
                  <a:schemeClr val="accent1"/>
                </a:solidFill>
              </a:rPr>
              <a:t>.......</a:t>
            </a:r>
          </a:p>
          <a:p>
            <a:r>
              <a:rPr lang="bg-BG" dirty="0" smtClean="0">
                <a:solidFill>
                  <a:schemeClr val="accent1"/>
                </a:solidFill>
              </a:rPr>
              <a:t>1 елемент на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n </a:t>
            </a:r>
            <a:endParaRPr lang="bg-BG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2493" y="379365"/>
            <a:ext cx="2923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По – добре е да имаме по-малко операции за повечето елементи и повече операции за по – малко елементи.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12493" y="2117808"/>
            <a:ext cx="324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това обръщаме алгоритъма наобратно – отдолу-нагоре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5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9122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/>
          <p:cNvCxnSpPr>
            <a:stCxn id="80" idx="3"/>
            <a:endCxn id="84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78" idx="5"/>
            <a:endCxn id="82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78" idx="3"/>
            <a:endCxn id="80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>
            <a:stCxn id="80" idx="5"/>
            <a:endCxn id="86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>
            <a:stCxn id="82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82" idx="5"/>
            <a:endCxn id="90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>
            <a:stCxn id="84" idx="3"/>
            <a:endCxn id="92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>
            <a:stCxn id="84" idx="5"/>
            <a:endCxn id="94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86" idx="3"/>
            <a:endCxn id="96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/>
          <p:cNvCxnSpPr>
            <a:stCxn id="86" idx="5"/>
            <a:endCxn id="98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95204" y="368585"/>
            <a:ext cx="32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Винаги половината (</a:t>
            </a:r>
            <a:r>
              <a:rPr lang="en-US" dirty="0" smtClean="0">
                <a:solidFill>
                  <a:schemeClr val="accent1"/>
                </a:solidFill>
              </a:rPr>
              <a:t>n/2</a:t>
            </a:r>
            <a:r>
              <a:rPr lang="bg-BG" dirty="0" smtClean="0">
                <a:solidFill>
                  <a:schemeClr val="accent1"/>
                </a:solidFill>
              </a:rPr>
              <a:t> или </a:t>
            </a:r>
            <a:r>
              <a:rPr lang="en-US" dirty="0" smtClean="0">
                <a:solidFill>
                  <a:schemeClr val="accent1"/>
                </a:solidFill>
              </a:rPr>
              <a:t>n/2+1</a:t>
            </a:r>
            <a:r>
              <a:rPr lang="bg-BG" dirty="0" smtClean="0">
                <a:solidFill>
                  <a:schemeClr val="accent1"/>
                </a:solidFill>
              </a:rPr>
              <a:t>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>
                <a:solidFill>
                  <a:schemeClr val="accent1"/>
                </a:solidFill>
              </a:rPr>
              <a:t>елементи са листа.</a:t>
            </a:r>
            <a:endParaRPr lang="en-US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8095204" y="2314105"/>
            <a:ext cx="29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Всяко листо е </a:t>
            </a:r>
            <a:r>
              <a:rPr lang="en-US" dirty="0" smtClean="0">
                <a:solidFill>
                  <a:schemeClr val="accent1"/>
                </a:solidFill>
              </a:rPr>
              <a:t>heap.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0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095204" y="3091200"/>
            <a:ext cx="292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половината елементи не правим нито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95204" y="1365482"/>
            <a:ext cx="32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Елементите с индекси 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[n/2  …  n – 1] </a:t>
            </a:r>
            <a:r>
              <a:rPr lang="bg-BG" dirty="0" smtClean="0">
                <a:solidFill>
                  <a:schemeClr val="accent1"/>
                </a:solidFill>
              </a:rPr>
              <a:t>са листа ВИНАГИ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1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06" grpId="0"/>
      <p:bldP spid="113" grpId="0"/>
      <p:bldP spid="1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0523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5" name="Straight Arrow Connector 134"/>
          <p:cNvCxnSpPr>
            <a:stCxn id="134" idx="3"/>
            <a:endCxn id="138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7" name="Straight Arrow Connector 136"/>
          <p:cNvCxnSpPr>
            <a:stCxn id="132" idx="5"/>
            <a:endCxn id="136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9" name="Straight Arrow Connector 138"/>
          <p:cNvCxnSpPr>
            <a:stCxn id="132" idx="3"/>
            <a:endCxn id="134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1" name="Straight Arrow Connector 140"/>
          <p:cNvCxnSpPr>
            <a:stCxn id="134" idx="5"/>
            <a:endCxn id="140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3" name="Straight Arrow Connector 142"/>
          <p:cNvCxnSpPr>
            <a:stCxn id="136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5" name="Straight Arrow Connector 144"/>
          <p:cNvCxnSpPr>
            <a:stCxn id="136" idx="5"/>
            <a:endCxn id="144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7" name="Straight Arrow Connector 146"/>
          <p:cNvCxnSpPr>
            <a:stCxn id="138" idx="3"/>
            <a:endCxn id="146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9" name="Straight Arrow Connector 148"/>
          <p:cNvCxnSpPr>
            <a:stCxn id="138" idx="5"/>
            <a:endCxn id="148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>
            <a:stCxn id="140" idx="3"/>
            <a:endCxn id="150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3" name="Straight Arrow Connector 152"/>
          <p:cNvCxnSpPr>
            <a:stCxn id="140" idx="5"/>
            <a:endCxn id="152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03989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0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5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58423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8" idx="3"/>
            <a:endCxn id="8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/>
          <p:cNvCxnSpPr>
            <a:stCxn id="76" idx="5"/>
            <a:endCxn id="8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76" idx="3"/>
            <a:endCxn id="7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78" idx="5"/>
            <a:endCxn id="8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>
            <a:stCxn id="8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>
            <a:stCxn id="80" idx="5"/>
            <a:endCxn id="8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82" idx="3"/>
            <a:endCxn id="9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>
            <a:stCxn id="82" idx="5"/>
            <a:endCxn id="9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>
            <a:stCxn id="84" idx="3"/>
            <a:endCxn id="9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84" idx="5"/>
            <a:endCxn id="9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503989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8223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8" idx="3"/>
            <a:endCxn id="8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/>
          <p:cNvCxnSpPr>
            <a:stCxn id="76" idx="5"/>
            <a:endCxn id="8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76" idx="3"/>
            <a:endCxn id="7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78" idx="5"/>
            <a:endCxn id="8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>
            <a:stCxn id="8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>
            <a:stCxn id="80" idx="5"/>
            <a:endCxn id="8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82" idx="3"/>
            <a:endCxn id="9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>
            <a:stCxn id="82" idx="5"/>
            <a:endCxn id="9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>
            <a:stCxn id="84" idx="3"/>
            <a:endCxn id="9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84" idx="5"/>
            <a:endCxn id="9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4314103" y="489408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6734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314103" y="489408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8408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6384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560569" y="490562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7655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560569" y="490562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4499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796705" y="490642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2, които са </a:t>
            </a:r>
            <a:r>
              <a:rPr lang="en-US" dirty="0" smtClean="0">
                <a:solidFill>
                  <a:schemeClr val="accent1"/>
                </a:solidFill>
              </a:rPr>
              <a:t>n/</a:t>
            </a:r>
            <a:r>
              <a:rPr lang="bg-BG" dirty="0" smtClean="0">
                <a:solidFill>
                  <a:schemeClr val="accent1"/>
                </a:solidFill>
              </a:rPr>
              <a:t>8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две операции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2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93085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796705" y="490642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4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2, които са </a:t>
            </a:r>
            <a:r>
              <a:rPr lang="en-US" dirty="0" smtClean="0">
                <a:solidFill>
                  <a:schemeClr val="accent1"/>
                </a:solidFill>
              </a:rPr>
              <a:t>n/</a:t>
            </a:r>
            <a:r>
              <a:rPr lang="bg-BG" dirty="0" smtClean="0">
                <a:solidFill>
                  <a:schemeClr val="accent1"/>
                </a:solidFill>
              </a:rPr>
              <a:t>8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две операции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88025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2, които са </a:t>
            </a:r>
            <a:r>
              <a:rPr lang="en-US" dirty="0" smtClean="0">
                <a:solidFill>
                  <a:schemeClr val="accent1"/>
                </a:solidFill>
              </a:rPr>
              <a:t>n/</a:t>
            </a:r>
            <a:r>
              <a:rPr lang="bg-BG" dirty="0" smtClean="0">
                <a:solidFill>
                  <a:schemeClr val="accent1"/>
                </a:solidFill>
              </a:rPr>
              <a:t>8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две операции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5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7250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233916"/>
            <a:ext cx="7687340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5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4519" y="382806"/>
            <a:ext cx="297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елементът с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, който е само един имаме най-много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 операции.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7250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233916"/>
            <a:ext cx="7687340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6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4519" y="382806"/>
            <a:ext cx="297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елементът с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, който е само един имаме най-много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 операции.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7103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233916"/>
            <a:ext cx="7687340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7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4519" y="382806"/>
            <a:ext cx="297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елементът с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, който е само един имаме най-много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 операции.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4001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233916"/>
            <a:ext cx="7687340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8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4519" y="382806"/>
            <a:ext cx="297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елементът с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, който е само един имаме най-много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 операции.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4793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751219" y="281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9134" y="282032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stCxn id="83" idx="3"/>
            <a:endCxn id="87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050283" y="11849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>
            <a:stCxn id="81" idx="5"/>
            <a:endCxn id="85" idx="0"/>
          </p:cNvCxnSpPr>
          <p:nvPr/>
        </p:nvCxnSpPr>
        <p:spPr>
          <a:xfrm>
            <a:off x="3357245" y="666822"/>
            <a:ext cx="1048040" cy="5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/>
          <p:cNvCxnSpPr>
            <a:stCxn id="81" idx="3"/>
            <a:endCxn id="83" idx="0"/>
          </p:cNvCxnSpPr>
          <p:nvPr/>
        </p:nvCxnSpPr>
        <p:spPr>
          <a:xfrm flipH="1">
            <a:off x="2106789" y="666822"/>
            <a:ext cx="748408" cy="6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668544" y="215517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>
            <a:stCxn id="83" idx="5"/>
            <a:endCxn id="89" idx="0"/>
          </p:cNvCxnSpPr>
          <p:nvPr/>
        </p:nvCxnSpPr>
        <p:spPr>
          <a:xfrm>
            <a:off x="2357813" y="1677568"/>
            <a:ext cx="665733" cy="4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536581" y="20620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85" idx="3"/>
          </p:cNvCxnSpPr>
          <p:nvPr/>
        </p:nvCxnSpPr>
        <p:spPr>
          <a:xfrm flipH="1">
            <a:off x="3979229" y="15705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567400" y="201222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>
            <a:stCxn id="85" idx="5"/>
            <a:endCxn id="93" idx="0"/>
          </p:cNvCxnSpPr>
          <p:nvPr/>
        </p:nvCxnSpPr>
        <p:spPr>
          <a:xfrm>
            <a:off x="4656309" y="1570553"/>
            <a:ext cx="266093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>
            <a:stCxn id="87" idx="3"/>
            <a:endCxn id="95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/>
          <p:cNvCxnSpPr>
            <a:stCxn id="87" idx="5"/>
            <a:endCxn id="97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478896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0" name="Straight Arrow Connector 99"/>
          <p:cNvCxnSpPr>
            <a:stCxn id="89" idx="3"/>
            <a:endCxn id="99" idx="0"/>
          </p:cNvCxnSpPr>
          <p:nvPr/>
        </p:nvCxnSpPr>
        <p:spPr>
          <a:xfrm>
            <a:off x="2772522" y="2540825"/>
            <a:ext cx="61376" cy="10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340279" y="35528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>
            <a:stCxn id="89" idx="5"/>
            <a:endCxn id="101" idx="0"/>
          </p:cNvCxnSpPr>
          <p:nvPr/>
        </p:nvCxnSpPr>
        <p:spPr>
          <a:xfrm>
            <a:off x="3274570" y="2540825"/>
            <a:ext cx="420711" cy="10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8787209" y="3063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476623" y="111795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6" name="Straight Arrow Connector 125"/>
          <p:cNvCxnSpPr>
            <a:stCxn id="125" idx="3"/>
            <a:endCxn id="129" idx="0"/>
          </p:cNvCxnSpPr>
          <p:nvPr/>
        </p:nvCxnSpPr>
        <p:spPr>
          <a:xfrm flipH="1">
            <a:off x="6971814" y="1503603"/>
            <a:ext cx="608787" cy="55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0193182" y="100692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8" name="Straight Arrow Connector 127"/>
          <p:cNvCxnSpPr>
            <a:stCxn id="124" idx="5"/>
            <a:endCxn id="127" idx="0"/>
          </p:cNvCxnSpPr>
          <p:nvPr/>
        </p:nvCxnSpPr>
        <p:spPr>
          <a:xfrm>
            <a:off x="9393235" y="692035"/>
            <a:ext cx="1154949" cy="31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616812" y="20620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>
            <a:stCxn id="124" idx="3"/>
            <a:endCxn id="125" idx="0"/>
          </p:cNvCxnSpPr>
          <p:nvPr/>
        </p:nvCxnSpPr>
        <p:spPr>
          <a:xfrm flipH="1">
            <a:off x="7831625" y="692035"/>
            <a:ext cx="1059562" cy="42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8620504" y="206451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2" name="Straight Arrow Connector 131"/>
          <p:cNvCxnSpPr>
            <a:stCxn id="125" idx="5"/>
            <a:endCxn id="131" idx="0"/>
          </p:cNvCxnSpPr>
          <p:nvPr/>
        </p:nvCxnSpPr>
        <p:spPr>
          <a:xfrm>
            <a:off x="8082649" y="1503603"/>
            <a:ext cx="892857" cy="56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9639322" y="205639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4" name="Straight Arrow Connector 133"/>
          <p:cNvCxnSpPr>
            <a:stCxn id="127" idx="3"/>
            <a:endCxn id="133" idx="0"/>
          </p:cNvCxnSpPr>
          <p:nvPr/>
        </p:nvCxnSpPr>
        <p:spPr>
          <a:xfrm flipH="1">
            <a:off x="9994324" y="1392578"/>
            <a:ext cx="302836" cy="66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0852316" y="20620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6" name="Straight Arrow Connector 135"/>
          <p:cNvCxnSpPr>
            <a:stCxn id="127" idx="5"/>
            <a:endCxn id="135" idx="0"/>
          </p:cNvCxnSpPr>
          <p:nvPr/>
        </p:nvCxnSpPr>
        <p:spPr>
          <a:xfrm>
            <a:off x="10799208" y="1392578"/>
            <a:ext cx="408110" cy="66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760382" y="348861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8" name="Straight Arrow Connector 137"/>
          <p:cNvCxnSpPr>
            <a:stCxn id="129" idx="3"/>
            <a:endCxn id="137" idx="0"/>
          </p:cNvCxnSpPr>
          <p:nvPr/>
        </p:nvCxnSpPr>
        <p:spPr>
          <a:xfrm flipH="1">
            <a:off x="6115384" y="2447661"/>
            <a:ext cx="605406" cy="10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7361649" y="34081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0" name="Straight Arrow Connector 139"/>
          <p:cNvCxnSpPr>
            <a:stCxn id="129" idx="5"/>
            <a:endCxn id="139" idx="0"/>
          </p:cNvCxnSpPr>
          <p:nvPr/>
        </p:nvCxnSpPr>
        <p:spPr>
          <a:xfrm>
            <a:off x="7222838" y="2447661"/>
            <a:ext cx="493813" cy="96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8339185" y="340485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2" name="Straight Arrow Connector 141"/>
          <p:cNvCxnSpPr>
            <a:stCxn id="131" idx="3"/>
            <a:endCxn id="141" idx="0"/>
          </p:cNvCxnSpPr>
          <p:nvPr/>
        </p:nvCxnSpPr>
        <p:spPr>
          <a:xfrm flipH="1">
            <a:off x="8694187" y="2450171"/>
            <a:ext cx="30295" cy="95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9316721" y="34489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4" name="Straight Arrow Connector 143"/>
          <p:cNvCxnSpPr>
            <a:stCxn id="131" idx="5"/>
            <a:endCxn id="143" idx="0"/>
          </p:cNvCxnSpPr>
          <p:nvPr/>
        </p:nvCxnSpPr>
        <p:spPr>
          <a:xfrm>
            <a:off x="9226530" y="2450171"/>
            <a:ext cx="445193" cy="99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9747721" y="282032"/>
            <a:ext cx="210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12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7395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30" idx="3"/>
            <a:endCxn id="4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28" idx="5"/>
            <a:endCxn id="36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28" idx="3"/>
            <a:endCxn id="30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78699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51527" y="43824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22516" y="127605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746037" y="166170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315971" y="122484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757553" y="82389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91035" y="218061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477518" y="82389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00503" y="222201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728542" y="166170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899563" y="210194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6244917" y="161049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96427" y="210194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921997" y="161049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7731" y="353700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1132733" y="256627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16" y="353700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997061" y="256627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315322" y="35370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670324" y="260766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47992" y="353700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506529" y="260766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35337" y="342267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68627" y="340300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39135" y="340189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6988" y="340300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35592" y="19745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36552" y="195195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15022" y="197451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8795" y="196287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19429" y="105802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3827" y="1058027"/>
            <a:ext cx="5363842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970" y="218056"/>
            <a:ext cx="7933099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buildMaxHeap</a:t>
            </a:r>
            <a:r>
              <a:rPr lang="en-US" i="1" dirty="0" smtClean="0"/>
              <a:t>(A)</a:t>
            </a:r>
            <a:endParaRPr lang="en-US" i="1" dirty="0"/>
          </a:p>
          <a:p>
            <a:r>
              <a:rPr lang="en-US" i="1" dirty="0" smtClean="0"/>
              <a:t>      for </a:t>
            </a:r>
            <a:r>
              <a:rPr lang="en-US" i="1" dirty="0" err="1" smtClean="0"/>
              <a:t>i</a:t>
            </a:r>
            <a:r>
              <a:rPr lang="en-US" i="1" dirty="0" smtClean="0"/>
              <a:t> = n/2 </a:t>
            </a:r>
            <a:r>
              <a:rPr lang="en-US" i="1" dirty="0" err="1" smtClean="0"/>
              <a:t>downto</a:t>
            </a:r>
            <a:r>
              <a:rPr lang="en-US" i="1" dirty="0" smtClean="0"/>
              <a:t> 0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do </a:t>
            </a:r>
            <a:r>
              <a:rPr lang="en-US" i="1" dirty="0" err="1" smtClean="0"/>
              <a:t>maxHeapify</a:t>
            </a:r>
            <a:r>
              <a:rPr lang="en-US" i="1" dirty="0" smtClean="0"/>
              <a:t>(A, 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maxHeapify</a:t>
            </a:r>
            <a:r>
              <a:rPr lang="en-US" i="1" dirty="0" smtClean="0"/>
              <a:t>(A, </a:t>
            </a:r>
            <a:r>
              <a:rPr lang="en-US" i="1" dirty="0" err="1" smtClean="0"/>
              <a:t>i</a:t>
            </a:r>
            <a:r>
              <a:rPr lang="en-US" i="1" dirty="0" smtClean="0"/>
              <a:t>)  </a:t>
            </a:r>
          </a:p>
          <a:p>
            <a:endParaRPr lang="en-US" i="1" dirty="0" smtClean="0"/>
          </a:p>
          <a:p>
            <a:r>
              <a:rPr lang="en-US" i="1" dirty="0" smtClean="0"/>
              <a:t>Precondition: </a:t>
            </a:r>
            <a:r>
              <a:rPr lang="en-US" i="1" dirty="0" err="1" smtClean="0"/>
              <a:t>leftSubTree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) </a:t>
            </a:r>
            <a:r>
              <a:rPr lang="bg-BG" i="1" dirty="0" smtClean="0"/>
              <a:t>и </a:t>
            </a:r>
            <a:r>
              <a:rPr lang="en-US" i="1" dirty="0" err="1" smtClean="0"/>
              <a:t>rightSubTree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) </a:t>
            </a:r>
            <a:r>
              <a:rPr lang="bg-BG" i="1" dirty="0" smtClean="0"/>
              <a:t>са вече </a:t>
            </a:r>
            <a:r>
              <a:rPr lang="en-US" i="1" dirty="0" smtClean="0"/>
              <a:t>heaps</a:t>
            </a:r>
          </a:p>
          <a:p>
            <a:endParaRPr lang="en-US" i="1" dirty="0" smtClean="0"/>
          </a:p>
          <a:p>
            <a:r>
              <a:rPr lang="en-US" i="1" dirty="0" err="1" smtClean="0"/>
              <a:t>PostCondition</a:t>
            </a:r>
            <a:r>
              <a:rPr lang="en-US" i="1" dirty="0" smtClean="0"/>
              <a:t>: </a:t>
            </a:r>
            <a:r>
              <a:rPr lang="bg-BG" i="1" dirty="0" smtClean="0"/>
              <a:t>преобразува дървото с корен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bg-BG" i="1" dirty="0" smtClean="0"/>
              <a:t>в </a:t>
            </a:r>
            <a:r>
              <a:rPr lang="en-US" i="1" dirty="0" smtClean="0"/>
              <a:t>heap.</a:t>
            </a:r>
            <a:endParaRPr lang="bg-BG" i="1" dirty="0" smtClean="0"/>
          </a:p>
          <a:p>
            <a:r>
              <a:rPr lang="bg-BG" i="1" dirty="0" smtClean="0"/>
              <a:t>Оправя това най-много едно нарушение на </a:t>
            </a:r>
            <a:r>
              <a:rPr lang="en-US" i="1" dirty="0" smtClean="0"/>
              <a:t>heap </a:t>
            </a:r>
            <a:r>
              <a:rPr lang="bg-BG" i="1" dirty="0" smtClean="0"/>
              <a:t>свойството което е в корена </a:t>
            </a:r>
            <a:r>
              <a:rPr lang="en-US" i="1" smtClean="0"/>
              <a:t>i</a:t>
            </a:r>
            <a:r>
              <a:rPr lang="bg-BG" i="1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961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7268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51527" y="43824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22516" y="127605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3"/>
            <a:endCxn id="30" idx="0"/>
          </p:cNvCxnSpPr>
          <p:nvPr/>
        </p:nvCxnSpPr>
        <p:spPr>
          <a:xfrm flipH="1">
            <a:off x="1746037" y="166170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15971" y="122484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5"/>
            <a:endCxn id="28" idx="0"/>
          </p:cNvCxnSpPr>
          <p:nvPr/>
        </p:nvCxnSpPr>
        <p:spPr>
          <a:xfrm>
            <a:off x="4757553" y="82389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391035" y="218061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5" idx="3"/>
            <a:endCxn id="26" idx="0"/>
          </p:cNvCxnSpPr>
          <p:nvPr/>
        </p:nvCxnSpPr>
        <p:spPr>
          <a:xfrm flipH="1">
            <a:off x="2477518" y="82389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900503" y="222201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6" idx="5"/>
            <a:endCxn id="32" idx="0"/>
          </p:cNvCxnSpPr>
          <p:nvPr/>
        </p:nvCxnSpPr>
        <p:spPr>
          <a:xfrm>
            <a:off x="2728542" y="166170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899563" y="210194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3"/>
          </p:cNvCxnSpPr>
          <p:nvPr/>
        </p:nvCxnSpPr>
        <p:spPr>
          <a:xfrm flipH="1">
            <a:off x="6244917" y="161049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896427" y="210194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28" idx="5"/>
            <a:endCxn id="36" idx="0"/>
          </p:cNvCxnSpPr>
          <p:nvPr/>
        </p:nvCxnSpPr>
        <p:spPr>
          <a:xfrm>
            <a:off x="6921997" y="161049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77731" y="353700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3"/>
            <a:endCxn id="38" idx="0"/>
          </p:cNvCxnSpPr>
          <p:nvPr/>
        </p:nvCxnSpPr>
        <p:spPr>
          <a:xfrm flipH="1">
            <a:off x="1132733" y="256627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948216" y="353700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0" idx="5"/>
            <a:endCxn id="40" idx="0"/>
          </p:cNvCxnSpPr>
          <p:nvPr/>
        </p:nvCxnSpPr>
        <p:spPr>
          <a:xfrm>
            <a:off x="1997061" y="256627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315322" y="35370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3"/>
            <a:endCxn id="42" idx="0"/>
          </p:cNvCxnSpPr>
          <p:nvPr/>
        </p:nvCxnSpPr>
        <p:spPr>
          <a:xfrm flipH="1">
            <a:off x="3670324" y="260766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47992" y="353700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2" idx="5"/>
            <a:endCxn id="44" idx="0"/>
          </p:cNvCxnSpPr>
          <p:nvPr/>
        </p:nvCxnSpPr>
        <p:spPr>
          <a:xfrm>
            <a:off x="4506529" y="260766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5337" y="342267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68627" y="340300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39135" y="340189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86988" y="340300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35592" y="19745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36552" y="195195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15022" y="197451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8795" y="196287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19429" y="105802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73827" y="1058027"/>
            <a:ext cx="5363842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24970" y="218056"/>
            <a:ext cx="7933099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082908" y="162956"/>
            <a:ext cx="4001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maxHeapify</a:t>
            </a:r>
            <a:r>
              <a:rPr lang="en-US" sz="1200" dirty="0" smtClean="0"/>
              <a:t>(A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maxElemIndex</a:t>
            </a:r>
            <a:r>
              <a:rPr lang="en-US" sz="1200" dirty="0" smtClean="0"/>
              <a:t> = </a:t>
            </a:r>
            <a:r>
              <a:rPr lang="en-US" sz="1200" dirty="0" err="1" smtClean="0"/>
              <a:t>i</a:t>
            </a:r>
            <a:r>
              <a:rPr lang="en-US" sz="1200" dirty="0" smtClean="0"/>
              <a:t>;</a:t>
            </a:r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maxChildIndex</a:t>
            </a:r>
            <a:r>
              <a:rPr lang="en-US" sz="1200" dirty="0" smtClean="0"/>
              <a:t> = </a:t>
            </a:r>
            <a:r>
              <a:rPr lang="en-US" sz="1200" dirty="0" err="1" smtClean="0"/>
              <a:t>findMaxChild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)// 2i + 1 or </a:t>
            </a:r>
            <a:r>
              <a:rPr lang="en-US" sz="1200" dirty="0"/>
              <a:t>2i + </a:t>
            </a:r>
            <a:r>
              <a:rPr lang="en-US" sz="1200" dirty="0" smtClean="0"/>
              <a:t>2 or </a:t>
            </a:r>
            <a:r>
              <a:rPr lang="en-US" sz="1200" dirty="0" err="1" smtClean="0"/>
              <a:t>i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    If </a:t>
            </a:r>
            <a:r>
              <a:rPr lang="en-US" sz="1200" dirty="0" err="1"/>
              <a:t>maxChildIndex</a:t>
            </a:r>
            <a:r>
              <a:rPr lang="en-US" sz="1200" dirty="0"/>
              <a:t> </a:t>
            </a:r>
            <a:r>
              <a:rPr lang="en-US" sz="1200" dirty="0" smtClean="0"/>
              <a:t>≤ </a:t>
            </a:r>
            <a:r>
              <a:rPr lang="en-US" sz="1200" dirty="0" err="1"/>
              <a:t>A.heap</a:t>
            </a:r>
            <a:r>
              <a:rPr lang="en-US" sz="1200" dirty="0"/>
              <a:t>-size </a:t>
            </a:r>
            <a:r>
              <a:rPr lang="en-US" sz="1200" dirty="0" smtClean="0"/>
              <a:t>and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A[</a:t>
            </a:r>
            <a:r>
              <a:rPr lang="en-US" sz="1200" dirty="0" err="1" smtClean="0"/>
              <a:t>maxChildIndex</a:t>
            </a:r>
            <a:r>
              <a:rPr lang="en-US" sz="1200" dirty="0" smtClean="0"/>
              <a:t>] </a:t>
            </a:r>
            <a:r>
              <a:rPr lang="en-US" sz="1200" dirty="0"/>
              <a:t>&gt; </a:t>
            </a:r>
            <a:r>
              <a:rPr lang="en-US" sz="1200" dirty="0" smtClean="0"/>
              <a:t>A[</a:t>
            </a:r>
            <a:r>
              <a:rPr lang="en-US" sz="1200" dirty="0" err="1"/>
              <a:t>maxElemIndex</a:t>
            </a:r>
            <a:r>
              <a:rPr lang="en-US" sz="1200" dirty="0"/>
              <a:t> </a:t>
            </a:r>
            <a:r>
              <a:rPr lang="en-US" sz="1200" dirty="0" smtClean="0"/>
              <a:t>]      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maxElemIndex</a:t>
            </a:r>
            <a:r>
              <a:rPr lang="en-US" sz="1200" dirty="0" smtClean="0"/>
              <a:t> = </a:t>
            </a:r>
            <a:r>
              <a:rPr lang="en-US" sz="1200" dirty="0" err="1" smtClean="0"/>
              <a:t>maxChildIndex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if </a:t>
            </a:r>
            <a:r>
              <a:rPr lang="en-US" sz="1200" dirty="0" err="1"/>
              <a:t>maxElemIndex</a:t>
            </a:r>
            <a:r>
              <a:rPr lang="en-US" sz="1200" dirty="0"/>
              <a:t> </a:t>
            </a:r>
            <a:r>
              <a:rPr lang="en-US" sz="1200" dirty="0" smtClean="0"/>
              <a:t>!= </a:t>
            </a:r>
            <a:r>
              <a:rPr lang="en-US" sz="1200" dirty="0" err="1" smtClean="0"/>
              <a:t>i</a:t>
            </a:r>
            <a:endParaRPr lang="en-US" sz="1200" dirty="0" smtClean="0"/>
          </a:p>
          <a:p>
            <a:r>
              <a:rPr lang="en-US" sz="1200" dirty="0" smtClean="0"/>
              <a:t>          exchange </a:t>
            </a:r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with </a:t>
            </a:r>
            <a:r>
              <a:rPr lang="en-US" sz="1200" dirty="0" smtClean="0"/>
              <a:t>A[</a:t>
            </a:r>
            <a:r>
              <a:rPr lang="en-US" sz="1200" dirty="0" err="1"/>
              <a:t>maxElemIndex</a:t>
            </a:r>
            <a:r>
              <a:rPr lang="en-US" sz="1200" dirty="0"/>
              <a:t> </a:t>
            </a:r>
            <a:r>
              <a:rPr lang="en-US" sz="1200" dirty="0" smtClean="0"/>
              <a:t>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</a:t>
            </a:r>
            <a:r>
              <a:rPr lang="en-US" sz="1200" dirty="0" err="1" smtClean="0"/>
              <a:t>maxHeapify</a:t>
            </a:r>
            <a:r>
              <a:rPr lang="en-US" sz="1200" dirty="0" smtClean="0"/>
              <a:t>(A</a:t>
            </a:r>
            <a:r>
              <a:rPr lang="en-US" sz="1200" dirty="0"/>
              <a:t>, </a:t>
            </a:r>
            <a:r>
              <a:rPr lang="en-US" sz="1200" dirty="0" err="1"/>
              <a:t>maxElemIndex</a:t>
            </a:r>
            <a:r>
              <a:rPr lang="en-US" sz="1200" dirty="0"/>
              <a:t> </a:t>
            </a:r>
            <a:r>
              <a:rPr lang="en-US" sz="1200" dirty="0" smtClean="0"/>
              <a:t>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57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4796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21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>
            <a:stCxn id="89" idx="3"/>
            <a:endCxn id="93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87" idx="5"/>
            <a:endCxn id="91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>
            <a:stCxn id="87" idx="3"/>
            <a:endCxn id="89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00293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7" idx="5"/>
            <a:endCxn id="34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3346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3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8473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60" idx="3"/>
            <a:endCxn id="64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stCxn id="58" idx="5"/>
            <a:endCxn id="62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>
            <a:stCxn id="58" idx="3"/>
            <a:endCxn id="60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60" idx="5"/>
            <a:endCxn id="66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2000</Words>
  <Application>Microsoft Office PowerPoint</Application>
  <PresentationFormat>Widescreen</PresentationFormat>
  <Paragraphs>1355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Gencheva, Aleksandra G</dc:creator>
  <cp:lastModifiedBy>Gencheva, Aleksandra G</cp:lastModifiedBy>
  <cp:revision>272</cp:revision>
  <dcterms:created xsi:type="dcterms:W3CDTF">2016-03-06T12:55:40Z</dcterms:created>
  <dcterms:modified xsi:type="dcterms:W3CDTF">2016-03-07T11:39:41Z</dcterms:modified>
</cp:coreProperties>
</file>