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5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2" r:id="rId40"/>
    <p:sldId id="296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30" autoAdjust="0"/>
  </p:normalViewPr>
  <p:slideViewPr>
    <p:cSldViewPr snapToGrid="0">
      <p:cViewPr varScale="1">
        <p:scale>
          <a:sx n="86" d="100"/>
          <a:sy n="86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0C6F7-413D-455F-9A05-B83883DC4F4C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FADC6-881B-40B1-BBD0-CAE4CD66B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FADC6-881B-40B1-BBD0-CAE4CD66BD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5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5D6D-7C3A-4C8F-AF05-777F29996155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E604-4E2B-417E-81F6-E9B35686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6282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0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061977" y="4843571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44769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790897" y="48111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11011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5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790897" y="48111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8360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6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790897" y="48111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306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6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25698" y="48111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306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7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25698" y="48111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843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7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1" idx="3"/>
            <a:endCxn id="40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61680" y="4868570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89261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7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1" idx="5"/>
            <a:endCxn id="42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959557" y="4868570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836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8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959557" y="4868570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4468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9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959557" y="4868570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4944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9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357298" y="3022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3" idx="3"/>
            <a:endCxn id="44" idx="0"/>
          </p:cNvCxnSpPr>
          <p:nvPr/>
        </p:nvCxnSpPr>
        <p:spPr>
          <a:xfrm flipH="1">
            <a:off x="4712300" y="2503461"/>
            <a:ext cx="112799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683474" y="4804047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11371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>
            <a:stCxn id="50" idx="3"/>
            <a:endCxn id="52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804728" y="4822918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0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9800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9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57298" y="3022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4712300" y="2503461"/>
            <a:ext cx="112799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287997" y="303794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33" idx="5"/>
            <a:endCxn id="47" idx="0"/>
          </p:cNvCxnSpPr>
          <p:nvPr/>
        </p:nvCxnSpPr>
        <p:spPr>
          <a:xfrm>
            <a:off x="5327147" y="2503461"/>
            <a:ext cx="315852" cy="53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457249" y="4784636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16245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10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57298" y="3022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4712300" y="2503461"/>
            <a:ext cx="112799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287997" y="303794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5327147" y="2503461"/>
            <a:ext cx="315852" cy="53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9457249" y="4784636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416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11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57298" y="3022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4712300" y="2503461"/>
            <a:ext cx="112799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287997" y="303794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5327147" y="2503461"/>
            <a:ext cx="315852" cy="53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457249" y="4784636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2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82713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12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934289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2289291" y="2503462"/>
            <a:ext cx="742016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25378" y="302237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3533355" y="2503462"/>
            <a:ext cx="347025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357298" y="3022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4712300" y="2503461"/>
            <a:ext cx="112799" cy="5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287997" y="303794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5327147" y="2503461"/>
            <a:ext cx="315852" cy="53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265368" y="2168478"/>
            <a:ext cx="314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Броя на операциите нараства с нарастване на дълбочината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65368" y="1336531"/>
            <a:ext cx="317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Повечето елементи се намират на голяма дълбочина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95948" y="2983578"/>
            <a:ext cx="3179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Имаме малък брой операции само за малък брой елементи и голям </a:t>
            </a:r>
            <a:r>
              <a:rPr lang="bg-BG" dirty="0">
                <a:solidFill>
                  <a:schemeClr val="accent1"/>
                </a:solidFill>
              </a:rPr>
              <a:t>брой операции за голям брой елементи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4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28683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0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12493" y="3011165"/>
            <a:ext cx="3009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Повечето елементи са с малка височина 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n/2 – </a:t>
            </a:r>
            <a:r>
              <a:rPr lang="bg-BG" dirty="0" smtClean="0">
                <a:solidFill>
                  <a:schemeClr val="accent1"/>
                </a:solidFill>
              </a:rPr>
              <a:t>височина 0 - листа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n/4 – </a:t>
            </a:r>
            <a:r>
              <a:rPr lang="bg-BG" dirty="0" smtClean="0">
                <a:solidFill>
                  <a:schemeClr val="accent1"/>
                </a:solidFill>
              </a:rPr>
              <a:t>височина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n/8 – </a:t>
            </a:r>
            <a:r>
              <a:rPr lang="bg-BG" dirty="0" smtClean="0">
                <a:solidFill>
                  <a:schemeClr val="accent1"/>
                </a:solidFill>
              </a:rPr>
              <a:t>височина 2</a:t>
            </a:r>
          </a:p>
          <a:p>
            <a:r>
              <a:rPr lang="bg-BG" dirty="0" smtClean="0">
                <a:solidFill>
                  <a:schemeClr val="accent1"/>
                </a:solidFill>
              </a:rPr>
              <a:t>.......</a:t>
            </a:r>
          </a:p>
          <a:p>
            <a:r>
              <a:rPr lang="bg-BG" dirty="0" smtClean="0">
                <a:solidFill>
                  <a:schemeClr val="accent1"/>
                </a:solidFill>
              </a:rPr>
              <a:t>1 елемент на височина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n </a:t>
            </a:r>
            <a:endParaRPr lang="bg-BG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12493" y="379365"/>
            <a:ext cx="2923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По – добре е да имаме по-малко операции за повечето елементи и повече операции за по – малко елементи.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12493" y="2117808"/>
            <a:ext cx="324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това обръщаме алгоритъма наобратно – отдолу-нагоре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5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9122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1" name="Straight Arrow Connector 80"/>
          <p:cNvCxnSpPr>
            <a:stCxn id="80" idx="3"/>
            <a:endCxn id="84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>
            <a:stCxn id="78" idx="5"/>
            <a:endCxn id="82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78" idx="3"/>
            <a:endCxn id="80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>
            <a:stCxn id="80" idx="5"/>
            <a:endCxn id="86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>
            <a:stCxn id="82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stCxn id="82" idx="5"/>
            <a:endCxn id="90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/>
          <p:cNvCxnSpPr>
            <a:stCxn id="84" idx="3"/>
            <a:endCxn id="92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>
            <a:stCxn id="84" idx="5"/>
            <a:endCxn id="94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>
            <a:stCxn id="86" idx="3"/>
            <a:endCxn id="96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9" name="Straight Arrow Connector 98"/>
          <p:cNvCxnSpPr>
            <a:stCxn id="86" idx="5"/>
            <a:endCxn id="98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95204" y="368585"/>
            <a:ext cx="32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Винаги половината (</a:t>
            </a:r>
            <a:r>
              <a:rPr lang="en-US" dirty="0" smtClean="0">
                <a:solidFill>
                  <a:schemeClr val="accent1"/>
                </a:solidFill>
              </a:rPr>
              <a:t>n/2</a:t>
            </a:r>
            <a:r>
              <a:rPr lang="bg-BG" dirty="0" smtClean="0">
                <a:solidFill>
                  <a:schemeClr val="accent1"/>
                </a:solidFill>
              </a:rPr>
              <a:t> или </a:t>
            </a:r>
            <a:r>
              <a:rPr lang="en-US" dirty="0" smtClean="0">
                <a:solidFill>
                  <a:schemeClr val="accent1"/>
                </a:solidFill>
              </a:rPr>
              <a:t>n/2+1</a:t>
            </a:r>
            <a:r>
              <a:rPr lang="bg-BG" dirty="0" smtClean="0">
                <a:solidFill>
                  <a:schemeClr val="accent1"/>
                </a:solidFill>
              </a:rPr>
              <a:t>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>
                <a:solidFill>
                  <a:schemeClr val="accent1"/>
                </a:solidFill>
              </a:rPr>
              <a:t>елементи са листа.</a:t>
            </a:r>
            <a:endParaRPr lang="en-US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8095204" y="2314105"/>
            <a:ext cx="29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Всяко листо е </a:t>
            </a:r>
            <a:r>
              <a:rPr lang="en-US" dirty="0" smtClean="0">
                <a:solidFill>
                  <a:schemeClr val="accent1"/>
                </a:solidFill>
              </a:rPr>
              <a:t>heap.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0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095204" y="3091200"/>
            <a:ext cx="292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половината елементи не правим нито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95204" y="1365482"/>
            <a:ext cx="32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Елементите с индекси 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[n/2  …  n – 1] </a:t>
            </a:r>
            <a:r>
              <a:rPr lang="bg-BG" dirty="0" smtClean="0">
                <a:solidFill>
                  <a:schemeClr val="accent1"/>
                </a:solidFill>
              </a:rPr>
              <a:t>са листа ВИНАГИ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1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06" grpId="0"/>
      <p:bldP spid="113" grpId="0"/>
      <p:bldP spid="1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0523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5" name="Straight Arrow Connector 134"/>
          <p:cNvCxnSpPr>
            <a:stCxn id="134" idx="3"/>
            <a:endCxn id="138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7" name="Straight Arrow Connector 136"/>
          <p:cNvCxnSpPr>
            <a:stCxn id="132" idx="5"/>
            <a:endCxn id="136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9" name="Straight Arrow Connector 138"/>
          <p:cNvCxnSpPr>
            <a:stCxn id="132" idx="3"/>
            <a:endCxn id="134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1" name="Straight Arrow Connector 140"/>
          <p:cNvCxnSpPr>
            <a:stCxn id="134" idx="5"/>
            <a:endCxn id="140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3" name="Straight Arrow Connector 142"/>
          <p:cNvCxnSpPr>
            <a:stCxn id="136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5" name="Straight Arrow Connector 144"/>
          <p:cNvCxnSpPr>
            <a:stCxn id="136" idx="5"/>
            <a:endCxn id="144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7" name="Straight Arrow Connector 146"/>
          <p:cNvCxnSpPr>
            <a:stCxn id="138" idx="3"/>
            <a:endCxn id="146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9" name="Straight Arrow Connector 148"/>
          <p:cNvCxnSpPr>
            <a:stCxn id="138" idx="5"/>
            <a:endCxn id="148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1" name="Straight Arrow Connector 150"/>
          <p:cNvCxnSpPr>
            <a:stCxn id="140" idx="3"/>
            <a:endCxn id="150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3" name="Straight Arrow Connector 152"/>
          <p:cNvCxnSpPr>
            <a:stCxn id="140" idx="5"/>
            <a:endCxn id="152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039894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0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58423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8" idx="3"/>
            <a:endCxn id="8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1" name="Straight Arrow Connector 80"/>
          <p:cNvCxnSpPr>
            <a:stCxn id="76" idx="5"/>
            <a:endCxn id="8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>
            <a:stCxn id="76" idx="3"/>
            <a:endCxn id="7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78" idx="5"/>
            <a:endCxn id="8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>
            <a:stCxn id="8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>
            <a:stCxn id="80" idx="5"/>
            <a:endCxn id="8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stCxn id="82" idx="3"/>
            <a:endCxn id="9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/>
          <p:cNvCxnSpPr>
            <a:stCxn id="82" idx="5"/>
            <a:endCxn id="9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>
            <a:stCxn id="84" idx="3"/>
            <a:endCxn id="9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>
            <a:stCxn id="84" idx="5"/>
            <a:endCxn id="9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5039894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8223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8" idx="3"/>
            <a:endCxn id="8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1" name="Straight Arrow Connector 80"/>
          <p:cNvCxnSpPr>
            <a:stCxn id="76" idx="5"/>
            <a:endCxn id="8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>
            <a:stCxn id="76" idx="3"/>
            <a:endCxn id="7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78" idx="5"/>
            <a:endCxn id="8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7" name="Straight Arrow Connector 86"/>
          <p:cNvCxnSpPr>
            <a:stCxn id="8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>
            <a:stCxn id="80" idx="5"/>
            <a:endCxn id="8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stCxn id="82" idx="3"/>
            <a:endCxn id="9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/>
          <p:cNvCxnSpPr>
            <a:stCxn id="82" idx="5"/>
            <a:endCxn id="9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>
            <a:stCxn id="84" idx="3"/>
            <a:endCxn id="9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7" name="Straight Arrow Connector 96"/>
          <p:cNvCxnSpPr>
            <a:stCxn id="84" idx="5"/>
            <a:endCxn id="9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4314103" y="4894080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6734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314103" y="4894080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84081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55284" y="4822920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6384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560569" y="490562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2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7655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560569" y="490562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1, които са </a:t>
            </a:r>
            <a:r>
              <a:rPr lang="en-US" dirty="0" smtClean="0">
                <a:solidFill>
                  <a:schemeClr val="accent1"/>
                </a:solidFill>
              </a:rPr>
              <a:t>n/4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една операция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4499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796705" y="490642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3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2, които са </a:t>
            </a:r>
            <a:r>
              <a:rPr lang="en-US" dirty="0" smtClean="0">
                <a:solidFill>
                  <a:schemeClr val="accent1"/>
                </a:solidFill>
              </a:rPr>
              <a:t>n/</a:t>
            </a:r>
            <a:r>
              <a:rPr lang="bg-BG" dirty="0" smtClean="0">
                <a:solidFill>
                  <a:schemeClr val="accent1"/>
                </a:solidFill>
              </a:rPr>
              <a:t>8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две операции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2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93085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796705" y="490642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4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2, които са </a:t>
            </a:r>
            <a:r>
              <a:rPr lang="en-US" dirty="0" smtClean="0">
                <a:solidFill>
                  <a:schemeClr val="accent1"/>
                </a:solidFill>
              </a:rPr>
              <a:t>n/</a:t>
            </a:r>
            <a:r>
              <a:rPr lang="bg-BG" dirty="0" smtClean="0">
                <a:solidFill>
                  <a:schemeClr val="accent1"/>
                </a:solidFill>
              </a:rPr>
              <a:t>8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две операции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88025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2061977" y="4884783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84519" y="382806"/>
            <a:ext cx="297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елементите с височина 2, които са </a:t>
            </a:r>
            <a:r>
              <a:rPr lang="en-US" dirty="0" smtClean="0">
                <a:solidFill>
                  <a:schemeClr val="accent1"/>
                </a:solidFill>
              </a:rPr>
              <a:t>n/</a:t>
            </a:r>
            <a:r>
              <a:rPr lang="bg-BG" dirty="0" smtClean="0">
                <a:solidFill>
                  <a:schemeClr val="accent1"/>
                </a:solidFill>
              </a:rPr>
              <a:t>8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bg-BG" dirty="0" smtClean="0">
                <a:solidFill>
                  <a:schemeClr val="accent1"/>
                </a:solidFill>
              </a:rPr>
              <a:t>имаме най-много две операции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5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2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7250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233916"/>
            <a:ext cx="7687340" cy="4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061977" y="4884783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5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84519" y="382806"/>
            <a:ext cx="297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елементът с височина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, който е само един имаме най-много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 операции.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7250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233916"/>
            <a:ext cx="7687340" cy="4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061977" y="4884783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6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84519" y="382806"/>
            <a:ext cx="297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елементът с височина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, който е само един имаме най-много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 операции.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7103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233916"/>
            <a:ext cx="7687340" cy="4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061977" y="4884783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7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84519" y="382806"/>
            <a:ext cx="297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елементът с височина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, който е само един имаме най-много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 операции.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4001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29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9" idx="5"/>
            <a:endCxn id="37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1" idx="3"/>
            <a:endCxn id="39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1" idx="5"/>
            <a:endCxn id="41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3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  <a:endCxn id="45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066" y="197873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48700" y="1073888"/>
            <a:ext cx="2127924" cy="17437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1073887"/>
            <a:ext cx="5266939" cy="3646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233916"/>
            <a:ext cx="7687340" cy="4752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061977" y="4884783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66939" y="38793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8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84519" y="382806"/>
            <a:ext cx="297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/>
                </a:solidFill>
              </a:rPr>
              <a:t>За елементът с височина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, който е само един имаме най-много </a:t>
            </a:r>
            <a:r>
              <a:rPr lang="en-US" dirty="0" smtClean="0">
                <a:solidFill>
                  <a:schemeClr val="accent1"/>
                </a:solidFill>
              </a:rPr>
              <a:t>log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bg-BG" dirty="0" smtClean="0">
                <a:solidFill>
                  <a:schemeClr val="accent1"/>
                </a:solidFill>
              </a:rPr>
              <a:t> операции.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4793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751219" y="28116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9134" y="282032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stCxn id="83" idx="3"/>
            <a:endCxn id="87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050283" y="11849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>
            <a:stCxn id="81" idx="5"/>
            <a:endCxn id="85" idx="0"/>
          </p:cNvCxnSpPr>
          <p:nvPr/>
        </p:nvCxnSpPr>
        <p:spPr>
          <a:xfrm>
            <a:off x="3357245" y="666822"/>
            <a:ext cx="1048040" cy="51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/>
          <p:cNvCxnSpPr>
            <a:stCxn id="81" idx="3"/>
            <a:endCxn id="83" idx="0"/>
          </p:cNvCxnSpPr>
          <p:nvPr/>
        </p:nvCxnSpPr>
        <p:spPr>
          <a:xfrm flipH="1">
            <a:off x="2106789" y="666822"/>
            <a:ext cx="748408" cy="6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668544" y="215517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>
            <a:stCxn id="83" idx="5"/>
            <a:endCxn id="89" idx="0"/>
          </p:cNvCxnSpPr>
          <p:nvPr/>
        </p:nvCxnSpPr>
        <p:spPr>
          <a:xfrm>
            <a:off x="2357813" y="1677568"/>
            <a:ext cx="665733" cy="47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536581" y="20620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>
            <a:stCxn id="85" idx="3"/>
          </p:cNvCxnSpPr>
          <p:nvPr/>
        </p:nvCxnSpPr>
        <p:spPr>
          <a:xfrm flipH="1">
            <a:off x="3979229" y="15705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567400" y="201222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>
            <a:stCxn id="85" idx="5"/>
            <a:endCxn id="93" idx="0"/>
          </p:cNvCxnSpPr>
          <p:nvPr/>
        </p:nvCxnSpPr>
        <p:spPr>
          <a:xfrm>
            <a:off x="4656309" y="1570553"/>
            <a:ext cx="266093" cy="4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>
            <a:stCxn id="87" idx="3"/>
            <a:endCxn id="95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/>
          <p:cNvCxnSpPr>
            <a:stCxn id="87" idx="5"/>
            <a:endCxn id="97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478896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0" name="Straight Arrow Connector 99"/>
          <p:cNvCxnSpPr>
            <a:stCxn id="89" idx="3"/>
            <a:endCxn id="99" idx="0"/>
          </p:cNvCxnSpPr>
          <p:nvPr/>
        </p:nvCxnSpPr>
        <p:spPr>
          <a:xfrm>
            <a:off x="2772522" y="2540825"/>
            <a:ext cx="61376" cy="101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340279" y="35528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/>
          <p:cNvCxnSpPr>
            <a:stCxn id="89" idx="5"/>
            <a:endCxn id="101" idx="0"/>
          </p:cNvCxnSpPr>
          <p:nvPr/>
        </p:nvCxnSpPr>
        <p:spPr>
          <a:xfrm>
            <a:off x="3274570" y="2540825"/>
            <a:ext cx="420711" cy="10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8787209" y="306382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476623" y="111795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6" name="Straight Arrow Connector 125"/>
          <p:cNvCxnSpPr>
            <a:stCxn id="125" idx="3"/>
            <a:endCxn id="129" idx="0"/>
          </p:cNvCxnSpPr>
          <p:nvPr/>
        </p:nvCxnSpPr>
        <p:spPr>
          <a:xfrm flipH="1">
            <a:off x="6971814" y="1503603"/>
            <a:ext cx="608787" cy="55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10193182" y="100692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8" name="Straight Arrow Connector 127"/>
          <p:cNvCxnSpPr>
            <a:stCxn id="124" idx="5"/>
            <a:endCxn id="127" idx="0"/>
          </p:cNvCxnSpPr>
          <p:nvPr/>
        </p:nvCxnSpPr>
        <p:spPr>
          <a:xfrm>
            <a:off x="9393235" y="692035"/>
            <a:ext cx="1154949" cy="31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616812" y="20620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/>
          <p:cNvCxnSpPr>
            <a:stCxn id="124" idx="3"/>
            <a:endCxn id="125" idx="0"/>
          </p:cNvCxnSpPr>
          <p:nvPr/>
        </p:nvCxnSpPr>
        <p:spPr>
          <a:xfrm flipH="1">
            <a:off x="7831625" y="692035"/>
            <a:ext cx="1059562" cy="42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8620504" y="206451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2" name="Straight Arrow Connector 131"/>
          <p:cNvCxnSpPr>
            <a:stCxn id="125" idx="5"/>
            <a:endCxn id="131" idx="0"/>
          </p:cNvCxnSpPr>
          <p:nvPr/>
        </p:nvCxnSpPr>
        <p:spPr>
          <a:xfrm>
            <a:off x="8082649" y="1503603"/>
            <a:ext cx="892857" cy="56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9639322" y="205639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4" name="Straight Arrow Connector 133"/>
          <p:cNvCxnSpPr>
            <a:stCxn id="127" idx="3"/>
            <a:endCxn id="133" idx="0"/>
          </p:cNvCxnSpPr>
          <p:nvPr/>
        </p:nvCxnSpPr>
        <p:spPr>
          <a:xfrm flipH="1">
            <a:off x="9994324" y="1392578"/>
            <a:ext cx="302836" cy="66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0852316" y="20620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6" name="Straight Arrow Connector 135"/>
          <p:cNvCxnSpPr>
            <a:stCxn id="127" idx="5"/>
            <a:endCxn id="135" idx="0"/>
          </p:cNvCxnSpPr>
          <p:nvPr/>
        </p:nvCxnSpPr>
        <p:spPr>
          <a:xfrm>
            <a:off x="10799208" y="1392578"/>
            <a:ext cx="408110" cy="66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760382" y="348861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8" name="Straight Arrow Connector 137"/>
          <p:cNvCxnSpPr>
            <a:stCxn id="129" idx="3"/>
            <a:endCxn id="137" idx="0"/>
          </p:cNvCxnSpPr>
          <p:nvPr/>
        </p:nvCxnSpPr>
        <p:spPr>
          <a:xfrm flipH="1">
            <a:off x="6115384" y="2447661"/>
            <a:ext cx="605406" cy="10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7361649" y="340816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0" name="Straight Arrow Connector 139"/>
          <p:cNvCxnSpPr>
            <a:stCxn id="129" idx="5"/>
            <a:endCxn id="139" idx="0"/>
          </p:cNvCxnSpPr>
          <p:nvPr/>
        </p:nvCxnSpPr>
        <p:spPr>
          <a:xfrm>
            <a:off x="7222838" y="2447661"/>
            <a:ext cx="493813" cy="96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8339185" y="340485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2" name="Straight Arrow Connector 141"/>
          <p:cNvCxnSpPr>
            <a:stCxn id="131" idx="3"/>
            <a:endCxn id="141" idx="0"/>
          </p:cNvCxnSpPr>
          <p:nvPr/>
        </p:nvCxnSpPr>
        <p:spPr>
          <a:xfrm flipH="1">
            <a:off x="8694187" y="2450171"/>
            <a:ext cx="30295" cy="95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9316721" y="34489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4" name="Straight Arrow Connector 143"/>
          <p:cNvCxnSpPr>
            <a:stCxn id="131" idx="5"/>
            <a:endCxn id="143" idx="0"/>
          </p:cNvCxnSpPr>
          <p:nvPr/>
        </p:nvCxnSpPr>
        <p:spPr>
          <a:xfrm>
            <a:off x="9226530" y="2450171"/>
            <a:ext cx="445193" cy="99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9747721" y="282032"/>
            <a:ext cx="210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12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3504" y="629704"/>
            <a:ext cx="7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 (n)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743841" y="615211"/>
            <a:ext cx="13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 (n log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7395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0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30" idx="3"/>
            <a:endCxn id="4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28" idx="5"/>
            <a:endCxn id="36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28" idx="3"/>
            <a:endCxn id="30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24674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0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78699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66" idx="3"/>
            <a:endCxn id="70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/>
          <p:cNvCxnSpPr>
            <a:stCxn id="65" idx="5"/>
            <a:endCxn id="68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/>
          <p:cNvCxnSpPr>
            <a:stCxn id="65" idx="3"/>
            <a:endCxn id="66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/>
          <p:cNvCxnSpPr>
            <a:stCxn id="66" idx="5"/>
            <a:endCxn id="72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>
            <a:stCxn id="68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>
            <a:stCxn id="68" idx="5"/>
            <a:endCxn id="76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0" idx="3"/>
            <a:endCxn id="78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1" name="Straight Arrow Connector 80"/>
          <p:cNvCxnSpPr>
            <a:stCxn id="70" idx="5"/>
            <a:endCxn id="80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>
            <a:stCxn id="72" idx="3"/>
            <a:endCxn id="82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5" name="Straight Arrow Connector 84"/>
          <p:cNvCxnSpPr>
            <a:stCxn id="72" idx="5"/>
            <a:endCxn id="84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5039894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1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4133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039894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9123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324674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802" y="1976733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595" y="198708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3898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324674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802" y="1976733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595" y="198708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2601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555284" y="4868570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802" y="1976733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595" y="198708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43534" y="1040229"/>
            <a:ext cx="2133089" cy="17698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1950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555284" y="4868570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802" y="1976733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595" y="198708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43534" y="1040229"/>
            <a:ext cx="2133089" cy="17698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4304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787596" y="4900997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802" y="1976733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595" y="198708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43534" y="1040229"/>
            <a:ext cx="2133089" cy="17698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040229"/>
            <a:ext cx="5239409" cy="3654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3951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bg-BG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787596" y="4900997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802" y="1976733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595" y="198708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43534" y="1040229"/>
            <a:ext cx="2133089" cy="17698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040229"/>
            <a:ext cx="5239409" cy="3654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62970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bg-BG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787596" y="4900997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802" y="1976733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595" y="198708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43534" y="1040229"/>
            <a:ext cx="2133089" cy="17698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040229"/>
            <a:ext cx="5239409" cy="3654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6280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bg-BG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046292" y="4910728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802" y="1976733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595" y="198708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43534" y="1040229"/>
            <a:ext cx="2133089" cy="17698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040229"/>
            <a:ext cx="5239409" cy="3654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200722"/>
            <a:ext cx="7727795" cy="4672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4796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324674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0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97805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046292" y="4910728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802" y="1976733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595" y="198708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43534" y="1040229"/>
            <a:ext cx="2133089" cy="17698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040229"/>
            <a:ext cx="5239409" cy="3654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200722"/>
            <a:ext cx="7727795" cy="4672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4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bg-BG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046292" y="4910728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802" y="1976733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595" y="198708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43534" y="1040229"/>
            <a:ext cx="2133089" cy="17698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040229"/>
            <a:ext cx="5239409" cy="3654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200722"/>
            <a:ext cx="7727795" cy="4672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09087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9718" y="157502"/>
            <a:ext cx="36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buildMaxHeap</a:t>
            </a:r>
            <a:r>
              <a:rPr lang="en-US" b="1" i="1" dirty="0" smtClean="0">
                <a:solidFill>
                  <a:schemeClr val="accent1"/>
                </a:solidFill>
              </a:rPr>
              <a:t>(A)</a:t>
            </a:r>
            <a:endParaRPr lang="en-US" b="1" i="1" dirty="0">
              <a:solidFill>
                <a:schemeClr val="accent1"/>
              </a:solidFill>
            </a:endParaRPr>
          </a:p>
          <a:p>
            <a:r>
              <a:rPr lang="en-US" i="1" dirty="0" smtClean="0"/>
              <a:t>      </a:t>
            </a:r>
            <a:r>
              <a:rPr lang="en-US" i="1" dirty="0" smtClean="0">
                <a:solidFill>
                  <a:schemeClr val="accent1"/>
                </a:solidFill>
              </a:rPr>
              <a:t>for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= n/2 </a:t>
            </a:r>
            <a:r>
              <a:rPr lang="en-US" i="1" dirty="0" err="1" smtClean="0">
                <a:solidFill>
                  <a:schemeClr val="accent1"/>
                </a:solidFill>
              </a:rPr>
              <a:t>downto</a:t>
            </a:r>
            <a:r>
              <a:rPr lang="en-US" i="1" dirty="0" smtClean="0">
                <a:solidFill>
                  <a:schemeClr val="accent1"/>
                </a:solidFill>
              </a:rPr>
              <a:t> 0</a:t>
            </a:r>
          </a:p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         do </a:t>
            </a:r>
            <a:r>
              <a:rPr lang="en-US" i="1" dirty="0" err="1" smtClean="0">
                <a:solidFill>
                  <a:schemeClr val="accent1"/>
                </a:solidFill>
              </a:rPr>
              <a:t>maxHeapify</a:t>
            </a:r>
            <a:r>
              <a:rPr lang="en-US" i="1" dirty="0" smtClean="0">
                <a:solidFill>
                  <a:schemeClr val="accent1"/>
                </a:solidFill>
              </a:rPr>
              <a:t>(A,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9718" y="1501965"/>
            <a:ext cx="36890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b="1" i="1" dirty="0" smtClean="0">
                <a:solidFill>
                  <a:schemeClr val="accent1"/>
                </a:solidFill>
              </a:rPr>
              <a:t>(A,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b="1" i="1" dirty="0" smtClean="0">
                <a:solidFill>
                  <a:schemeClr val="accent1"/>
                </a:solidFill>
              </a:rPr>
              <a:t>)  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Precondition: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 err="1" smtClean="0">
                <a:solidFill>
                  <a:schemeClr val="accent1"/>
                </a:solidFill>
              </a:rPr>
              <a:t>leftSubTree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и </a:t>
            </a:r>
            <a:r>
              <a:rPr lang="en-US" i="1" dirty="0" err="1" smtClean="0">
                <a:solidFill>
                  <a:schemeClr val="accent1"/>
                </a:solidFill>
              </a:rPr>
              <a:t>rightSubTree</a:t>
            </a:r>
            <a:r>
              <a:rPr lang="en-US" i="1" dirty="0" smtClean="0">
                <a:solidFill>
                  <a:schemeClr val="accent1"/>
                </a:solidFill>
              </a:rPr>
              <a:t>(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bg-BG" i="1" dirty="0" smtClean="0">
                <a:solidFill>
                  <a:schemeClr val="accent1"/>
                </a:solidFill>
              </a:rPr>
              <a:t>са вече </a:t>
            </a:r>
            <a:r>
              <a:rPr lang="en-US" i="1" dirty="0" smtClean="0">
                <a:solidFill>
                  <a:schemeClr val="accent1"/>
                </a:solidFill>
              </a:rPr>
              <a:t>heaps</a:t>
            </a: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PostCondition</a:t>
            </a:r>
            <a:r>
              <a:rPr lang="en-US" b="1" i="1" dirty="0" smtClean="0">
                <a:solidFill>
                  <a:schemeClr val="accent1"/>
                </a:solidFill>
              </a:rPr>
              <a:t>: </a:t>
            </a:r>
            <a:r>
              <a:rPr lang="bg-BG" i="1" dirty="0" smtClean="0">
                <a:solidFill>
                  <a:schemeClr val="accent1"/>
                </a:solidFill>
              </a:rPr>
              <a:t>преобразува дървото с корен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bg-BG" i="1" dirty="0" smtClean="0">
                <a:solidFill>
                  <a:schemeClr val="accent1"/>
                </a:solidFill>
              </a:rPr>
              <a:t>в </a:t>
            </a:r>
            <a:r>
              <a:rPr lang="en-US" i="1" dirty="0" smtClean="0">
                <a:solidFill>
                  <a:schemeClr val="accent1"/>
                </a:solidFill>
              </a:rPr>
              <a:t>heap.</a:t>
            </a:r>
            <a:endParaRPr lang="bg-BG" i="1" dirty="0" smtClean="0">
              <a:solidFill>
                <a:schemeClr val="accent1"/>
              </a:solidFill>
            </a:endParaRPr>
          </a:p>
          <a:p>
            <a:r>
              <a:rPr lang="bg-BG" i="1" dirty="0" smtClean="0">
                <a:solidFill>
                  <a:schemeClr val="accent1"/>
                </a:solidFill>
              </a:rPr>
              <a:t>Оправя най-много едно нарушение на </a:t>
            </a:r>
            <a:r>
              <a:rPr lang="en-US" i="1" dirty="0" smtClean="0">
                <a:solidFill>
                  <a:schemeClr val="accent1"/>
                </a:solidFill>
              </a:rPr>
              <a:t>heap </a:t>
            </a:r>
            <a:r>
              <a:rPr lang="bg-BG" i="1" dirty="0" smtClean="0">
                <a:solidFill>
                  <a:schemeClr val="accent1"/>
                </a:solidFill>
              </a:rPr>
              <a:t>свойството което е в корена </a:t>
            </a:r>
            <a:r>
              <a:rPr lang="en-US" i="1" dirty="0" err="1" smtClean="0">
                <a:solidFill>
                  <a:schemeClr val="accent1"/>
                </a:solidFill>
              </a:rPr>
              <a:t>i</a:t>
            </a:r>
            <a:r>
              <a:rPr lang="bg-BG" i="1" dirty="0" smtClean="0">
                <a:solidFill>
                  <a:schemeClr val="accent1"/>
                </a:solidFill>
              </a:rPr>
              <a:t>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780798" y="45410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51787" y="129191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32" idx="0"/>
          </p:cNvCxnSpPr>
          <p:nvPr/>
        </p:nvCxnSpPr>
        <p:spPr>
          <a:xfrm flipH="1">
            <a:off x="1375308" y="1677568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5"/>
            <a:endCxn id="30" idx="0"/>
          </p:cNvCxnSpPr>
          <p:nvPr/>
        </p:nvCxnSpPr>
        <p:spPr>
          <a:xfrm>
            <a:off x="4386824" y="839759"/>
            <a:ext cx="1913420" cy="4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20306" y="219647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28" idx="0"/>
          </p:cNvCxnSpPr>
          <p:nvPr/>
        </p:nvCxnSpPr>
        <p:spPr>
          <a:xfrm flipH="1">
            <a:off x="2106789" y="839759"/>
            <a:ext cx="1777987" cy="45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29774" y="22378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8" idx="5"/>
            <a:endCxn id="34" idx="0"/>
          </p:cNvCxnSpPr>
          <p:nvPr/>
        </p:nvCxnSpPr>
        <p:spPr>
          <a:xfrm>
            <a:off x="2357813" y="1677568"/>
            <a:ext cx="1526963" cy="56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28834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30" idx="3"/>
          </p:cNvCxnSpPr>
          <p:nvPr/>
        </p:nvCxnSpPr>
        <p:spPr>
          <a:xfrm flipH="1">
            <a:off x="5874188" y="1626353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5698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0" idx="5"/>
            <a:endCxn id="38" idx="0"/>
          </p:cNvCxnSpPr>
          <p:nvPr/>
        </p:nvCxnSpPr>
        <p:spPr>
          <a:xfrm>
            <a:off x="6551268" y="1626353"/>
            <a:ext cx="3294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07002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stCxn id="32" idx="3"/>
            <a:endCxn id="40" idx="0"/>
          </p:cNvCxnSpPr>
          <p:nvPr/>
        </p:nvCxnSpPr>
        <p:spPr>
          <a:xfrm flipH="1">
            <a:off x="762004" y="2582132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77487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2" idx="5"/>
            <a:endCxn id="42" idx="0"/>
          </p:cNvCxnSpPr>
          <p:nvPr/>
        </p:nvCxnSpPr>
        <p:spPr>
          <a:xfrm>
            <a:off x="1626332" y="2582132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944593" y="3552866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34" idx="3"/>
            <a:endCxn id="44" idx="0"/>
          </p:cNvCxnSpPr>
          <p:nvPr/>
        </p:nvCxnSpPr>
        <p:spPr>
          <a:xfrm flipH="1">
            <a:off x="3299595" y="2623526"/>
            <a:ext cx="334157" cy="92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7263" y="35528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34" idx="5"/>
            <a:endCxn id="46" idx="0"/>
          </p:cNvCxnSpPr>
          <p:nvPr/>
        </p:nvCxnSpPr>
        <p:spPr>
          <a:xfrm>
            <a:off x="4135800" y="2623526"/>
            <a:ext cx="296465" cy="9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64608" y="3438534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97898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68406" y="3417752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16259" y="3418865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64863" y="199037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65823" y="1967816"/>
            <a:ext cx="829754" cy="6804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4293" y="1990376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046292" y="4910728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23802" y="1976733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24595" y="1987087"/>
            <a:ext cx="2474227" cy="2539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43534" y="1040229"/>
            <a:ext cx="2133089" cy="17698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040229"/>
            <a:ext cx="5239409" cy="3654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0" y="200722"/>
            <a:ext cx="7727795" cy="4672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3629" y="1293541"/>
            <a:ext cx="66684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chemeClr val="accent1"/>
                </a:solidFill>
              </a:rPr>
              <a:t>maxHeapify</a:t>
            </a:r>
            <a:r>
              <a:rPr lang="en-US" sz="1600" b="1" i="1" dirty="0">
                <a:solidFill>
                  <a:schemeClr val="accent1"/>
                </a:solidFill>
              </a:rPr>
              <a:t>(A, </a:t>
            </a:r>
            <a:r>
              <a:rPr lang="en-US" sz="1600" b="1" i="1" dirty="0" err="1">
                <a:solidFill>
                  <a:schemeClr val="accent1"/>
                </a:solidFill>
              </a:rPr>
              <a:t>i</a:t>
            </a:r>
            <a:r>
              <a:rPr lang="en-US" sz="1600" b="1" i="1" dirty="0" smtClean="0">
                <a:solidFill>
                  <a:schemeClr val="accent1"/>
                </a:solidFill>
              </a:rPr>
              <a:t>)</a:t>
            </a:r>
            <a:endParaRPr lang="en-US" sz="1600" i="1" dirty="0" smtClean="0">
              <a:solidFill>
                <a:schemeClr val="accent1"/>
              </a:solidFill>
            </a:endParaRPr>
          </a:p>
          <a:p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smtClean="0">
                <a:solidFill>
                  <a:schemeClr val="accent1"/>
                </a:solidFill>
              </a:rPr>
              <a:t>      left </a:t>
            </a:r>
            <a:r>
              <a:rPr lang="en-US" sz="1600" i="1" dirty="0">
                <a:solidFill>
                  <a:schemeClr val="accent1"/>
                </a:solidFill>
              </a:rPr>
              <a:t>= 2 * </a:t>
            </a:r>
            <a:r>
              <a:rPr lang="en-US" sz="1600" i="1" dirty="0" err="1" smtClean="0">
                <a:solidFill>
                  <a:schemeClr val="accent1"/>
                </a:solidFill>
              </a:rPr>
              <a:t>i</a:t>
            </a:r>
            <a:r>
              <a:rPr lang="en-US" sz="1600" i="1" dirty="0" smtClean="0">
                <a:solidFill>
                  <a:schemeClr val="accent1"/>
                </a:solidFill>
              </a:rPr>
              <a:t> </a:t>
            </a:r>
            <a:r>
              <a:rPr lang="en-US" sz="1600" i="1" dirty="0">
                <a:solidFill>
                  <a:schemeClr val="accent1"/>
                </a:solidFill>
              </a:rPr>
              <a:t>+ 1;</a:t>
            </a:r>
          </a:p>
          <a:p>
            <a:r>
              <a:rPr lang="en-US" sz="1600" i="1" dirty="0">
                <a:solidFill>
                  <a:schemeClr val="accent1"/>
                </a:solidFill>
              </a:rPr>
              <a:t>    </a:t>
            </a:r>
            <a:r>
              <a:rPr lang="en-US" sz="1600" i="1" dirty="0" smtClean="0">
                <a:solidFill>
                  <a:schemeClr val="accent1"/>
                </a:solidFill>
              </a:rPr>
              <a:t>   right </a:t>
            </a:r>
            <a:r>
              <a:rPr lang="en-US" sz="1600" i="1" dirty="0">
                <a:solidFill>
                  <a:schemeClr val="accent1"/>
                </a:solidFill>
              </a:rPr>
              <a:t>= 2 * </a:t>
            </a:r>
            <a:r>
              <a:rPr lang="en-US" sz="1600" i="1" dirty="0" err="1" smtClean="0">
                <a:solidFill>
                  <a:schemeClr val="accent1"/>
                </a:solidFill>
              </a:rPr>
              <a:t>i</a:t>
            </a:r>
            <a:r>
              <a:rPr lang="en-US" sz="1600" i="1" dirty="0" smtClean="0">
                <a:solidFill>
                  <a:schemeClr val="accent1"/>
                </a:solidFill>
              </a:rPr>
              <a:t> </a:t>
            </a:r>
            <a:r>
              <a:rPr lang="en-US" sz="1600" i="1" dirty="0">
                <a:solidFill>
                  <a:schemeClr val="accent1"/>
                </a:solidFill>
              </a:rPr>
              <a:t>+ 2;</a:t>
            </a:r>
          </a:p>
          <a:p>
            <a:r>
              <a:rPr lang="en-US" sz="1600" i="1" dirty="0">
                <a:solidFill>
                  <a:schemeClr val="accent1"/>
                </a:solidFill>
              </a:rPr>
              <a:t>    </a:t>
            </a:r>
            <a:r>
              <a:rPr lang="en-US" sz="1600" i="1" dirty="0" smtClean="0">
                <a:solidFill>
                  <a:schemeClr val="accent1"/>
                </a:solidFill>
              </a:rPr>
              <a:t>   largest </a:t>
            </a:r>
            <a:r>
              <a:rPr lang="en-US" sz="1600" i="1" dirty="0">
                <a:solidFill>
                  <a:schemeClr val="accent1"/>
                </a:solidFill>
              </a:rPr>
              <a:t>= </a:t>
            </a:r>
            <a:r>
              <a:rPr lang="en-US" sz="1600" i="1" dirty="0" err="1">
                <a:solidFill>
                  <a:schemeClr val="accent1"/>
                </a:solidFill>
              </a:rPr>
              <a:t>i</a:t>
            </a:r>
            <a:r>
              <a:rPr lang="en-US" sz="1600" i="1" dirty="0" smtClean="0">
                <a:solidFill>
                  <a:schemeClr val="accent1"/>
                </a:solidFill>
              </a:rPr>
              <a:t>;</a:t>
            </a:r>
          </a:p>
          <a:p>
            <a:endParaRPr lang="en-US" sz="1600" i="1" dirty="0" smtClean="0">
              <a:solidFill>
                <a:schemeClr val="accent1"/>
              </a:solidFill>
            </a:endParaRPr>
          </a:p>
          <a:p>
            <a:r>
              <a:rPr lang="en-US" sz="1600" i="1" dirty="0" smtClean="0">
                <a:solidFill>
                  <a:schemeClr val="accent1"/>
                </a:solidFill>
              </a:rPr>
              <a:t>       if( left &lt; </a:t>
            </a:r>
            <a:r>
              <a:rPr lang="en-US" sz="1600" i="1" dirty="0" err="1" smtClean="0">
                <a:solidFill>
                  <a:schemeClr val="accent1"/>
                </a:solidFill>
              </a:rPr>
              <a:t>A.length</a:t>
            </a:r>
            <a:r>
              <a:rPr lang="en-US" sz="1600" i="1" dirty="0" smtClean="0">
                <a:solidFill>
                  <a:schemeClr val="accent1"/>
                </a:solidFill>
              </a:rPr>
              <a:t> &amp;&amp; A[ left ] &gt; A[largest])</a:t>
            </a:r>
          </a:p>
          <a:p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smtClean="0">
                <a:solidFill>
                  <a:schemeClr val="accent1"/>
                </a:solidFill>
              </a:rPr>
              <a:t>          largest = left;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i="1" dirty="0">
                <a:solidFill>
                  <a:schemeClr val="accent1"/>
                </a:solidFill>
              </a:rPr>
              <a:t>    </a:t>
            </a:r>
            <a:r>
              <a:rPr lang="en-US" sz="1600" i="1" dirty="0" smtClean="0">
                <a:solidFill>
                  <a:schemeClr val="accent1"/>
                </a:solidFill>
              </a:rPr>
              <a:t>   if</a:t>
            </a:r>
            <a:r>
              <a:rPr lang="en-US" sz="1600" i="1" dirty="0">
                <a:solidFill>
                  <a:schemeClr val="accent1"/>
                </a:solidFill>
              </a:rPr>
              <a:t>( </a:t>
            </a:r>
            <a:r>
              <a:rPr lang="en-US" sz="1600" i="1" dirty="0" smtClean="0">
                <a:solidFill>
                  <a:schemeClr val="accent1"/>
                </a:solidFill>
              </a:rPr>
              <a:t>right </a:t>
            </a:r>
            <a:r>
              <a:rPr lang="en-US" sz="1600" i="1" dirty="0">
                <a:solidFill>
                  <a:schemeClr val="accent1"/>
                </a:solidFill>
              </a:rPr>
              <a:t>&lt; </a:t>
            </a:r>
            <a:r>
              <a:rPr lang="en-US" sz="1600" i="1" dirty="0" err="1" smtClean="0">
                <a:solidFill>
                  <a:schemeClr val="accent1"/>
                </a:solidFill>
              </a:rPr>
              <a:t>A.length</a:t>
            </a:r>
            <a:r>
              <a:rPr lang="en-US" sz="1600" i="1" dirty="0" smtClean="0">
                <a:solidFill>
                  <a:schemeClr val="accent1"/>
                </a:solidFill>
              </a:rPr>
              <a:t> </a:t>
            </a:r>
            <a:r>
              <a:rPr lang="en-US" sz="1600" i="1" dirty="0">
                <a:solidFill>
                  <a:schemeClr val="accent1"/>
                </a:solidFill>
              </a:rPr>
              <a:t>&amp;&amp; </a:t>
            </a:r>
            <a:r>
              <a:rPr lang="en-US" sz="1600" i="1" dirty="0" smtClean="0">
                <a:solidFill>
                  <a:schemeClr val="accent1"/>
                </a:solidFill>
              </a:rPr>
              <a:t>A[right ] &gt;  A[largest] </a:t>
            </a:r>
            <a:r>
              <a:rPr lang="en-US" sz="16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 smtClean="0">
                <a:solidFill>
                  <a:schemeClr val="accent1"/>
                </a:solidFill>
              </a:rPr>
              <a:t>          largest = right;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i="1" dirty="0">
                <a:solidFill>
                  <a:schemeClr val="accent1"/>
                </a:solidFill>
              </a:rPr>
              <a:t>    </a:t>
            </a:r>
            <a:r>
              <a:rPr lang="en-US" sz="1600" i="1" dirty="0" smtClean="0">
                <a:solidFill>
                  <a:schemeClr val="accent1"/>
                </a:solidFill>
              </a:rPr>
              <a:t>   if( largest </a:t>
            </a:r>
            <a:r>
              <a:rPr lang="en-US" sz="1600" i="1" dirty="0">
                <a:solidFill>
                  <a:schemeClr val="accent1"/>
                </a:solidFill>
              </a:rPr>
              <a:t>!= </a:t>
            </a:r>
            <a:r>
              <a:rPr lang="en-US" sz="1600" i="1" dirty="0" err="1" smtClean="0">
                <a:solidFill>
                  <a:schemeClr val="accent1"/>
                </a:solidFill>
              </a:rPr>
              <a:t>i</a:t>
            </a:r>
            <a:r>
              <a:rPr lang="en-US" sz="1600" i="1" dirty="0" smtClean="0">
                <a:solidFill>
                  <a:schemeClr val="accent1"/>
                </a:solidFill>
              </a:rPr>
              <a:t>)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i="1" dirty="0">
                <a:solidFill>
                  <a:schemeClr val="accent1"/>
                </a:solidFill>
              </a:rPr>
              <a:t>   </a:t>
            </a:r>
            <a:r>
              <a:rPr lang="en-US" sz="1600" i="1" dirty="0" smtClean="0">
                <a:solidFill>
                  <a:schemeClr val="accent1"/>
                </a:solidFill>
              </a:rPr>
              <a:t>        </a:t>
            </a:r>
            <a:r>
              <a:rPr lang="en-US" sz="1600" i="1" dirty="0" err="1" smtClean="0">
                <a:solidFill>
                  <a:schemeClr val="accent1"/>
                </a:solidFill>
              </a:rPr>
              <a:t>SwapUtil.swap</a:t>
            </a:r>
            <a:r>
              <a:rPr lang="en-US" sz="1600" i="1" dirty="0" smtClean="0">
                <a:solidFill>
                  <a:schemeClr val="accent1"/>
                </a:solidFill>
              </a:rPr>
              <a:t>(A, </a:t>
            </a:r>
            <a:r>
              <a:rPr lang="en-US" sz="1600" i="1" dirty="0" err="1" smtClean="0">
                <a:solidFill>
                  <a:schemeClr val="accent1"/>
                </a:solidFill>
              </a:rPr>
              <a:t>i</a:t>
            </a:r>
            <a:r>
              <a:rPr lang="en-US" sz="1600" i="1" dirty="0" smtClean="0">
                <a:solidFill>
                  <a:schemeClr val="accent1"/>
                </a:solidFill>
              </a:rPr>
              <a:t>, largest);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sz="1600" i="1" dirty="0" smtClean="0">
                <a:solidFill>
                  <a:schemeClr val="accent1"/>
                </a:solidFill>
              </a:rPr>
              <a:t>           if (largest </a:t>
            </a:r>
            <a:r>
              <a:rPr lang="en-US" sz="1600" i="1" dirty="0">
                <a:solidFill>
                  <a:schemeClr val="accent1"/>
                </a:solidFill>
              </a:rPr>
              <a:t>&lt; </a:t>
            </a:r>
            <a:r>
              <a:rPr lang="en-US" sz="1600" i="1" dirty="0" err="1">
                <a:solidFill>
                  <a:schemeClr val="accent1"/>
                </a:solidFill>
              </a:rPr>
              <a:t>A</a:t>
            </a:r>
            <a:r>
              <a:rPr lang="en-US" sz="1600" i="1" dirty="0" err="1" smtClean="0">
                <a:solidFill>
                  <a:schemeClr val="accent1"/>
                </a:solidFill>
              </a:rPr>
              <a:t>.length</a:t>
            </a:r>
            <a:r>
              <a:rPr lang="en-US" sz="1600" i="1" dirty="0" smtClean="0">
                <a:solidFill>
                  <a:schemeClr val="accent1"/>
                </a:solidFill>
              </a:rPr>
              <a:t> </a:t>
            </a:r>
            <a:r>
              <a:rPr lang="en-US" sz="1600" i="1" dirty="0">
                <a:solidFill>
                  <a:schemeClr val="accent1"/>
                </a:solidFill>
              </a:rPr>
              <a:t>/ 2) {</a:t>
            </a:r>
          </a:p>
          <a:p>
            <a:r>
              <a:rPr lang="en-US" sz="1600" i="1" dirty="0">
                <a:solidFill>
                  <a:schemeClr val="accent1"/>
                </a:solidFill>
              </a:rPr>
              <a:t>      </a:t>
            </a:r>
            <a:r>
              <a:rPr lang="en-US" sz="1600" i="1" dirty="0" smtClean="0">
                <a:solidFill>
                  <a:schemeClr val="accent1"/>
                </a:solidFill>
              </a:rPr>
              <a:t>           </a:t>
            </a:r>
            <a:r>
              <a:rPr lang="en-US" sz="1600" b="1" i="1" dirty="0" err="1" smtClean="0">
                <a:solidFill>
                  <a:schemeClr val="accent1"/>
                </a:solidFill>
              </a:rPr>
              <a:t>maxHeapify</a:t>
            </a:r>
            <a:r>
              <a:rPr lang="en-US" sz="1600" b="1" i="1" dirty="0" smtClean="0">
                <a:solidFill>
                  <a:schemeClr val="accent1"/>
                </a:solidFill>
              </a:rPr>
              <a:t>(A, largest);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212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>
            <a:stCxn id="89" idx="3"/>
            <a:endCxn id="93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>
            <a:stCxn id="87" idx="5"/>
            <a:endCxn id="91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>
            <a:stCxn id="87" idx="3"/>
            <a:endCxn id="89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24674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00293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27" idx="5"/>
            <a:endCxn id="34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051996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3346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3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31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5" idx="5"/>
            <a:endCxn id="29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7" idx="5"/>
            <a:endCxn id="33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051996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84731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842105" y="51993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10347" y="602428"/>
            <a:ext cx="363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Брой операции: </a:t>
            </a:r>
            <a:r>
              <a:rPr lang="bg-BG" dirty="0" smtClean="0">
                <a:solidFill>
                  <a:srgbClr val="FF0000"/>
                </a:solidFill>
              </a:rPr>
              <a:t>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851408" y="1240701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>
            <a:stCxn id="60" idx="3"/>
            <a:endCxn id="64" idx="0"/>
          </p:cNvCxnSpPr>
          <p:nvPr/>
        </p:nvCxnSpPr>
        <p:spPr>
          <a:xfrm flipH="1">
            <a:off x="3282331" y="1626354"/>
            <a:ext cx="673055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945242" y="124070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>
            <a:stCxn id="58" idx="5"/>
            <a:endCxn id="62" idx="0"/>
          </p:cNvCxnSpPr>
          <p:nvPr/>
        </p:nvCxnSpPr>
        <p:spPr>
          <a:xfrm>
            <a:off x="5448131" y="905592"/>
            <a:ext cx="852113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927329" y="211780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>
            <a:stCxn id="58" idx="3"/>
            <a:endCxn id="60" idx="0"/>
          </p:cNvCxnSpPr>
          <p:nvPr/>
        </p:nvCxnSpPr>
        <p:spPr>
          <a:xfrm flipH="1">
            <a:off x="4206410" y="905592"/>
            <a:ext cx="739673" cy="33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721121" y="2117808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/>
          <p:cNvCxnSpPr>
            <a:stCxn id="60" idx="5"/>
            <a:endCxn id="66" idx="0"/>
          </p:cNvCxnSpPr>
          <p:nvPr/>
        </p:nvCxnSpPr>
        <p:spPr>
          <a:xfrm>
            <a:off x="4457434" y="1626354"/>
            <a:ext cx="618689" cy="49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051996" y="4880344"/>
            <a:ext cx="10571" cy="254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3155</Words>
  <Application>Microsoft Office PowerPoint</Application>
  <PresentationFormat>Widescreen</PresentationFormat>
  <Paragraphs>1830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Gencheva, Aleksandra G</dc:creator>
  <cp:lastModifiedBy>Gencheva, Aleksandra G</cp:lastModifiedBy>
  <cp:revision>375</cp:revision>
  <dcterms:created xsi:type="dcterms:W3CDTF">2016-03-06T12:55:40Z</dcterms:created>
  <dcterms:modified xsi:type="dcterms:W3CDTF">2016-03-09T11:59:36Z</dcterms:modified>
</cp:coreProperties>
</file>