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745" r:id="rId2"/>
  </p:sldMasterIdLst>
  <p:notesMasterIdLst>
    <p:notesMasterId r:id="rId29"/>
  </p:notesMasterIdLst>
  <p:handoutMasterIdLst>
    <p:handoutMasterId r:id="rId30"/>
  </p:handoutMasterIdLst>
  <p:sldIdLst>
    <p:sldId id="448" r:id="rId3"/>
    <p:sldId id="518" r:id="rId4"/>
    <p:sldId id="474" r:id="rId5"/>
    <p:sldId id="490" r:id="rId6"/>
    <p:sldId id="491" r:id="rId7"/>
    <p:sldId id="503" r:id="rId8"/>
    <p:sldId id="492" r:id="rId9"/>
    <p:sldId id="504" r:id="rId10"/>
    <p:sldId id="506" r:id="rId11"/>
    <p:sldId id="496" r:id="rId12"/>
    <p:sldId id="517" r:id="rId13"/>
    <p:sldId id="509" r:id="rId14"/>
    <p:sldId id="510" r:id="rId15"/>
    <p:sldId id="511" r:id="rId16"/>
    <p:sldId id="512" r:id="rId17"/>
    <p:sldId id="513" r:id="rId18"/>
    <p:sldId id="514" r:id="rId19"/>
    <p:sldId id="515" r:id="rId20"/>
    <p:sldId id="516" r:id="rId21"/>
    <p:sldId id="501" r:id="rId22"/>
    <p:sldId id="502" r:id="rId23"/>
    <p:sldId id="458" r:id="rId24"/>
    <p:sldId id="372" r:id="rId25"/>
    <p:sldId id="507" r:id="rId26"/>
    <p:sldId id="508" r:id="rId27"/>
    <p:sldId id="505" r:id="rId28"/>
  </p:sldIdLst>
  <p:sldSz cx="12192000" cy="6858000"/>
  <p:notesSz cx="6794500" cy="9931400"/>
  <p:defaultTextStyle>
    <a:defPPr>
      <a:defRPr lang="nl-BE"/>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8">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7626"/>
    <a:srgbClr val="DF7C30"/>
    <a:srgbClr val="FF6600"/>
    <a:srgbClr val="225078"/>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8" autoAdjust="0"/>
    <p:restoredTop sz="63028" autoAdjust="0"/>
  </p:normalViewPr>
  <p:slideViewPr>
    <p:cSldViewPr>
      <p:cViewPr varScale="1">
        <p:scale>
          <a:sx n="42" d="100"/>
          <a:sy n="42" d="100"/>
        </p:scale>
        <p:origin x="1604" y="48"/>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59" d="100"/>
          <a:sy n="59" d="100"/>
        </p:scale>
        <p:origin x="-3202" y="-72"/>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6888"/>
          </a:xfrm>
          <a:prstGeom prst="rect">
            <a:avLst/>
          </a:prstGeom>
        </p:spPr>
        <p:txBody>
          <a:bodyPr vert="horz" lIns="91440" tIns="45720" rIns="91440" bIns="45720" rtlCol="0"/>
          <a:lstStyle>
            <a:lvl1pPr algn="l" eaLnBrk="1" hangingPunct="1">
              <a:defRPr sz="1200">
                <a:cs typeface="Arial" charset="0"/>
              </a:defRPr>
            </a:lvl1pPr>
          </a:lstStyle>
          <a:p>
            <a:pPr>
              <a:defRPr/>
            </a:pPr>
            <a:endParaRPr lang="nl-BE"/>
          </a:p>
        </p:txBody>
      </p:sp>
      <p:sp>
        <p:nvSpPr>
          <p:cNvPr id="3" name="Date Placeholder 2"/>
          <p:cNvSpPr>
            <a:spLocks noGrp="1"/>
          </p:cNvSpPr>
          <p:nvPr>
            <p:ph type="dt" sz="quarter" idx="1"/>
          </p:nvPr>
        </p:nvSpPr>
        <p:spPr>
          <a:xfrm>
            <a:off x="3848100" y="0"/>
            <a:ext cx="2944813" cy="496888"/>
          </a:xfrm>
          <a:prstGeom prst="rect">
            <a:avLst/>
          </a:prstGeom>
        </p:spPr>
        <p:txBody>
          <a:bodyPr vert="horz" lIns="91440" tIns="45720" rIns="91440" bIns="45720" rtlCol="0"/>
          <a:lstStyle>
            <a:lvl1pPr algn="r" eaLnBrk="1" hangingPunct="1">
              <a:defRPr sz="1200">
                <a:cs typeface="Arial" charset="0"/>
              </a:defRPr>
            </a:lvl1pPr>
          </a:lstStyle>
          <a:p>
            <a:pPr>
              <a:defRPr/>
            </a:pPr>
            <a:fld id="{FD33C29C-17EA-49DD-BC41-53081AE7B8FA}" type="datetimeFigureOut">
              <a:rPr lang="nl-BE"/>
              <a:pPr>
                <a:defRPr/>
              </a:pPr>
              <a:t>7/09/2025</a:t>
            </a:fld>
            <a:endParaRPr lang="nl-BE"/>
          </a:p>
        </p:txBody>
      </p:sp>
      <p:sp>
        <p:nvSpPr>
          <p:cNvPr id="4" name="Footer Placeholder 3"/>
          <p:cNvSpPr>
            <a:spLocks noGrp="1"/>
          </p:cNvSpPr>
          <p:nvPr>
            <p:ph type="ftr" sz="quarter" idx="2"/>
          </p:nvPr>
        </p:nvSpPr>
        <p:spPr>
          <a:xfrm>
            <a:off x="0" y="9432925"/>
            <a:ext cx="2944813" cy="496888"/>
          </a:xfrm>
          <a:prstGeom prst="rect">
            <a:avLst/>
          </a:prstGeom>
        </p:spPr>
        <p:txBody>
          <a:bodyPr vert="horz" lIns="91440" tIns="45720" rIns="91440" bIns="45720" rtlCol="0" anchor="b"/>
          <a:lstStyle>
            <a:lvl1pPr algn="l" eaLnBrk="1" hangingPunct="1">
              <a:defRPr sz="1200">
                <a:cs typeface="Arial" charset="0"/>
              </a:defRPr>
            </a:lvl1pPr>
          </a:lstStyle>
          <a:p>
            <a:pPr>
              <a:defRPr/>
            </a:pPr>
            <a:endParaRPr lang="nl-BE"/>
          </a:p>
        </p:txBody>
      </p:sp>
      <p:sp>
        <p:nvSpPr>
          <p:cNvPr id="5" name="Slide Number Placeholder 4"/>
          <p:cNvSpPr>
            <a:spLocks noGrp="1"/>
          </p:cNvSpPr>
          <p:nvPr>
            <p:ph type="sldNum" sz="quarter" idx="3"/>
          </p:nvPr>
        </p:nvSpPr>
        <p:spPr>
          <a:xfrm>
            <a:off x="3848100" y="9432925"/>
            <a:ext cx="2944813"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E7884E5-A4AD-42DA-A3D8-0AC57741AB44}" type="slidenum">
              <a:rPr lang="nl-BE" altLang="en-US"/>
              <a:pPr>
                <a:defRPr/>
              </a:pPr>
              <a:t>‹#›</a:t>
            </a:fld>
            <a:endParaRPr lang="nl-BE"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nl-BE"/>
          </a:p>
        </p:txBody>
      </p:sp>
      <p:sp>
        <p:nvSpPr>
          <p:cNvPr id="3" name="Date Placeholder 2"/>
          <p:cNvSpPr>
            <a:spLocks noGrp="1"/>
          </p:cNvSpPr>
          <p:nvPr>
            <p:ph type="dt" idx="1"/>
          </p:nvPr>
        </p:nvSpPr>
        <p:spPr>
          <a:xfrm>
            <a:off x="3848100" y="0"/>
            <a:ext cx="2944813"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1DCFA7C2-2D12-4EA2-98FD-3E899DB75D8F}" type="datetimeFigureOut">
              <a:rPr lang="nl-BE"/>
              <a:pPr>
                <a:defRPr/>
              </a:pPr>
              <a:t>7/09/2025</a:t>
            </a:fld>
            <a:endParaRPr lang="nl-BE"/>
          </a:p>
        </p:txBody>
      </p:sp>
      <p:sp>
        <p:nvSpPr>
          <p:cNvPr id="4" name="Slide Image Placeholder 3"/>
          <p:cNvSpPr>
            <a:spLocks noGrp="1" noRot="1" noChangeAspect="1"/>
          </p:cNvSpPr>
          <p:nvPr>
            <p:ph type="sldImg" idx="2"/>
          </p:nvPr>
        </p:nvSpPr>
        <p:spPr>
          <a:xfrm>
            <a:off x="87313" y="744538"/>
            <a:ext cx="6619875" cy="3724275"/>
          </a:xfrm>
          <a:prstGeom prst="rect">
            <a:avLst/>
          </a:prstGeom>
          <a:noFill/>
          <a:ln w="12700">
            <a:solidFill>
              <a:prstClr val="black"/>
            </a:solidFill>
          </a:ln>
        </p:spPr>
        <p:txBody>
          <a:bodyPr vert="horz" lIns="91440" tIns="45720" rIns="91440" bIns="45720" rtlCol="0" anchor="ctr"/>
          <a:lstStyle/>
          <a:p>
            <a:pPr lvl="0"/>
            <a:endParaRPr lang="nl-BE" noProof="0" smtClean="0"/>
          </a:p>
        </p:txBody>
      </p:sp>
      <p:sp>
        <p:nvSpPr>
          <p:cNvPr id="5" name="Notes Placeholder 4"/>
          <p:cNvSpPr>
            <a:spLocks noGrp="1"/>
          </p:cNvSpPr>
          <p:nvPr>
            <p:ph type="body" sz="quarter" idx="3"/>
          </p:nvPr>
        </p:nvSpPr>
        <p:spPr>
          <a:xfrm>
            <a:off x="679450" y="4718050"/>
            <a:ext cx="5435600" cy="4468813"/>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l-BE" noProof="0" smtClean="0"/>
          </a:p>
        </p:txBody>
      </p:sp>
      <p:sp>
        <p:nvSpPr>
          <p:cNvPr id="6" name="Footer Placeholder 5"/>
          <p:cNvSpPr>
            <a:spLocks noGrp="1"/>
          </p:cNvSpPr>
          <p:nvPr>
            <p:ph type="ftr" sz="quarter" idx="4"/>
          </p:nvPr>
        </p:nvSpPr>
        <p:spPr>
          <a:xfrm>
            <a:off x="0" y="9432925"/>
            <a:ext cx="2944813" cy="4968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nl-BE"/>
          </a:p>
        </p:txBody>
      </p:sp>
      <p:sp>
        <p:nvSpPr>
          <p:cNvPr id="7" name="Slide Number Placeholder 6"/>
          <p:cNvSpPr>
            <a:spLocks noGrp="1"/>
          </p:cNvSpPr>
          <p:nvPr>
            <p:ph type="sldNum" sz="quarter" idx="5"/>
          </p:nvPr>
        </p:nvSpPr>
        <p:spPr>
          <a:xfrm>
            <a:off x="3848100" y="9432925"/>
            <a:ext cx="2944813"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3EB47FF-5BCA-4F68-86C5-4F3489A05ED0}" type="slidenum">
              <a:rPr lang="nl-BE" altLang="en-US"/>
              <a:pPr>
                <a:defRPr/>
              </a:pPr>
              <a:t>‹#›</a:t>
            </a:fld>
            <a:endParaRPr lang="nl-BE"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12 minutes, incl. 2 minutes questions</a:t>
            </a:r>
          </a:p>
          <a:p>
            <a:endParaRPr lang="en-US" baseline="0" dirty="0" smtClean="0"/>
          </a:p>
          <a:p>
            <a:r>
              <a:rPr lang="en-US" dirty="0" smtClean="0"/>
              <a:t>This talk focuses on improving meteor shower modeling using radio meteor count data from multiple stations.</a:t>
            </a:r>
          </a:p>
          <a:p>
            <a:r>
              <a:rPr lang="en-US" dirty="0" smtClean="0"/>
              <a:t>Mention that the work builds on </a:t>
            </a:r>
            <a:r>
              <a:rPr lang="en-US" dirty="0" err="1" smtClean="0"/>
              <a:t>Steyaert</a:t>
            </a:r>
            <a:r>
              <a:rPr lang="en-US" dirty="0" smtClean="0"/>
              <a:t> (2006) but generalizes and improves it.</a:t>
            </a:r>
          </a:p>
          <a:p>
            <a:endParaRPr lang="en-US" dirty="0" smtClean="0"/>
          </a:p>
          <a:p>
            <a:r>
              <a:rPr lang="en-US" dirty="0" smtClean="0"/>
              <a:t>Agenda:</a:t>
            </a:r>
          </a:p>
          <a:p>
            <a:pPr marL="171450" indent="-171450">
              <a:buFontTx/>
              <a:buChar char="-"/>
            </a:pPr>
            <a:r>
              <a:rPr lang="en-US" dirty="0" smtClean="0"/>
              <a:t>Explain</a:t>
            </a:r>
            <a:r>
              <a:rPr lang="en-US" baseline="0" dirty="0" smtClean="0"/>
              <a:t> the problem</a:t>
            </a:r>
          </a:p>
          <a:p>
            <a:pPr marL="171450" indent="-171450">
              <a:buFontTx/>
              <a:buChar char="-"/>
            </a:pPr>
            <a:r>
              <a:rPr lang="en-US" baseline="0" dirty="0" smtClean="0"/>
              <a:t>Solution proposed by Chris </a:t>
            </a:r>
            <a:r>
              <a:rPr lang="en-US" baseline="0" dirty="0" err="1" smtClean="0"/>
              <a:t>Steyaert</a:t>
            </a:r>
            <a:endParaRPr lang="en-US" baseline="0" dirty="0" smtClean="0"/>
          </a:p>
          <a:p>
            <a:pPr marL="171450" indent="-171450">
              <a:buFontTx/>
              <a:buChar char="-"/>
            </a:pPr>
            <a:r>
              <a:rPr lang="en-US" baseline="0" dirty="0" smtClean="0"/>
              <a:t>Limitations of this solutions, and how we generalized it</a:t>
            </a:r>
          </a:p>
          <a:p>
            <a:pPr marL="171450" indent="-171450">
              <a:buFontTx/>
              <a:buChar char="-"/>
            </a:pPr>
            <a:r>
              <a:rPr lang="en-US" baseline="0" dirty="0" smtClean="0"/>
              <a:t>An example</a:t>
            </a:r>
            <a:endParaRPr lang="en-US" dirty="0" smtClean="0"/>
          </a:p>
        </p:txBody>
      </p:sp>
      <p:sp>
        <p:nvSpPr>
          <p:cNvPr id="4" name="Slide Number Placeholder 3"/>
          <p:cNvSpPr>
            <a:spLocks noGrp="1"/>
          </p:cNvSpPr>
          <p:nvPr>
            <p:ph type="sldNum" sz="quarter" idx="10"/>
          </p:nvPr>
        </p:nvSpPr>
        <p:spPr/>
        <p:txBody>
          <a:bodyPr/>
          <a:lstStyle/>
          <a:p>
            <a:pPr>
              <a:defRPr/>
            </a:pPr>
            <a:fld id="{13EB47FF-5BCA-4F68-86C5-4F3489A05ED0}" type="slidenum">
              <a:rPr lang="nl-BE" altLang="en-US" smtClean="0"/>
              <a:pPr>
                <a:defRPr/>
              </a:pPr>
              <a:t>1</a:t>
            </a:fld>
            <a:endParaRPr lang="nl-BE" altLang="en-US"/>
          </a:p>
        </p:txBody>
      </p:sp>
    </p:spTree>
    <p:extLst>
      <p:ext uri="{BB962C8B-B14F-4D97-AF65-F5344CB8AC3E}">
        <p14:creationId xmlns:p14="http://schemas.microsoft.com/office/powerpoint/2010/main" val="1462708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run the fitting algorithm multiple times, each time with slightly perturbed input following a Poisson process (which could be considered a form of Monte Carlo simulation). </a:t>
            </a:r>
          </a:p>
          <a:p>
            <a:r>
              <a:rPr lang="en-US" sz="1200" kern="1200" dirty="0" smtClean="0">
                <a:solidFill>
                  <a:schemeClr val="tx1"/>
                </a:solidFill>
                <a:effectLst/>
                <a:latin typeface="+mn-lt"/>
                <a:ea typeface="+mn-ea"/>
                <a:cs typeface="+mn-cs"/>
              </a:rPr>
              <a:t>Outlier solutions (local minima far from the expected global minimum) are filtered out based on their higher cost function. </a:t>
            </a:r>
          </a:p>
          <a:p>
            <a:r>
              <a:rPr lang="en-US" sz="1200" kern="1200" dirty="0" smtClean="0">
                <a:solidFill>
                  <a:schemeClr val="tx1"/>
                </a:solidFill>
                <a:effectLst/>
                <a:latin typeface="+mn-lt"/>
                <a:ea typeface="+mn-ea"/>
                <a:cs typeface="+mn-cs"/>
              </a:rPr>
              <a:t>From the accepted fits, we compute the mean and standard deviation, yielding results that are less precise but more robust. Given the nature of the observational data, we consider this trade-off acceptable. </a:t>
            </a:r>
            <a:endParaRPr lang="en-US" sz="2400" dirty="0" smtClean="0"/>
          </a:p>
        </p:txBody>
      </p:sp>
      <p:sp>
        <p:nvSpPr>
          <p:cNvPr id="4" name="Slide Number Placeholder 3"/>
          <p:cNvSpPr>
            <a:spLocks noGrp="1"/>
          </p:cNvSpPr>
          <p:nvPr>
            <p:ph type="sldNum" sz="quarter" idx="10"/>
          </p:nvPr>
        </p:nvSpPr>
        <p:spPr/>
        <p:txBody>
          <a:bodyPr/>
          <a:lstStyle/>
          <a:p>
            <a:pPr>
              <a:defRPr/>
            </a:pPr>
            <a:fld id="{13EB47FF-5BCA-4F68-86C5-4F3489A05ED0}" type="slidenum">
              <a:rPr lang="nl-BE" altLang="en-US" smtClean="0"/>
              <a:pPr>
                <a:defRPr/>
              </a:pPr>
              <a:t>10</a:t>
            </a:fld>
            <a:endParaRPr lang="nl-BE" altLang="en-US"/>
          </a:p>
        </p:txBody>
      </p:sp>
    </p:spTree>
    <p:extLst>
      <p:ext uri="{BB962C8B-B14F-4D97-AF65-F5344CB8AC3E}">
        <p14:creationId xmlns:p14="http://schemas.microsoft.com/office/powerpoint/2010/main" val="3086696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sz="1200" dirty="0" smtClean="0"/>
              <a:t>Both are forward scatter, but using different transmitter/receiver. One station</a:t>
            </a:r>
            <a:r>
              <a:rPr lang="en-US" sz="1200" baseline="0" dirty="0" smtClean="0"/>
              <a:t> observing the VVS beacon, one the BRAMS beacon.</a:t>
            </a:r>
            <a:endParaRPr lang="en-US" sz="1200" dirty="0" smtClean="0"/>
          </a:p>
          <a:p>
            <a:pPr marL="457200" marR="0" lvl="1"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US" sz="1200" dirty="0" smtClean="0"/>
          </a:p>
          <a:p>
            <a:pPr marL="457200" marR="0" lvl="1"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sz="1200" dirty="0" smtClean="0"/>
              <a:t>Mention RMZ</a:t>
            </a:r>
          </a:p>
        </p:txBody>
      </p:sp>
      <p:sp>
        <p:nvSpPr>
          <p:cNvPr id="4" name="Slide Number Placeholder 3"/>
          <p:cNvSpPr>
            <a:spLocks noGrp="1"/>
          </p:cNvSpPr>
          <p:nvPr>
            <p:ph type="sldNum" sz="quarter" idx="10"/>
          </p:nvPr>
        </p:nvSpPr>
        <p:spPr/>
        <p:txBody>
          <a:bodyPr/>
          <a:lstStyle/>
          <a:p>
            <a:pPr>
              <a:defRPr/>
            </a:pPr>
            <a:fld id="{13EB47FF-5BCA-4F68-86C5-4F3489A05ED0}" type="slidenum">
              <a:rPr lang="nl-BE" altLang="en-US" smtClean="0"/>
              <a:pPr>
                <a:defRPr/>
              </a:pPr>
              <a:t>11</a:t>
            </a:fld>
            <a:endParaRPr lang="nl-BE" altLang="en-US"/>
          </a:p>
        </p:txBody>
      </p:sp>
    </p:spTree>
    <p:extLst>
      <p:ext uri="{BB962C8B-B14F-4D97-AF65-F5344CB8AC3E}">
        <p14:creationId xmlns:p14="http://schemas.microsoft.com/office/powerpoint/2010/main" val="3366886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r>
              <a:rPr lang="en-US" dirty="0" smtClean="0"/>
              <a:t>We will fit</a:t>
            </a:r>
            <a:r>
              <a:rPr lang="en-US" baseline="0" dirty="0" smtClean="0"/>
              <a:t> the meteor shower, assuming shared shower parameters.</a:t>
            </a:r>
          </a:p>
          <a:p>
            <a:pPr marL="457200" lvl="1" indent="0">
              <a:buFont typeface="Arial" panose="020B0604020202020204" pitchFamily="34" charset="0"/>
              <a:buNone/>
            </a:pPr>
            <a:endParaRPr lang="en-US" baseline="0" dirty="0" smtClean="0"/>
          </a:p>
          <a:p>
            <a:pPr marL="457200" lvl="1" indent="0">
              <a:buFont typeface="Arial" panose="020B0604020202020204" pitchFamily="34" charset="0"/>
              <a:buNone/>
            </a:pPr>
            <a:r>
              <a:rPr lang="en-US" baseline="0" dirty="0" smtClean="0"/>
              <a:t>9-19 December </a:t>
            </a:r>
            <a:r>
              <a:rPr lang="en-US" baseline="0" dirty="0" smtClean="0"/>
              <a:t>2019</a:t>
            </a:r>
          </a:p>
          <a:p>
            <a:pPr marL="457200" lvl="1" indent="0">
              <a:buFont typeface="Arial" panose="020B0604020202020204" pitchFamily="34" charset="0"/>
              <a:buNone/>
            </a:pPr>
            <a:r>
              <a:rPr lang="en-US" baseline="0" smtClean="0"/>
              <a:t>Geminids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13EB47FF-5BCA-4F68-86C5-4F3489A05ED0}" type="slidenum">
              <a:rPr lang="nl-BE" altLang="en-US" smtClean="0"/>
              <a:pPr>
                <a:defRPr/>
              </a:pPr>
              <a:t>12</a:t>
            </a:fld>
            <a:endParaRPr lang="nl-BE" altLang="en-US"/>
          </a:p>
        </p:txBody>
      </p:sp>
    </p:spTree>
    <p:extLst>
      <p:ext uri="{BB962C8B-B14F-4D97-AF65-F5344CB8AC3E}">
        <p14:creationId xmlns:p14="http://schemas.microsoft.com/office/powerpoint/2010/main" val="360975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would be the number of observed meteors if the OF=1</a:t>
            </a:r>
            <a:endParaRPr lang="en-US" dirty="0"/>
          </a:p>
        </p:txBody>
      </p:sp>
      <p:sp>
        <p:nvSpPr>
          <p:cNvPr id="4" name="Slide Number Placeholder 3"/>
          <p:cNvSpPr>
            <a:spLocks noGrp="1"/>
          </p:cNvSpPr>
          <p:nvPr>
            <p:ph type="sldNum" sz="quarter" idx="10"/>
          </p:nvPr>
        </p:nvSpPr>
        <p:spPr/>
        <p:txBody>
          <a:bodyPr/>
          <a:lstStyle/>
          <a:p>
            <a:pPr>
              <a:defRPr/>
            </a:pPr>
            <a:fld id="{13EB47FF-5BCA-4F68-86C5-4F3489A05ED0}" type="slidenum">
              <a:rPr lang="nl-BE" altLang="en-US" smtClean="0"/>
              <a:pPr>
                <a:defRPr/>
              </a:pPr>
              <a:t>14</a:t>
            </a:fld>
            <a:endParaRPr lang="nl-BE" altLang="en-US"/>
          </a:p>
        </p:txBody>
      </p:sp>
    </p:spTree>
    <p:extLst>
      <p:ext uri="{BB962C8B-B14F-4D97-AF65-F5344CB8AC3E}">
        <p14:creationId xmlns:p14="http://schemas.microsoft.com/office/powerpoint/2010/main" val="4109298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real observed shower</a:t>
            </a:r>
            <a:r>
              <a:rPr lang="en-US" baseline="0" dirty="0" smtClean="0"/>
              <a:t> meteors</a:t>
            </a:r>
            <a:endParaRPr lang="en-US" dirty="0"/>
          </a:p>
        </p:txBody>
      </p:sp>
      <p:sp>
        <p:nvSpPr>
          <p:cNvPr id="4" name="Slide Number Placeholder 3"/>
          <p:cNvSpPr>
            <a:spLocks noGrp="1"/>
          </p:cNvSpPr>
          <p:nvPr>
            <p:ph type="sldNum" sz="quarter" idx="10"/>
          </p:nvPr>
        </p:nvSpPr>
        <p:spPr/>
        <p:txBody>
          <a:bodyPr/>
          <a:lstStyle/>
          <a:p>
            <a:pPr>
              <a:defRPr/>
            </a:pPr>
            <a:fld id="{13EB47FF-5BCA-4F68-86C5-4F3489A05ED0}" type="slidenum">
              <a:rPr lang="nl-BE" altLang="en-US" smtClean="0"/>
              <a:pPr>
                <a:defRPr/>
              </a:pPr>
              <a:t>15</a:t>
            </a:fld>
            <a:endParaRPr lang="nl-BE" altLang="en-US"/>
          </a:p>
        </p:txBody>
      </p:sp>
    </p:spTree>
    <p:extLst>
      <p:ext uri="{BB962C8B-B14F-4D97-AF65-F5344CB8AC3E}">
        <p14:creationId xmlns:p14="http://schemas.microsoft.com/office/powerpoint/2010/main" val="1558641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sporadic has a daily</a:t>
            </a:r>
            <a:r>
              <a:rPr lang="en-US" baseline="0" dirty="0" smtClean="0"/>
              <a:t> variation.</a:t>
            </a:r>
            <a:endParaRPr lang="en-US" dirty="0"/>
          </a:p>
        </p:txBody>
      </p:sp>
      <p:sp>
        <p:nvSpPr>
          <p:cNvPr id="4" name="Slide Number Placeholder 3"/>
          <p:cNvSpPr>
            <a:spLocks noGrp="1"/>
          </p:cNvSpPr>
          <p:nvPr>
            <p:ph type="sldNum" sz="quarter" idx="10"/>
          </p:nvPr>
        </p:nvSpPr>
        <p:spPr/>
        <p:txBody>
          <a:bodyPr/>
          <a:lstStyle/>
          <a:p>
            <a:pPr>
              <a:defRPr/>
            </a:pPr>
            <a:fld id="{13EB47FF-5BCA-4F68-86C5-4F3489A05ED0}" type="slidenum">
              <a:rPr lang="nl-BE" altLang="en-US" smtClean="0"/>
              <a:pPr>
                <a:defRPr/>
              </a:pPr>
              <a:t>16</a:t>
            </a:fld>
            <a:endParaRPr lang="nl-BE" altLang="en-US"/>
          </a:p>
        </p:txBody>
      </p:sp>
    </p:spTree>
    <p:extLst>
      <p:ext uri="{BB962C8B-B14F-4D97-AF65-F5344CB8AC3E}">
        <p14:creationId xmlns:p14="http://schemas.microsoft.com/office/powerpoint/2010/main" val="2187337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Together</a:t>
            </a:r>
            <a:r>
              <a:rPr lang="en-US" baseline="0" dirty="0" smtClean="0"/>
              <a:t> they make the total expected meteor activity.</a:t>
            </a:r>
            <a:endParaRPr lang="en-US" dirty="0"/>
          </a:p>
        </p:txBody>
      </p:sp>
      <p:sp>
        <p:nvSpPr>
          <p:cNvPr id="4" name="Slide Number Placeholder 3"/>
          <p:cNvSpPr>
            <a:spLocks noGrp="1"/>
          </p:cNvSpPr>
          <p:nvPr>
            <p:ph type="sldNum" sz="quarter" idx="10"/>
          </p:nvPr>
        </p:nvSpPr>
        <p:spPr/>
        <p:txBody>
          <a:bodyPr/>
          <a:lstStyle/>
          <a:p>
            <a:pPr>
              <a:defRPr/>
            </a:pPr>
            <a:fld id="{13EB47FF-5BCA-4F68-86C5-4F3489A05ED0}" type="slidenum">
              <a:rPr lang="nl-BE" altLang="en-US" smtClean="0"/>
              <a:pPr>
                <a:defRPr/>
              </a:pPr>
              <a:t>17</a:t>
            </a:fld>
            <a:endParaRPr lang="nl-BE" altLang="en-US"/>
          </a:p>
        </p:txBody>
      </p:sp>
    </p:spTree>
    <p:extLst>
      <p:ext uri="{BB962C8B-B14F-4D97-AF65-F5344CB8AC3E}">
        <p14:creationId xmlns:p14="http://schemas.microsoft.com/office/powerpoint/2010/main" val="4203102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close</a:t>
            </a:r>
            <a:r>
              <a:rPr lang="en-US" baseline="0" dirty="0" smtClean="0"/>
              <a:t> to the observed meteor activity.</a:t>
            </a:r>
            <a:endParaRPr lang="en-US" dirty="0"/>
          </a:p>
        </p:txBody>
      </p:sp>
      <p:sp>
        <p:nvSpPr>
          <p:cNvPr id="4" name="Slide Number Placeholder 3"/>
          <p:cNvSpPr>
            <a:spLocks noGrp="1"/>
          </p:cNvSpPr>
          <p:nvPr>
            <p:ph type="sldNum" sz="quarter" idx="10"/>
          </p:nvPr>
        </p:nvSpPr>
        <p:spPr/>
        <p:txBody>
          <a:bodyPr/>
          <a:lstStyle/>
          <a:p>
            <a:pPr>
              <a:defRPr/>
            </a:pPr>
            <a:fld id="{13EB47FF-5BCA-4F68-86C5-4F3489A05ED0}" type="slidenum">
              <a:rPr lang="nl-BE" altLang="en-US" smtClean="0"/>
              <a:pPr>
                <a:defRPr/>
              </a:pPr>
              <a:t>18</a:t>
            </a:fld>
            <a:endParaRPr lang="nl-BE" altLang="en-US"/>
          </a:p>
        </p:txBody>
      </p:sp>
    </p:spTree>
    <p:extLst>
      <p:ext uri="{BB962C8B-B14F-4D97-AF65-F5344CB8AC3E}">
        <p14:creationId xmlns:p14="http://schemas.microsoft.com/office/powerpoint/2010/main" val="403351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stream parameters are shared.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Mention residuals as a diagnostic for fit quality.</a:t>
            </a:r>
            <a:endParaRPr lang="nl-BE" dirty="0" smtClean="0"/>
          </a:p>
          <a:p>
            <a:endParaRPr lang="en-US" dirty="0"/>
          </a:p>
        </p:txBody>
      </p:sp>
      <p:sp>
        <p:nvSpPr>
          <p:cNvPr id="4" name="Slide Number Placeholder 3"/>
          <p:cNvSpPr>
            <a:spLocks noGrp="1"/>
          </p:cNvSpPr>
          <p:nvPr>
            <p:ph type="sldNum" sz="quarter" idx="10"/>
          </p:nvPr>
        </p:nvSpPr>
        <p:spPr/>
        <p:txBody>
          <a:bodyPr/>
          <a:lstStyle/>
          <a:p>
            <a:pPr>
              <a:defRPr/>
            </a:pPr>
            <a:fld id="{13EB47FF-5BCA-4F68-86C5-4F3489A05ED0}" type="slidenum">
              <a:rPr lang="nl-BE" altLang="en-US" smtClean="0"/>
              <a:pPr>
                <a:defRPr/>
              </a:pPr>
              <a:t>19</a:t>
            </a:fld>
            <a:endParaRPr lang="nl-BE" altLang="en-US"/>
          </a:p>
        </p:txBody>
      </p:sp>
    </p:spTree>
    <p:extLst>
      <p:ext uri="{BB962C8B-B14F-4D97-AF65-F5344CB8AC3E}">
        <p14:creationId xmlns:p14="http://schemas.microsoft.com/office/powerpoint/2010/main" val="38336253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nl-BE" dirty="0" smtClean="0"/>
              <a:t>The</a:t>
            </a:r>
            <a:r>
              <a:rPr lang="nl-BE" baseline="0" dirty="0" smtClean="0"/>
              <a:t> normalized sporadic curve is similar between the two stations.</a:t>
            </a:r>
          </a:p>
        </p:txBody>
      </p:sp>
      <p:sp>
        <p:nvSpPr>
          <p:cNvPr id="4" name="Slide Number Placeholder 3"/>
          <p:cNvSpPr>
            <a:spLocks noGrp="1"/>
          </p:cNvSpPr>
          <p:nvPr>
            <p:ph type="sldNum" sz="quarter" idx="10"/>
          </p:nvPr>
        </p:nvSpPr>
        <p:spPr/>
        <p:txBody>
          <a:bodyPr/>
          <a:lstStyle/>
          <a:p>
            <a:pPr>
              <a:defRPr/>
            </a:pPr>
            <a:fld id="{13EB47FF-5BCA-4F68-86C5-4F3489A05ED0}" type="slidenum">
              <a:rPr lang="nl-BE" altLang="en-US" smtClean="0"/>
              <a:pPr>
                <a:defRPr/>
              </a:pPr>
              <a:t>20</a:t>
            </a:fld>
            <a:endParaRPr lang="nl-BE" altLang="en-US"/>
          </a:p>
        </p:txBody>
      </p:sp>
    </p:spTree>
    <p:extLst>
      <p:ext uri="{BB962C8B-B14F-4D97-AF65-F5344CB8AC3E}">
        <p14:creationId xmlns:p14="http://schemas.microsoft.com/office/powerpoint/2010/main" val="4291742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Uncertainty on the results: OF, the sporadic profile and the stream parameters</a:t>
            </a:r>
          </a:p>
          <a:p>
            <a:endParaRPr lang="en-US" sz="1200" dirty="0" smtClean="0"/>
          </a:p>
          <a:p>
            <a:r>
              <a:rPr lang="en-US" sz="1200" dirty="0" smtClean="0"/>
              <a:t>&gt;Skip</a:t>
            </a:r>
            <a:r>
              <a:rPr lang="en-US" sz="1200" baseline="0" dirty="0" smtClean="0"/>
              <a:t> this slide</a:t>
            </a:r>
            <a:endParaRPr lang="en-US" dirty="0" smtClean="0"/>
          </a:p>
        </p:txBody>
      </p:sp>
      <p:sp>
        <p:nvSpPr>
          <p:cNvPr id="4" name="Slide Number Placeholder 3"/>
          <p:cNvSpPr>
            <a:spLocks noGrp="1"/>
          </p:cNvSpPr>
          <p:nvPr>
            <p:ph type="sldNum" sz="quarter" idx="10"/>
          </p:nvPr>
        </p:nvSpPr>
        <p:spPr/>
        <p:txBody>
          <a:bodyPr/>
          <a:lstStyle/>
          <a:p>
            <a:pPr>
              <a:defRPr/>
            </a:pPr>
            <a:fld id="{13EB47FF-5BCA-4F68-86C5-4F3489A05ED0}" type="slidenum">
              <a:rPr lang="nl-BE" altLang="en-US" smtClean="0"/>
              <a:pPr>
                <a:defRPr/>
              </a:pPr>
              <a:t>2</a:t>
            </a:fld>
            <a:endParaRPr lang="nl-BE" altLang="en-US"/>
          </a:p>
        </p:txBody>
      </p:sp>
    </p:spTree>
    <p:extLst>
      <p:ext uri="{BB962C8B-B14F-4D97-AF65-F5344CB8AC3E}">
        <p14:creationId xmlns:p14="http://schemas.microsoft.com/office/powerpoint/2010/main" val="8019936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nl-BE" baseline="0" dirty="0" smtClean="0"/>
              <a:t>The OF has a similar shape, although the dip at high radiant elevations for Kampenhout is striking. This is due to the antenna configuration.</a:t>
            </a:r>
            <a:endParaRPr lang="en-US" dirty="0" smtClean="0"/>
          </a:p>
        </p:txBody>
      </p:sp>
      <p:sp>
        <p:nvSpPr>
          <p:cNvPr id="4" name="Slide Number Placeholder 3"/>
          <p:cNvSpPr>
            <a:spLocks noGrp="1"/>
          </p:cNvSpPr>
          <p:nvPr>
            <p:ph type="sldNum" sz="quarter" idx="10"/>
          </p:nvPr>
        </p:nvSpPr>
        <p:spPr/>
        <p:txBody>
          <a:bodyPr/>
          <a:lstStyle/>
          <a:p>
            <a:pPr>
              <a:defRPr/>
            </a:pPr>
            <a:fld id="{13EB47FF-5BCA-4F68-86C5-4F3489A05ED0}" type="slidenum">
              <a:rPr lang="nl-BE" altLang="en-US" smtClean="0"/>
              <a:pPr>
                <a:defRPr/>
              </a:pPr>
              <a:t>21</a:t>
            </a:fld>
            <a:endParaRPr lang="nl-BE" altLang="en-US"/>
          </a:p>
        </p:txBody>
      </p:sp>
    </p:spTree>
    <p:extLst>
      <p:ext uri="{BB962C8B-B14F-4D97-AF65-F5344CB8AC3E}">
        <p14:creationId xmlns:p14="http://schemas.microsoft.com/office/powerpoint/2010/main" val="3366209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dirty="0" smtClean="0"/>
          </a:p>
          <a:p>
            <a:r>
              <a:rPr lang="en-US" sz="1200" b="1" dirty="0" smtClean="0"/>
              <a:t>Key improvements:</a:t>
            </a:r>
            <a:endParaRPr lang="en-US" sz="1200" dirty="0" smtClean="0"/>
          </a:p>
          <a:p>
            <a:pPr marL="342900" indent="-342900">
              <a:buFont typeface="Arial" panose="020B0604020202020204" pitchFamily="34" charset="0"/>
              <a:buChar char="•"/>
            </a:pPr>
            <a:r>
              <a:rPr lang="en-US" sz="1200" b="1" dirty="0" smtClean="0"/>
              <a:t>Multi-Station Data:</a:t>
            </a:r>
            <a:r>
              <a:rPr lang="en-US" sz="1200" dirty="0" smtClean="0"/>
              <a:t> Combines observations from multiple stations to better separate sporadic and stream contributions.</a:t>
            </a:r>
          </a:p>
          <a:p>
            <a:pPr marL="342900" indent="-342900">
              <a:buFont typeface="Arial" panose="020B0604020202020204" pitchFamily="34" charset="0"/>
              <a:buChar char="•"/>
            </a:pPr>
            <a:r>
              <a:rPr lang="en-US" sz="1200" b="1" dirty="0" smtClean="0"/>
              <a:t>Smoothness &amp; Models:</a:t>
            </a:r>
            <a:r>
              <a:rPr lang="en-US" sz="1200" dirty="0" smtClean="0"/>
              <a:t> Imposes smoothness on sporadic profiles and uses latitude-dependent models to reduce unknowns and improve robustness.</a:t>
            </a:r>
          </a:p>
          <a:p>
            <a:pPr marL="342900" indent="-342900">
              <a:buFont typeface="Arial" panose="020B0604020202020204" pitchFamily="34" charset="0"/>
              <a:buChar char="•"/>
            </a:pPr>
            <a:r>
              <a:rPr lang="en-US" sz="1200" b="1" dirty="0" smtClean="0"/>
              <a:t>Constraints:</a:t>
            </a:r>
            <a:r>
              <a:rPr lang="en-US" sz="1200" dirty="0" smtClean="0"/>
              <a:t> Ensures non-negativity of observability functions (OFs) and sets OFs to zero when </a:t>
            </a:r>
            <a:r>
              <a:rPr lang="en-US" sz="1200" dirty="0" err="1" smtClean="0"/>
              <a:t>radiants</a:t>
            </a:r>
            <a:r>
              <a:rPr lang="en-US" sz="1200" dirty="0" smtClean="0"/>
              <a:t> are below the horizon.</a:t>
            </a:r>
          </a:p>
          <a:p>
            <a:endParaRPr lang="en-US" sz="1200" b="1" dirty="0" smtClean="0"/>
          </a:p>
          <a:p>
            <a:r>
              <a:rPr lang="en-US" dirty="0" smtClean="0"/>
              <a:t>Generalized, more robust method.</a:t>
            </a:r>
          </a:p>
          <a:p>
            <a:r>
              <a:rPr lang="en-US" dirty="0" smtClean="0"/>
              <a:t>Proper error handling and global fitting.</a:t>
            </a:r>
          </a:p>
          <a:p>
            <a:r>
              <a:rPr lang="en-US" dirty="0" smtClean="0"/>
              <a:t>Ready for operational use in multi-station networks.</a:t>
            </a:r>
          </a:p>
          <a:p>
            <a:r>
              <a:rPr lang="en-US" dirty="0" smtClean="0"/>
              <a:t>Mention upcoming paper submission and planned applications.</a:t>
            </a:r>
          </a:p>
          <a:p>
            <a:pPr marL="342900" indent="-342900">
              <a:buFont typeface="Arial" panose="020B0604020202020204" pitchFamily="34" charset="0"/>
              <a:buChar char="•"/>
            </a:pPr>
            <a:endParaRPr lang="en-US" sz="1200" dirty="0" smtClean="0"/>
          </a:p>
        </p:txBody>
      </p:sp>
      <p:sp>
        <p:nvSpPr>
          <p:cNvPr id="4" name="Slide Number Placeholder 3"/>
          <p:cNvSpPr>
            <a:spLocks noGrp="1"/>
          </p:cNvSpPr>
          <p:nvPr>
            <p:ph type="sldNum" sz="quarter" idx="10"/>
          </p:nvPr>
        </p:nvSpPr>
        <p:spPr/>
        <p:txBody>
          <a:bodyPr/>
          <a:lstStyle/>
          <a:p>
            <a:pPr>
              <a:defRPr/>
            </a:pPr>
            <a:fld id="{13EB47FF-5BCA-4F68-86C5-4F3489A05ED0}" type="slidenum">
              <a:rPr lang="nl-BE" altLang="en-US" smtClean="0"/>
              <a:pPr>
                <a:defRPr/>
              </a:pPr>
              <a:t>22</a:t>
            </a:fld>
            <a:endParaRPr lang="nl-BE" altLang="en-US"/>
          </a:p>
        </p:txBody>
      </p:sp>
    </p:spTree>
    <p:extLst>
      <p:ext uri="{BB962C8B-B14F-4D97-AF65-F5344CB8AC3E}">
        <p14:creationId xmlns:p14="http://schemas.microsoft.com/office/powerpoint/2010/main" val="3054477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3EB47FF-5BCA-4F68-86C5-4F3489A05ED0}" type="slidenum">
              <a:rPr lang="nl-BE" altLang="en-US" smtClean="0"/>
              <a:pPr>
                <a:defRPr/>
              </a:pPr>
              <a:t>23</a:t>
            </a:fld>
            <a:endParaRPr lang="nl-BE" altLang="en-US"/>
          </a:p>
        </p:txBody>
      </p:sp>
    </p:spTree>
    <p:extLst>
      <p:ext uri="{BB962C8B-B14F-4D97-AF65-F5344CB8AC3E}">
        <p14:creationId xmlns:p14="http://schemas.microsoft.com/office/powerpoint/2010/main" val="30110032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Assumption: multiple data sources at the same station share observability and sporadic profiles.</a:t>
            </a:r>
          </a:p>
          <a:p>
            <a:r>
              <a:rPr lang="en-US" dirty="0" smtClean="0"/>
              <a:t>Advantage:</a:t>
            </a:r>
          </a:p>
          <a:p>
            <a:pPr marL="171450" indent="-171450">
              <a:buFont typeface="Arial" panose="020B0604020202020204" pitchFamily="34" charset="0"/>
              <a:buChar char="•"/>
            </a:pPr>
            <a:r>
              <a:rPr lang="en-US" dirty="0" smtClean="0"/>
              <a:t>Reduces unknowns.</a:t>
            </a:r>
          </a:p>
          <a:p>
            <a:pPr marL="171450" indent="-171450">
              <a:buFont typeface="Arial" panose="020B0604020202020204" pitchFamily="34" charset="0"/>
              <a:buChar char="•"/>
            </a:pPr>
            <a:r>
              <a:rPr lang="en-US" dirty="0" smtClean="0"/>
              <a:t>Makes fitting more stable and accurate.</a:t>
            </a:r>
          </a:p>
          <a:p>
            <a:endParaRPr lang="nl-BE" dirty="0"/>
          </a:p>
        </p:txBody>
      </p:sp>
      <p:sp>
        <p:nvSpPr>
          <p:cNvPr id="4" name="Slide Number Placeholder 3"/>
          <p:cNvSpPr>
            <a:spLocks noGrp="1"/>
          </p:cNvSpPr>
          <p:nvPr>
            <p:ph type="sldNum" sz="quarter" idx="10"/>
          </p:nvPr>
        </p:nvSpPr>
        <p:spPr/>
        <p:txBody>
          <a:bodyPr/>
          <a:lstStyle/>
          <a:p>
            <a:pPr>
              <a:defRPr/>
            </a:pPr>
            <a:fld id="{13EB47FF-5BCA-4F68-86C5-4F3489A05ED0}" type="slidenum">
              <a:rPr lang="nl-BE" altLang="en-US" smtClean="0"/>
              <a:pPr>
                <a:defRPr/>
              </a:pPr>
              <a:t>24</a:t>
            </a:fld>
            <a:endParaRPr lang="nl-BE" altLang="en-US"/>
          </a:p>
        </p:txBody>
      </p:sp>
    </p:spTree>
    <p:extLst>
      <p:ext uri="{BB962C8B-B14F-4D97-AF65-F5344CB8AC3E}">
        <p14:creationId xmlns:p14="http://schemas.microsoft.com/office/powerpoint/2010/main" val="409516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pPr>
              <a:defRPr/>
            </a:pPr>
            <a:fld id="{13EB47FF-5BCA-4F68-86C5-4F3489A05ED0}" type="slidenum">
              <a:rPr lang="nl-BE" altLang="en-US" smtClean="0"/>
              <a:pPr>
                <a:defRPr/>
              </a:pPr>
              <a:t>25</a:t>
            </a:fld>
            <a:endParaRPr lang="nl-BE" altLang="en-US"/>
          </a:p>
        </p:txBody>
      </p:sp>
    </p:spTree>
    <p:extLst>
      <p:ext uri="{BB962C8B-B14F-4D97-AF65-F5344CB8AC3E}">
        <p14:creationId xmlns:p14="http://schemas.microsoft.com/office/powerpoint/2010/main" val="8836832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ym typeface="Wingdings" panose="05000000000000000000" pitchFamily="2" charset="2"/>
              </a:rPr>
              <a:t> This slide could be skipped</a:t>
            </a:r>
            <a:r>
              <a:rPr lang="en-US" baseline="0" dirty="0" smtClean="0">
                <a:sym typeface="Wingdings" panose="05000000000000000000" pitchFamily="2" charset="2"/>
              </a:rPr>
              <a:t> if necessary.</a:t>
            </a:r>
            <a:endParaRPr lang="en-US" dirty="0" smtClean="0"/>
          </a:p>
          <a:p>
            <a:endParaRPr lang="en-US" dirty="0" smtClean="0"/>
          </a:p>
          <a:p>
            <a:r>
              <a:rPr lang="en-US" dirty="0" err="1" smtClean="0"/>
              <a:t>Generalisation</a:t>
            </a:r>
            <a:r>
              <a:rPr lang="en-US" baseline="0" dirty="0" smtClean="0"/>
              <a:t> on suggestions that </a:t>
            </a:r>
            <a:r>
              <a:rPr lang="en-US" baseline="0" dirty="0" err="1" smtClean="0"/>
              <a:t>Steyaert</a:t>
            </a:r>
            <a:r>
              <a:rPr lang="en-US" baseline="0" dirty="0" smtClean="0"/>
              <a:t> gave in his paper.</a:t>
            </a:r>
            <a:endParaRPr lang="en-US" dirty="0" smtClean="0"/>
          </a:p>
          <a:p>
            <a:endParaRPr lang="en-US" dirty="0" smtClean="0"/>
          </a:p>
          <a:p>
            <a:r>
              <a:rPr lang="en-US" dirty="0" smtClean="0"/>
              <a:t>Explain that the new method generalizes </a:t>
            </a:r>
            <a:r>
              <a:rPr lang="en-US" dirty="0" err="1" smtClean="0"/>
              <a:t>Steyaert’s</a:t>
            </a:r>
            <a:r>
              <a:rPr lang="en-US" dirty="0" smtClean="0"/>
              <a:t> approach:</a:t>
            </a:r>
          </a:p>
          <a:p>
            <a:r>
              <a:rPr lang="en-US" baseline="0" dirty="0" smtClean="0"/>
              <a:t>-   Introduce weights to correct for low counts</a:t>
            </a:r>
            <a:endParaRPr lang="en-US" dirty="0" smtClean="0"/>
          </a:p>
          <a:p>
            <a:pPr marL="171450" indent="-171450">
              <a:buFontTx/>
              <a:buChar char="-"/>
            </a:pPr>
            <a:r>
              <a:rPr lang="en-US" baseline="0" dirty="0" smtClean="0"/>
              <a:t>Several stations and data sets</a:t>
            </a:r>
          </a:p>
          <a:p>
            <a:pPr marL="171450" indent="-171450">
              <a:buFontTx/>
              <a:buChar char="-"/>
            </a:pPr>
            <a:r>
              <a:rPr lang="en-US" baseline="0" dirty="0" smtClean="0"/>
              <a:t>More than one meteor shower</a:t>
            </a:r>
          </a:p>
          <a:p>
            <a:pPr marL="171450" indent="-171450">
              <a:buFontTx/>
              <a:buChar char="-"/>
            </a:pPr>
            <a:endParaRPr lang="en-US" baseline="0" dirty="0" smtClean="0"/>
          </a:p>
          <a:p>
            <a:r>
              <a:rPr lang="en-US" dirty="0" smtClean="0"/>
              <a:t>Allows simultaneous fitting across stations.</a:t>
            </a:r>
          </a:p>
          <a:p>
            <a:r>
              <a:rPr lang="en-US" dirty="0" smtClean="0"/>
              <a:t>Better constraints of the problem and more robust results.</a:t>
            </a:r>
          </a:p>
          <a:p>
            <a:endParaRPr lang="en-US"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smtClean="0"/>
              <a:t>We introduce also a soft way to avoid OF and S to become negative.</a:t>
            </a:r>
          </a:p>
          <a:p>
            <a:endParaRPr lang="en-US" dirty="0"/>
          </a:p>
        </p:txBody>
      </p:sp>
      <p:sp>
        <p:nvSpPr>
          <p:cNvPr id="4" name="Slide Number Placeholder 3"/>
          <p:cNvSpPr>
            <a:spLocks noGrp="1"/>
          </p:cNvSpPr>
          <p:nvPr>
            <p:ph type="sldNum" sz="quarter" idx="10"/>
          </p:nvPr>
        </p:nvSpPr>
        <p:spPr/>
        <p:txBody>
          <a:bodyPr/>
          <a:lstStyle/>
          <a:p>
            <a:pPr>
              <a:defRPr/>
            </a:pPr>
            <a:fld id="{13EB47FF-5BCA-4F68-86C5-4F3489A05ED0}" type="slidenum">
              <a:rPr lang="nl-BE" altLang="en-US" smtClean="0"/>
              <a:pPr>
                <a:defRPr/>
              </a:pPr>
              <a:t>26</a:t>
            </a:fld>
            <a:endParaRPr lang="nl-BE" altLang="en-US"/>
          </a:p>
        </p:txBody>
      </p:sp>
    </p:spTree>
    <p:extLst>
      <p:ext uri="{BB962C8B-B14F-4D97-AF65-F5344CB8AC3E}">
        <p14:creationId xmlns:p14="http://schemas.microsoft.com/office/powerpoint/2010/main" val="4156558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can we statistically distinguish which meteors belong to a specific shower, given that single-station radio forward scatter data alone cannot reliably separate shower meteors from sporadic background activity?</a:t>
            </a:r>
          </a:p>
          <a:p>
            <a:endParaRPr lang="en-US" dirty="0" smtClean="0"/>
          </a:p>
          <a:p>
            <a:pPr marL="342900" indent="-342900">
              <a:buFont typeface="Arial" panose="020B0604020202020204" pitchFamily="34" charset="0"/>
              <a:buChar char="•"/>
            </a:pPr>
            <a:r>
              <a:rPr lang="en-US" sz="1200" dirty="0" smtClean="0"/>
              <a:t>Forward scatter radio data from a single or a small number of stations are not enough to say whether a detected meteor belongs to a shower or is part of the sporadic background. </a:t>
            </a:r>
          </a:p>
          <a:p>
            <a:pPr marL="342900" indent="-342900">
              <a:buFont typeface="Arial" panose="020B0604020202020204" pitchFamily="34" charset="0"/>
              <a:buChar char="•"/>
            </a:pPr>
            <a:endParaRPr lang="en-US" sz="1200" dirty="0" smtClean="0"/>
          </a:p>
          <a:p>
            <a:pPr marL="342900" indent="-342900">
              <a:buFont typeface="Arial" panose="020B0604020202020204" pitchFamily="34" charset="0"/>
              <a:buChar char="•"/>
            </a:pPr>
            <a:r>
              <a:rPr lang="en-US" sz="1200" dirty="0" smtClean="0"/>
              <a:t>This means that any separation between shower activity and background must be done statistically.</a:t>
            </a:r>
          </a:p>
          <a:p>
            <a:endParaRPr lang="en-US" dirty="0"/>
          </a:p>
        </p:txBody>
      </p:sp>
      <p:sp>
        <p:nvSpPr>
          <p:cNvPr id="4" name="Slide Number Placeholder 3"/>
          <p:cNvSpPr>
            <a:spLocks noGrp="1"/>
          </p:cNvSpPr>
          <p:nvPr>
            <p:ph type="sldNum" sz="quarter" idx="10"/>
          </p:nvPr>
        </p:nvSpPr>
        <p:spPr/>
        <p:txBody>
          <a:bodyPr/>
          <a:lstStyle/>
          <a:p>
            <a:pPr>
              <a:defRPr/>
            </a:pPr>
            <a:fld id="{13EB47FF-5BCA-4F68-86C5-4F3489A05ED0}" type="slidenum">
              <a:rPr lang="nl-BE" altLang="en-US" smtClean="0"/>
              <a:pPr>
                <a:defRPr/>
              </a:pPr>
              <a:t>3</a:t>
            </a:fld>
            <a:endParaRPr lang="nl-BE" altLang="en-US"/>
          </a:p>
        </p:txBody>
      </p:sp>
    </p:spTree>
    <p:extLst>
      <p:ext uri="{BB962C8B-B14F-4D97-AF65-F5344CB8AC3E}">
        <p14:creationId xmlns:p14="http://schemas.microsoft.com/office/powerpoint/2010/main" val="1919626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Briefly summarize </a:t>
            </a:r>
            <a:r>
              <a:rPr lang="en-US" dirty="0" err="1" smtClean="0"/>
              <a:t>Steyaert’s</a:t>
            </a:r>
            <a:r>
              <a:rPr lang="en-US" dirty="0" smtClean="0"/>
              <a:t> original approach:</a:t>
            </a:r>
          </a:p>
          <a:p>
            <a:pPr marL="171450" indent="-171450">
              <a:buFont typeface="Arial" panose="020B0604020202020204" pitchFamily="34" charset="0"/>
              <a:buChar char="•"/>
            </a:pPr>
            <a:r>
              <a:rPr lang="en-US" dirty="0" smtClean="0"/>
              <a:t>The</a:t>
            </a:r>
            <a:r>
              <a:rPr lang="en-US" baseline="0" dirty="0" smtClean="0"/>
              <a:t> number of observed meteors is the sum of the number of sporadic meteors and the number of observed shower meteors.</a:t>
            </a:r>
            <a:endParaRPr lang="en-US" dirty="0" smtClean="0"/>
          </a:p>
          <a:p>
            <a:pPr marL="171450" indent="-171450">
              <a:buFont typeface="Arial" panose="020B0604020202020204" pitchFamily="34" charset="0"/>
              <a:buChar char="•"/>
            </a:pPr>
            <a:r>
              <a:rPr lang="en-US" dirty="0" smtClean="0"/>
              <a:t>Uses a double-exponential profile for shower activity.</a:t>
            </a:r>
          </a:p>
          <a:p>
            <a:pPr marL="171450" indent="-171450">
              <a:buFont typeface="Arial" panose="020B0604020202020204" pitchFamily="34" charset="0"/>
              <a:buChar char="•"/>
            </a:pPr>
            <a:r>
              <a:rPr lang="en-US" dirty="0" smtClean="0"/>
              <a:t>But not all shower meteors can be observed, e.g. when the radiant</a:t>
            </a:r>
            <a:r>
              <a:rPr lang="en-US" baseline="0" dirty="0" smtClean="0"/>
              <a:t> is below the horizon</a:t>
            </a:r>
            <a:r>
              <a:rPr lang="en-US" dirty="0" smtClean="0"/>
              <a:t>. The OF</a:t>
            </a:r>
            <a:r>
              <a:rPr lang="en-US" baseline="0" dirty="0" smtClean="0"/>
              <a:t> captures the fraction of shower meteors that can be observed.</a:t>
            </a:r>
            <a:endParaRPr lang="en-US" dirty="0" smtClean="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smtClean="0"/>
              <a:t>Fits count-rate profiles per local time independently.</a:t>
            </a:r>
          </a:p>
          <a:p>
            <a:endParaRPr lang="en-US" dirty="0" smtClean="0"/>
          </a:p>
          <a:p>
            <a:r>
              <a:rPr lang="en-US" dirty="0" smtClean="0"/>
              <a:t>The unknowns</a:t>
            </a:r>
            <a:r>
              <a:rPr lang="en-US" baseline="0" dirty="0" smtClean="0"/>
              <a:t> are in red.</a:t>
            </a:r>
            <a:endParaRPr lang="en-US" dirty="0"/>
          </a:p>
        </p:txBody>
      </p:sp>
      <p:sp>
        <p:nvSpPr>
          <p:cNvPr id="4" name="Slide Number Placeholder 3"/>
          <p:cNvSpPr>
            <a:spLocks noGrp="1"/>
          </p:cNvSpPr>
          <p:nvPr>
            <p:ph type="sldNum" sz="quarter" idx="10"/>
          </p:nvPr>
        </p:nvSpPr>
        <p:spPr/>
        <p:txBody>
          <a:bodyPr/>
          <a:lstStyle/>
          <a:p>
            <a:pPr>
              <a:defRPr/>
            </a:pPr>
            <a:fld id="{13EB47FF-5BCA-4F68-86C5-4F3489A05ED0}" type="slidenum">
              <a:rPr lang="nl-BE" altLang="en-US" smtClean="0"/>
              <a:pPr>
                <a:defRPr/>
              </a:pPr>
              <a:t>4</a:t>
            </a:fld>
            <a:endParaRPr lang="nl-BE" altLang="en-US"/>
          </a:p>
        </p:txBody>
      </p:sp>
    </p:spTree>
    <p:extLst>
      <p:ext uri="{BB962C8B-B14F-4D97-AF65-F5344CB8AC3E}">
        <p14:creationId xmlns:p14="http://schemas.microsoft.com/office/powerpoint/2010/main" val="3117253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t>
            </a:r>
            <a:r>
              <a:rPr lang="en-US" baseline="0" dirty="0" smtClean="0"/>
              <a:t> = cost function that you try to minimize</a:t>
            </a:r>
            <a:endParaRPr lang="en-US" dirty="0" smtClean="0"/>
          </a:p>
        </p:txBody>
      </p:sp>
      <p:sp>
        <p:nvSpPr>
          <p:cNvPr id="4" name="Slide Number Placeholder 3"/>
          <p:cNvSpPr>
            <a:spLocks noGrp="1"/>
          </p:cNvSpPr>
          <p:nvPr>
            <p:ph type="sldNum" sz="quarter" idx="10"/>
          </p:nvPr>
        </p:nvSpPr>
        <p:spPr/>
        <p:txBody>
          <a:bodyPr/>
          <a:lstStyle/>
          <a:p>
            <a:pPr>
              <a:defRPr/>
            </a:pPr>
            <a:fld id="{13EB47FF-5BCA-4F68-86C5-4F3489A05ED0}" type="slidenum">
              <a:rPr lang="nl-BE" altLang="en-US" smtClean="0"/>
              <a:pPr>
                <a:defRPr/>
              </a:pPr>
              <a:t>5</a:t>
            </a:fld>
            <a:endParaRPr lang="nl-BE" altLang="en-US"/>
          </a:p>
        </p:txBody>
      </p:sp>
    </p:spTree>
    <p:extLst>
      <p:ext uri="{BB962C8B-B14F-4D97-AF65-F5344CB8AC3E}">
        <p14:creationId xmlns:p14="http://schemas.microsoft.com/office/powerpoint/2010/main" val="255732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Uncertainty on the results: OF, the sporadic profile and the stream parameters</a:t>
            </a:r>
          </a:p>
          <a:p>
            <a:endParaRPr lang="en-US" sz="1200" dirty="0" smtClean="0"/>
          </a:p>
          <a:p>
            <a:r>
              <a:rPr lang="en-US" sz="1200" dirty="0" smtClean="0"/>
              <a:t>&gt;Skip</a:t>
            </a:r>
            <a:r>
              <a:rPr lang="en-US" sz="1200" baseline="0" dirty="0" smtClean="0"/>
              <a:t> this slide</a:t>
            </a:r>
            <a:endParaRPr lang="en-US" dirty="0" smtClean="0"/>
          </a:p>
        </p:txBody>
      </p:sp>
      <p:sp>
        <p:nvSpPr>
          <p:cNvPr id="4" name="Slide Number Placeholder 3"/>
          <p:cNvSpPr>
            <a:spLocks noGrp="1"/>
          </p:cNvSpPr>
          <p:nvPr>
            <p:ph type="sldNum" sz="quarter" idx="10"/>
          </p:nvPr>
        </p:nvSpPr>
        <p:spPr/>
        <p:txBody>
          <a:bodyPr/>
          <a:lstStyle/>
          <a:p>
            <a:pPr>
              <a:defRPr/>
            </a:pPr>
            <a:fld id="{13EB47FF-5BCA-4F68-86C5-4F3489A05ED0}" type="slidenum">
              <a:rPr lang="nl-BE" altLang="en-US" smtClean="0"/>
              <a:pPr>
                <a:defRPr/>
              </a:pPr>
              <a:t>6</a:t>
            </a:fld>
            <a:endParaRPr lang="nl-BE" altLang="en-US"/>
          </a:p>
        </p:txBody>
      </p:sp>
    </p:spTree>
    <p:extLst>
      <p:ext uri="{BB962C8B-B14F-4D97-AF65-F5344CB8AC3E}">
        <p14:creationId xmlns:p14="http://schemas.microsoft.com/office/powerpoint/2010/main" val="991004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The number of observed meteors follows a Poisson distribution.</a:t>
            </a:r>
            <a:r>
              <a:rPr lang="en-US" b="1" dirty="0" smtClean="0"/>
              <a:t> </a:t>
            </a:r>
            <a:r>
              <a:rPr lang="en-US" baseline="0" dirty="0" smtClean="0"/>
              <a:t>The uncertainty on the measurement is the square root of the number of observations.</a:t>
            </a:r>
          </a:p>
          <a:p>
            <a:r>
              <a:rPr lang="en-US" baseline="0" dirty="0" smtClean="0"/>
              <a:t>This also allows to introduce data gaps: there we set the uncertainty on the measurement to infinite, so the measurement has no impact on the cost function.</a:t>
            </a:r>
            <a:endParaRPr lang="en-US" dirty="0"/>
          </a:p>
        </p:txBody>
      </p:sp>
      <p:sp>
        <p:nvSpPr>
          <p:cNvPr id="4" name="Slide Number Placeholder 3"/>
          <p:cNvSpPr>
            <a:spLocks noGrp="1"/>
          </p:cNvSpPr>
          <p:nvPr>
            <p:ph type="sldNum" sz="quarter" idx="10"/>
          </p:nvPr>
        </p:nvSpPr>
        <p:spPr/>
        <p:txBody>
          <a:bodyPr/>
          <a:lstStyle/>
          <a:p>
            <a:pPr>
              <a:defRPr/>
            </a:pPr>
            <a:fld id="{13EB47FF-5BCA-4F68-86C5-4F3489A05ED0}" type="slidenum">
              <a:rPr lang="nl-BE" altLang="en-US" smtClean="0"/>
              <a:pPr>
                <a:defRPr/>
              </a:pPr>
              <a:t>7</a:t>
            </a:fld>
            <a:endParaRPr lang="nl-BE" altLang="en-US"/>
          </a:p>
        </p:txBody>
      </p:sp>
    </p:spTree>
    <p:extLst>
      <p:ext uri="{BB962C8B-B14F-4D97-AF65-F5344CB8AC3E}">
        <p14:creationId xmlns:p14="http://schemas.microsoft.com/office/powerpoint/2010/main" val="808624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3EB47FF-5BCA-4F68-86C5-4F3489A05ED0}" type="slidenum">
              <a:rPr lang="nl-BE" altLang="en-US" smtClean="0"/>
              <a:pPr>
                <a:defRPr/>
              </a:pPr>
              <a:t>8</a:t>
            </a:fld>
            <a:endParaRPr lang="nl-BE" altLang="en-US"/>
          </a:p>
        </p:txBody>
      </p:sp>
    </p:spTree>
    <p:extLst>
      <p:ext uri="{BB962C8B-B14F-4D97-AF65-F5344CB8AC3E}">
        <p14:creationId xmlns:p14="http://schemas.microsoft.com/office/powerpoint/2010/main" val="1341731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changing the ratio of the number of unknowns to the number of data points</a:t>
            </a:r>
            <a:endParaRPr lang="en-US" dirty="0"/>
          </a:p>
        </p:txBody>
      </p:sp>
      <p:sp>
        <p:nvSpPr>
          <p:cNvPr id="4" name="Slide Number Placeholder 3"/>
          <p:cNvSpPr>
            <a:spLocks noGrp="1"/>
          </p:cNvSpPr>
          <p:nvPr>
            <p:ph type="sldNum" sz="quarter" idx="10"/>
          </p:nvPr>
        </p:nvSpPr>
        <p:spPr/>
        <p:txBody>
          <a:bodyPr/>
          <a:lstStyle/>
          <a:p>
            <a:pPr>
              <a:defRPr/>
            </a:pPr>
            <a:fld id="{13EB47FF-5BCA-4F68-86C5-4F3489A05ED0}" type="slidenum">
              <a:rPr lang="nl-BE" altLang="en-US" smtClean="0"/>
              <a:pPr>
                <a:defRPr/>
              </a:pPr>
              <a:t>9</a:t>
            </a:fld>
            <a:endParaRPr lang="nl-BE" altLang="en-US"/>
          </a:p>
        </p:txBody>
      </p:sp>
    </p:spTree>
    <p:extLst>
      <p:ext uri="{BB962C8B-B14F-4D97-AF65-F5344CB8AC3E}">
        <p14:creationId xmlns:p14="http://schemas.microsoft.com/office/powerpoint/2010/main" val="1744440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nl-BE"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Tree>
    <p:extLst>
      <p:ext uri="{BB962C8B-B14F-4D97-AF65-F5344CB8AC3E}">
        <p14:creationId xmlns:p14="http://schemas.microsoft.com/office/powerpoint/2010/main" val="3412458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BE"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336863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59008" cy="755650"/>
          </a:xfrm>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Tree>
    <p:extLst>
      <p:ext uri="{BB962C8B-B14F-4D97-AF65-F5344CB8AC3E}">
        <p14:creationId xmlns:p14="http://schemas.microsoft.com/office/powerpoint/2010/main" val="1467879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Tree>
    <p:extLst>
      <p:ext uri="{BB962C8B-B14F-4D97-AF65-F5344CB8AC3E}">
        <p14:creationId xmlns:p14="http://schemas.microsoft.com/office/powerpoint/2010/main" val="3509287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E470DE-91C3-93FC-EDFF-41681FD78175}"/>
              </a:ext>
            </a:extLst>
          </p:cNvPr>
          <p:cNvSpPr>
            <a:spLocks noGrp="1"/>
          </p:cNvSpPr>
          <p:nvPr>
            <p:ph type="dt" sz="half" idx="10"/>
          </p:nvPr>
        </p:nvSpPr>
        <p:spPr/>
        <p:txBody>
          <a:bodyPr/>
          <a:lstStyle/>
          <a:p>
            <a:fld id="{3C062D0F-B192-4185-8112-A393179DD610}" type="datetimeFigureOut">
              <a:rPr lang="en-BE" smtClean="0"/>
              <a:t>07/09/2025</a:t>
            </a:fld>
            <a:endParaRPr lang="en-BE"/>
          </a:p>
        </p:txBody>
      </p:sp>
      <p:sp>
        <p:nvSpPr>
          <p:cNvPr id="3" name="Footer Placeholder 2">
            <a:extLst>
              <a:ext uri="{FF2B5EF4-FFF2-40B4-BE49-F238E27FC236}">
                <a16:creationId xmlns:a16="http://schemas.microsoft.com/office/drawing/2014/main" id="{BB366075-F587-EE4C-F6ED-9C0D385D6FB3}"/>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8937465F-B993-7F13-1F2D-FAAF5BFA6BF2}"/>
              </a:ext>
            </a:extLst>
          </p:cNvPr>
          <p:cNvSpPr>
            <a:spLocks noGrp="1"/>
          </p:cNvSpPr>
          <p:nvPr>
            <p:ph type="sldNum" sz="quarter" idx="12"/>
          </p:nvPr>
        </p:nvSpPr>
        <p:spPr/>
        <p:txBody>
          <a:bodyPr/>
          <a:lstStyle/>
          <a:p>
            <a:fld id="{2459FCC5-6E3F-4AB3-9C42-8FC2143A5D86}" type="slidenum">
              <a:rPr lang="en-BE" smtClean="0"/>
              <a:t>‹#›</a:t>
            </a:fld>
            <a:endParaRPr lang="en-BE"/>
          </a:p>
        </p:txBody>
      </p:sp>
    </p:spTree>
    <p:extLst>
      <p:ext uri="{BB962C8B-B14F-4D97-AF65-F5344CB8AC3E}">
        <p14:creationId xmlns:p14="http://schemas.microsoft.com/office/powerpoint/2010/main" val="2513778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8" descr="logobelsp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10300"/>
            <a:ext cx="9667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14400" y="2130426"/>
            <a:ext cx="10363200" cy="1470025"/>
          </a:xfrm>
        </p:spPr>
        <p:txBody>
          <a:bodyPr/>
          <a:lstStyle>
            <a:lvl1pPr algn="ctr">
              <a:defRPr sz="4000"/>
            </a:lvl1pPr>
          </a:lstStyle>
          <a:p>
            <a:r>
              <a:rPr lang="en-US"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5" name="Date Placeholder 4"/>
          <p:cNvSpPr>
            <a:spLocks noGrp="1" noChangeArrowheads="1"/>
          </p:cNvSpPr>
          <p:nvPr>
            <p:ph type="dt" sz="half" idx="10"/>
          </p:nvPr>
        </p:nvSpPr>
        <p:spPr/>
        <p:txBody>
          <a:bodyPr/>
          <a:lstStyle>
            <a:lvl1pPr>
              <a:defRPr sz="1400">
                <a:latin typeface="Calibri" pitchFamily="34" charset="0"/>
              </a:defRPr>
            </a:lvl1pPr>
          </a:lstStyle>
          <a:p>
            <a:pPr>
              <a:defRPr/>
            </a:pPr>
            <a:endParaRPr lang="fr-FR"/>
          </a:p>
        </p:txBody>
      </p:sp>
      <p:sp>
        <p:nvSpPr>
          <p:cNvPr id="6" name="Footer Placeholder 5"/>
          <p:cNvSpPr>
            <a:spLocks noGrp="1" noChangeArrowheads="1"/>
          </p:cNvSpPr>
          <p:nvPr>
            <p:ph type="ftr" sz="quarter" idx="11"/>
          </p:nvPr>
        </p:nvSpPr>
        <p:spPr/>
        <p:txBody>
          <a:bodyPr/>
          <a:lstStyle>
            <a:lvl1pPr algn="ctr">
              <a:defRPr sz="1400">
                <a:latin typeface="Calibri" pitchFamily="34" charset="0"/>
              </a:defRPr>
            </a:lvl1pPr>
          </a:lstStyle>
          <a:p>
            <a:pPr>
              <a:defRPr/>
            </a:pPr>
            <a:endParaRPr lang="fr-FR"/>
          </a:p>
        </p:txBody>
      </p:sp>
      <p:sp>
        <p:nvSpPr>
          <p:cNvPr id="7" name="Slide Number Placeholder 6"/>
          <p:cNvSpPr>
            <a:spLocks noGrp="1" noChangeArrowheads="1"/>
          </p:cNvSpPr>
          <p:nvPr>
            <p:ph type="sldNum" sz="quarter" idx="12"/>
          </p:nvPr>
        </p:nvSpPr>
        <p:spPr/>
        <p:txBody>
          <a:bodyPr/>
          <a:lstStyle>
            <a:lvl1pPr>
              <a:defRPr>
                <a:latin typeface="Calibri" panose="020F0502020204030204" pitchFamily="34" charset="0"/>
              </a:defRPr>
            </a:lvl1pPr>
          </a:lstStyle>
          <a:p>
            <a:pPr>
              <a:defRPr/>
            </a:pPr>
            <a:fld id="{D75B0E59-EF8C-4223-BA2B-15939EB228A4}" type="slidenum">
              <a:rPr lang="fr-FR" altLang="en-US"/>
              <a:pPr>
                <a:defRPr/>
              </a:pPr>
              <a:t>‹#›</a:t>
            </a:fld>
            <a:endParaRPr lang="fr-FR" altLang="en-US"/>
          </a:p>
        </p:txBody>
      </p:sp>
    </p:spTree>
    <p:extLst>
      <p:ext uri="{BB962C8B-B14F-4D97-AF65-F5344CB8AC3E}">
        <p14:creationId xmlns:p14="http://schemas.microsoft.com/office/powerpoint/2010/main" val="1225697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8" descr="logobelsp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10300"/>
            <a:ext cx="9667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p:txBody>
          <a:bodyPr/>
          <a:lstStyle>
            <a:lvl1pPr>
              <a:defRPr sz="1400">
                <a:latin typeface="Calibri" pitchFamily="34" charset="0"/>
              </a:defRPr>
            </a:lvl1pPr>
          </a:lstStyle>
          <a:p>
            <a:pPr>
              <a:defRPr/>
            </a:pPr>
            <a:endParaRPr lang="fr-FR"/>
          </a:p>
        </p:txBody>
      </p:sp>
      <p:sp>
        <p:nvSpPr>
          <p:cNvPr id="6" name="Footer Placeholder 5"/>
          <p:cNvSpPr>
            <a:spLocks noGrp="1" noChangeArrowheads="1"/>
          </p:cNvSpPr>
          <p:nvPr>
            <p:ph type="ftr" sz="quarter" idx="11"/>
          </p:nvPr>
        </p:nvSpPr>
        <p:spPr/>
        <p:txBody>
          <a:bodyPr/>
          <a:lstStyle>
            <a:lvl1pPr algn="ctr">
              <a:defRPr sz="1400">
                <a:latin typeface="Calibri" pitchFamily="34" charset="0"/>
              </a:defRPr>
            </a:lvl1pPr>
          </a:lstStyle>
          <a:p>
            <a:pPr>
              <a:defRPr/>
            </a:pPr>
            <a:endParaRPr lang="fr-FR"/>
          </a:p>
        </p:txBody>
      </p:sp>
      <p:sp>
        <p:nvSpPr>
          <p:cNvPr id="7" name="Slide Number Placeholder 6"/>
          <p:cNvSpPr>
            <a:spLocks noGrp="1" noChangeArrowheads="1"/>
          </p:cNvSpPr>
          <p:nvPr>
            <p:ph type="sldNum" sz="quarter" idx="12"/>
          </p:nvPr>
        </p:nvSpPr>
        <p:spPr/>
        <p:txBody>
          <a:bodyPr/>
          <a:lstStyle>
            <a:lvl1pPr>
              <a:defRPr>
                <a:latin typeface="Calibri" panose="020F0502020204030204" pitchFamily="34" charset="0"/>
              </a:defRPr>
            </a:lvl1pPr>
          </a:lstStyle>
          <a:p>
            <a:pPr>
              <a:defRPr/>
            </a:pPr>
            <a:fld id="{D304B291-3C26-4C6E-99E8-45F2D1DE38B3}" type="slidenum">
              <a:rPr lang="fr-FR" altLang="en-US"/>
              <a:pPr>
                <a:defRPr/>
              </a:pPr>
              <a:t>‹#›</a:t>
            </a:fld>
            <a:endParaRPr lang="fr-FR" altLang="en-US"/>
          </a:p>
        </p:txBody>
      </p:sp>
    </p:spTree>
    <p:extLst>
      <p:ext uri="{BB962C8B-B14F-4D97-AF65-F5344CB8AC3E}">
        <p14:creationId xmlns:p14="http://schemas.microsoft.com/office/powerpoint/2010/main" val="1825617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atin typeface="Calibri" pitchFamily="34" charset="0"/>
              </a:defRPr>
            </a:lvl1pPr>
          </a:lstStyle>
          <a:p>
            <a:pPr>
              <a:defRPr/>
            </a:pPr>
            <a:endParaRPr lang="fr-FR"/>
          </a:p>
        </p:txBody>
      </p:sp>
      <p:sp>
        <p:nvSpPr>
          <p:cNvPr id="4" name="Footer Placeholder 3"/>
          <p:cNvSpPr>
            <a:spLocks noGrp="1"/>
          </p:cNvSpPr>
          <p:nvPr>
            <p:ph type="ftr" sz="quarter" idx="11"/>
          </p:nvPr>
        </p:nvSpPr>
        <p:spPr/>
        <p:txBody>
          <a:bodyPr/>
          <a:lstStyle>
            <a:lvl1pPr>
              <a:defRPr>
                <a:latin typeface="Calibri" pitchFamily="34" charset="0"/>
              </a:defRPr>
            </a:lvl1pPr>
          </a:lstStyle>
          <a:p>
            <a:pPr>
              <a:defRPr/>
            </a:pPr>
            <a:endParaRPr lang="fr-FR"/>
          </a:p>
        </p:txBody>
      </p:sp>
      <p:sp>
        <p:nvSpPr>
          <p:cNvPr id="5" name="Slide Number Placeholder 4"/>
          <p:cNvSpPr>
            <a:spLocks noGrp="1"/>
          </p:cNvSpPr>
          <p:nvPr>
            <p:ph type="sldNum" sz="quarter" idx="12"/>
          </p:nvPr>
        </p:nvSpPr>
        <p:spPr/>
        <p:txBody>
          <a:bodyPr/>
          <a:lstStyle>
            <a:lvl1pPr>
              <a:defRPr>
                <a:latin typeface="Calibri" panose="020F0502020204030204" pitchFamily="34" charset="0"/>
              </a:defRPr>
            </a:lvl1pPr>
          </a:lstStyle>
          <a:p>
            <a:pPr>
              <a:defRPr/>
            </a:pPr>
            <a:fld id="{5B567148-B73B-4CCB-AD14-80F4B700931F}" type="slidenum">
              <a:rPr lang="fr-FR" altLang="en-US"/>
              <a:pPr>
                <a:defRPr/>
              </a:pPr>
              <a:t>‹#›</a:t>
            </a:fld>
            <a:endParaRPr lang="fr-FR" altLang="en-US"/>
          </a:p>
        </p:txBody>
      </p:sp>
    </p:spTree>
    <p:extLst>
      <p:ext uri="{BB962C8B-B14F-4D97-AF65-F5344CB8AC3E}">
        <p14:creationId xmlns:p14="http://schemas.microsoft.com/office/powerpoint/2010/main" val="4161262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atin typeface="Calibri" pitchFamily="34" charset="0"/>
              </a:defRPr>
            </a:lvl1pPr>
          </a:lstStyle>
          <a:p>
            <a:pPr>
              <a:defRPr/>
            </a:pPr>
            <a:endParaRPr lang="fr-FR"/>
          </a:p>
        </p:txBody>
      </p:sp>
      <p:sp>
        <p:nvSpPr>
          <p:cNvPr id="4" name="Footer Placeholder 3"/>
          <p:cNvSpPr>
            <a:spLocks noGrp="1"/>
          </p:cNvSpPr>
          <p:nvPr>
            <p:ph type="ftr" sz="quarter" idx="11"/>
          </p:nvPr>
        </p:nvSpPr>
        <p:spPr/>
        <p:txBody>
          <a:bodyPr/>
          <a:lstStyle>
            <a:lvl1pPr>
              <a:defRPr>
                <a:latin typeface="Calibri" pitchFamily="34" charset="0"/>
              </a:defRPr>
            </a:lvl1pPr>
          </a:lstStyle>
          <a:p>
            <a:pPr>
              <a:defRPr/>
            </a:pPr>
            <a:endParaRPr lang="fr-FR"/>
          </a:p>
        </p:txBody>
      </p:sp>
      <p:sp>
        <p:nvSpPr>
          <p:cNvPr id="5" name="Slide Number Placeholder 4"/>
          <p:cNvSpPr>
            <a:spLocks noGrp="1"/>
          </p:cNvSpPr>
          <p:nvPr>
            <p:ph type="sldNum" sz="quarter" idx="12"/>
          </p:nvPr>
        </p:nvSpPr>
        <p:spPr/>
        <p:txBody>
          <a:bodyPr/>
          <a:lstStyle>
            <a:lvl1pPr>
              <a:defRPr>
                <a:latin typeface="Calibri" panose="020F0502020204030204" pitchFamily="34" charset="0"/>
              </a:defRPr>
            </a:lvl1pPr>
          </a:lstStyle>
          <a:p>
            <a:pPr>
              <a:defRPr/>
            </a:pPr>
            <a:fld id="{8022DD76-5C68-4519-994E-8F4511F8EB01}" type="slidenum">
              <a:rPr lang="fr-FR" altLang="en-US"/>
              <a:pPr>
                <a:defRPr/>
              </a:pPr>
              <a:t>‹#›</a:t>
            </a:fld>
            <a:endParaRPr lang="fr-FR" altLang="en-US"/>
          </a:p>
        </p:txBody>
      </p:sp>
    </p:spTree>
    <p:extLst>
      <p:ext uri="{BB962C8B-B14F-4D97-AF65-F5344CB8AC3E}">
        <p14:creationId xmlns:p14="http://schemas.microsoft.com/office/powerpoint/2010/main" val="30904006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sz="half" idx="1"/>
          </p:nvPr>
        </p:nvSpPr>
        <p:spPr>
          <a:xfrm>
            <a:off x="624417" y="1844825"/>
            <a:ext cx="5384800" cy="42813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2417" y="1844825"/>
            <a:ext cx="5384800" cy="42813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atin typeface="Calibri" pitchFamily="34" charset="0"/>
              </a:defRPr>
            </a:lvl1pPr>
          </a:lstStyle>
          <a:p>
            <a:pPr>
              <a:defRPr/>
            </a:pPr>
            <a:endParaRPr lang="fr-FR"/>
          </a:p>
        </p:txBody>
      </p:sp>
      <p:sp>
        <p:nvSpPr>
          <p:cNvPr id="6" name="Footer Placeholder 5"/>
          <p:cNvSpPr>
            <a:spLocks noGrp="1"/>
          </p:cNvSpPr>
          <p:nvPr>
            <p:ph type="ftr" sz="quarter" idx="11"/>
          </p:nvPr>
        </p:nvSpPr>
        <p:spPr/>
        <p:txBody>
          <a:bodyPr/>
          <a:lstStyle>
            <a:lvl1pPr>
              <a:defRPr>
                <a:latin typeface="Calibri" pitchFamily="34" charset="0"/>
              </a:defRPr>
            </a:lvl1pPr>
          </a:lstStyle>
          <a:p>
            <a:pPr>
              <a:defRPr/>
            </a:pPr>
            <a:endParaRPr lang="fr-FR"/>
          </a:p>
        </p:txBody>
      </p:sp>
      <p:sp>
        <p:nvSpPr>
          <p:cNvPr id="7" name="Slide Number Placeholder 6"/>
          <p:cNvSpPr>
            <a:spLocks noGrp="1"/>
          </p:cNvSpPr>
          <p:nvPr>
            <p:ph type="sldNum" sz="quarter" idx="12"/>
          </p:nvPr>
        </p:nvSpPr>
        <p:spPr/>
        <p:txBody>
          <a:bodyPr/>
          <a:lstStyle>
            <a:lvl1pPr>
              <a:defRPr>
                <a:latin typeface="Calibri" panose="020F0502020204030204" pitchFamily="34" charset="0"/>
              </a:defRPr>
            </a:lvl1pPr>
          </a:lstStyle>
          <a:p>
            <a:pPr>
              <a:defRPr/>
            </a:pPr>
            <a:fld id="{D77A122E-F14C-4E52-96C5-212BB8265188}" type="slidenum">
              <a:rPr lang="fr-FR" altLang="en-US"/>
              <a:pPr>
                <a:defRPr/>
              </a:pPr>
              <a:t>‹#›</a:t>
            </a:fld>
            <a:endParaRPr lang="fr-FR" altLang="en-US"/>
          </a:p>
        </p:txBody>
      </p:sp>
    </p:spTree>
    <p:extLst>
      <p:ext uri="{BB962C8B-B14F-4D97-AF65-F5344CB8AC3E}">
        <p14:creationId xmlns:p14="http://schemas.microsoft.com/office/powerpoint/2010/main" val="28714628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51584" y="5229200"/>
            <a:ext cx="7315200" cy="566738"/>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2351584" y="1124744"/>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717" y="5805264"/>
            <a:ext cx="7315200" cy="3669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atin typeface="Calibri" pitchFamily="34" charset="0"/>
              </a:defRPr>
            </a:lvl1pPr>
          </a:lstStyle>
          <a:p>
            <a:pPr>
              <a:defRPr/>
            </a:pPr>
            <a:endParaRPr lang="fr-FR"/>
          </a:p>
        </p:txBody>
      </p:sp>
      <p:sp>
        <p:nvSpPr>
          <p:cNvPr id="6" name="Footer Placeholder 5"/>
          <p:cNvSpPr>
            <a:spLocks noGrp="1"/>
          </p:cNvSpPr>
          <p:nvPr>
            <p:ph type="ftr" sz="quarter" idx="11"/>
          </p:nvPr>
        </p:nvSpPr>
        <p:spPr/>
        <p:txBody>
          <a:bodyPr/>
          <a:lstStyle>
            <a:lvl1pPr>
              <a:defRPr>
                <a:latin typeface="Calibri" pitchFamily="34" charset="0"/>
              </a:defRPr>
            </a:lvl1pPr>
          </a:lstStyle>
          <a:p>
            <a:pPr>
              <a:defRPr/>
            </a:pPr>
            <a:endParaRPr lang="fr-FR"/>
          </a:p>
        </p:txBody>
      </p:sp>
      <p:sp>
        <p:nvSpPr>
          <p:cNvPr id="7" name="Slide Number Placeholder 6"/>
          <p:cNvSpPr>
            <a:spLocks noGrp="1"/>
          </p:cNvSpPr>
          <p:nvPr>
            <p:ph type="sldNum" sz="quarter" idx="12"/>
          </p:nvPr>
        </p:nvSpPr>
        <p:spPr/>
        <p:txBody>
          <a:bodyPr/>
          <a:lstStyle>
            <a:lvl1pPr>
              <a:defRPr>
                <a:latin typeface="Calibri" panose="020F0502020204030204" pitchFamily="34" charset="0"/>
              </a:defRPr>
            </a:lvl1pPr>
          </a:lstStyle>
          <a:p>
            <a:pPr>
              <a:defRPr/>
            </a:pPr>
            <a:fld id="{D5B87B5C-17F2-4C44-970F-66E7E9A94CF6}" type="slidenum">
              <a:rPr lang="fr-FR" altLang="en-US"/>
              <a:pPr>
                <a:defRPr/>
              </a:pPr>
              <a:t>‹#›</a:t>
            </a:fld>
            <a:endParaRPr lang="fr-FR" altLang="en-US"/>
          </a:p>
        </p:txBody>
      </p:sp>
    </p:spTree>
    <p:extLst>
      <p:ext uri="{BB962C8B-B14F-4D97-AF65-F5344CB8AC3E}">
        <p14:creationId xmlns:p14="http://schemas.microsoft.com/office/powerpoint/2010/main" val="217770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1055019" cy="755650"/>
          </a:xfrm>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Tree>
    <p:extLst>
      <p:ext uri="{BB962C8B-B14F-4D97-AF65-F5344CB8AC3E}">
        <p14:creationId xmlns:p14="http://schemas.microsoft.com/office/powerpoint/2010/main" val="302704915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Calibri" pitchFamily="34" charset="0"/>
              </a:defRPr>
            </a:lvl1pPr>
          </a:lstStyle>
          <a:p>
            <a:pPr>
              <a:defRPr/>
            </a:pPr>
            <a:endParaRPr lang="fr-FR"/>
          </a:p>
        </p:txBody>
      </p:sp>
      <p:sp>
        <p:nvSpPr>
          <p:cNvPr id="5" name="Footer Placeholder 4"/>
          <p:cNvSpPr>
            <a:spLocks noGrp="1"/>
          </p:cNvSpPr>
          <p:nvPr>
            <p:ph type="ftr" sz="quarter" idx="11"/>
          </p:nvPr>
        </p:nvSpPr>
        <p:spPr/>
        <p:txBody>
          <a:bodyPr/>
          <a:lstStyle>
            <a:lvl1pPr>
              <a:defRPr>
                <a:latin typeface="Calibri" pitchFamily="34" charset="0"/>
              </a:defRPr>
            </a:lvl1pPr>
          </a:lstStyle>
          <a:p>
            <a:pPr>
              <a:defRPr/>
            </a:pPr>
            <a:endParaRPr lang="fr-FR"/>
          </a:p>
        </p:txBody>
      </p:sp>
      <p:sp>
        <p:nvSpPr>
          <p:cNvPr id="6" name="Slide Number Placeholder 5"/>
          <p:cNvSpPr>
            <a:spLocks noGrp="1"/>
          </p:cNvSpPr>
          <p:nvPr>
            <p:ph type="sldNum" sz="quarter" idx="12"/>
          </p:nvPr>
        </p:nvSpPr>
        <p:spPr/>
        <p:txBody>
          <a:bodyPr/>
          <a:lstStyle>
            <a:lvl1pPr>
              <a:defRPr>
                <a:latin typeface="Calibri" panose="020F0502020204030204" pitchFamily="34" charset="0"/>
              </a:defRPr>
            </a:lvl1pPr>
          </a:lstStyle>
          <a:p>
            <a:pPr>
              <a:defRPr/>
            </a:pPr>
            <a:fld id="{0A788C49-2100-4368-B79A-EE7E64FEE371}" type="slidenum">
              <a:rPr lang="fr-FR" altLang="en-US"/>
              <a:pPr>
                <a:defRPr/>
              </a:pPr>
              <a:t>‹#›</a:t>
            </a:fld>
            <a:endParaRPr lang="fr-FR" altLang="en-US"/>
          </a:p>
        </p:txBody>
      </p:sp>
    </p:spTree>
    <p:extLst>
      <p:ext uri="{BB962C8B-B14F-4D97-AF65-F5344CB8AC3E}">
        <p14:creationId xmlns:p14="http://schemas.microsoft.com/office/powerpoint/2010/main" val="26038285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54017" y="1557339"/>
            <a:ext cx="2743200" cy="45688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4417" y="1557339"/>
            <a:ext cx="8026400" cy="4568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Calibri" pitchFamily="34" charset="0"/>
              </a:defRPr>
            </a:lvl1pPr>
          </a:lstStyle>
          <a:p>
            <a:pPr>
              <a:defRPr/>
            </a:pPr>
            <a:endParaRPr lang="fr-FR"/>
          </a:p>
        </p:txBody>
      </p:sp>
      <p:sp>
        <p:nvSpPr>
          <p:cNvPr id="5" name="Footer Placeholder 4"/>
          <p:cNvSpPr>
            <a:spLocks noGrp="1"/>
          </p:cNvSpPr>
          <p:nvPr>
            <p:ph type="ftr" sz="quarter" idx="11"/>
          </p:nvPr>
        </p:nvSpPr>
        <p:spPr/>
        <p:txBody>
          <a:bodyPr/>
          <a:lstStyle>
            <a:lvl1pPr>
              <a:defRPr>
                <a:latin typeface="Calibri" pitchFamily="34" charset="0"/>
              </a:defRPr>
            </a:lvl1pPr>
          </a:lstStyle>
          <a:p>
            <a:pPr>
              <a:defRPr/>
            </a:pPr>
            <a:endParaRPr lang="fr-FR"/>
          </a:p>
        </p:txBody>
      </p:sp>
      <p:sp>
        <p:nvSpPr>
          <p:cNvPr id="6" name="Slide Number Placeholder 5"/>
          <p:cNvSpPr>
            <a:spLocks noGrp="1"/>
          </p:cNvSpPr>
          <p:nvPr>
            <p:ph type="sldNum" sz="quarter" idx="12"/>
          </p:nvPr>
        </p:nvSpPr>
        <p:spPr/>
        <p:txBody>
          <a:bodyPr/>
          <a:lstStyle>
            <a:lvl1pPr>
              <a:defRPr>
                <a:latin typeface="Calibri" panose="020F0502020204030204" pitchFamily="34" charset="0"/>
              </a:defRPr>
            </a:lvl1pPr>
          </a:lstStyle>
          <a:p>
            <a:pPr>
              <a:defRPr/>
            </a:pPr>
            <a:fld id="{27A903B2-BD14-40A6-8354-8DEF209F597E}" type="slidenum">
              <a:rPr lang="fr-FR" altLang="en-US"/>
              <a:pPr>
                <a:defRPr/>
              </a:pPr>
              <a:t>‹#›</a:t>
            </a:fld>
            <a:endParaRPr lang="fr-FR" altLang="en-US"/>
          </a:p>
        </p:txBody>
      </p:sp>
    </p:spTree>
    <p:extLst>
      <p:ext uri="{BB962C8B-B14F-4D97-AF65-F5344CB8AC3E}">
        <p14:creationId xmlns:p14="http://schemas.microsoft.com/office/powerpoint/2010/main" val="2258714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3630419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59008" cy="755650"/>
          </a:xfrm>
        </p:spPr>
        <p:txBody>
          <a:bodyPr/>
          <a:lstStyle/>
          <a:p>
            <a:r>
              <a:rPr lang="en-US" smtClean="0"/>
              <a:t>Click to edit Master title style</a:t>
            </a:r>
            <a:endParaRPr lang="nl-BE"/>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Tree>
    <p:extLst>
      <p:ext uri="{BB962C8B-B14F-4D97-AF65-F5344CB8AC3E}">
        <p14:creationId xmlns:p14="http://schemas.microsoft.com/office/powerpoint/2010/main" val="3877983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59008" cy="755650"/>
          </a:xfrm>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Tree>
    <p:extLst>
      <p:ext uri="{BB962C8B-B14F-4D97-AF65-F5344CB8AC3E}">
        <p14:creationId xmlns:p14="http://schemas.microsoft.com/office/powerpoint/2010/main" val="2394319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59008" cy="755650"/>
          </a:xfrm>
        </p:spPr>
        <p:txBody>
          <a:bodyPr/>
          <a:lstStyle/>
          <a:p>
            <a:r>
              <a:rPr lang="en-US" smtClean="0"/>
              <a:t>Click to edit Master title style</a:t>
            </a:r>
            <a:endParaRPr lang="nl-BE"/>
          </a:p>
        </p:txBody>
      </p:sp>
    </p:spTree>
    <p:extLst>
      <p:ext uri="{BB962C8B-B14F-4D97-AF65-F5344CB8AC3E}">
        <p14:creationId xmlns:p14="http://schemas.microsoft.com/office/powerpoint/2010/main" val="1269838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550863" y="6021288"/>
            <a:ext cx="936625" cy="647800"/>
          </a:xfrm>
        </p:spPr>
        <p:txBody>
          <a:bodyPr/>
          <a:lstStyle/>
          <a:p>
            <a:r>
              <a:rPr lang="en-US" smtClean="0"/>
              <a:t>Click icon to add picture</a:t>
            </a:r>
            <a:endParaRPr lang="en-US" dirty="0"/>
          </a:p>
        </p:txBody>
      </p:sp>
      <p:sp>
        <p:nvSpPr>
          <p:cNvPr id="4" name="Picture Placeholder 2"/>
          <p:cNvSpPr>
            <a:spLocks noGrp="1"/>
          </p:cNvSpPr>
          <p:nvPr>
            <p:ph type="pic" sz="quarter" idx="11"/>
          </p:nvPr>
        </p:nvSpPr>
        <p:spPr>
          <a:xfrm>
            <a:off x="1775520" y="6019057"/>
            <a:ext cx="936625" cy="647800"/>
          </a:xfrm>
        </p:spPr>
        <p:txBody>
          <a:bodyPr/>
          <a:lstStyle/>
          <a:p>
            <a:r>
              <a:rPr lang="en-US" smtClean="0"/>
              <a:t>Click icon to add picture</a:t>
            </a:r>
            <a:endParaRPr lang="en-US"/>
          </a:p>
        </p:txBody>
      </p:sp>
      <p:sp>
        <p:nvSpPr>
          <p:cNvPr id="5" name="Picture Placeholder 2"/>
          <p:cNvSpPr>
            <a:spLocks noGrp="1"/>
          </p:cNvSpPr>
          <p:nvPr>
            <p:ph type="pic" sz="quarter" idx="12"/>
          </p:nvPr>
        </p:nvSpPr>
        <p:spPr>
          <a:xfrm>
            <a:off x="3000177" y="6019057"/>
            <a:ext cx="936625" cy="647800"/>
          </a:xfrm>
        </p:spPr>
        <p:txBody>
          <a:bodyPr/>
          <a:lstStyle/>
          <a:p>
            <a:r>
              <a:rPr lang="en-US" smtClean="0"/>
              <a:t>Click icon to add picture</a:t>
            </a:r>
            <a:endParaRPr lang="en-US"/>
          </a:p>
        </p:txBody>
      </p:sp>
    </p:spTree>
    <p:extLst>
      <p:ext uri="{BB962C8B-B14F-4D97-AF65-F5344CB8AC3E}">
        <p14:creationId xmlns:p14="http://schemas.microsoft.com/office/powerpoint/2010/main" val="2759130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52384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455465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4.png"/><Relationship Id="rId18" Type="http://schemas.openxmlformats.org/officeDocument/2006/relationships/image" Target="../media/image9.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3.png"/><Relationship Id="rId17" Type="http://schemas.openxmlformats.org/officeDocument/2006/relationships/image" Target="../media/image8.jpeg"/><Relationship Id="rId2" Type="http://schemas.openxmlformats.org/officeDocument/2006/relationships/slideLayout" Target="../slideLayouts/slideLayout15.xml"/><Relationship Id="rId16" Type="http://schemas.openxmlformats.org/officeDocument/2006/relationships/image" Target="../media/image7.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2.jpeg"/><Relationship Id="rId5" Type="http://schemas.openxmlformats.org/officeDocument/2006/relationships/slideLayout" Target="../slideLayouts/slideLayout18.xml"/><Relationship Id="rId15" Type="http://schemas.openxmlformats.org/officeDocument/2006/relationships/image" Target="../media/image6.jpeg"/><Relationship Id="rId10" Type="http://schemas.openxmlformats.org/officeDocument/2006/relationships/image" Target="../media/image1.png"/><Relationship Id="rId4" Type="http://schemas.openxmlformats.org/officeDocument/2006/relationships/slideLayout" Target="../slideLayouts/slideLayout17.xml"/><Relationship Id="rId9" Type="http://schemas.openxmlformats.org/officeDocument/2006/relationships/theme" Target="../theme/theme2.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10553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nl-BE" smtClean="0"/>
              <a:t>Click to edit Master title style</a:t>
            </a:r>
            <a:endParaRPr lang="nl-BE" altLang="nl-BE" smtClean="0"/>
          </a:p>
        </p:txBody>
      </p:sp>
      <p:sp>
        <p:nvSpPr>
          <p:cNvPr id="1027" name="Text Placeholder 2"/>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nl-BE" smtClean="0"/>
              <a:t>Edit Master text styles</a:t>
            </a:r>
          </a:p>
          <a:p>
            <a:pPr lvl="1"/>
            <a:r>
              <a:rPr lang="en-US" altLang="nl-BE" smtClean="0"/>
              <a:t>Second level</a:t>
            </a:r>
          </a:p>
          <a:p>
            <a:pPr lvl="2"/>
            <a:r>
              <a:rPr lang="en-US" altLang="nl-BE" smtClean="0"/>
              <a:t>Third level</a:t>
            </a:r>
          </a:p>
          <a:p>
            <a:pPr lvl="3"/>
            <a:r>
              <a:rPr lang="en-US" altLang="nl-BE" smtClean="0"/>
              <a:t>Fourth level</a:t>
            </a:r>
          </a:p>
          <a:p>
            <a:pPr lvl="4"/>
            <a:r>
              <a:rPr lang="en-US" altLang="nl-BE" smtClean="0"/>
              <a:t>Fifth level</a:t>
            </a:r>
            <a:endParaRPr lang="nl-BE" altLang="nl-BE" smtClean="0"/>
          </a:p>
        </p:txBody>
      </p:sp>
    </p:spTree>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 id="2147484047" r:id="rId7"/>
    <p:sldLayoutId id="2147484060" r:id="rId8"/>
    <p:sldLayoutId id="2147484048" r:id="rId9"/>
    <p:sldLayoutId id="2147484049" r:id="rId10"/>
    <p:sldLayoutId id="2147484050" r:id="rId11"/>
    <p:sldLayoutId id="2147484051" r:id="rId12"/>
    <p:sldLayoutId id="2147484061" r:id="rId13"/>
  </p:sldLayoutIdLst>
  <p:timing>
    <p:tnLst>
      <p:par>
        <p:cTn id="1" dur="indefinite" restart="never" nodeType="tmRoot"/>
      </p:par>
    </p:tnLst>
  </p:timing>
  <p:hf hdr="0" ftr="0" dt="0"/>
  <p:txStyles>
    <p:titleStyle>
      <a:lvl1pPr algn="l" rtl="0" eaLnBrk="1" fontAlgn="base" hangingPunct="1">
        <a:spcBef>
          <a:spcPct val="0"/>
        </a:spcBef>
        <a:spcAft>
          <a:spcPct val="0"/>
        </a:spcAft>
        <a:defRPr sz="4000" kern="1200">
          <a:solidFill>
            <a:srgbClr val="002060"/>
          </a:solidFill>
          <a:latin typeface="Open Sans" panose="020B0606030504020204" pitchFamily="34" charset="0"/>
          <a:ea typeface="Open Sans" panose="020B0606030504020204" pitchFamily="34" charset="0"/>
          <a:cs typeface="Open Sans" panose="020B0606030504020204" pitchFamily="34" charset="0"/>
        </a:defRPr>
      </a:lvl1pPr>
      <a:lvl2pPr algn="l" rtl="0" eaLnBrk="1" fontAlgn="base" hangingPunct="1">
        <a:spcBef>
          <a:spcPct val="0"/>
        </a:spcBef>
        <a:spcAft>
          <a:spcPct val="0"/>
        </a:spcAft>
        <a:defRPr sz="4000">
          <a:solidFill>
            <a:srgbClr val="002060"/>
          </a:solidFill>
          <a:latin typeface="Open Sans" pitchFamily="34" charset="0"/>
          <a:cs typeface="Open Sans" pitchFamily="34" charset="0"/>
        </a:defRPr>
      </a:lvl2pPr>
      <a:lvl3pPr algn="l" rtl="0" eaLnBrk="1" fontAlgn="base" hangingPunct="1">
        <a:spcBef>
          <a:spcPct val="0"/>
        </a:spcBef>
        <a:spcAft>
          <a:spcPct val="0"/>
        </a:spcAft>
        <a:defRPr sz="4000">
          <a:solidFill>
            <a:srgbClr val="002060"/>
          </a:solidFill>
          <a:latin typeface="Open Sans" pitchFamily="34" charset="0"/>
          <a:cs typeface="Open Sans" pitchFamily="34" charset="0"/>
        </a:defRPr>
      </a:lvl3pPr>
      <a:lvl4pPr algn="l" rtl="0" eaLnBrk="1" fontAlgn="base" hangingPunct="1">
        <a:spcBef>
          <a:spcPct val="0"/>
        </a:spcBef>
        <a:spcAft>
          <a:spcPct val="0"/>
        </a:spcAft>
        <a:defRPr sz="4000">
          <a:solidFill>
            <a:srgbClr val="002060"/>
          </a:solidFill>
          <a:latin typeface="Open Sans" pitchFamily="34" charset="0"/>
          <a:cs typeface="Open Sans" pitchFamily="34" charset="0"/>
        </a:defRPr>
      </a:lvl4pPr>
      <a:lvl5pPr algn="l" rtl="0" eaLnBrk="1" fontAlgn="base" hangingPunct="1">
        <a:spcBef>
          <a:spcPct val="0"/>
        </a:spcBef>
        <a:spcAft>
          <a:spcPct val="0"/>
        </a:spcAft>
        <a:defRPr sz="4000">
          <a:solidFill>
            <a:srgbClr val="002060"/>
          </a:solidFill>
          <a:latin typeface="Open Sans" pitchFamily="34" charset="0"/>
          <a:cs typeface="Open Sans" pitchFamily="34" charset="0"/>
        </a:defRPr>
      </a:lvl5pPr>
      <a:lvl6pPr marL="457200" algn="l" rtl="0" eaLnBrk="1" fontAlgn="base" hangingPunct="1">
        <a:spcBef>
          <a:spcPct val="0"/>
        </a:spcBef>
        <a:spcAft>
          <a:spcPct val="0"/>
        </a:spcAft>
        <a:defRPr sz="4400">
          <a:solidFill>
            <a:srgbClr val="002060"/>
          </a:solidFill>
          <a:latin typeface="Gill Sans MT" pitchFamily="34" charset="0"/>
        </a:defRPr>
      </a:lvl6pPr>
      <a:lvl7pPr marL="914400" algn="l" rtl="0" eaLnBrk="1" fontAlgn="base" hangingPunct="1">
        <a:spcBef>
          <a:spcPct val="0"/>
        </a:spcBef>
        <a:spcAft>
          <a:spcPct val="0"/>
        </a:spcAft>
        <a:defRPr sz="4400">
          <a:solidFill>
            <a:srgbClr val="002060"/>
          </a:solidFill>
          <a:latin typeface="Gill Sans MT" pitchFamily="34" charset="0"/>
        </a:defRPr>
      </a:lvl7pPr>
      <a:lvl8pPr marL="1371600" algn="l" rtl="0" eaLnBrk="1" fontAlgn="base" hangingPunct="1">
        <a:spcBef>
          <a:spcPct val="0"/>
        </a:spcBef>
        <a:spcAft>
          <a:spcPct val="0"/>
        </a:spcAft>
        <a:defRPr sz="4400">
          <a:solidFill>
            <a:srgbClr val="002060"/>
          </a:solidFill>
          <a:latin typeface="Gill Sans MT" pitchFamily="34" charset="0"/>
        </a:defRPr>
      </a:lvl8pPr>
      <a:lvl9pPr marL="1828800" algn="l" rtl="0" eaLnBrk="1" fontAlgn="base" hangingPunct="1">
        <a:spcBef>
          <a:spcPct val="0"/>
        </a:spcBef>
        <a:spcAft>
          <a:spcPct val="0"/>
        </a:spcAft>
        <a:defRPr sz="4400">
          <a:solidFill>
            <a:srgbClr val="002060"/>
          </a:solidFill>
          <a:latin typeface="Gill Sans MT"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26988"/>
            <a:ext cx="12212638" cy="106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623888" y="1052513"/>
            <a:ext cx="10972800"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fr-FR" altLang="en-US" smtClean="0"/>
          </a:p>
        </p:txBody>
      </p:sp>
      <p:sp>
        <p:nvSpPr>
          <p:cNvPr id="2052" name="Rectangle 3"/>
          <p:cNvSpPr>
            <a:spLocks noGrp="1" noChangeArrowheads="1"/>
          </p:cNvSpPr>
          <p:nvPr>
            <p:ph type="body" idx="1"/>
          </p:nvPr>
        </p:nvSpPr>
        <p:spPr bwMode="auto">
          <a:xfrm>
            <a:off x="623888" y="1844675"/>
            <a:ext cx="10972800" cy="428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fr-FR" altLang="en-US" smtClean="0"/>
          </a:p>
        </p:txBody>
      </p:sp>
      <p:sp>
        <p:nvSpPr>
          <p:cNvPr id="1028" name="Rectangle 4"/>
          <p:cNvSpPr>
            <a:spLocks noGrp="1" noChangeArrowheads="1"/>
          </p:cNvSpPr>
          <p:nvPr>
            <p:ph type="dt" sz="half" idx="2"/>
          </p:nvPr>
        </p:nvSpPr>
        <p:spPr bwMode="auto">
          <a:xfrm>
            <a:off x="1041400" y="6381750"/>
            <a:ext cx="194310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solidFill>
                  <a:srgbClr val="000000"/>
                </a:solidFill>
                <a:latin typeface="Arial" charset="0"/>
                <a:cs typeface="Arial" charset="0"/>
              </a:defRPr>
            </a:lvl1pPr>
          </a:lstStyle>
          <a:p>
            <a:pPr>
              <a:defRPr/>
            </a:pPr>
            <a:endParaRPr lang="fr-FR"/>
          </a:p>
        </p:txBody>
      </p:sp>
      <p:sp>
        <p:nvSpPr>
          <p:cNvPr id="1029" name="Rectangle 5"/>
          <p:cNvSpPr>
            <a:spLocks noGrp="1" noChangeArrowheads="1"/>
          </p:cNvSpPr>
          <p:nvPr>
            <p:ph type="ftr" sz="quarter" idx="3"/>
          </p:nvPr>
        </p:nvSpPr>
        <p:spPr bwMode="auto">
          <a:xfrm>
            <a:off x="3214688" y="6381750"/>
            <a:ext cx="575945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Arial" charset="0"/>
                <a:cs typeface="Arial" charset="0"/>
              </a:defRPr>
            </a:lvl1pPr>
          </a:lstStyle>
          <a:p>
            <a:pPr>
              <a:defRPr/>
            </a:pPr>
            <a:endParaRPr lang="fr-FR"/>
          </a:p>
        </p:txBody>
      </p:sp>
      <p:sp>
        <p:nvSpPr>
          <p:cNvPr id="1030" name="Rectangle 6"/>
          <p:cNvSpPr>
            <a:spLocks noGrp="1" noChangeArrowheads="1"/>
          </p:cNvSpPr>
          <p:nvPr>
            <p:ph type="sldNum" sz="quarter" idx="4"/>
          </p:nvPr>
        </p:nvSpPr>
        <p:spPr bwMode="auto">
          <a:xfrm>
            <a:off x="9551988" y="6381750"/>
            <a:ext cx="2030412"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rgbClr val="000000"/>
                </a:solidFill>
                <a:latin typeface="Arial" panose="020B0604020202020204" pitchFamily="34" charset="0"/>
              </a:defRPr>
            </a:lvl1pPr>
          </a:lstStyle>
          <a:p>
            <a:pPr>
              <a:defRPr/>
            </a:pPr>
            <a:fld id="{1B16C840-940F-42B9-BB73-A0D5DC779C6B}" type="slidenum">
              <a:rPr lang="fr-FR" altLang="en-US"/>
              <a:pPr>
                <a:defRPr/>
              </a:pPr>
              <a:t>‹#›</a:t>
            </a:fld>
            <a:endParaRPr lang="fr-FR" altLang="en-US"/>
          </a:p>
        </p:txBody>
      </p:sp>
      <p:pic>
        <p:nvPicPr>
          <p:cNvPr id="2056" name="Picture 18" descr="logobelspo"/>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6210300"/>
            <a:ext cx="9667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569700" y="6165850"/>
            <a:ext cx="6223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9" descr="ISSvry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rot="-2341016">
            <a:off x="623888" y="131763"/>
            <a:ext cx="15843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9" name="Picture 10" descr="p8543_3aa8ed0ae6c0228f99c794a4a936bd57picard_20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2540900">
            <a:off x="10223500" y="17463"/>
            <a:ext cx="966788"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0" name="Picture 11" descr="soleil_1"/>
          <p:cNvPicPr>
            <a:picLocks noChangeAspect="1" noChangeArrowheads="1"/>
          </p:cNvPicPr>
          <p:nvPr/>
        </p:nvPicPr>
        <p:blipFill>
          <a:blip r:embed="rId15">
            <a:extLst>
              <a:ext uri="{28A0092B-C50C-407E-A947-70E740481C1C}">
                <a14:useLocalDpi xmlns:a14="http://schemas.microsoft.com/office/drawing/2010/main" val="0"/>
              </a:ext>
            </a:extLst>
          </a:blip>
          <a:srcRect l="21921" t="16920" r="21921" b="18459"/>
          <a:stretch>
            <a:fillRect/>
          </a:stretch>
        </p:blipFill>
        <p:spPr bwMode="auto">
          <a:xfrm>
            <a:off x="11379200" y="17463"/>
            <a:ext cx="8128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descr="BUSOC-invert"/>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519738" y="17463"/>
            <a:ext cx="12477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2" name="Rectangle 14"/>
          <p:cNvSpPr>
            <a:spLocks noChangeArrowheads="1"/>
          </p:cNvSpPr>
          <p:nvPr/>
        </p:nvSpPr>
        <p:spPr bwMode="auto">
          <a:xfrm>
            <a:off x="0" y="188913"/>
            <a:ext cx="12192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defRPr/>
            </a:pPr>
            <a:endParaRPr lang="fr-BE" altLang="en-US" sz="1600" i="1" smtClean="0">
              <a:solidFill>
                <a:srgbClr val="33CCFF"/>
              </a:solidFill>
              <a:latin typeface="Nasalization Rg"/>
            </a:endParaRPr>
          </a:p>
          <a:p>
            <a:pPr algn="ctr" eaLnBrk="1" hangingPunct="1">
              <a:defRPr/>
            </a:pPr>
            <a:r>
              <a:rPr lang="fr-BE" altLang="en-US" sz="1600" b="1" smtClean="0">
                <a:solidFill>
                  <a:srgbClr val="FFFFFF"/>
                </a:solidFill>
                <a:latin typeface="Nasalization Rg"/>
              </a:rPr>
              <a:t> Belgian User Support &amp; Operations Centre</a:t>
            </a:r>
            <a:endParaRPr lang="fr-FR" altLang="en-US" sz="1600" b="1" smtClean="0">
              <a:solidFill>
                <a:srgbClr val="FFFFFF"/>
              </a:solidFill>
              <a:latin typeface="Nasalization Rg"/>
            </a:endParaRPr>
          </a:p>
        </p:txBody>
      </p:sp>
      <p:pic>
        <p:nvPicPr>
          <p:cNvPr id="2063" name="Picture 22" descr="mars_hubbl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44450"/>
            <a:ext cx="6778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4" name="Picture 11" descr="logo-sa"/>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377613" y="4006850"/>
            <a:ext cx="852487"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2" r:id="rId1"/>
    <p:sldLayoutId id="2147484053" r:id="rId2"/>
    <p:sldLayoutId id="2147484054" r:id="rId3"/>
    <p:sldLayoutId id="2147484055" r:id="rId4"/>
    <p:sldLayoutId id="2147484056" r:id="rId5"/>
    <p:sldLayoutId id="2147484057" r:id="rId6"/>
    <p:sldLayoutId id="2147484058" r:id="rId7"/>
    <p:sldLayoutId id="2147484059" r:id="rId8"/>
  </p:sldLayoutIdLst>
  <p:timing>
    <p:tnLst>
      <p:par>
        <p:cTn id="1" dur="indefinite" restart="never" nodeType="tmRoot"/>
      </p:par>
    </p:tnLst>
  </p:timing>
  <p:hf hdr="0" ftr="0" dt="0"/>
  <p:txStyles>
    <p:titleStyle>
      <a:lvl1pPr algn="l" rtl="0" eaLnBrk="0" fontAlgn="base" hangingPunct="0">
        <a:spcBef>
          <a:spcPct val="0"/>
        </a:spcBef>
        <a:spcAft>
          <a:spcPct val="0"/>
        </a:spcAft>
        <a:defRPr sz="3200">
          <a:solidFill>
            <a:schemeClr val="tx2"/>
          </a:solidFill>
          <a:latin typeface="Arial" pitchFamily="34" charset="0"/>
          <a:ea typeface="+mj-ea"/>
          <a:cs typeface="Arial" pitchFamily="34" charset="0"/>
        </a:defRPr>
      </a:lvl1pPr>
      <a:lvl2pPr algn="l" rtl="0" eaLnBrk="0" fontAlgn="base" hangingPunct="0">
        <a:spcBef>
          <a:spcPct val="0"/>
        </a:spcBef>
        <a:spcAft>
          <a:spcPct val="0"/>
        </a:spcAft>
        <a:defRPr sz="3200">
          <a:solidFill>
            <a:schemeClr val="tx2"/>
          </a:solidFill>
          <a:latin typeface="Arial" pitchFamily="34" charset="0"/>
          <a:cs typeface="Arial" charset="0"/>
        </a:defRPr>
      </a:lvl2pPr>
      <a:lvl3pPr algn="l" rtl="0" eaLnBrk="0" fontAlgn="base" hangingPunct="0">
        <a:spcBef>
          <a:spcPct val="0"/>
        </a:spcBef>
        <a:spcAft>
          <a:spcPct val="0"/>
        </a:spcAft>
        <a:defRPr sz="3200">
          <a:solidFill>
            <a:schemeClr val="tx2"/>
          </a:solidFill>
          <a:latin typeface="Arial" pitchFamily="34" charset="0"/>
          <a:cs typeface="Arial" charset="0"/>
        </a:defRPr>
      </a:lvl3pPr>
      <a:lvl4pPr algn="l" rtl="0" eaLnBrk="0" fontAlgn="base" hangingPunct="0">
        <a:spcBef>
          <a:spcPct val="0"/>
        </a:spcBef>
        <a:spcAft>
          <a:spcPct val="0"/>
        </a:spcAft>
        <a:defRPr sz="3200">
          <a:solidFill>
            <a:schemeClr val="tx2"/>
          </a:solidFill>
          <a:latin typeface="Arial" pitchFamily="34" charset="0"/>
          <a:cs typeface="Arial" charset="0"/>
        </a:defRPr>
      </a:lvl4pPr>
      <a:lvl5pPr algn="l" rtl="0" eaLnBrk="0" fontAlgn="base" hangingPunct="0">
        <a:spcBef>
          <a:spcPct val="0"/>
        </a:spcBef>
        <a:spcAft>
          <a:spcPct val="0"/>
        </a:spcAft>
        <a:defRPr sz="3200">
          <a:solidFill>
            <a:schemeClr val="tx2"/>
          </a:solidFill>
          <a:latin typeface="Arial" pitchFamily="34" charset="0"/>
          <a:cs typeface="Arial" charset="0"/>
        </a:defRPr>
      </a:lvl5pPr>
      <a:lvl6pPr marL="457200" algn="ctr" rtl="0" eaLnBrk="1" fontAlgn="base" hangingPunct="1">
        <a:spcBef>
          <a:spcPct val="0"/>
        </a:spcBef>
        <a:spcAft>
          <a:spcPct val="0"/>
        </a:spcAft>
        <a:defRPr sz="3200">
          <a:solidFill>
            <a:schemeClr val="tx2"/>
          </a:solidFill>
          <a:latin typeface="Nasalization Rg" pitchFamily="2" charset="0"/>
          <a:cs typeface="Arial" charset="0"/>
        </a:defRPr>
      </a:lvl6pPr>
      <a:lvl7pPr marL="914400" algn="ctr" rtl="0" eaLnBrk="1" fontAlgn="base" hangingPunct="1">
        <a:spcBef>
          <a:spcPct val="0"/>
        </a:spcBef>
        <a:spcAft>
          <a:spcPct val="0"/>
        </a:spcAft>
        <a:defRPr sz="3200">
          <a:solidFill>
            <a:schemeClr val="tx2"/>
          </a:solidFill>
          <a:latin typeface="Nasalization Rg" pitchFamily="2" charset="0"/>
          <a:cs typeface="Arial" charset="0"/>
        </a:defRPr>
      </a:lvl7pPr>
      <a:lvl8pPr marL="1371600" algn="ctr" rtl="0" eaLnBrk="1" fontAlgn="base" hangingPunct="1">
        <a:spcBef>
          <a:spcPct val="0"/>
        </a:spcBef>
        <a:spcAft>
          <a:spcPct val="0"/>
        </a:spcAft>
        <a:defRPr sz="3200">
          <a:solidFill>
            <a:schemeClr val="tx2"/>
          </a:solidFill>
          <a:latin typeface="Nasalization Rg" pitchFamily="2" charset="0"/>
          <a:cs typeface="Arial" charset="0"/>
        </a:defRPr>
      </a:lvl8pPr>
      <a:lvl9pPr marL="1828800" algn="ctr" rtl="0" eaLnBrk="1" fontAlgn="base" hangingPunct="1">
        <a:spcBef>
          <a:spcPct val="0"/>
        </a:spcBef>
        <a:spcAft>
          <a:spcPct val="0"/>
        </a:spcAft>
        <a:defRPr sz="3200">
          <a:solidFill>
            <a:schemeClr val="tx2"/>
          </a:solidFill>
          <a:latin typeface="Nasalization Rg" pitchFamily="2" charset="0"/>
          <a:cs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400">
          <a:solidFill>
            <a:schemeClr val="tx1"/>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0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
        <a:defRPr>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a:solidFill>
            <a:schemeClr val="tx1"/>
          </a:solidFill>
          <a:latin typeface="Arial" pitchFamily="34" charset="0"/>
          <a:cs typeface="Arial" pitchFamily="34" charset="0"/>
        </a:defRPr>
      </a:lvl5pPr>
      <a:lvl6pPr marL="2514600" indent="-228600" algn="l" rtl="0" eaLnBrk="1" fontAlgn="base" hangingPunct="1">
        <a:spcBef>
          <a:spcPct val="20000"/>
        </a:spcBef>
        <a:spcAft>
          <a:spcPct val="0"/>
        </a:spcAft>
        <a:buChar char="»"/>
        <a:defRPr sz="1600">
          <a:solidFill>
            <a:schemeClr val="tx1"/>
          </a:solidFill>
          <a:latin typeface="+mn-lt"/>
          <a:cs typeface="+mn-cs"/>
        </a:defRPr>
      </a:lvl6pPr>
      <a:lvl7pPr marL="2971800" indent="-228600" algn="l" rtl="0" eaLnBrk="1" fontAlgn="base" hangingPunct="1">
        <a:spcBef>
          <a:spcPct val="20000"/>
        </a:spcBef>
        <a:spcAft>
          <a:spcPct val="0"/>
        </a:spcAft>
        <a:buChar char="»"/>
        <a:defRPr sz="1600">
          <a:solidFill>
            <a:schemeClr val="tx1"/>
          </a:solidFill>
          <a:latin typeface="+mn-lt"/>
          <a:cs typeface="+mn-cs"/>
        </a:defRPr>
      </a:lvl7pPr>
      <a:lvl8pPr marL="3429000" indent="-228600" algn="l" rtl="0" eaLnBrk="1" fontAlgn="base" hangingPunct="1">
        <a:spcBef>
          <a:spcPct val="20000"/>
        </a:spcBef>
        <a:spcAft>
          <a:spcPct val="0"/>
        </a:spcAft>
        <a:buChar char="»"/>
        <a:defRPr sz="1600">
          <a:solidFill>
            <a:schemeClr val="tx1"/>
          </a:solidFill>
          <a:latin typeface="+mn-lt"/>
          <a:cs typeface="+mn-cs"/>
        </a:defRPr>
      </a:lvl8pPr>
      <a:lvl9pPr marL="3886200" indent="-228600" algn="l" rtl="0" eaLnBrk="1" fontAlgn="base" hangingPunct="1">
        <a:spcBef>
          <a:spcPct val="20000"/>
        </a:spcBef>
        <a:spcAft>
          <a:spcPct val="0"/>
        </a:spcAft>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6.emf"/><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6.emf"/><Relationship Id="rId7"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6.emf"/><Relationship Id="rId7"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6.emf"/><Relationship Id="rId7"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8" Type="http://schemas.openxmlformats.org/officeDocument/2006/relationships/image" Target="../media/image360.png"/><Relationship Id="rId3" Type="http://schemas.openxmlformats.org/officeDocument/2006/relationships/image" Target="../media/image16.emf"/><Relationship Id="rId7"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emf"/><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6.emf"/><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6.emf"/><Relationship Id="rId7"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6.emf"/><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oogle Shape;84;p1"/>
          <p:cNvPicPr preferRelativeResize="0">
            <a:picLocks noChangeAspect="1"/>
          </p:cNvPicPr>
          <p:nvPr/>
        </p:nvPicPr>
        <p:blipFill rotWithShape="1">
          <a:blip r:embed="rId3">
            <a:alphaModFix/>
          </a:blip>
          <a:srcRect t="21233" r="12398" b="18960"/>
          <a:stretch/>
        </p:blipFill>
        <p:spPr>
          <a:xfrm>
            <a:off x="-11832" y="-27384"/>
            <a:ext cx="12203832" cy="4095328"/>
          </a:xfrm>
          <a:prstGeom prst="rect">
            <a:avLst/>
          </a:prstGeom>
          <a:noFill/>
          <a:ln>
            <a:noFill/>
          </a:ln>
        </p:spPr>
      </p:pic>
      <p:pic>
        <p:nvPicPr>
          <p:cNvPr id="14344" name="Picture 14"/>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1587" y="4067944"/>
            <a:ext cx="12203113" cy="3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Slide Number Placeholder 5"/>
          <p:cNvSpPr txBox="1">
            <a:spLocks/>
          </p:cNvSpPr>
          <p:nvPr/>
        </p:nvSpPr>
        <p:spPr bwMode="auto">
          <a:xfrm>
            <a:off x="3791744" y="4348800"/>
            <a:ext cx="82944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Open Sans" panose="020B0606030504020204" pitchFamily="34" charset="0"/>
                <a:cs typeface="Open Sans" panose="020B0606030504020204" pitchFamily="34" charset="0"/>
              </a:defRPr>
            </a:lvl1pPr>
            <a:lvl2pPr marL="742950" indent="-285750">
              <a:spcBef>
                <a:spcPct val="20000"/>
              </a:spcBef>
              <a:buFont typeface="Arial" panose="020B0604020202020204" pitchFamily="34" charset="0"/>
              <a:buChar char="–"/>
              <a:defRPr sz="2800">
                <a:solidFill>
                  <a:schemeClr val="tx1"/>
                </a:solidFill>
                <a:latin typeface="Open Sans" panose="020B0606030504020204" pitchFamily="34" charset="0"/>
                <a:cs typeface="Open Sans" panose="020B0606030504020204" pitchFamily="34" charset="0"/>
              </a:defRPr>
            </a:lvl2pPr>
            <a:lvl3pPr marL="1143000" indent="-228600">
              <a:spcBef>
                <a:spcPct val="20000"/>
              </a:spcBef>
              <a:buFont typeface="Arial" panose="020B0604020202020204" pitchFamily="34" charset="0"/>
              <a:buChar char="•"/>
              <a:defRPr sz="2400">
                <a:solidFill>
                  <a:schemeClr val="tx1"/>
                </a:solidFill>
                <a:latin typeface="Open Sans" panose="020B0606030504020204" pitchFamily="34" charset="0"/>
                <a:cs typeface="Open Sans" panose="020B0606030504020204" pitchFamily="34" charset="0"/>
              </a:defRPr>
            </a:lvl3pPr>
            <a:lvl4pPr marL="1600200" indent="-228600">
              <a:spcBef>
                <a:spcPct val="20000"/>
              </a:spcBef>
              <a:buFont typeface="Arial" panose="020B0604020202020204" pitchFamily="34" charset="0"/>
              <a:buChar char="–"/>
              <a:defRPr sz="2000">
                <a:solidFill>
                  <a:schemeClr val="tx1"/>
                </a:solidFill>
                <a:latin typeface="Open Sans" panose="020B0606030504020204" pitchFamily="34" charset="0"/>
                <a:cs typeface="Open Sans" panose="020B0606030504020204" pitchFamily="34" charset="0"/>
              </a:defRPr>
            </a:lvl4pPr>
            <a:lvl5pPr marL="2057400" indent="-228600">
              <a:spcBef>
                <a:spcPct val="20000"/>
              </a:spcBef>
              <a:buFont typeface="Arial" panose="020B0604020202020204" pitchFamily="34" charset="0"/>
              <a:buChar char="»"/>
              <a:defRPr sz="2000">
                <a:solidFill>
                  <a:schemeClr val="tx1"/>
                </a:solidFill>
                <a:latin typeface="Open Sans" panose="020B0606030504020204" pitchFamily="34" charset="0"/>
                <a:cs typeface="Open Sans" panose="020B0606030504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Open Sans" panose="020B0606030504020204" pitchFamily="34" charset="0"/>
                <a:cs typeface="Open Sans" panose="020B0606030504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Open Sans" panose="020B0606030504020204" pitchFamily="34" charset="0"/>
                <a:cs typeface="Open Sans" panose="020B0606030504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Open Sans" panose="020B0606030504020204" pitchFamily="34" charset="0"/>
                <a:cs typeface="Open Sans" panose="020B0606030504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Open Sans" panose="020B0606030504020204" pitchFamily="34" charset="0"/>
                <a:cs typeface="Open Sans" panose="020B0606030504020204" pitchFamily="34" charset="0"/>
              </a:defRPr>
            </a:lvl9pPr>
          </a:lstStyle>
          <a:p>
            <a:pPr eaLnBrk="1" hangingPunct="1">
              <a:spcBef>
                <a:spcPct val="0"/>
              </a:spcBef>
              <a:buFontTx/>
              <a:buNone/>
            </a:pPr>
            <a:r>
              <a:rPr lang="nl-BE" altLang="en-US" sz="3600" b="1" dirty="0" smtClean="0">
                <a:solidFill>
                  <a:srgbClr val="254F77"/>
                </a:solidFill>
                <a:ea typeface="Open Sans" panose="020B0606030504020204" pitchFamily="34" charset="0"/>
              </a:rPr>
              <a:t>S. Calders, J. De Keyser, H. Lamy, K. Kolenberg</a:t>
            </a:r>
          </a:p>
        </p:txBody>
      </p:sp>
      <p:pic>
        <p:nvPicPr>
          <p:cNvPr id="14339" name="Picture 5"/>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4400" y="2588400"/>
            <a:ext cx="3049588"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136560" y="5748338"/>
            <a:ext cx="1062038"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TextBox 12"/>
          <p:cNvSpPr txBox="1">
            <a:spLocks noChangeArrowheads="1"/>
          </p:cNvSpPr>
          <p:nvPr/>
        </p:nvSpPr>
        <p:spPr bwMode="auto">
          <a:xfrm>
            <a:off x="8904288" y="6084888"/>
            <a:ext cx="25209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Open Sans" panose="020B0606030504020204" pitchFamily="34" charset="0"/>
                <a:cs typeface="Open Sans" panose="020B0606030504020204" pitchFamily="34" charset="0"/>
              </a:defRPr>
            </a:lvl1pPr>
            <a:lvl2pPr marL="742950" indent="-285750">
              <a:spcBef>
                <a:spcPct val="20000"/>
              </a:spcBef>
              <a:buFont typeface="Arial" panose="020B0604020202020204" pitchFamily="34" charset="0"/>
              <a:buChar char="–"/>
              <a:defRPr sz="2800">
                <a:solidFill>
                  <a:schemeClr val="tx1"/>
                </a:solidFill>
                <a:latin typeface="Open Sans" panose="020B0606030504020204" pitchFamily="34" charset="0"/>
                <a:cs typeface="Open Sans" panose="020B0606030504020204" pitchFamily="34" charset="0"/>
              </a:defRPr>
            </a:lvl2pPr>
            <a:lvl3pPr marL="1143000" indent="-228600">
              <a:spcBef>
                <a:spcPct val="20000"/>
              </a:spcBef>
              <a:buFont typeface="Arial" panose="020B0604020202020204" pitchFamily="34" charset="0"/>
              <a:buChar char="•"/>
              <a:defRPr sz="2400">
                <a:solidFill>
                  <a:schemeClr val="tx1"/>
                </a:solidFill>
                <a:latin typeface="Open Sans" panose="020B0606030504020204" pitchFamily="34" charset="0"/>
                <a:cs typeface="Open Sans" panose="020B0606030504020204" pitchFamily="34" charset="0"/>
              </a:defRPr>
            </a:lvl3pPr>
            <a:lvl4pPr marL="1600200" indent="-228600">
              <a:spcBef>
                <a:spcPct val="20000"/>
              </a:spcBef>
              <a:buFont typeface="Arial" panose="020B0604020202020204" pitchFamily="34" charset="0"/>
              <a:buChar char="–"/>
              <a:defRPr sz="2000">
                <a:solidFill>
                  <a:schemeClr val="tx1"/>
                </a:solidFill>
                <a:latin typeface="Open Sans" panose="020B0606030504020204" pitchFamily="34" charset="0"/>
                <a:cs typeface="Open Sans" panose="020B0606030504020204" pitchFamily="34" charset="0"/>
              </a:defRPr>
            </a:lvl4pPr>
            <a:lvl5pPr marL="2057400" indent="-228600">
              <a:spcBef>
                <a:spcPct val="20000"/>
              </a:spcBef>
              <a:buFont typeface="Arial" panose="020B0604020202020204" pitchFamily="34" charset="0"/>
              <a:buChar char="»"/>
              <a:defRPr sz="2000">
                <a:solidFill>
                  <a:schemeClr val="tx1"/>
                </a:solidFill>
                <a:latin typeface="Open Sans" panose="020B0606030504020204" pitchFamily="34" charset="0"/>
                <a:cs typeface="Open Sans" panose="020B0606030504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Open Sans" panose="020B0606030504020204" pitchFamily="34" charset="0"/>
                <a:cs typeface="Open Sans" panose="020B0606030504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Open Sans" panose="020B0606030504020204" pitchFamily="34" charset="0"/>
                <a:cs typeface="Open Sans" panose="020B0606030504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Open Sans" panose="020B0606030504020204" pitchFamily="34" charset="0"/>
                <a:cs typeface="Open Sans" panose="020B0606030504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Open Sans" panose="020B0606030504020204" pitchFamily="34" charset="0"/>
                <a:cs typeface="Open Sans" panose="020B0606030504020204" pitchFamily="34" charset="0"/>
              </a:defRPr>
            </a:lvl9pPr>
          </a:lstStyle>
          <a:p>
            <a:pPr>
              <a:spcBef>
                <a:spcPct val="0"/>
              </a:spcBef>
              <a:buFontTx/>
              <a:buNone/>
            </a:pPr>
            <a:r>
              <a:rPr lang="en-US" altLang="en-US" sz="1800" dirty="0">
                <a:solidFill>
                  <a:srgbClr val="225078"/>
                </a:solidFill>
              </a:rPr>
              <a:t>R</a:t>
            </a:r>
            <a:r>
              <a:rPr lang="en-US" altLang="en-US" sz="1200" dirty="0">
                <a:solidFill>
                  <a:srgbClr val="225078"/>
                </a:solidFill>
              </a:rPr>
              <a:t>OYAL </a:t>
            </a:r>
            <a:r>
              <a:rPr lang="en-US" altLang="en-US" sz="1800" dirty="0">
                <a:solidFill>
                  <a:srgbClr val="225078"/>
                </a:solidFill>
              </a:rPr>
              <a:t>B</a:t>
            </a:r>
            <a:r>
              <a:rPr lang="en-US" altLang="en-US" sz="1200" dirty="0">
                <a:solidFill>
                  <a:srgbClr val="225078"/>
                </a:solidFill>
              </a:rPr>
              <a:t>ELGIAN </a:t>
            </a:r>
            <a:r>
              <a:rPr lang="en-US" altLang="en-US" sz="1800" dirty="0">
                <a:solidFill>
                  <a:srgbClr val="225078"/>
                </a:solidFill>
              </a:rPr>
              <a:t>I</a:t>
            </a:r>
            <a:r>
              <a:rPr lang="en-US" altLang="en-US" sz="1200" dirty="0">
                <a:solidFill>
                  <a:srgbClr val="225078"/>
                </a:solidFill>
              </a:rPr>
              <a:t>NSTITUTE FOR </a:t>
            </a:r>
            <a:r>
              <a:rPr lang="en-US" altLang="en-US" sz="1800" dirty="0">
                <a:solidFill>
                  <a:srgbClr val="225078"/>
                </a:solidFill>
              </a:rPr>
              <a:t>S</a:t>
            </a:r>
            <a:r>
              <a:rPr lang="en-US" altLang="en-US" sz="1200" dirty="0">
                <a:solidFill>
                  <a:srgbClr val="225078"/>
                </a:solidFill>
              </a:rPr>
              <a:t>PACE </a:t>
            </a:r>
            <a:r>
              <a:rPr lang="en-US" altLang="en-US" sz="1800" dirty="0">
                <a:solidFill>
                  <a:srgbClr val="225078"/>
                </a:solidFill>
              </a:rPr>
              <a:t>A</a:t>
            </a:r>
            <a:r>
              <a:rPr lang="en-US" altLang="en-US" sz="1200" dirty="0">
                <a:solidFill>
                  <a:srgbClr val="225078"/>
                </a:solidFill>
              </a:rPr>
              <a:t>ERONOMY</a:t>
            </a:r>
          </a:p>
        </p:txBody>
      </p:sp>
      <p:sp>
        <p:nvSpPr>
          <p:cNvPr id="19" name="Slide Number Placeholder 5"/>
          <p:cNvSpPr txBox="1">
            <a:spLocks/>
          </p:cNvSpPr>
          <p:nvPr/>
        </p:nvSpPr>
        <p:spPr bwMode="auto">
          <a:xfrm>
            <a:off x="2291556" y="90711"/>
            <a:ext cx="934906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Open Sans" panose="020B0606030504020204" pitchFamily="34" charset="0"/>
                <a:cs typeface="Open Sans" panose="020B0606030504020204" pitchFamily="34" charset="0"/>
              </a:defRPr>
            </a:lvl1pPr>
            <a:lvl2pPr marL="742950" indent="-285750">
              <a:spcBef>
                <a:spcPct val="20000"/>
              </a:spcBef>
              <a:buFont typeface="Arial" panose="020B0604020202020204" pitchFamily="34" charset="0"/>
              <a:buChar char="–"/>
              <a:defRPr sz="2800">
                <a:solidFill>
                  <a:schemeClr val="tx1"/>
                </a:solidFill>
                <a:latin typeface="Open Sans" panose="020B0606030504020204" pitchFamily="34" charset="0"/>
                <a:cs typeface="Open Sans" panose="020B0606030504020204" pitchFamily="34" charset="0"/>
              </a:defRPr>
            </a:lvl2pPr>
            <a:lvl3pPr marL="1143000" indent="-228600">
              <a:spcBef>
                <a:spcPct val="20000"/>
              </a:spcBef>
              <a:buFont typeface="Arial" panose="020B0604020202020204" pitchFamily="34" charset="0"/>
              <a:buChar char="•"/>
              <a:defRPr sz="2400">
                <a:solidFill>
                  <a:schemeClr val="tx1"/>
                </a:solidFill>
                <a:latin typeface="Open Sans" panose="020B0606030504020204" pitchFamily="34" charset="0"/>
                <a:cs typeface="Open Sans" panose="020B0606030504020204" pitchFamily="34" charset="0"/>
              </a:defRPr>
            </a:lvl3pPr>
            <a:lvl4pPr marL="1600200" indent="-228600">
              <a:spcBef>
                <a:spcPct val="20000"/>
              </a:spcBef>
              <a:buFont typeface="Arial" panose="020B0604020202020204" pitchFamily="34" charset="0"/>
              <a:buChar char="–"/>
              <a:defRPr sz="2000">
                <a:solidFill>
                  <a:schemeClr val="tx1"/>
                </a:solidFill>
                <a:latin typeface="Open Sans" panose="020B0606030504020204" pitchFamily="34" charset="0"/>
                <a:cs typeface="Open Sans" panose="020B0606030504020204" pitchFamily="34" charset="0"/>
              </a:defRPr>
            </a:lvl4pPr>
            <a:lvl5pPr marL="2057400" indent="-228600">
              <a:spcBef>
                <a:spcPct val="20000"/>
              </a:spcBef>
              <a:buFont typeface="Arial" panose="020B0604020202020204" pitchFamily="34" charset="0"/>
              <a:buChar char="»"/>
              <a:defRPr sz="2000">
                <a:solidFill>
                  <a:schemeClr val="tx1"/>
                </a:solidFill>
                <a:latin typeface="Open Sans" panose="020B0606030504020204" pitchFamily="34" charset="0"/>
                <a:cs typeface="Open Sans" panose="020B0606030504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Open Sans" panose="020B0606030504020204" pitchFamily="34" charset="0"/>
                <a:cs typeface="Open Sans" panose="020B0606030504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Open Sans" panose="020B0606030504020204" pitchFamily="34" charset="0"/>
                <a:cs typeface="Open Sans" panose="020B0606030504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Open Sans" panose="020B0606030504020204" pitchFamily="34" charset="0"/>
                <a:cs typeface="Open Sans" panose="020B0606030504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Open Sans" panose="020B0606030504020204" pitchFamily="34" charset="0"/>
                <a:cs typeface="Open Sans" panose="020B0606030504020204" pitchFamily="34" charset="0"/>
              </a:defRPr>
            </a:lvl9pPr>
          </a:lstStyle>
          <a:p>
            <a:pPr algn="ctr" eaLnBrk="1" hangingPunct="1">
              <a:spcBef>
                <a:spcPct val="0"/>
              </a:spcBef>
              <a:buFontTx/>
              <a:buNone/>
            </a:pPr>
            <a:r>
              <a:rPr lang="en-US" altLang="en-US" sz="6000" b="1" dirty="0">
                <a:solidFill>
                  <a:schemeClr val="bg1"/>
                </a:solidFill>
                <a:ea typeface="Open Sans" panose="020B0606030504020204" pitchFamily="34" charset="0"/>
              </a:rPr>
              <a:t>Improving meteor shower characterization from radio meteor counts in </a:t>
            </a:r>
            <a:r>
              <a:rPr lang="en-US" altLang="en-US" sz="6000" b="1" dirty="0" smtClean="0">
                <a:solidFill>
                  <a:schemeClr val="bg1"/>
                </a:solidFill>
                <a:ea typeface="Open Sans" panose="020B0606030504020204" pitchFamily="34" charset="0"/>
              </a:rPr>
              <a:t/>
            </a:r>
            <a:br>
              <a:rPr lang="en-US" altLang="en-US" sz="6000" b="1" dirty="0" smtClean="0">
                <a:solidFill>
                  <a:schemeClr val="bg1"/>
                </a:solidFill>
                <a:ea typeface="Open Sans" panose="020B0606030504020204" pitchFamily="34" charset="0"/>
              </a:rPr>
            </a:br>
            <a:r>
              <a:rPr lang="en-US" altLang="en-US" sz="6000" b="1" dirty="0" smtClean="0">
                <a:solidFill>
                  <a:schemeClr val="bg1"/>
                </a:solidFill>
                <a:ea typeface="Open Sans" panose="020B0606030504020204" pitchFamily="34" charset="0"/>
              </a:rPr>
              <a:t>a </a:t>
            </a:r>
            <a:r>
              <a:rPr lang="en-US" altLang="en-US" sz="6000" b="1" dirty="0">
                <a:solidFill>
                  <a:schemeClr val="bg1"/>
                </a:solidFill>
                <a:ea typeface="Open Sans" panose="020B0606030504020204" pitchFamily="34" charset="0"/>
              </a:rPr>
              <a:t>multi-observer network</a:t>
            </a:r>
          </a:p>
          <a:p>
            <a:pPr algn="ctr" eaLnBrk="1" hangingPunct="1">
              <a:spcBef>
                <a:spcPct val="0"/>
              </a:spcBef>
              <a:buFontTx/>
              <a:buNone/>
            </a:pPr>
            <a:endParaRPr lang="en-US" altLang="en-US" sz="6000" b="1" dirty="0">
              <a:solidFill>
                <a:schemeClr val="bg1"/>
              </a:solidFill>
              <a:ea typeface="Open Sans" panose="020B0606030504020204" pitchFamily="34" charset="0"/>
            </a:endParaRPr>
          </a:p>
        </p:txBody>
      </p:sp>
      <p:pic>
        <p:nvPicPr>
          <p:cNvPr id="10" name="Google Shape;91;p1"/>
          <p:cNvPicPr preferRelativeResize="0"/>
          <p:nvPr/>
        </p:nvPicPr>
        <p:blipFill rotWithShape="1">
          <a:blip r:embed="rId7">
            <a:alphaModFix/>
          </a:blip>
          <a:srcRect/>
          <a:stretch/>
        </p:blipFill>
        <p:spPr>
          <a:xfrm>
            <a:off x="5951984" y="5821501"/>
            <a:ext cx="2548496" cy="911087"/>
          </a:xfrm>
          <a:prstGeom prst="rect">
            <a:avLst/>
          </a:prstGeom>
          <a:noFill/>
          <a:ln>
            <a:noFill/>
          </a:ln>
        </p:spPr>
      </p:pic>
      <p:pic>
        <p:nvPicPr>
          <p:cNvPr id="4" name="Picture 3"/>
          <p:cNvPicPr>
            <a:picLocks noChangeAspect="1"/>
          </p:cNvPicPr>
          <p:nvPr/>
        </p:nvPicPr>
        <p:blipFill>
          <a:blip r:embed="rId8"/>
          <a:stretch>
            <a:fillRect/>
          </a:stretch>
        </p:blipFill>
        <p:spPr>
          <a:xfrm>
            <a:off x="688403" y="3187066"/>
            <a:ext cx="2311253" cy="1610086"/>
          </a:xfrm>
          <a:prstGeom prst="rect">
            <a:avLst/>
          </a:prstGeom>
        </p:spPr>
      </p:pic>
    </p:spTree>
    <p:extLst>
      <p:ext uri="{BB962C8B-B14F-4D97-AF65-F5344CB8AC3E}">
        <p14:creationId xmlns:p14="http://schemas.microsoft.com/office/powerpoint/2010/main" val="39634511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569743" y="-5569743"/>
            <a:ext cx="1052513" cy="12192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sp>
        <p:nvSpPr>
          <p:cNvPr id="17411" name="Title 1"/>
          <p:cNvSpPr>
            <a:spLocks noGrp="1"/>
          </p:cNvSpPr>
          <p:nvPr>
            <p:ph type="title"/>
          </p:nvPr>
        </p:nvSpPr>
        <p:spPr>
          <a:xfrm>
            <a:off x="3216275" y="188640"/>
            <a:ext cx="8712200" cy="696913"/>
          </a:xfrm>
        </p:spPr>
        <p:txBody>
          <a:bodyPr/>
          <a:lstStyle/>
          <a:p>
            <a:r>
              <a:rPr lang="en-US" altLang="en-US" sz="3200" dirty="0" smtClean="0">
                <a:latin typeface="Verdana" panose="020B0604030504040204" pitchFamily="34" charset="0"/>
                <a:ea typeface="Verdana" panose="020B0604030504040204" pitchFamily="34" charset="0"/>
              </a:rPr>
              <a:t>Uncertainty on the results</a:t>
            </a:r>
          </a:p>
        </p:txBody>
      </p:sp>
      <p:pic>
        <p:nvPicPr>
          <p:cNvPr id="174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784056" y="453232"/>
            <a:ext cx="623887" cy="12192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17416" name="Picture 3" descr="Ligne_orang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35700"/>
            <a:ext cx="12204000" cy="18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17413" name="Picture 3" descr="Ligne_orang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33463"/>
            <a:ext cx="12192000" cy="252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2" name="Content Placeholder 1"/>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623392" y="153039"/>
            <a:ext cx="1835347" cy="1833872"/>
          </a:xfrm>
        </p:spPr>
      </p:pic>
      <p:sp>
        <p:nvSpPr>
          <p:cNvPr id="3" name="TextBox 2"/>
          <p:cNvSpPr txBox="1"/>
          <p:nvPr/>
        </p:nvSpPr>
        <p:spPr>
          <a:xfrm>
            <a:off x="2711624" y="1052736"/>
            <a:ext cx="9216851" cy="2677656"/>
          </a:xfrm>
          <a:prstGeom prst="rect">
            <a:avLst/>
          </a:prstGeom>
          <a:noFill/>
        </p:spPr>
        <p:txBody>
          <a:bodyPr wrap="square" rtlCol="0">
            <a:spAutoFit/>
          </a:bodyPr>
          <a:lstStyle/>
          <a:p>
            <a:pPr lvl="1"/>
            <a:endParaRPr lang="en-US" sz="2400" dirty="0"/>
          </a:p>
          <a:p>
            <a:pPr marL="800100" lvl="1" indent="-342900">
              <a:buFont typeface="Arial" panose="020B0604020202020204" pitchFamily="34" charset="0"/>
              <a:buChar char="•"/>
            </a:pPr>
            <a:r>
              <a:rPr lang="en-US" sz="2400" b="1" dirty="0" smtClean="0"/>
              <a:t>Monte </a:t>
            </a:r>
            <a:r>
              <a:rPr lang="en-US" sz="2400" b="1" dirty="0"/>
              <a:t>Carlo </a:t>
            </a:r>
            <a:r>
              <a:rPr lang="en-US" sz="2400" b="1" dirty="0" smtClean="0"/>
              <a:t>simulations</a:t>
            </a:r>
            <a:r>
              <a:rPr lang="en-US" sz="2400" b="1" dirty="0"/>
              <a:t>:</a:t>
            </a:r>
            <a:r>
              <a:rPr lang="en-US" sz="2400" dirty="0"/>
              <a:t> Repeats optimization with input data drawn from Poisson distributions.</a:t>
            </a:r>
          </a:p>
          <a:p>
            <a:pPr marL="800100" lvl="1" indent="-342900">
              <a:buFont typeface="Arial" panose="020B0604020202020204" pitchFamily="34" charset="0"/>
              <a:buChar char="•"/>
            </a:pPr>
            <a:r>
              <a:rPr lang="en-US" sz="2400" b="1" dirty="0"/>
              <a:t>Outlier </a:t>
            </a:r>
            <a:r>
              <a:rPr lang="en-US" sz="2400" b="1" dirty="0" smtClean="0"/>
              <a:t>removal</a:t>
            </a:r>
            <a:r>
              <a:rPr lang="en-US" sz="2400" b="1" dirty="0"/>
              <a:t>:</a:t>
            </a:r>
            <a:r>
              <a:rPr lang="en-US" sz="2400" dirty="0"/>
              <a:t> Discards solutions trapped in local minima far from the global optimum.</a:t>
            </a:r>
          </a:p>
          <a:p>
            <a:pPr marL="800100" lvl="1" indent="-342900">
              <a:buFont typeface="Arial" panose="020B0604020202020204" pitchFamily="34" charset="0"/>
              <a:buChar char="•"/>
            </a:pPr>
            <a:r>
              <a:rPr lang="en-US" sz="2400" dirty="0" smtClean="0"/>
              <a:t>Provides </a:t>
            </a:r>
            <a:r>
              <a:rPr lang="en-US" sz="2400" dirty="0"/>
              <a:t>average parameter values and their standard deviations as uncertainty estimates</a:t>
            </a:r>
            <a:r>
              <a:rPr lang="en-US" sz="2400" dirty="0" smtClean="0"/>
              <a:t>.</a:t>
            </a:r>
          </a:p>
        </p:txBody>
      </p:sp>
      <p:pic>
        <p:nvPicPr>
          <p:cNvPr id="9" name="Google Shape;91;p1"/>
          <p:cNvPicPr preferRelativeResize="0"/>
          <p:nvPr/>
        </p:nvPicPr>
        <p:blipFill rotWithShape="1">
          <a:blip r:embed="rId7">
            <a:alphaModFix/>
          </a:blip>
          <a:srcRect/>
          <a:stretch/>
        </p:blipFill>
        <p:spPr>
          <a:xfrm>
            <a:off x="86620" y="6357336"/>
            <a:ext cx="1073543" cy="383791"/>
          </a:xfrm>
          <a:prstGeom prst="rect">
            <a:avLst/>
          </a:prstGeom>
          <a:noFill/>
          <a:ln>
            <a:noFill/>
          </a:ln>
        </p:spPr>
      </p:pic>
    </p:spTree>
    <p:extLst>
      <p:ext uri="{BB962C8B-B14F-4D97-AF65-F5344CB8AC3E}">
        <p14:creationId xmlns:p14="http://schemas.microsoft.com/office/powerpoint/2010/main" val="31724336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569743" y="-5569743"/>
            <a:ext cx="1052513" cy="12192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sp>
        <p:nvSpPr>
          <p:cNvPr id="17411" name="Title 1"/>
          <p:cNvSpPr>
            <a:spLocks noGrp="1"/>
          </p:cNvSpPr>
          <p:nvPr>
            <p:ph type="title"/>
          </p:nvPr>
        </p:nvSpPr>
        <p:spPr>
          <a:xfrm>
            <a:off x="3216275" y="188640"/>
            <a:ext cx="8712200" cy="696913"/>
          </a:xfrm>
        </p:spPr>
        <p:txBody>
          <a:bodyPr/>
          <a:lstStyle/>
          <a:p>
            <a:r>
              <a:rPr lang="en-US" altLang="en-US" sz="3200" dirty="0" smtClean="0">
                <a:latin typeface="Verdana" panose="020B0604030504040204" pitchFamily="34" charset="0"/>
                <a:ea typeface="Verdana" panose="020B0604030504040204" pitchFamily="34" charset="0"/>
              </a:rPr>
              <a:t>Example</a:t>
            </a:r>
          </a:p>
        </p:txBody>
      </p:sp>
      <p:pic>
        <p:nvPicPr>
          <p:cNvPr id="174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784056" y="453232"/>
            <a:ext cx="623887" cy="12192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17416" name="Picture 3" descr="Ligne_orang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35700"/>
            <a:ext cx="12204000" cy="18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17413" name="Picture 3" descr="Ligne_orang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33463"/>
            <a:ext cx="12192000" cy="252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2" name="Content Placeholder 1"/>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623392" y="153039"/>
            <a:ext cx="1835347" cy="1833872"/>
          </a:xfrm>
        </p:spPr>
      </p:pic>
      <p:pic>
        <p:nvPicPr>
          <p:cNvPr id="9" name="Google Shape;91;p1"/>
          <p:cNvPicPr preferRelativeResize="0"/>
          <p:nvPr/>
        </p:nvPicPr>
        <p:blipFill rotWithShape="1">
          <a:blip r:embed="rId7">
            <a:alphaModFix/>
          </a:blip>
          <a:srcRect/>
          <a:stretch/>
        </p:blipFill>
        <p:spPr>
          <a:xfrm>
            <a:off x="86620" y="6357336"/>
            <a:ext cx="1073543" cy="383791"/>
          </a:xfrm>
          <a:prstGeom prst="rect">
            <a:avLst/>
          </a:prstGeom>
          <a:noFill/>
          <a:ln>
            <a:noFill/>
          </a:ln>
        </p:spPr>
      </p:pic>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08608" y="1177664"/>
            <a:ext cx="5939720" cy="4970187"/>
          </a:xfrm>
          <a:prstGeom prst="rect">
            <a:avLst/>
          </a:prstGeom>
        </p:spPr>
      </p:pic>
    </p:spTree>
    <p:extLst>
      <p:ext uri="{BB962C8B-B14F-4D97-AF65-F5344CB8AC3E}">
        <p14:creationId xmlns:p14="http://schemas.microsoft.com/office/powerpoint/2010/main" val="1478887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CDFCE6F-9214-0796-25EF-C92FCC9A5D06}"/>
              </a:ext>
            </a:extLst>
          </p:cNvPr>
          <p:cNvPicPr>
            <a:picLocks noChangeAspect="1"/>
          </p:cNvPicPr>
          <p:nvPr/>
        </p:nvPicPr>
        <p:blipFill>
          <a:blip r:embed="rId3"/>
          <a:stretch>
            <a:fillRect/>
          </a:stretch>
        </p:blipFill>
        <p:spPr>
          <a:xfrm>
            <a:off x="207148" y="0"/>
            <a:ext cx="11777704" cy="6858000"/>
          </a:xfrm>
          <a:prstGeom prst="rect">
            <a:avLst/>
          </a:prstGeom>
        </p:spPr>
      </p:pic>
      <p:sp>
        <p:nvSpPr>
          <p:cNvPr id="11" name="TextBox 10">
            <a:extLst>
              <a:ext uri="{FF2B5EF4-FFF2-40B4-BE49-F238E27FC236}">
                <a16:creationId xmlns:a16="http://schemas.microsoft.com/office/drawing/2014/main" id="{5378DD70-8A39-B81C-7290-96DB9D0B6B27}"/>
              </a:ext>
            </a:extLst>
          </p:cNvPr>
          <p:cNvSpPr txBox="1"/>
          <p:nvPr/>
        </p:nvSpPr>
        <p:spPr>
          <a:xfrm>
            <a:off x="480039" y="180975"/>
            <a:ext cx="7013395" cy="369332"/>
          </a:xfrm>
          <a:prstGeom prst="rect">
            <a:avLst/>
          </a:prstGeom>
          <a:noFill/>
        </p:spPr>
        <p:txBody>
          <a:bodyPr wrap="none" rtlCol="0">
            <a:spAutoFit/>
          </a:bodyPr>
          <a:lstStyle/>
          <a:p>
            <a:r>
              <a:rPr lang="en-US" dirty="0"/>
              <a:t>2019 Geminids forward scatter radio data from BEHUMA and VVSFVE</a:t>
            </a:r>
            <a:endParaRPr lang="en-BE" dirty="0"/>
          </a:p>
        </p:txBody>
      </p:sp>
      <p:sp>
        <p:nvSpPr>
          <p:cNvPr id="2" name="Rectangle 1"/>
          <p:cNvSpPr/>
          <p:nvPr/>
        </p:nvSpPr>
        <p:spPr>
          <a:xfrm>
            <a:off x="8256240" y="836712"/>
            <a:ext cx="2520280" cy="19442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u="sng" dirty="0" smtClean="0">
                <a:solidFill>
                  <a:schemeClr val="tx1"/>
                </a:solidFill>
              </a:rPr>
              <a:t>Observed meteors</a:t>
            </a:r>
          </a:p>
          <a:p>
            <a:pPr algn="ctr"/>
            <a:endParaRPr lang="en-US" dirty="0" smtClean="0">
              <a:solidFill>
                <a:srgbClr val="00B050"/>
              </a:solidFill>
            </a:endParaRPr>
          </a:p>
          <a:p>
            <a:pPr algn="ctr"/>
            <a:r>
              <a:rPr lang="en-US" dirty="0" err="1" smtClean="0">
                <a:solidFill>
                  <a:srgbClr val="FF0000"/>
                </a:solidFill>
              </a:rPr>
              <a:t>Humain</a:t>
            </a:r>
            <a:r>
              <a:rPr lang="en-US" dirty="0" smtClean="0">
                <a:solidFill>
                  <a:srgbClr val="FF0000"/>
                </a:solidFill>
              </a:rPr>
              <a:t> &gt;4 sec</a:t>
            </a:r>
          </a:p>
          <a:p>
            <a:pPr algn="ctr"/>
            <a:endParaRPr lang="en-US" dirty="0"/>
          </a:p>
          <a:p>
            <a:pPr algn="ctr"/>
            <a:r>
              <a:rPr lang="en-US" dirty="0" err="1" smtClean="0">
                <a:solidFill>
                  <a:srgbClr val="00B050"/>
                </a:solidFill>
              </a:rPr>
              <a:t>Kampenhout</a:t>
            </a:r>
            <a:r>
              <a:rPr lang="en-US" dirty="0" smtClean="0">
                <a:solidFill>
                  <a:srgbClr val="00B050"/>
                </a:solidFill>
              </a:rPr>
              <a:t> (all)</a:t>
            </a:r>
            <a:endParaRPr lang="en-US" dirty="0">
              <a:solidFill>
                <a:srgbClr val="00B050"/>
              </a:solidFill>
            </a:endParaRPr>
          </a:p>
        </p:txBody>
      </p:sp>
    </p:spTree>
    <p:extLst>
      <p:ext uri="{BB962C8B-B14F-4D97-AF65-F5344CB8AC3E}">
        <p14:creationId xmlns:p14="http://schemas.microsoft.com/office/powerpoint/2010/main" val="21242344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F3ED2-331B-85D3-2B3C-CC075B581E7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53FAAE43-3E0D-7EA8-43A4-038A58AF386F}"/>
              </a:ext>
            </a:extLst>
          </p:cNvPr>
          <p:cNvPicPr>
            <a:picLocks noChangeAspect="1"/>
          </p:cNvPicPr>
          <p:nvPr/>
        </p:nvPicPr>
        <p:blipFill>
          <a:blip r:embed="rId2"/>
          <a:stretch>
            <a:fillRect/>
          </a:stretch>
        </p:blipFill>
        <p:spPr>
          <a:xfrm>
            <a:off x="217443" y="0"/>
            <a:ext cx="11757113" cy="6858000"/>
          </a:xfrm>
          <a:prstGeom prst="rect">
            <a:avLst/>
          </a:prstGeom>
        </p:spPr>
      </p:pic>
      <p:sp>
        <p:nvSpPr>
          <p:cNvPr id="7" name="TextBox 6">
            <a:extLst>
              <a:ext uri="{FF2B5EF4-FFF2-40B4-BE49-F238E27FC236}">
                <a16:creationId xmlns:a16="http://schemas.microsoft.com/office/drawing/2014/main" id="{06655B31-0BED-E680-5758-8B1F2A64EAB8}"/>
              </a:ext>
            </a:extLst>
          </p:cNvPr>
          <p:cNvSpPr txBox="1"/>
          <p:nvPr/>
        </p:nvSpPr>
        <p:spPr>
          <a:xfrm>
            <a:off x="480039" y="180975"/>
            <a:ext cx="4251805" cy="369332"/>
          </a:xfrm>
          <a:prstGeom prst="rect">
            <a:avLst/>
          </a:prstGeom>
          <a:noFill/>
        </p:spPr>
        <p:txBody>
          <a:bodyPr wrap="none" rtlCol="0">
            <a:spAutoFit/>
          </a:bodyPr>
          <a:lstStyle/>
          <a:p>
            <a:r>
              <a:rPr lang="en-US" dirty="0"/>
              <a:t>2019 Geminids data from BEHUMA alone</a:t>
            </a:r>
            <a:endParaRPr lang="en-BE" dirty="0"/>
          </a:p>
        </p:txBody>
      </p:sp>
      <p:sp>
        <p:nvSpPr>
          <p:cNvPr id="5" name="Rectangle 4"/>
          <p:cNvSpPr/>
          <p:nvPr/>
        </p:nvSpPr>
        <p:spPr>
          <a:xfrm>
            <a:off x="8256240" y="836712"/>
            <a:ext cx="2520280" cy="19442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u="sng" dirty="0" smtClean="0">
                <a:solidFill>
                  <a:schemeClr val="tx1"/>
                </a:solidFill>
              </a:rPr>
              <a:t>Observed meteors</a:t>
            </a:r>
          </a:p>
          <a:p>
            <a:pPr algn="ctr"/>
            <a:endParaRPr lang="en-US" dirty="0" smtClean="0">
              <a:solidFill>
                <a:srgbClr val="00B050"/>
              </a:solidFill>
            </a:endParaRPr>
          </a:p>
          <a:p>
            <a:pPr algn="ctr"/>
            <a:r>
              <a:rPr lang="en-US" dirty="0" err="1" smtClean="0">
                <a:solidFill>
                  <a:srgbClr val="FF0000"/>
                </a:solidFill>
              </a:rPr>
              <a:t>Humain</a:t>
            </a:r>
            <a:r>
              <a:rPr lang="en-US" dirty="0" smtClean="0">
                <a:solidFill>
                  <a:srgbClr val="FF0000"/>
                </a:solidFill>
              </a:rPr>
              <a:t> &gt;4 sec</a:t>
            </a:r>
          </a:p>
          <a:p>
            <a:pPr algn="ctr"/>
            <a:endParaRPr lang="en-US" dirty="0"/>
          </a:p>
        </p:txBody>
      </p:sp>
    </p:spTree>
    <p:extLst>
      <p:ext uri="{BB962C8B-B14F-4D97-AF65-F5344CB8AC3E}">
        <p14:creationId xmlns:p14="http://schemas.microsoft.com/office/powerpoint/2010/main" val="10189307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F30C6-7453-627C-ECDF-85CD2FAA0597}"/>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E6112ABB-5AD9-7E49-242B-029B010E4BCA}"/>
              </a:ext>
            </a:extLst>
          </p:cNvPr>
          <p:cNvPicPr>
            <a:picLocks noChangeAspect="1"/>
          </p:cNvPicPr>
          <p:nvPr/>
        </p:nvPicPr>
        <p:blipFill>
          <a:blip r:embed="rId3"/>
          <a:stretch>
            <a:fillRect/>
          </a:stretch>
        </p:blipFill>
        <p:spPr>
          <a:xfrm>
            <a:off x="232296" y="0"/>
            <a:ext cx="11727407" cy="6858000"/>
          </a:xfrm>
          <a:prstGeom prst="rect">
            <a:avLst/>
          </a:prstGeom>
        </p:spPr>
      </p:pic>
      <p:sp>
        <p:nvSpPr>
          <p:cNvPr id="3" name="TextBox 2">
            <a:extLst>
              <a:ext uri="{FF2B5EF4-FFF2-40B4-BE49-F238E27FC236}">
                <a16:creationId xmlns:a16="http://schemas.microsoft.com/office/drawing/2014/main" id="{06295C47-51E1-982E-E61B-BBD480996F8B}"/>
              </a:ext>
            </a:extLst>
          </p:cNvPr>
          <p:cNvSpPr txBox="1"/>
          <p:nvPr/>
        </p:nvSpPr>
        <p:spPr>
          <a:xfrm>
            <a:off x="480039" y="180975"/>
            <a:ext cx="6189323" cy="369332"/>
          </a:xfrm>
          <a:prstGeom prst="rect">
            <a:avLst/>
          </a:prstGeom>
          <a:noFill/>
        </p:spPr>
        <p:txBody>
          <a:bodyPr wrap="none" rtlCol="0">
            <a:spAutoFit/>
          </a:bodyPr>
          <a:lstStyle/>
          <a:p>
            <a:r>
              <a:rPr lang="en-US" dirty="0"/>
              <a:t>2019 Geminids flux model using a double-exponential profile</a:t>
            </a:r>
            <a:endParaRPr lang="en-BE" dirty="0"/>
          </a:p>
        </p:txBody>
      </p:sp>
    </p:spTree>
    <p:extLst>
      <p:ext uri="{BB962C8B-B14F-4D97-AF65-F5344CB8AC3E}">
        <p14:creationId xmlns:p14="http://schemas.microsoft.com/office/powerpoint/2010/main" val="38654248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CAB957-0EE6-E72A-6428-F937E9649EA3}"/>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07AF33E-C304-A29D-7B60-F67FB2E83714}"/>
              </a:ext>
            </a:extLst>
          </p:cNvPr>
          <p:cNvPicPr>
            <a:picLocks noChangeAspect="1"/>
          </p:cNvPicPr>
          <p:nvPr/>
        </p:nvPicPr>
        <p:blipFill>
          <a:blip r:embed="rId3"/>
          <a:stretch>
            <a:fillRect/>
          </a:stretch>
        </p:blipFill>
        <p:spPr>
          <a:xfrm>
            <a:off x="209835" y="0"/>
            <a:ext cx="11772330" cy="6858000"/>
          </a:xfrm>
          <a:prstGeom prst="rect">
            <a:avLst/>
          </a:prstGeom>
        </p:spPr>
      </p:pic>
      <p:sp>
        <p:nvSpPr>
          <p:cNvPr id="5" name="TextBox 4">
            <a:extLst>
              <a:ext uri="{FF2B5EF4-FFF2-40B4-BE49-F238E27FC236}">
                <a16:creationId xmlns:a16="http://schemas.microsoft.com/office/drawing/2014/main" id="{5A07B16B-57C6-A1EA-6A3D-AAA9B29378B4}"/>
              </a:ext>
            </a:extLst>
          </p:cNvPr>
          <p:cNvSpPr txBox="1"/>
          <p:nvPr/>
        </p:nvSpPr>
        <p:spPr>
          <a:xfrm>
            <a:off x="480039" y="180975"/>
            <a:ext cx="8347542" cy="369332"/>
          </a:xfrm>
          <a:prstGeom prst="rect">
            <a:avLst/>
          </a:prstGeom>
          <a:noFill/>
        </p:spPr>
        <p:txBody>
          <a:bodyPr wrap="none" rtlCol="0">
            <a:spAutoFit/>
          </a:bodyPr>
          <a:lstStyle/>
          <a:p>
            <a:r>
              <a:rPr lang="en-US" dirty="0"/>
              <a:t>2019 Geminids flux observable at BEHUMA accounting for observability function</a:t>
            </a:r>
            <a:endParaRPr lang="en-BE" dirty="0"/>
          </a:p>
        </p:txBody>
      </p:sp>
    </p:spTree>
    <p:extLst>
      <p:ext uri="{BB962C8B-B14F-4D97-AF65-F5344CB8AC3E}">
        <p14:creationId xmlns:p14="http://schemas.microsoft.com/office/powerpoint/2010/main" val="12386757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5326B-7865-D1BF-4ED4-4B7DCA086510}"/>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87DE4ADB-ADD7-653B-EF25-E01BA506FDFF}"/>
              </a:ext>
            </a:extLst>
          </p:cNvPr>
          <p:cNvPicPr>
            <a:picLocks noChangeAspect="1"/>
          </p:cNvPicPr>
          <p:nvPr/>
        </p:nvPicPr>
        <p:blipFill>
          <a:blip r:embed="rId3"/>
          <a:stretch>
            <a:fillRect/>
          </a:stretch>
        </p:blipFill>
        <p:spPr>
          <a:xfrm>
            <a:off x="208221" y="0"/>
            <a:ext cx="11775558" cy="6858000"/>
          </a:xfrm>
          <a:prstGeom prst="rect">
            <a:avLst/>
          </a:prstGeom>
        </p:spPr>
      </p:pic>
      <p:sp>
        <p:nvSpPr>
          <p:cNvPr id="5" name="TextBox 4">
            <a:extLst>
              <a:ext uri="{FF2B5EF4-FFF2-40B4-BE49-F238E27FC236}">
                <a16:creationId xmlns:a16="http://schemas.microsoft.com/office/drawing/2014/main" id="{B2013ED7-4033-1A00-164F-15D4E633C44B}"/>
              </a:ext>
            </a:extLst>
          </p:cNvPr>
          <p:cNvSpPr txBox="1"/>
          <p:nvPr/>
        </p:nvSpPr>
        <p:spPr>
          <a:xfrm>
            <a:off x="480039" y="180975"/>
            <a:ext cx="5225020" cy="369332"/>
          </a:xfrm>
          <a:prstGeom prst="rect">
            <a:avLst/>
          </a:prstGeom>
          <a:noFill/>
        </p:spPr>
        <p:txBody>
          <a:bodyPr wrap="none" rtlCol="0">
            <a:spAutoFit/>
          </a:bodyPr>
          <a:lstStyle/>
          <a:p>
            <a:r>
              <a:rPr lang="en-US" dirty="0"/>
              <a:t>2019 Geminids flux – showing also the sporadic flux</a:t>
            </a:r>
            <a:endParaRPr lang="en-BE" dirty="0"/>
          </a:p>
        </p:txBody>
      </p:sp>
    </p:spTree>
    <p:extLst>
      <p:ext uri="{BB962C8B-B14F-4D97-AF65-F5344CB8AC3E}">
        <p14:creationId xmlns:p14="http://schemas.microsoft.com/office/powerpoint/2010/main" val="40218005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18712-6E5B-0E17-7326-FFC244B3BEE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C0F5D301-E23E-788A-D29F-F78AA88535C4}"/>
              </a:ext>
            </a:extLst>
          </p:cNvPr>
          <p:cNvPicPr>
            <a:picLocks noChangeAspect="1"/>
          </p:cNvPicPr>
          <p:nvPr/>
        </p:nvPicPr>
        <p:blipFill>
          <a:blip r:embed="rId3"/>
          <a:stretch>
            <a:fillRect/>
          </a:stretch>
        </p:blipFill>
        <p:spPr>
          <a:xfrm>
            <a:off x="189971" y="0"/>
            <a:ext cx="11812058" cy="6858000"/>
          </a:xfrm>
          <a:prstGeom prst="rect">
            <a:avLst/>
          </a:prstGeom>
        </p:spPr>
      </p:pic>
      <p:sp>
        <p:nvSpPr>
          <p:cNvPr id="5" name="TextBox 4">
            <a:extLst>
              <a:ext uri="{FF2B5EF4-FFF2-40B4-BE49-F238E27FC236}">
                <a16:creationId xmlns:a16="http://schemas.microsoft.com/office/drawing/2014/main" id="{07C31968-1EF9-D01E-E956-A7B731FEEBDA}"/>
              </a:ext>
            </a:extLst>
          </p:cNvPr>
          <p:cNvSpPr txBox="1"/>
          <p:nvPr/>
        </p:nvSpPr>
        <p:spPr>
          <a:xfrm>
            <a:off x="480039" y="180975"/>
            <a:ext cx="6727804" cy="369332"/>
          </a:xfrm>
          <a:prstGeom prst="rect">
            <a:avLst/>
          </a:prstGeom>
          <a:noFill/>
        </p:spPr>
        <p:txBody>
          <a:bodyPr wrap="none" rtlCol="0">
            <a:spAutoFit/>
          </a:bodyPr>
          <a:lstStyle/>
          <a:p>
            <a:r>
              <a:rPr lang="en-US" dirty="0"/>
              <a:t>2019 Geminids flux model – sum of stream meteors and </a:t>
            </a:r>
            <a:r>
              <a:rPr lang="en-US" dirty="0" err="1"/>
              <a:t>sporadics</a:t>
            </a:r>
            <a:endParaRPr lang="en-BE" dirty="0"/>
          </a:p>
        </p:txBody>
      </p:sp>
    </p:spTree>
    <p:extLst>
      <p:ext uri="{BB962C8B-B14F-4D97-AF65-F5344CB8AC3E}">
        <p14:creationId xmlns:p14="http://schemas.microsoft.com/office/powerpoint/2010/main" val="23652621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05880-FBFB-2542-2E64-4B940D7ED0A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CED43BB6-FBD6-60CD-4F7D-8DF7E7EA38F4}"/>
              </a:ext>
            </a:extLst>
          </p:cNvPr>
          <p:cNvPicPr>
            <a:picLocks noChangeAspect="1"/>
          </p:cNvPicPr>
          <p:nvPr/>
        </p:nvPicPr>
        <p:blipFill>
          <a:blip r:embed="rId3"/>
          <a:stretch>
            <a:fillRect/>
          </a:stretch>
        </p:blipFill>
        <p:spPr>
          <a:xfrm>
            <a:off x="212837" y="0"/>
            <a:ext cx="11766325" cy="6858000"/>
          </a:xfrm>
          <a:prstGeom prst="rect">
            <a:avLst/>
          </a:prstGeom>
        </p:spPr>
      </p:pic>
      <p:sp>
        <p:nvSpPr>
          <p:cNvPr id="5" name="TextBox 4">
            <a:extLst>
              <a:ext uri="{FF2B5EF4-FFF2-40B4-BE49-F238E27FC236}">
                <a16:creationId xmlns:a16="http://schemas.microsoft.com/office/drawing/2014/main" id="{17071002-63AC-F1F6-C82B-D393FA07ACCD}"/>
              </a:ext>
            </a:extLst>
          </p:cNvPr>
          <p:cNvSpPr txBox="1"/>
          <p:nvPr/>
        </p:nvSpPr>
        <p:spPr>
          <a:xfrm>
            <a:off x="480039" y="180975"/>
            <a:ext cx="6344044" cy="369332"/>
          </a:xfrm>
          <a:prstGeom prst="rect">
            <a:avLst/>
          </a:prstGeom>
          <a:noFill/>
        </p:spPr>
        <p:txBody>
          <a:bodyPr wrap="none" rtlCol="0">
            <a:spAutoFit/>
          </a:bodyPr>
          <a:lstStyle/>
          <a:p>
            <a:r>
              <a:rPr lang="en-US" dirty="0"/>
              <a:t>2019 Geminids flux model – comparison with the observations</a:t>
            </a:r>
            <a:endParaRPr lang="en-BE" dirty="0"/>
          </a:p>
        </p:txBody>
      </p:sp>
    </p:spTree>
    <p:extLst>
      <p:ext uri="{BB962C8B-B14F-4D97-AF65-F5344CB8AC3E}">
        <p14:creationId xmlns:p14="http://schemas.microsoft.com/office/powerpoint/2010/main" val="2449353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518DF3-3DD1-8F27-3B4D-7E1E9329D17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65607DC-064F-3217-464D-2F51753093C0}"/>
              </a:ext>
            </a:extLst>
          </p:cNvPr>
          <p:cNvPicPr>
            <a:picLocks noChangeAspect="1"/>
          </p:cNvPicPr>
          <p:nvPr/>
        </p:nvPicPr>
        <p:blipFill>
          <a:blip r:embed="rId3"/>
          <a:stretch>
            <a:fillRect/>
          </a:stretch>
        </p:blipFill>
        <p:spPr>
          <a:xfrm>
            <a:off x="197892" y="0"/>
            <a:ext cx="11796216" cy="6858000"/>
          </a:xfrm>
          <a:prstGeom prst="rect">
            <a:avLst/>
          </a:prstGeom>
        </p:spPr>
      </p:pic>
      <p:sp>
        <p:nvSpPr>
          <p:cNvPr id="5" name="TextBox 4">
            <a:extLst>
              <a:ext uri="{FF2B5EF4-FFF2-40B4-BE49-F238E27FC236}">
                <a16:creationId xmlns:a16="http://schemas.microsoft.com/office/drawing/2014/main" id="{372399CB-87F2-61E5-B645-D1DD26626B42}"/>
              </a:ext>
            </a:extLst>
          </p:cNvPr>
          <p:cNvSpPr txBox="1"/>
          <p:nvPr/>
        </p:nvSpPr>
        <p:spPr>
          <a:xfrm>
            <a:off x="480039" y="180975"/>
            <a:ext cx="6251840" cy="369332"/>
          </a:xfrm>
          <a:prstGeom prst="rect">
            <a:avLst/>
          </a:prstGeom>
          <a:noFill/>
        </p:spPr>
        <p:txBody>
          <a:bodyPr wrap="none" rtlCol="0">
            <a:spAutoFit/>
          </a:bodyPr>
          <a:lstStyle/>
          <a:p>
            <a:r>
              <a:rPr lang="en-US" dirty="0"/>
              <a:t>2019 Geminids flux model  and observations for both stations</a:t>
            </a:r>
            <a:endParaRPr lang="en-BE" dirty="0"/>
          </a:p>
        </p:txBody>
      </p:sp>
    </p:spTree>
    <p:extLst>
      <p:ext uri="{BB962C8B-B14F-4D97-AF65-F5344CB8AC3E}">
        <p14:creationId xmlns:p14="http://schemas.microsoft.com/office/powerpoint/2010/main" val="3296421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569743" y="-5569743"/>
            <a:ext cx="1052513" cy="12192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sp>
        <p:nvSpPr>
          <p:cNvPr id="17411" name="Title 1"/>
          <p:cNvSpPr>
            <a:spLocks noGrp="1"/>
          </p:cNvSpPr>
          <p:nvPr>
            <p:ph type="title"/>
          </p:nvPr>
        </p:nvSpPr>
        <p:spPr>
          <a:xfrm>
            <a:off x="3216275" y="333375"/>
            <a:ext cx="8712200" cy="696913"/>
          </a:xfrm>
        </p:spPr>
        <p:txBody>
          <a:bodyPr/>
          <a:lstStyle/>
          <a:p>
            <a:r>
              <a:rPr lang="en-US" altLang="en-US" sz="3200" dirty="0" smtClean="0">
                <a:latin typeface="Verdana" panose="020B0604030504040204" pitchFamily="34" charset="0"/>
                <a:ea typeface="Verdana" panose="020B0604030504040204" pitchFamily="34" charset="0"/>
              </a:rPr>
              <a:t>Outline</a:t>
            </a:r>
          </a:p>
        </p:txBody>
      </p:sp>
      <p:pic>
        <p:nvPicPr>
          <p:cNvPr id="174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784056" y="453232"/>
            <a:ext cx="623887" cy="12192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17416" name="Picture 3" descr="Ligne_orang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35700"/>
            <a:ext cx="12204000" cy="18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17413" name="Picture 3" descr="Ligne_orang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33463"/>
            <a:ext cx="12192000" cy="252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2" name="Content Placeholder 1"/>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623392" y="153039"/>
            <a:ext cx="1835347" cy="1833872"/>
          </a:xfrm>
        </p:spPr>
      </p:pic>
      <p:sp>
        <p:nvSpPr>
          <p:cNvPr id="3" name="TextBox 2"/>
          <p:cNvSpPr txBox="1"/>
          <p:nvPr/>
        </p:nvSpPr>
        <p:spPr>
          <a:xfrm>
            <a:off x="2711624" y="1196752"/>
            <a:ext cx="9216851" cy="4524315"/>
          </a:xfrm>
          <a:prstGeom prst="rect">
            <a:avLst/>
          </a:prstGeom>
          <a:noFill/>
        </p:spPr>
        <p:txBody>
          <a:bodyPr wrap="square" rtlCol="0">
            <a:spAutoFit/>
          </a:bodyPr>
          <a:lstStyle/>
          <a:p>
            <a:pPr marL="457200" indent="-457200">
              <a:buFont typeface="Arial" panose="020B0604020202020204" pitchFamily="34" charset="0"/>
              <a:buChar char="•"/>
            </a:pPr>
            <a:r>
              <a:rPr lang="en-US" sz="3600" dirty="0"/>
              <a:t>Explain the </a:t>
            </a:r>
            <a:r>
              <a:rPr lang="en-US" sz="3600" dirty="0" smtClean="0"/>
              <a:t>problem</a:t>
            </a:r>
          </a:p>
          <a:p>
            <a:pPr marL="457200" indent="-457200">
              <a:buFont typeface="Arial" panose="020B0604020202020204" pitchFamily="34" charset="0"/>
              <a:buChar char="•"/>
            </a:pPr>
            <a:endParaRPr lang="en-US" sz="3600" dirty="0"/>
          </a:p>
          <a:p>
            <a:pPr marL="457200" indent="-457200">
              <a:buFont typeface="Arial" panose="020B0604020202020204" pitchFamily="34" charset="0"/>
              <a:buChar char="•"/>
            </a:pPr>
            <a:r>
              <a:rPr lang="en-US" sz="3600" dirty="0"/>
              <a:t>Solution proposed by Chris </a:t>
            </a:r>
            <a:r>
              <a:rPr lang="en-US" sz="3600" dirty="0" err="1"/>
              <a:t>Steyaert</a:t>
            </a:r>
            <a:endParaRPr lang="en-US" sz="3600" dirty="0"/>
          </a:p>
          <a:p>
            <a:pPr marL="457200" indent="-457200">
              <a:buFont typeface="Arial" panose="020B0604020202020204" pitchFamily="34" charset="0"/>
              <a:buChar char="•"/>
            </a:pPr>
            <a:endParaRPr lang="en-US" sz="3600" dirty="0" smtClean="0"/>
          </a:p>
          <a:p>
            <a:pPr marL="457200" indent="-457200">
              <a:buFont typeface="Arial" panose="020B0604020202020204" pitchFamily="34" charset="0"/>
              <a:buChar char="•"/>
            </a:pPr>
            <a:r>
              <a:rPr lang="en-US" sz="3600" dirty="0" smtClean="0"/>
              <a:t>Limitations </a:t>
            </a:r>
            <a:r>
              <a:rPr lang="en-US" sz="3600" dirty="0"/>
              <a:t>of this solutions, and how we generalized it</a:t>
            </a:r>
          </a:p>
          <a:p>
            <a:pPr marL="457200" indent="-457200">
              <a:buFont typeface="Arial" panose="020B0604020202020204" pitchFamily="34" charset="0"/>
              <a:buChar char="•"/>
            </a:pPr>
            <a:endParaRPr lang="en-US" sz="3600" dirty="0" smtClean="0"/>
          </a:p>
          <a:p>
            <a:pPr marL="457200" indent="-457200">
              <a:buFont typeface="Arial" panose="020B0604020202020204" pitchFamily="34" charset="0"/>
              <a:buChar char="•"/>
            </a:pPr>
            <a:r>
              <a:rPr lang="en-US" sz="3600" dirty="0" smtClean="0"/>
              <a:t>An </a:t>
            </a:r>
            <a:r>
              <a:rPr lang="en-US" sz="3600" dirty="0"/>
              <a:t>example</a:t>
            </a:r>
          </a:p>
        </p:txBody>
      </p:sp>
      <p:pic>
        <p:nvPicPr>
          <p:cNvPr id="9" name="Google Shape;91;p1"/>
          <p:cNvPicPr preferRelativeResize="0"/>
          <p:nvPr/>
        </p:nvPicPr>
        <p:blipFill rotWithShape="1">
          <a:blip r:embed="rId7">
            <a:alphaModFix/>
          </a:blip>
          <a:srcRect/>
          <a:stretch/>
        </p:blipFill>
        <p:spPr>
          <a:xfrm>
            <a:off x="86620" y="6357336"/>
            <a:ext cx="1073543" cy="383791"/>
          </a:xfrm>
          <a:prstGeom prst="rect">
            <a:avLst/>
          </a:prstGeom>
          <a:noFill/>
          <a:ln>
            <a:noFill/>
          </a:ln>
        </p:spPr>
      </p:pic>
    </p:spTree>
    <p:extLst>
      <p:ext uri="{BB962C8B-B14F-4D97-AF65-F5344CB8AC3E}">
        <p14:creationId xmlns:p14="http://schemas.microsoft.com/office/powerpoint/2010/main" val="15524128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569743" y="-5569743"/>
            <a:ext cx="1052513" cy="12192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sp>
        <p:nvSpPr>
          <p:cNvPr id="17411" name="Title 1"/>
          <p:cNvSpPr>
            <a:spLocks noGrp="1"/>
          </p:cNvSpPr>
          <p:nvPr>
            <p:ph type="title"/>
          </p:nvPr>
        </p:nvSpPr>
        <p:spPr>
          <a:xfrm>
            <a:off x="3216275" y="116632"/>
            <a:ext cx="8712200" cy="696913"/>
          </a:xfrm>
        </p:spPr>
        <p:txBody>
          <a:bodyPr/>
          <a:lstStyle/>
          <a:p>
            <a:r>
              <a:rPr lang="en-US" altLang="en-US" sz="3200" dirty="0">
                <a:latin typeface="Verdana" panose="020B0604030504040204" pitchFamily="34" charset="0"/>
                <a:ea typeface="Verdana" panose="020B0604030504040204" pitchFamily="34" charset="0"/>
              </a:rPr>
              <a:t>Example fit</a:t>
            </a:r>
            <a:endParaRPr lang="en-US" altLang="en-US" sz="3200" dirty="0" smtClean="0">
              <a:latin typeface="Verdana" panose="020B0604030504040204" pitchFamily="34" charset="0"/>
              <a:ea typeface="Verdana" panose="020B0604030504040204" pitchFamily="34" charset="0"/>
            </a:endParaRPr>
          </a:p>
        </p:txBody>
      </p:sp>
      <p:pic>
        <p:nvPicPr>
          <p:cNvPr id="174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784056" y="453232"/>
            <a:ext cx="623887" cy="12192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17416" name="Picture 3" descr="Ligne_orang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35700"/>
            <a:ext cx="12204000" cy="18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17413" name="Picture 3" descr="Ligne_orang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33463"/>
            <a:ext cx="12192000" cy="252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2" name="Content Placeholder 1"/>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623392" y="153039"/>
            <a:ext cx="1835347" cy="1833872"/>
          </a:xfrm>
        </p:spPr>
      </p:pic>
      <p:pic>
        <p:nvPicPr>
          <p:cNvPr id="9" name="Google Shape;91;p1"/>
          <p:cNvPicPr preferRelativeResize="0"/>
          <p:nvPr/>
        </p:nvPicPr>
        <p:blipFill rotWithShape="1">
          <a:blip r:embed="rId7">
            <a:alphaModFix/>
          </a:blip>
          <a:srcRect/>
          <a:stretch/>
        </p:blipFill>
        <p:spPr>
          <a:xfrm>
            <a:off x="86620" y="6357336"/>
            <a:ext cx="1073543" cy="383791"/>
          </a:xfrm>
          <a:prstGeom prst="rect">
            <a:avLst/>
          </a:prstGeom>
          <a:noFill/>
          <a:ln>
            <a:noFill/>
          </a:ln>
        </p:spPr>
      </p:pic>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60240" y="1535513"/>
            <a:ext cx="9120336" cy="4269751"/>
          </a:xfrm>
          <a:prstGeom prst="rect">
            <a:avLst/>
          </a:prstGeom>
        </p:spPr>
      </p:pic>
      <p:sp>
        <p:nvSpPr>
          <p:cNvPr id="5" name="TextBox 4"/>
          <p:cNvSpPr txBox="1"/>
          <p:nvPr/>
        </p:nvSpPr>
        <p:spPr>
          <a:xfrm>
            <a:off x="767408" y="2206829"/>
            <a:ext cx="1224136" cy="707886"/>
          </a:xfrm>
          <a:prstGeom prst="rect">
            <a:avLst/>
          </a:prstGeom>
          <a:noFill/>
        </p:spPr>
        <p:txBody>
          <a:bodyPr wrap="square" rtlCol="0">
            <a:spAutoFit/>
          </a:bodyPr>
          <a:lstStyle/>
          <a:p>
            <a:pPr algn="r"/>
            <a:r>
              <a:rPr lang="en-US" sz="4000" dirty="0" smtClean="0">
                <a:solidFill>
                  <a:srgbClr val="FF0000"/>
                </a:solidFill>
              </a:rPr>
              <a:t>Fit</a:t>
            </a:r>
            <a:endParaRPr lang="en-US" dirty="0">
              <a:solidFill>
                <a:srgbClr val="FF0000"/>
              </a:solidFill>
            </a:endParaRPr>
          </a:p>
        </p:txBody>
      </p:sp>
      <p:sp>
        <p:nvSpPr>
          <p:cNvPr id="12" name="TextBox 11"/>
          <p:cNvSpPr txBox="1"/>
          <p:nvPr/>
        </p:nvSpPr>
        <p:spPr>
          <a:xfrm>
            <a:off x="-96688" y="4653136"/>
            <a:ext cx="2129681" cy="707886"/>
          </a:xfrm>
          <a:prstGeom prst="rect">
            <a:avLst/>
          </a:prstGeom>
          <a:noFill/>
        </p:spPr>
        <p:txBody>
          <a:bodyPr wrap="square" rtlCol="0">
            <a:spAutoFit/>
          </a:bodyPr>
          <a:lstStyle/>
          <a:p>
            <a:pPr algn="r"/>
            <a:r>
              <a:rPr lang="en-US" sz="4000" dirty="0" smtClean="0">
                <a:solidFill>
                  <a:srgbClr val="FF0000"/>
                </a:solidFill>
              </a:rPr>
              <a:t>Residuals</a:t>
            </a:r>
            <a:endParaRPr lang="en-US" dirty="0">
              <a:solidFill>
                <a:srgbClr val="FF0000"/>
              </a:solidFill>
            </a:endParaRPr>
          </a:p>
        </p:txBody>
      </p:sp>
      <p:sp>
        <p:nvSpPr>
          <p:cNvPr id="13" name="TextBox 12"/>
          <p:cNvSpPr txBox="1"/>
          <p:nvPr/>
        </p:nvSpPr>
        <p:spPr>
          <a:xfrm>
            <a:off x="9078887" y="1039159"/>
            <a:ext cx="2129681" cy="707886"/>
          </a:xfrm>
          <a:prstGeom prst="rect">
            <a:avLst/>
          </a:prstGeom>
          <a:noFill/>
        </p:spPr>
        <p:txBody>
          <a:bodyPr wrap="square" rtlCol="0">
            <a:spAutoFit/>
          </a:bodyPr>
          <a:lstStyle/>
          <a:p>
            <a:pPr algn="r"/>
            <a:r>
              <a:rPr lang="en-US" sz="4000" dirty="0" smtClean="0">
                <a:solidFill>
                  <a:srgbClr val="FF0000"/>
                </a:solidFill>
              </a:rPr>
              <a:t>OF</a:t>
            </a:r>
            <a:endParaRPr lang="en-US" dirty="0">
              <a:solidFill>
                <a:srgbClr val="FF0000"/>
              </a:solidFill>
            </a:endParaRPr>
          </a:p>
        </p:txBody>
      </p:sp>
      <p:sp>
        <p:nvSpPr>
          <p:cNvPr id="14" name="TextBox 13"/>
          <p:cNvSpPr txBox="1"/>
          <p:nvPr/>
        </p:nvSpPr>
        <p:spPr>
          <a:xfrm>
            <a:off x="8541672" y="5529426"/>
            <a:ext cx="2666896" cy="707886"/>
          </a:xfrm>
          <a:prstGeom prst="rect">
            <a:avLst/>
          </a:prstGeom>
          <a:noFill/>
        </p:spPr>
        <p:txBody>
          <a:bodyPr wrap="square" rtlCol="0">
            <a:spAutoFit/>
          </a:bodyPr>
          <a:lstStyle/>
          <a:p>
            <a:pPr algn="r"/>
            <a:r>
              <a:rPr lang="en-US" sz="4000" dirty="0" err="1" smtClean="0">
                <a:solidFill>
                  <a:srgbClr val="FF0000"/>
                </a:solidFill>
              </a:rPr>
              <a:t>Sporadics</a:t>
            </a:r>
            <a:endParaRPr lang="en-US" dirty="0">
              <a:solidFill>
                <a:srgbClr val="FF0000"/>
              </a:solidFill>
            </a:endParaRPr>
          </a:p>
        </p:txBody>
      </p:sp>
      <p:sp>
        <p:nvSpPr>
          <p:cNvPr id="15" name="Rectangle 14"/>
          <p:cNvSpPr/>
          <p:nvPr/>
        </p:nvSpPr>
        <p:spPr>
          <a:xfrm>
            <a:off x="8256240" y="1084095"/>
            <a:ext cx="3151583" cy="2560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17516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569743" y="-5569743"/>
            <a:ext cx="1052513" cy="12192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sp>
        <p:nvSpPr>
          <p:cNvPr id="17411" name="Title 1"/>
          <p:cNvSpPr>
            <a:spLocks noGrp="1"/>
          </p:cNvSpPr>
          <p:nvPr>
            <p:ph type="title"/>
          </p:nvPr>
        </p:nvSpPr>
        <p:spPr>
          <a:xfrm>
            <a:off x="3216275" y="116632"/>
            <a:ext cx="8712200" cy="696913"/>
          </a:xfrm>
        </p:spPr>
        <p:txBody>
          <a:bodyPr/>
          <a:lstStyle/>
          <a:p>
            <a:r>
              <a:rPr lang="en-US" altLang="en-US" sz="3200" dirty="0">
                <a:latin typeface="Verdana" panose="020B0604030504040204" pitchFamily="34" charset="0"/>
                <a:ea typeface="Verdana" panose="020B0604030504040204" pitchFamily="34" charset="0"/>
              </a:rPr>
              <a:t>Example fit</a:t>
            </a:r>
            <a:endParaRPr lang="en-US" altLang="en-US" sz="3200" dirty="0" smtClean="0">
              <a:latin typeface="Verdana" panose="020B0604030504040204" pitchFamily="34" charset="0"/>
              <a:ea typeface="Verdana" panose="020B0604030504040204" pitchFamily="34" charset="0"/>
            </a:endParaRPr>
          </a:p>
        </p:txBody>
      </p:sp>
      <p:pic>
        <p:nvPicPr>
          <p:cNvPr id="174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784056" y="453232"/>
            <a:ext cx="623887" cy="12192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17416" name="Picture 3" descr="Ligne_orang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35700"/>
            <a:ext cx="12204000" cy="18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17413" name="Picture 3" descr="Ligne_orang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33463"/>
            <a:ext cx="12192000" cy="252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2" name="Content Placeholder 1"/>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623392" y="153039"/>
            <a:ext cx="1835347" cy="1833872"/>
          </a:xfrm>
        </p:spPr>
      </p:pic>
      <p:pic>
        <p:nvPicPr>
          <p:cNvPr id="9" name="Google Shape;91;p1"/>
          <p:cNvPicPr preferRelativeResize="0"/>
          <p:nvPr/>
        </p:nvPicPr>
        <p:blipFill rotWithShape="1">
          <a:blip r:embed="rId7">
            <a:alphaModFix/>
          </a:blip>
          <a:srcRect/>
          <a:stretch/>
        </p:blipFill>
        <p:spPr>
          <a:xfrm>
            <a:off x="86620" y="6357336"/>
            <a:ext cx="1073543" cy="383791"/>
          </a:xfrm>
          <a:prstGeom prst="rect">
            <a:avLst/>
          </a:prstGeom>
          <a:noFill/>
          <a:ln>
            <a:noFill/>
          </a:ln>
        </p:spPr>
      </p:pic>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60240" y="1535513"/>
            <a:ext cx="9120336" cy="4269751"/>
          </a:xfrm>
          <a:prstGeom prst="rect">
            <a:avLst/>
          </a:prstGeom>
        </p:spPr>
      </p:pic>
      <p:sp>
        <p:nvSpPr>
          <p:cNvPr id="5" name="TextBox 4"/>
          <p:cNvSpPr txBox="1"/>
          <p:nvPr/>
        </p:nvSpPr>
        <p:spPr>
          <a:xfrm>
            <a:off x="767408" y="2206829"/>
            <a:ext cx="1224136" cy="707886"/>
          </a:xfrm>
          <a:prstGeom prst="rect">
            <a:avLst/>
          </a:prstGeom>
          <a:noFill/>
        </p:spPr>
        <p:txBody>
          <a:bodyPr wrap="square" rtlCol="0">
            <a:spAutoFit/>
          </a:bodyPr>
          <a:lstStyle/>
          <a:p>
            <a:pPr algn="r"/>
            <a:r>
              <a:rPr lang="en-US" sz="4000" dirty="0" smtClean="0">
                <a:solidFill>
                  <a:srgbClr val="FF0000"/>
                </a:solidFill>
              </a:rPr>
              <a:t>Fit</a:t>
            </a:r>
            <a:endParaRPr lang="en-US" dirty="0">
              <a:solidFill>
                <a:srgbClr val="FF0000"/>
              </a:solidFill>
            </a:endParaRPr>
          </a:p>
        </p:txBody>
      </p:sp>
      <p:sp>
        <p:nvSpPr>
          <p:cNvPr id="12" name="TextBox 11"/>
          <p:cNvSpPr txBox="1"/>
          <p:nvPr/>
        </p:nvSpPr>
        <p:spPr>
          <a:xfrm>
            <a:off x="-96688" y="4653136"/>
            <a:ext cx="2129681" cy="707886"/>
          </a:xfrm>
          <a:prstGeom prst="rect">
            <a:avLst/>
          </a:prstGeom>
          <a:noFill/>
        </p:spPr>
        <p:txBody>
          <a:bodyPr wrap="square" rtlCol="0">
            <a:spAutoFit/>
          </a:bodyPr>
          <a:lstStyle/>
          <a:p>
            <a:pPr algn="r"/>
            <a:r>
              <a:rPr lang="en-US" sz="4000" dirty="0" smtClean="0">
                <a:solidFill>
                  <a:srgbClr val="FF0000"/>
                </a:solidFill>
              </a:rPr>
              <a:t>Residuals</a:t>
            </a:r>
            <a:endParaRPr lang="en-US" dirty="0">
              <a:solidFill>
                <a:srgbClr val="FF0000"/>
              </a:solidFill>
            </a:endParaRPr>
          </a:p>
        </p:txBody>
      </p:sp>
      <p:sp>
        <p:nvSpPr>
          <p:cNvPr id="13" name="TextBox 12"/>
          <p:cNvSpPr txBox="1"/>
          <p:nvPr/>
        </p:nvSpPr>
        <p:spPr>
          <a:xfrm>
            <a:off x="9078887" y="1039159"/>
            <a:ext cx="2129681" cy="707886"/>
          </a:xfrm>
          <a:prstGeom prst="rect">
            <a:avLst/>
          </a:prstGeom>
          <a:noFill/>
        </p:spPr>
        <p:txBody>
          <a:bodyPr wrap="square" rtlCol="0">
            <a:spAutoFit/>
          </a:bodyPr>
          <a:lstStyle/>
          <a:p>
            <a:pPr algn="r"/>
            <a:r>
              <a:rPr lang="en-US" sz="4000" dirty="0" smtClean="0">
                <a:solidFill>
                  <a:srgbClr val="FF0000"/>
                </a:solidFill>
              </a:rPr>
              <a:t>OF</a:t>
            </a:r>
            <a:endParaRPr lang="en-US" dirty="0">
              <a:solidFill>
                <a:srgbClr val="FF0000"/>
              </a:solidFill>
            </a:endParaRPr>
          </a:p>
        </p:txBody>
      </p:sp>
      <p:sp>
        <p:nvSpPr>
          <p:cNvPr id="14" name="TextBox 13"/>
          <p:cNvSpPr txBox="1"/>
          <p:nvPr/>
        </p:nvSpPr>
        <p:spPr>
          <a:xfrm>
            <a:off x="8541672" y="5529426"/>
            <a:ext cx="2666896" cy="707886"/>
          </a:xfrm>
          <a:prstGeom prst="rect">
            <a:avLst/>
          </a:prstGeom>
          <a:noFill/>
        </p:spPr>
        <p:txBody>
          <a:bodyPr wrap="square" rtlCol="0">
            <a:spAutoFit/>
          </a:bodyPr>
          <a:lstStyle/>
          <a:p>
            <a:pPr algn="r"/>
            <a:r>
              <a:rPr lang="en-US" sz="4000" dirty="0" err="1" smtClean="0">
                <a:solidFill>
                  <a:srgbClr val="FF0000"/>
                </a:solidFill>
              </a:rPr>
              <a:t>Sporadics</a:t>
            </a:r>
            <a:endParaRPr lang="en-US" dirty="0">
              <a:solidFill>
                <a:srgbClr val="FF0000"/>
              </a:solidFill>
            </a:endParaRPr>
          </a:p>
        </p:txBody>
      </p:sp>
    </p:spTree>
    <p:extLst>
      <p:ext uri="{BB962C8B-B14F-4D97-AF65-F5344CB8AC3E}">
        <p14:creationId xmlns:p14="http://schemas.microsoft.com/office/powerpoint/2010/main" val="984670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569743" y="-5569743"/>
            <a:ext cx="1052513" cy="12192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sp>
        <p:nvSpPr>
          <p:cNvPr id="17411" name="Title 1"/>
          <p:cNvSpPr>
            <a:spLocks noGrp="1"/>
          </p:cNvSpPr>
          <p:nvPr>
            <p:ph type="title"/>
          </p:nvPr>
        </p:nvSpPr>
        <p:spPr>
          <a:xfrm>
            <a:off x="3216275" y="333375"/>
            <a:ext cx="8712200" cy="696913"/>
          </a:xfrm>
        </p:spPr>
        <p:txBody>
          <a:bodyPr/>
          <a:lstStyle/>
          <a:p>
            <a:r>
              <a:rPr lang="en-US" altLang="en-US" sz="3200" dirty="0" smtClean="0">
                <a:latin typeface="Verdana" panose="020B0604030504040204" pitchFamily="34" charset="0"/>
                <a:ea typeface="Verdana" panose="020B0604030504040204" pitchFamily="34" charset="0"/>
              </a:rPr>
              <a:t>Conclusions</a:t>
            </a:r>
          </a:p>
        </p:txBody>
      </p:sp>
      <p:pic>
        <p:nvPicPr>
          <p:cNvPr id="174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784056" y="453232"/>
            <a:ext cx="623887" cy="12192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17416" name="Picture 3" descr="Ligne_orang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35700"/>
            <a:ext cx="12204000" cy="18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17413" name="Picture 3" descr="Ligne_orang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33463"/>
            <a:ext cx="12192000" cy="252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2" name="Content Placeholder 1"/>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623392" y="153039"/>
            <a:ext cx="1835347" cy="1833872"/>
          </a:xfrm>
        </p:spPr>
      </p:pic>
      <p:sp>
        <p:nvSpPr>
          <p:cNvPr id="3" name="TextBox 2"/>
          <p:cNvSpPr txBox="1"/>
          <p:nvPr/>
        </p:nvSpPr>
        <p:spPr>
          <a:xfrm>
            <a:off x="2711624" y="1191518"/>
            <a:ext cx="9216851" cy="5693866"/>
          </a:xfrm>
          <a:prstGeom prst="rect">
            <a:avLst/>
          </a:prstGeom>
          <a:noFill/>
        </p:spPr>
        <p:txBody>
          <a:bodyPr wrap="square" rtlCol="0">
            <a:spAutoFit/>
          </a:bodyPr>
          <a:lstStyle/>
          <a:p>
            <a:r>
              <a:rPr lang="en-US" sz="2400" dirty="0"/>
              <a:t>You can derive the shower activity from time series.</a:t>
            </a:r>
          </a:p>
          <a:p>
            <a:endParaRPr lang="en-US" sz="2400" b="1" dirty="0"/>
          </a:p>
          <a:p>
            <a:r>
              <a:rPr lang="en-US" sz="2400" b="1" dirty="0" smtClean="0"/>
              <a:t>Key improvements:</a:t>
            </a:r>
            <a:endParaRPr lang="en-US" sz="2400" dirty="0" smtClean="0"/>
          </a:p>
          <a:p>
            <a:pPr marL="342900" indent="-342900">
              <a:buFont typeface="Arial" panose="020B0604020202020204" pitchFamily="34" charset="0"/>
              <a:buChar char="•"/>
            </a:pPr>
            <a:r>
              <a:rPr lang="en-US" sz="2400" dirty="0" smtClean="0"/>
              <a:t>Errors estimates on the outputs</a:t>
            </a:r>
          </a:p>
          <a:p>
            <a:pPr marL="342900" indent="-342900">
              <a:buFont typeface="Arial" panose="020B0604020202020204" pitchFamily="34" charset="0"/>
              <a:buChar char="•"/>
            </a:pPr>
            <a:r>
              <a:rPr lang="en-US" sz="2400" dirty="0" smtClean="0"/>
              <a:t>Multi-station data</a:t>
            </a:r>
          </a:p>
          <a:p>
            <a:pPr marL="342900" indent="-342900">
              <a:buFont typeface="Arial" panose="020B0604020202020204" pitchFamily="34" charset="0"/>
              <a:buChar char="•"/>
            </a:pPr>
            <a:r>
              <a:rPr lang="en-US" sz="2400" dirty="0" smtClean="0"/>
              <a:t>Adding constraints and a priori information</a:t>
            </a:r>
          </a:p>
          <a:p>
            <a:endParaRPr lang="en-US" sz="2400" b="1" dirty="0" smtClean="0"/>
          </a:p>
          <a:p>
            <a:r>
              <a:rPr lang="en-US" sz="2400" b="1" dirty="0" smtClean="0"/>
              <a:t>Challenges </a:t>
            </a:r>
            <a:r>
              <a:rPr lang="en-US" sz="2400" b="1" dirty="0"/>
              <a:t>&amp; </a:t>
            </a:r>
            <a:r>
              <a:rPr lang="en-US" sz="2400" b="1" dirty="0" smtClean="0"/>
              <a:t>solutions</a:t>
            </a:r>
            <a:r>
              <a:rPr lang="en-US" sz="2400" b="1" dirty="0"/>
              <a:t>:</a:t>
            </a:r>
            <a:endParaRPr lang="en-US" sz="2400" dirty="0"/>
          </a:p>
          <a:p>
            <a:pPr marL="342900" indent="-342900">
              <a:buFont typeface="Arial" panose="020B0604020202020204" pitchFamily="34" charset="0"/>
              <a:buChar char="•"/>
            </a:pPr>
            <a:r>
              <a:rPr lang="en-US" sz="2400" b="1" dirty="0" smtClean="0"/>
              <a:t>Overfitting risk</a:t>
            </a:r>
            <a:r>
              <a:rPr lang="en-US" sz="2400" b="1" dirty="0"/>
              <a:t>:</a:t>
            </a:r>
            <a:r>
              <a:rPr lang="en-US" sz="2400" dirty="0"/>
              <a:t> Mitigated by progressive optimization (e.g</a:t>
            </a:r>
            <a:r>
              <a:rPr lang="en-US" sz="2400" dirty="0" smtClean="0"/>
              <a:t>. </a:t>
            </a:r>
            <a:r>
              <a:rPr lang="en-US" sz="2400" dirty="0"/>
              <a:t>starting with simple models and adding complexity).</a:t>
            </a:r>
          </a:p>
          <a:p>
            <a:pPr marL="342900" indent="-342900">
              <a:buFont typeface="Arial" panose="020B0604020202020204" pitchFamily="34" charset="0"/>
              <a:buChar char="•"/>
            </a:pPr>
            <a:endParaRPr lang="en-US" sz="2400" dirty="0" smtClean="0"/>
          </a:p>
          <a:p>
            <a:r>
              <a:rPr lang="en-US" sz="2400" b="1" dirty="0"/>
              <a:t>Note: </a:t>
            </a:r>
            <a:r>
              <a:rPr lang="en-US" sz="2400" dirty="0"/>
              <a:t>RMZ volunteer data is </a:t>
            </a:r>
            <a:r>
              <a:rPr lang="en-US" sz="2400" dirty="0" smtClean="0"/>
              <a:t>reliable </a:t>
            </a:r>
            <a:r>
              <a:rPr lang="en-US" sz="2400" dirty="0"/>
              <a:t>and usable in scientific analysis</a:t>
            </a:r>
            <a:r>
              <a:rPr lang="en-US" sz="2400" dirty="0" smtClean="0"/>
              <a:t>.</a:t>
            </a:r>
          </a:p>
          <a:p>
            <a:endParaRPr lang="en-US" sz="2400" dirty="0"/>
          </a:p>
          <a:p>
            <a:endParaRPr lang="en-US" sz="2400" dirty="0" smtClean="0"/>
          </a:p>
          <a:p>
            <a:r>
              <a:rPr lang="en-US" sz="1400" dirty="0" smtClean="0"/>
              <a:t>De Keyser et al. (2025) </a:t>
            </a:r>
            <a:r>
              <a:rPr lang="en-US" sz="1400" i="1" dirty="0"/>
              <a:t>Deriving meteor stream properties from meteor count rate time </a:t>
            </a:r>
            <a:r>
              <a:rPr lang="en-US" sz="1400" i="1" dirty="0" smtClean="0"/>
              <a:t>series in </a:t>
            </a:r>
            <a:r>
              <a:rPr lang="en-US" sz="1400" i="1" dirty="0"/>
              <a:t>a multi-observer network</a:t>
            </a:r>
            <a:r>
              <a:rPr lang="en-US" sz="1400" dirty="0" smtClean="0"/>
              <a:t> (submitted to Planetary &amp; Space Science)</a:t>
            </a:r>
            <a:endParaRPr lang="en-US" sz="1400" dirty="0"/>
          </a:p>
        </p:txBody>
      </p:sp>
      <p:pic>
        <p:nvPicPr>
          <p:cNvPr id="9" name="Google Shape;91;p1"/>
          <p:cNvPicPr preferRelativeResize="0"/>
          <p:nvPr/>
        </p:nvPicPr>
        <p:blipFill rotWithShape="1">
          <a:blip r:embed="rId7">
            <a:alphaModFix/>
          </a:blip>
          <a:srcRect/>
          <a:stretch/>
        </p:blipFill>
        <p:spPr>
          <a:xfrm>
            <a:off x="86620" y="6357336"/>
            <a:ext cx="1073543" cy="383791"/>
          </a:xfrm>
          <a:prstGeom prst="rect">
            <a:avLst/>
          </a:prstGeom>
          <a:noFill/>
          <a:ln>
            <a:noFill/>
          </a:ln>
        </p:spPr>
      </p:pic>
    </p:spTree>
    <p:extLst>
      <p:ext uri="{BB962C8B-B14F-4D97-AF65-F5344CB8AC3E}">
        <p14:creationId xmlns:p14="http://schemas.microsoft.com/office/powerpoint/2010/main" val="1867308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
          <p:cNvPicPr>
            <a:picLocks noChangeAspect="1"/>
          </p:cNvPicPr>
          <p:nvPr/>
        </p:nvPicPr>
        <p:blipFill>
          <a:blip r:embed="rId3">
            <a:extLst>
              <a:ext uri="{28A0092B-C50C-407E-A947-70E740481C1C}">
                <a14:useLocalDpi xmlns:a14="http://schemas.microsoft.com/office/drawing/2010/main" val="0"/>
              </a:ext>
            </a:extLst>
          </a:blip>
          <a:srcRect t="17918" b="21704"/>
          <a:stretch>
            <a:fillRect/>
          </a:stretch>
        </p:blipFill>
        <p:spPr bwMode="auto">
          <a:xfrm>
            <a:off x="0" y="0"/>
            <a:ext cx="12204700"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65588" y="1444625"/>
            <a:ext cx="4059237" cy="416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5035199" y="2867025"/>
            <a:ext cx="2278765" cy="1323439"/>
          </a:xfrm>
          <a:prstGeom prst="rect">
            <a:avLst/>
          </a:prstGeom>
          <a:noFill/>
        </p:spPr>
        <p:txBody>
          <a:bodyPr wrap="none">
            <a:spAutoFit/>
          </a:bodyPr>
          <a:lstStyle/>
          <a:p>
            <a:pPr algn="ctr" eaLnBrk="1" hangingPunct="1">
              <a:defRPr/>
            </a:pPr>
            <a:r>
              <a:rPr lang="nl-BE" sz="4000" cap="small" dirty="0">
                <a:solidFill>
                  <a:schemeClr val="bg1"/>
                </a:solidFill>
                <a:latin typeface="Open Sans" panose="020B0606030504020204" pitchFamily="34" charset="0"/>
                <a:ea typeface="Open Sans" panose="020B0606030504020204" pitchFamily="34" charset="0"/>
                <a:cs typeface="Open Sans" panose="020B0606030504020204" pitchFamily="34" charset="0"/>
              </a:rPr>
              <a:t>thank you! </a:t>
            </a:r>
            <a:br>
              <a:rPr lang="nl-BE" sz="4000" cap="small"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nl-BE" sz="4000" cap="small"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Questions?</a:t>
            </a:r>
            <a:endParaRPr lang="nl-BE" sz="4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436" name="Rectangle 5"/>
          <p:cNvSpPr>
            <a:spLocks noChangeArrowheads="1"/>
          </p:cNvSpPr>
          <p:nvPr/>
        </p:nvSpPr>
        <p:spPr bwMode="auto">
          <a:xfrm>
            <a:off x="3895176" y="5564188"/>
            <a:ext cx="4560416"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Open Sans" panose="020B0606030504020204" pitchFamily="34" charset="0"/>
                <a:cs typeface="Open Sans" panose="020B0606030504020204" pitchFamily="34" charset="0"/>
              </a:defRPr>
            </a:lvl1pPr>
            <a:lvl2pPr marL="742950" indent="-285750">
              <a:spcBef>
                <a:spcPct val="20000"/>
              </a:spcBef>
              <a:buFont typeface="Arial" panose="020B0604020202020204" pitchFamily="34" charset="0"/>
              <a:buChar char="–"/>
              <a:defRPr sz="2800">
                <a:solidFill>
                  <a:schemeClr val="tx1"/>
                </a:solidFill>
                <a:latin typeface="Open Sans" panose="020B0606030504020204" pitchFamily="34" charset="0"/>
                <a:cs typeface="Open Sans" panose="020B0606030504020204" pitchFamily="34" charset="0"/>
              </a:defRPr>
            </a:lvl2pPr>
            <a:lvl3pPr marL="1143000" indent="-228600">
              <a:spcBef>
                <a:spcPct val="20000"/>
              </a:spcBef>
              <a:buFont typeface="Arial" panose="020B0604020202020204" pitchFamily="34" charset="0"/>
              <a:buChar char="•"/>
              <a:defRPr sz="2400">
                <a:solidFill>
                  <a:schemeClr val="tx1"/>
                </a:solidFill>
                <a:latin typeface="Open Sans" panose="020B0606030504020204" pitchFamily="34" charset="0"/>
                <a:cs typeface="Open Sans" panose="020B0606030504020204" pitchFamily="34" charset="0"/>
              </a:defRPr>
            </a:lvl3pPr>
            <a:lvl4pPr marL="1600200" indent="-228600">
              <a:spcBef>
                <a:spcPct val="20000"/>
              </a:spcBef>
              <a:buFont typeface="Arial" panose="020B0604020202020204" pitchFamily="34" charset="0"/>
              <a:buChar char="–"/>
              <a:defRPr sz="2000">
                <a:solidFill>
                  <a:schemeClr val="tx1"/>
                </a:solidFill>
                <a:latin typeface="Open Sans" panose="020B0606030504020204" pitchFamily="34" charset="0"/>
                <a:cs typeface="Open Sans" panose="020B0606030504020204" pitchFamily="34" charset="0"/>
              </a:defRPr>
            </a:lvl4pPr>
            <a:lvl5pPr marL="2057400" indent="-228600">
              <a:spcBef>
                <a:spcPct val="20000"/>
              </a:spcBef>
              <a:buFont typeface="Arial" panose="020B0604020202020204" pitchFamily="34" charset="0"/>
              <a:buChar char="»"/>
              <a:defRPr sz="2000">
                <a:solidFill>
                  <a:schemeClr val="tx1"/>
                </a:solidFill>
                <a:latin typeface="Open Sans" panose="020B0606030504020204" pitchFamily="34" charset="0"/>
                <a:cs typeface="Open Sans" panose="020B0606030504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Open Sans" panose="020B0606030504020204" pitchFamily="34" charset="0"/>
                <a:cs typeface="Open Sans" panose="020B0606030504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Open Sans" panose="020B0606030504020204" pitchFamily="34" charset="0"/>
                <a:cs typeface="Open Sans" panose="020B0606030504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Open Sans" panose="020B0606030504020204" pitchFamily="34" charset="0"/>
                <a:cs typeface="Open Sans" panose="020B0606030504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Open Sans" panose="020B0606030504020204" pitchFamily="34" charset="0"/>
                <a:cs typeface="Open Sans" panose="020B0606030504020204" pitchFamily="34" charset="0"/>
              </a:defRPr>
            </a:lvl9pPr>
          </a:lstStyle>
          <a:p>
            <a:pPr algn="ctr" eaLnBrk="1" hangingPunct="1">
              <a:spcBef>
                <a:spcPct val="0"/>
              </a:spcBef>
              <a:buFontTx/>
              <a:buNone/>
              <a:defRPr/>
            </a:pPr>
            <a:r>
              <a:rPr lang="en-US" altLang="nl-BE" sz="2800" u="sng" dirty="0" smtClean="0">
                <a:solidFill>
                  <a:schemeClr val="tx2"/>
                </a:solidFill>
                <a:ea typeface="Open Sans" panose="020B0606030504020204" pitchFamily="34" charset="0"/>
              </a:rPr>
              <a:t>http://www.radiometeorzoo.org</a:t>
            </a:r>
            <a:endParaRPr lang="en-US" altLang="nl-BE" sz="1050" dirty="0" smtClean="0">
              <a:solidFill>
                <a:schemeClr val="tx2"/>
              </a:solidFill>
              <a:ea typeface="Open Sans" panose="020B0606030504020204" pitchFamily="34" charset="0"/>
            </a:endParaRPr>
          </a:p>
          <a:p>
            <a:pPr algn="ctr" eaLnBrk="1" hangingPunct="1">
              <a:spcBef>
                <a:spcPct val="0"/>
              </a:spcBef>
              <a:buFontTx/>
              <a:buNone/>
              <a:defRPr/>
            </a:pPr>
            <a:r>
              <a:rPr lang="en-US" altLang="nl-BE" sz="2400" b="1" dirty="0" smtClean="0">
                <a:solidFill>
                  <a:schemeClr val="tx2"/>
                </a:solidFill>
                <a:ea typeface="Open Sans" panose="020B0606030504020204" pitchFamily="34" charset="0"/>
              </a:rPr>
              <a:t>Stijn.Calders@aeronomie.be</a:t>
            </a:r>
            <a:endParaRPr lang="en-US" altLang="en-US" sz="2400" b="1" dirty="0" smtClean="0">
              <a:ea typeface="Open Sans" panose="020B060603050402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569743" y="-5569743"/>
            <a:ext cx="1052513" cy="12192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sp>
        <p:nvSpPr>
          <p:cNvPr id="17411" name="Title 1"/>
          <p:cNvSpPr>
            <a:spLocks noGrp="1"/>
          </p:cNvSpPr>
          <p:nvPr>
            <p:ph type="title"/>
          </p:nvPr>
        </p:nvSpPr>
        <p:spPr>
          <a:xfrm>
            <a:off x="3216275" y="116632"/>
            <a:ext cx="8712200" cy="696913"/>
          </a:xfrm>
        </p:spPr>
        <p:txBody>
          <a:bodyPr/>
          <a:lstStyle/>
          <a:p>
            <a:r>
              <a:rPr lang="en-US" altLang="en-US" sz="3200" dirty="0">
                <a:latin typeface="Verdana" panose="020B0604030504040204" pitchFamily="34" charset="0"/>
                <a:ea typeface="Verdana" panose="020B0604030504040204" pitchFamily="34" charset="0"/>
              </a:rPr>
              <a:t>Adding a priori information</a:t>
            </a:r>
            <a:endParaRPr lang="en-US" altLang="en-US" sz="3200" dirty="0" smtClean="0">
              <a:latin typeface="Verdana" panose="020B0604030504040204" pitchFamily="34" charset="0"/>
              <a:ea typeface="Verdana" panose="020B0604030504040204" pitchFamily="34" charset="0"/>
            </a:endParaRPr>
          </a:p>
        </p:txBody>
      </p:sp>
      <p:pic>
        <p:nvPicPr>
          <p:cNvPr id="174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784056" y="453232"/>
            <a:ext cx="623887" cy="12192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17416" name="Picture 3" descr="Ligne_orang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35700"/>
            <a:ext cx="12204000" cy="18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17413" name="Picture 3" descr="Ligne_orang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33463"/>
            <a:ext cx="12192000" cy="252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2" name="Content Placeholder 1"/>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623392" y="153039"/>
            <a:ext cx="1835347" cy="1833872"/>
          </a:xfrm>
        </p:spPr>
      </p:pic>
      <p:sp>
        <p:nvSpPr>
          <p:cNvPr id="3" name="TextBox 2"/>
          <p:cNvSpPr txBox="1"/>
          <p:nvPr/>
        </p:nvSpPr>
        <p:spPr>
          <a:xfrm>
            <a:off x="2711624" y="1148551"/>
            <a:ext cx="9216851" cy="4893647"/>
          </a:xfrm>
          <a:prstGeom prst="rect">
            <a:avLst/>
          </a:prstGeom>
          <a:noFill/>
        </p:spPr>
        <p:txBody>
          <a:bodyPr wrap="square" rtlCol="0">
            <a:spAutoFit/>
          </a:bodyPr>
          <a:lstStyle/>
          <a:p>
            <a:r>
              <a:rPr lang="en-US" sz="2400" b="1" dirty="0" smtClean="0"/>
              <a:t>Assumption:</a:t>
            </a:r>
            <a:r>
              <a:rPr lang="en-US" sz="2400" dirty="0" smtClean="0"/>
              <a:t> </a:t>
            </a:r>
          </a:p>
          <a:p>
            <a:r>
              <a:rPr lang="en-US" sz="2400" dirty="0"/>
              <a:t>Meteoroids detected by data sources at the same station have similar </a:t>
            </a:r>
            <a:r>
              <a:rPr lang="en-US" sz="2400" dirty="0" smtClean="0"/>
              <a:t>properties. So they share </a:t>
            </a:r>
            <a:r>
              <a:rPr lang="en-US" sz="2400" dirty="0"/>
              <a:t>the same normalized observability function (OF) </a:t>
            </a:r>
            <a:r>
              <a:rPr lang="en-US" sz="2400" dirty="0" smtClean="0"/>
              <a:t>and </a:t>
            </a:r>
            <a:r>
              <a:rPr lang="en-US" sz="2400" dirty="0"/>
              <a:t>sporadic background </a:t>
            </a:r>
            <a:r>
              <a:rPr lang="en-US" sz="2400" dirty="0" smtClean="0"/>
              <a:t>profile.</a:t>
            </a:r>
          </a:p>
          <a:p>
            <a:endParaRPr lang="en-US" sz="2400" dirty="0"/>
          </a:p>
          <a:p>
            <a:r>
              <a:rPr lang="en-US" sz="2400" b="1" dirty="0" smtClean="0"/>
              <a:t>Activity model</a:t>
            </a:r>
            <a:r>
              <a:rPr lang="en-US" sz="2400" b="1" dirty="0"/>
              <a:t>:</a:t>
            </a:r>
            <a:r>
              <a:rPr lang="en-US" sz="2400" dirty="0"/>
              <a:t> </a:t>
            </a:r>
            <a:endParaRPr lang="en-US" sz="2400" dirty="0" smtClean="0"/>
          </a:p>
          <a:p>
            <a:endParaRPr lang="en-US" sz="2400" b="1" dirty="0"/>
          </a:p>
          <a:p>
            <a:endParaRPr lang="en-US" sz="2400" b="1" dirty="0" smtClean="0"/>
          </a:p>
          <a:p>
            <a:r>
              <a:rPr lang="en-US" sz="2400" b="1" dirty="0" smtClean="0"/>
              <a:t>Advantages</a:t>
            </a:r>
            <a:r>
              <a:rPr lang="en-US" sz="2400" b="1" dirty="0"/>
              <a:t>:</a:t>
            </a:r>
            <a:r>
              <a:rPr lang="en-US" sz="2400" dirty="0"/>
              <a:t> </a:t>
            </a:r>
          </a:p>
          <a:p>
            <a:pPr marL="742950" lvl="1" indent="-285750">
              <a:buFont typeface="Arial" panose="020B0604020202020204" pitchFamily="34" charset="0"/>
              <a:buChar char="•"/>
            </a:pPr>
            <a:r>
              <a:rPr lang="en-US" sz="2400" dirty="0"/>
              <a:t>Reduces the number of unknowns compared to individual data source methods.</a:t>
            </a:r>
          </a:p>
          <a:p>
            <a:pPr marL="742950" lvl="1" indent="-285750">
              <a:buFont typeface="Arial" panose="020B0604020202020204" pitchFamily="34" charset="0"/>
              <a:buChar char="•"/>
            </a:pPr>
            <a:r>
              <a:rPr lang="en-US" sz="2400" dirty="0"/>
              <a:t>Improves problem conditioning by leveraging multiple data sources.</a:t>
            </a:r>
          </a:p>
        </p:txBody>
      </p:sp>
      <p:pic>
        <p:nvPicPr>
          <p:cNvPr id="9" name="Google Shape;91;p1"/>
          <p:cNvPicPr preferRelativeResize="0"/>
          <p:nvPr/>
        </p:nvPicPr>
        <p:blipFill rotWithShape="1">
          <a:blip r:embed="rId7">
            <a:alphaModFix/>
          </a:blip>
          <a:srcRect/>
          <a:stretch/>
        </p:blipFill>
        <p:spPr>
          <a:xfrm>
            <a:off x="86620" y="6357336"/>
            <a:ext cx="1073543" cy="383791"/>
          </a:xfrm>
          <a:prstGeom prst="rect">
            <a:avLst/>
          </a:prstGeom>
          <a:noFill/>
          <a:ln>
            <a:noFill/>
          </a:ln>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31904" y="3277981"/>
            <a:ext cx="3724795" cy="943107"/>
          </a:xfrm>
          <a:prstGeom prst="rect">
            <a:avLst/>
          </a:prstGeom>
        </p:spPr>
      </p:pic>
    </p:spTree>
    <p:extLst>
      <p:ext uri="{BB962C8B-B14F-4D97-AF65-F5344CB8AC3E}">
        <p14:creationId xmlns:p14="http://schemas.microsoft.com/office/powerpoint/2010/main" val="23259616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569743" y="-5569743"/>
            <a:ext cx="1052513" cy="12192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sp>
        <p:nvSpPr>
          <p:cNvPr id="17411" name="Title 1"/>
          <p:cNvSpPr>
            <a:spLocks noGrp="1"/>
          </p:cNvSpPr>
          <p:nvPr>
            <p:ph type="title"/>
          </p:nvPr>
        </p:nvSpPr>
        <p:spPr>
          <a:xfrm>
            <a:off x="3216275" y="333375"/>
            <a:ext cx="8712200" cy="696913"/>
          </a:xfrm>
        </p:spPr>
        <p:txBody>
          <a:bodyPr/>
          <a:lstStyle/>
          <a:p>
            <a:r>
              <a:rPr lang="en-US" altLang="en-US" sz="3200" dirty="0" smtClean="0">
                <a:latin typeface="Verdana" panose="020B0604030504040204" pitchFamily="34" charset="0"/>
                <a:ea typeface="Verdana" panose="020B0604030504040204" pitchFamily="34" charset="0"/>
              </a:rPr>
              <a:t>Adding a priori information</a:t>
            </a:r>
          </a:p>
        </p:txBody>
      </p:sp>
      <p:pic>
        <p:nvPicPr>
          <p:cNvPr id="174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784056" y="453232"/>
            <a:ext cx="623887" cy="12192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17416" name="Picture 3" descr="Ligne_orang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35700"/>
            <a:ext cx="12204000" cy="18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17413" name="Picture 3" descr="Ligne_orang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33463"/>
            <a:ext cx="12192000" cy="252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2" name="Content Placeholder 1"/>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623392" y="153039"/>
            <a:ext cx="1835347" cy="1833872"/>
          </a:xfrm>
        </p:spPr>
      </p:pic>
      <p:sp>
        <p:nvSpPr>
          <p:cNvPr id="3" name="TextBox 2"/>
          <p:cNvSpPr txBox="1"/>
          <p:nvPr/>
        </p:nvSpPr>
        <p:spPr>
          <a:xfrm>
            <a:off x="2711624" y="1148551"/>
            <a:ext cx="9216851" cy="4893647"/>
          </a:xfrm>
          <a:prstGeom prst="rect">
            <a:avLst/>
          </a:prstGeom>
          <a:noFill/>
        </p:spPr>
        <p:txBody>
          <a:bodyPr wrap="square" rtlCol="0">
            <a:spAutoFit/>
          </a:bodyPr>
          <a:lstStyle/>
          <a:p>
            <a:r>
              <a:rPr lang="en-US" sz="2400" b="1" dirty="0" smtClean="0"/>
              <a:t>Smooth sporadic background</a:t>
            </a:r>
            <a:endParaRPr lang="en-US" sz="2400" dirty="0"/>
          </a:p>
          <a:p>
            <a:pPr marL="742950" lvl="1" indent="-285750">
              <a:buFont typeface="Arial" panose="020B0604020202020204" pitchFamily="34" charset="0"/>
              <a:buChar char="•"/>
            </a:pPr>
            <a:r>
              <a:rPr lang="en-US" sz="2400" dirty="0"/>
              <a:t>Adds a smoothness condition to the sporadic background </a:t>
            </a:r>
            <a:r>
              <a:rPr lang="en-US" sz="2400" dirty="0" smtClean="0"/>
              <a:t>profile</a:t>
            </a:r>
            <a:endParaRPr lang="el-GR" sz="2400" dirty="0"/>
          </a:p>
          <a:p>
            <a:pPr marL="742950" lvl="1" indent="-285750">
              <a:buFont typeface="Arial" panose="020B0604020202020204" pitchFamily="34" charset="0"/>
              <a:buChar char="•"/>
            </a:pPr>
            <a:r>
              <a:rPr lang="en-US" sz="2400" dirty="0"/>
              <a:t>Ensures physically meaningful, smooth periodic curves.</a:t>
            </a:r>
          </a:p>
          <a:p>
            <a:pPr marL="742950" lvl="1" indent="-285750">
              <a:buFont typeface="Arial" panose="020B0604020202020204" pitchFamily="34" charset="0"/>
              <a:buChar char="•"/>
            </a:pPr>
            <a:r>
              <a:rPr lang="en-US" sz="2400" dirty="0"/>
              <a:t>Couples equations for all time bins, improving problem stability.</a:t>
            </a:r>
          </a:p>
          <a:p>
            <a:endParaRPr lang="en-US" sz="2400" b="1" dirty="0" smtClean="0"/>
          </a:p>
          <a:p>
            <a:r>
              <a:rPr lang="en-US" sz="2400" b="1" dirty="0" smtClean="0"/>
              <a:t>Sporadic background model</a:t>
            </a:r>
            <a:endParaRPr lang="en-US" sz="2400" dirty="0"/>
          </a:p>
          <a:p>
            <a:pPr marL="742950" lvl="1" indent="-285750">
              <a:buFont typeface="Arial" panose="020B0604020202020204" pitchFamily="34" charset="0"/>
              <a:buChar char="•"/>
            </a:pPr>
            <a:r>
              <a:rPr lang="en-US" sz="2400" dirty="0"/>
              <a:t>Uses a latitude-dependent sinusoidal model for sporadic </a:t>
            </a:r>
            <a:r>
              <a:rPr lang="en-US" sz="2400" dirty="0" smtClean="0"/>
              <a:t>activity based on Younger et al. (2009).</a:t>
            </a:r>
          </a:p>
          <a:p>
            <a:pPr marL="742950" lvl="1" indent="-285750">
              <a:buFont typeface="Arial" panose="020B0604020202020204" pitchFamily="34" charset="0"/>
              <a:buChar char="•"/>
            </a:pPr>
            <a:r>
              <a:rPr lang="en-US" sz="2400" dirty="0" smtClean="0"/>
              <a:t>Reduces </a:t>
            </a:r>
            <a:r>
              <a:rPr lang="en-US" sz="2400" dirty="0"/>
              <a:t>unknowns, simplifies optimization, and improves </a:t>
            </a:r>
            <a:r>
              <a:rPr lang="en-US" sz="2400" dirty="0" smtClean="0"/>
              <a:t>robustness.</a:t>
            </a:r>
            <a:endParaRPr lang="en-US" sz="2400" dirty="0"/>
          </a:p>
          <a:p>
            <a:endParaRPr lang="en-US" sz="2400" b="1" dirty="0" smtClean="0"/>
          </a:p>
          <a:p>
            <a:r>
              <a:rPr lang="en-US" sz="2400" dirty="0" smtClean="0"/>
              <a:t>Both </a:t>
            </a:r>
            <a:r>
              <a:rPr lang="en-US" sz="2400" dirty="0"/>
              <a:t>methods enhance the reliability of meteor stream analysis by better handling sporadic background variations.</a:t>
            </a:r>
          </a:p>
        </p:txBody>
      </p:sp>
      <p:pic>
        <p:nvPicPr>
          <p:cNvPr id="9" name="Google Shape;91;p1"/>
          <p:cNvPicPr preferRelativeResize="0"/>
          <p:nvPr/>
        </p:nvPicPr>
        <p:blipFill rotWithShape="1">
          <a:blip r:embed="rId7">
            <a:alphaModFix/>
          </a:blip>
          <a:srcRect/>
          <a:stretch/>
        </p:blipFill>
        <p:spPr>
          <a:xfrm>
            <a:off x="86620" y="6357336"/>
            <a:ext cx="1073543" cy="383791"/>
          </a:xfrm>
          <a:prstGeom prst="rect">
            <a:avLst/>
          </a:prstGeom>
          <a:noFill/>
          <a:ln>
            <a:noFill/>
          </a:ln>
        </p:spPr>
      </p:pic>
    </p:spTree>
    <p:extLst>
      <p:ext uri="{BB962C8B-B14F-4D97-AF65-F5344CB8AC3E}">
        <p14:creationId xmlns:p14="http://schemas.microsoft.com/office/powerpoint/2010/main" val="24209527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569743" y="-5569743"/>
            <a:ext cx="1052513" cy="12192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sp>
        <p:nvSpPr>
          <p:cNvPr id="17411" name="Title 1"/>
          <p:cNvSpPr>
            <a:spLocks noGrp="1"/>
          </p:cNvSpPr>
          <p:nvPr>
            <p:ph type="title"/>
          </p:nvPr>
        </p:nvSpPr>
        <p:spPr>
          <a:xfrm>
            <a:off x="3216275" y="333375"/>
            <a:ext cx="8712200" cy="696913"/>
          </a:xfrm>
        </p:spPr>
        <p:txBody>
          <a:bodyPr/>
          <a:lstStyle/>
          <a:p>
            <a:r>
              <a:rPr lang="en-US" altLang="en-US" sz="3200" dirty="0" smtClean="0">
                <a:latin typeface="Verdana" panose="020B0604030504040204" pitchFamily="34" charset="0"/>
                <a:ea typeface="Verdana" panose="020B0604030504040204" pitchFamily="34" charset="0"/>
              </a:rPr>
              <a:t>Multiple streams</a:t>
            </a:r>
          </a:p>
        </p:txBody>
      </p:sp>
      <p:pic>
        <p:nvPicPr>
          <p:cNvPr id="174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784056" y="453232"/>
            <a:ext cx="623887" cy="12192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17416" name="Picture 3" descr="Ligne_orang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35700"/>
            <a:ext cx="12204000" cy="18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17413" name="Picture 3" descr="Ligne_orang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33463"/>
            <a:ext cx="12192000" cy="252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2" name="Content Placeholder 1"/>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623392" y="153039"/>
            <a:ext cx="1835347" cy="1833872"/>
          </a:xfrm>
        </p:spPr>
      </p:pic>
      <p:sp>
        <p:nvSpPr>
          <p:cNvPr id="3" name="TextBox 2"/>
          <p:cNvSpPr txBox="1"/>
          <p:nvPr/>
        </p:nvSpPr>
        <p:spPr>
          <a:xfrm>
            <a:off x="2711624" y="1148551"/>
            <a:ext cx="9216851" cy="2308324"/>
          </a:xfrm>
          <a:prstGeom prst="rect">
            <a:avLst/>
          </a:prstGeom>
          <a:noFill/>
        </p:spPr>
        <p:txBody>
          <a:bodyPr wrap="square" rtlCol="0">
            <a:spAutoFit/>
          </a:bodyPr>
          <a:lstStyle/>
          <a:p>
            <a:r>
              <a:rPr lang="en-US" sz="2400" dirty="0" smtClean="0"/>
              <a:t>We </a:t>
            </a:r>
            <a:r>
              <a:rPr lang="en-US" sz="2400" dirty="0"/>
              <a:t>can </a:t>
            </a:r>
            <a:r>
              <a:rPr lang="en-US" sz="2400" dirty="0" smtClean="0"/>
              <a:t>work with multiple streams </a:t>
            </a:r>
            <a:r>
              <a:rPr lang="en-US" sz="2400" i="1" dirty="0" smtClean="0"/>
              <a:t>s</a:t>
            </a:r>
            <a:r>
              <a:rPr lang="en-US" sz="2400" dirty="0" smtClean="0"/>
              <a:t>:</a:t>
            </a:r>
          </a:p>
          <a:p>
            <a:endParaRPr lang="en-US" sz="2400" dirty="0"/>
          </a:p>
          <a:p>
            <a:endParaRPr lang="en-US" sz="2400" dirty="0" smtClean="0"/>
          </a:p>
          <a:p>
            <a:endParaRPr lang="en-US" sz="2400" dirty="0" smtClean="0"/>
          </a:p>
          <a:p>
            <a:r>
              <a:rPr lang="en-US" sz="2400" dirty="0" smtClean="0"/>
              <a:t>Of course it will add more stream parameters and increases the number of unknowns.</a:t>
            </a:r>
          </a:p>
        </p:txBody>
      </p:sp>
      <p:pic>
        <p:nvPicPr>
          <p:cNvPr id="9" name="Google Shape;91;p1"/>
          <p:cNvPicPr preferRelativeResize="0"/>
          <p:nvPr/>
        </p:nvPicPr>
        <p:blipFill rotWithShape="1">
          <a:blip r:embed="rId7">
            <a:alphaModFix/>
          </a:blip>
          <a:srcRect/>
          <a:stretch/>
        </p:blipFill>
        <p:spPr>
          <a:xfrm>
            <a:off x="86620" y="6357336"/>
            <a:ext cx="1073543" cy="383791"/>
          </a:xfrm>
          <a:prstGeom prst="rect">
            <a:avLst/>
          </a:prstGeom>
          <a:noFill/>
          <a:ln>
            <a:noFill/>
          </a:ln>
        </p:spPr>
      </p:pic>
      <mc:AlternateContent xmlns:mc="http://schemas.openxmlformats.org/markup-compatibility/2006" xmlns:a14="http://schemas.microsoft.com/office/drawing/2010/main">
        <mc:Choice Requires="a14">
          <p:sp>
            <p:nvSpPr>
              <p:cNvPr id="5" name="TextBox 4"/>
              <p:cNvSpPr txBox="1"/>
              <p:nvPr/>
            </p:nvSpPr>
            <p:spPr>
              <a:xfrm>
                <a:off x="5815950" y="1901956"/>
                <a:ext cx="2379561" cy="5120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𝑚</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𝑗</m:t>
                          </m:r>
                        </m:sub>
                      </m:sSub>
                      <m:r>
                        <a:rPr lang="en-US" b="0" i="1" smtClean="0">
                          <a:latin typeface="Cambria Math" panose="02040503050406030204" pitchFamily="18" charset="0"/>
                        </a:rPr>
                        <m:t>+</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𝑠</m:t>
                          </m:r>
                        </m:sub>
                        <m:sup/>
                        <m:e>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b="0" i="1" smtClean="0">
                                  <a:latin typeface="Cambria Math" panose="02040503050406030204" pitchFamily="18" charset="0"/>
                                </a:rPr>
                                <m:t>𝑠</m:t>
                              </m:r>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𝑂𝐹</m:t>
                              </m:r>
                            </m:e>
                            <m:sub>
                              <m:r>
                                <a:rPr lang="en-US" b="0" i="1" smtClean="0">
                                  <a:latin typeface="Cambria Math" panose="02040503050406030204" pitchFamily="18" charset="0"/>
                                </a:rPr>
                                <m:t>𝑠</m:t>
                              </m:r>
                              <m:r>
                                <a:rPr lang="en-US" i="1">
                                  <a:latin typeface="Cambria Math" panose="02040503050406030204" pitchFamily="18" charset="0"/>
                                </a:rPr>
                                <m:t>𝑗</m:t>
                              </m:r>
                            </m:sub>
                          </m:sSub>
                        </m:e>
                      </m:nary>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815950" y="1901956"/>
                <a:ext cx="2379561" cy="512063"/>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79649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569743" y="-5569743"/>
            <a:ext cx="1052513" cy="12192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sp>
        <p:nvSpPr>
          <p:cNvPr id="17411" name="Title 1"/>
          <p:cNvSpPr>
            <a:spLocks noGrp="1"/>
          </p:cNvSpPr>
          <p:nvPr>
            <p:ph type="title"/>
          </p:nvPr>
        </p:nvSpPr>
        <p:spPr>
          <a:xfrm>
            <a:off x="3216275" y="333375"/>
            <a:ext cx="8712200" cy="696913"/>
          </a:xfrm>
        </p:spPr>
        <p:txBody>
          <a:bodyPr/>
          <a:lstStyle/>
          <a:p>
            <a:r>
              <a:rPr lang="en-US" altLang="en-US" sz="3200" dirty="0" smtClean="0">
                <a:latin typeface="Verdana" panose="020B0604030504040204" pitchFamily="34" charset="0"/>
                <a:ea typeface="Verdana" panose="020B0604030504040204" pitchFamily="34" charset="0"/>
              </a:rPr>
              <a:t>Problem statement</a:t>
            </a:r>
          </a:p>
        </p:txBody>
      </p:sp>
      <p:pic>
        <p:nvPicPr>
          <p:cNvPr id="174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784056" y="453232"/>
            <a:ext cx="623887" cy="12192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17416" name="Picture 3" descr="Ligne_orang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35700"/>
            <a:ext cx="12204000" cy="18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17413" name="Picture 3" descr="Ligne_orang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33463"/>
            <a:ext cx="12192000" cy="252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2" name="Content Placeholder 1"/>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623392" y="153039"/>
            <a:ext cx="1835347" cy="1833872"/>
          </a:xfrm>
        </p:spPr>
      </p:pic>
      <p:pic>
        <p:nvPicPr>
          <p:cNvPr id="9" name="Google Shape;91;p1"/>
          <p:cNvPicPr preferRelativeResize="0"/>
          <p:nvPr/>
        </p:nvPicPr>
        <p:blipFill rotWithShape="1">
          <a:blip r:embed="rId7">
            <a:alphaModFix/>
          </a:blip>
          <a:srcRect/>
          <a:stretch/>
        </p:blipFill>
        <p:spPr>
          <a:xfrm>
            <a:off x="86620" y="6357336"/>
            <a:ext cx="1073543" cy="383791"/>
          </a:xfrm>
          <a:prstGeom prst="rect">
            <a:avLst/>
          </a:prstGeom>
          <a:noFill/>
          <a:ln>
            <a:noFill/>
          </a:ln>
        </p:spPr>
      </p:pic>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91644" y="1789525"/>
            <a:ext cx="8424936" cy="4271939"/>
          </a:xfrm>
          <a:prstGeom prst="rect">
            <a:avLst/>
          </a:prstGeom>
        </p:spPr>
      </p:pic>
    </p:spTree>
    <p:extLst>
      <p:ext uri="{BB962C8B-B14F-4D97-AF65-F5344CB8AC3E}">
        <p14:creationId xmlns:p14="http://schemas.microsoft.com/office/powerpoint/2010/main" val="3535519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569743" y="-5569743"/>
            <a:ext cx="1052513" cy="12192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sp>
        <p:nvSpPr>
          <p:cNvPr id="17411" name="Title 1"/>
          <p:cNvSpPr>
            <a:spLocks noGrp="1"/>
          </p:cNvSpPr>
          <p:nvPr>
            <p:ph type="title"/>
          </p:nvPr>
        </p:nvSpPr>
        <p:spPr>
          <a:xfrm>
            <a:off x="3216275" y="333375"/>
            <a:ext cx="8712200" cy="696913"/>
          </a:xfrm>
        </p:spPr>
        <p:txBody>
          <a:bodyPr/>
          <a:lstStyle/>
          <a:p>
            <a:r>
              <a:rPr lang="en-US" altLang="en-US" sz="3200" dirty="0" smtClean="0">
                <a:latin typeface="Verdana" panose="020B0604030504040204" pitchFamily="34" charset="0"/>
                <a:ea typeface="Verdana" panose="020B0604030504040204" pitchFamily="34" charset="0"/>
              </a:rPr>
              <a:t>Solution proposed by </a:t>
            </a:r>
            <a:r>
              <a:rPr lang="en-US" altLang="en-US" sz="3200" dirty="0" err="1" smtClean="0">
                <a:latin typeface="Verdana" panose="020B0604030504040204" pitchFamily="34" charset="0"/>
                <a:ea typeface="Verdana" panose="020B0604030504040204" pitchFamily="34" charset="0"/>
              </a:rPr>
              <a:t>Steyaert</a:t>
            </a:r>
            <a:r>
              <a:rPr lang="en-US" altLang="en-US" sz="3200" dirty="0" smtClean="0">
                <a:latin typeface="Verdana" panose="020B0604030504040204" pitchFamily="34" charset="0"/>
                <a:ea typeface="Verdana" panose="020B0604030504040204" pitchFamily="34" charset="0"/>
              </a:rPr>
              <a:t> (2006)</a:t>
            </a:r>
          </a:p>
        </p:txBody>
      </p:sp>
      <p:pic>
        <p:nvPicPr>
          <p:cNvPr id="174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784056" y="453232"/>
            <a:ext cx="623887" cy="12192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17416" name="Picture 3" descr="Ligne_orang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35700"/>
            <a:ext cx="12204000" cy="18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17413" name="Picture 3" descr="Ligne_orang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33463"/>
            <a:ext cx="12192000" cy="252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2" name="Content Placeholder 1"/>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623392" y="153039"/>
            <a:ext cx="1835347" cy="1833872"/>
          </a:xfrm>
        </p:spPr>
      </p:pic>
      <mc:AlternateContent xmlns:mc="http://schemas.openxmlformats.org/markup-compatibility/2006" xmlns:a14="http://schemas.microsoft.com/office/drawing/2010/main">
        <mc:Choice Requires="a14">
          <p:sp>
            <p:nvSpPr>
              <p:cNvPr id="3" name="TextBox 2"/>
              <p:cNvSpPr txBox="1"/>
              <p:nvPr/>
            </p:nvSpPr>
            <p:spPr>
              <a:xfrm>
                <a:off x="2711624" y="1148551"/>
                <a:ext cx="9216851" cy="5123454"/>
              </a:xfrm>
              <a:prstGeom prst="rect">
                <a:avLst/>
              </a:prstGeom>
              <a:noFill/>
            </p:spPr>
            <p:txBody>
              <a:bodyPr wrap="square" rtlCol="0">
                <a:spAutoFit/>
              </a:bodyPr>
              <a:lstStyle/>
              <a:p>
                <a:r>
                  <a:rPr lang="en-US" sz="2000" dirty="0" err="1" smtClean="0"/>
                  <a:t>Steyaert</a:t>
                </a:r>
                <a:r>
                  <a:rPr lang="en-US" sz="2000" dirty="0" smtClean="0"/>
                  <a:t> et al. (2006) proposed as activity model:</a:t>
                </a:r>
              </a:p>
              <a:p>
                <a:endParaRPr lang="en-US"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smtClean="0">
                          <a:solidFill>
                            <a:srgbClr val="FF0000"/>
                          </a:solidFill>
                          <a:latin typeface="Cambria Math" panose="02040503050406030204" pitchFamily="18" charset="0"/>
                        </a:rPr>
                        <m:t>𝑆</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𝑇</m:t>
                          </m:r>
                        </m:e>
                      </m:d>
                      <m:r>
                        <a:rPr lang="en-US" i="1">
                          <a:latin typeface="Cambria Math" panose="02040503050406030204" pitchFamily="18" charset="0"/>
                        </a:rPr>
                        <m:t>+</m:t>
                      </m:r>
                      <m:r>
                        <a:rPr lang="en-US" i="1">
                          <a:latin typeface="Cambria Math" panose="02040503050406030204" pitchFamily="18" charset="0"/>
                        </a:rPr>
                        <m:t>𝑍</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smtClean="0">
                          <a:solidFill>
                            <a:srgbClr val="FF0000"/>
                          </a:solidFill>
                          <a:latin typeface="Cambria Math" panose="02040503050406030204" pitchFamily="18" charset="0"/>
                        </a:rPr>
                        <m:t>𝑂𝐹</m:t>
                      </m:r>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𝑇</m:t>
                      </m:r>
                      <m:r>
                        <a:rPr lang="en-US" i="1" smtClean="0">
                          <a:solidFill>
                            <a:srgbClr val="FF0000"/>
                          </a:solidFill>
                          <a:latin typeface="Cambria Math" panose="02040503050406030204" pitchFamily="18" charset="0"/>
                        </a:rPr>
                        <m:t>)</m:t>
                      </m:r>
                    </m:oMath>
                  </m:oMathPara>
                </a14:m>
                <a:endParaRPr lang="en-US" dirty="0"/>
              </a:p>
              <a:p>
                <a:r>
                  <a:rPr lang="en-US" dirty="0"/>
                  <a:t>with:</a:t>
                </a:r>
              </a:p>
              <a:p>
                <a:pPr marL="285750" lvl="0" indent="-285750">
                  <a:buFont typeface="Arial" panose="020B0604020202020204" pitchFamily="34" charset="0"/>
                  <a:buChar char="•"/>
                </a:pPr>
                <a:r>
                  <a:rPr lang="en-US" dirty="0" smtClean="0"/>
                  <a:t>N(t</a:t>
                </a:r>
                <a:r>
                  <a:rPr lang="en-US" dirty="0"/>
                  <a:t>): the observed activity at t hours</a:t>
                </a:r>
              </a:p>
              <a:p>
                <a:pPr marL="285750" lvl="0" indent="-285750">
                  <a:buFont typeface="Arial" panose="020B0604020202020204" pitchFamily="34" charset="0"/>
                  <a:buChar char="•"/>
                </a:pPr>
                <a:r>
                  <a:rPr lang="en-US" dirty="0"/>
                  <a:t>S(T): the sporadic activity for hour-of-day T</a:t>
                </a:r>
              </a:p>
              <a:p>
                <a:pPr marL="285750" lvl="0" indent="-285750">
                  <a:buFont typeface="Arial" panose="020B0604020202020204" pitchFamily="34" charset="0"/>
                  <a:buChar char="•"/>
                </a:pPr>
                <a:r>
                  <a:rPr lang="en-US" dirty="0"/>
                  <a:t>Z(t): the (normalized) real meteor shower activity at t hours</a:t>
                </a:r>
              </a:p>
              <a:p>
                <a:pPr marL="285750" lvl="0" indent="-285750">
                  <a:buFont typeface="Arial" panose="020B0604020202020204" pitchFamily="34" charset="0"/>
                  <a:buChar char="•"/>
                </a:pPr>
                <a:r>
                  <a:rPr lang="en-US" dirty="0"/>
                  <a:t>OF(T): </a:t>
                </a:r>
                <a:r>
                  <a:rPr lang="en-US" dirty="0" smtClean="0"/>
                  <a:t>the </a:t>
                </a:r>
                <a:r>
                  <a:rPr lang="en-US" dirty="0"/>
                  <a:t>observability function for hour-of-day T</a:t>
                </a:r>
              </a:p>
              <a:p>
                <a:pPr lvl="1"/>
                <a:endParaRPr lang="en-US" dirty="0"/>
              </a:p>
              <a:p>
                <a:r>
                  <a:rPr lang="en-US" b="1" dirty="0"/>
                  <a:t>Meteor </a:t>
                </a:r>
                <a:r>
                  <a:rPr lang="en-US" b="1" dirty="0" smtClean="0"/>
                  <a:t>activity model</a:t>
                </a:r>
                <a:r>
                  <a:rPr lang="en-US" b="1" dirty="0"/>
                  <a:t>:</a:t>
                </a:r>
                <a:endParaRPr lang="en-US" dirty="0"/>
              </a:p>
              <a:p>
                <a:r>
                  <a:rPr lang="en-US" dirty="0"/>
                  <a:t>The (normalized) real meteor shower activity is modelled as a double asymmetric exponential curve: </a:t>
                </a:r>
                <a14:m>
                  <m:oMath xmlns:m="http://schemas.openxmlformats.org/officeDocument/2006/math">
                    <m:r>
                      <a:rPr lang="en-US" i="1">
                        <a:latin typeface="Cambria Math" panose="02040503050406030204" pitchFamily="18" charset="0"/>
                      </a:rPr>
                      <m:t>𝑍</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𝑚𝑎𝑥</m:t>
                                </m:r>
                              </m:sub>
                            </m:sSub>
                            <m:r>
                              <a:rPr lang="en-US" i="1">
                                <a:latin typeface="Cambria Math" panose="02040503050406030204" pitchFamily="18" charset="0"/>
                              </a:rPr>
                              <m:t>−</m:t>
                            </m:r>
                            <m:r>
                              <a:rPr lang="en-US" i="1">
                                <a:latin typeface="Cambria Math" panose="02040503050406030204" pitchFamily="18" charset="0"/>
                              </a:rPr>
                              <m:t>𝑡</m:t>
                            </m:r>
                          </m:num>
                          <m:den>
                            <m:r>
                              <a:rPr lang="en-US" i="1">
                                <a:latin typeface="Cambria Math" panose="02040503050406030204" pitchFamily="18" charset="0"/>
                              </a:rPr>
                              <m:t>𝑎</m:t>
                            </m:r>
                          </m:den>
                        </m:f>
                        <m:r>
                          <a:rPr lang="en-US" i="1">
                            <a:latin typeface="Cambria Math" panose="02040503050406030204" pitchFamily="18" charset="0"/>
                          </a:rPr>
                          <m:t>)</m:t>
                        </m:r>
                      </m:sup>
                    </m:sSup>
                  </m:oMath>
                </a14:m>
                <a:r>
                  <a:rPr lang="en-US" dirty="0"/>
                  <a:t>(increasing activity) and </a:t>
                </a:r>
                <a14:m>
                  <m:oMath xmlns:m="http://schemas.openxmlformats.org/officeDocument/2006/math">
                    <m:r>
                      <a:rPr lang="en-US" i="1">
                        <a:latin typeface="Cambria Math" panose="02040503050406030204" pitchFamily="18" charset="0"/>
                      </a:rPr>
                      <m:t>𝑍</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𝑚𝑎𝑥</m:t>
                                </m:r>
                              </m:sub>
                            </m:sSub>
                          </m:num>
                          <m:den>
                            <m:r>
                              <a:rPr lang="en-US" i="1">
                                <a:latin typeface="Cambria Math" panose="02040503050406030204" pitchFamily="18" charset="0"/>
                              </a:rPr>
                              <m:t>𝑏</m:t>
                            </m:r>
                          </m:den>
                        </m:f>
                        <m:r>
                          <a:rPr lang="en-US" i="1">
                            <a:latin typeface="Cambria Math" panose="02040503050406030204" pitchFamily="18" charset="0"/>
                          </a:rPr>
                          <m:t>)</m:t>
                        </m:r>
                      </m:sup>
                    </m:sSup>
                  </m:oMath>
                </a14:m>
                <a:r>
                  <a:rPr lang="en-US" dirty="0"/>
                  <a:t> (declining phase) with:</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err="1">
                    <a:solidFill>
                      <a:srgbClr val="FF0000"/>
                    </a:solidFill>
                  </a:rPr>
                  <a:t>t</a:t>
                </a:r>
                <a:r>
                  <a:rPr lang="en-US" baseline="-25000" dirty="0" err="1">
                    <a:solidFill>
                      <a:srgbClr val="FF0000"/>
                    </a:solidFill>
                  </a:rPr>
                  <a:t>max</a:t>
                </a:r>
                <a:r>
                  <a:rPr lang="en-US" dirty="0"/>
                  <a:t>: the time of the maximum</a:t>
                </a:r>
              </a:p>
              <a:p>
                <a:pPr marL="285750" lvl="0" indent="-285750">
                  <a:buFont typeface="Arial" panose="020B0604020202020204" pitchFamily="34" charset="0"/>
                  <a:buChar char="•"/>
                </a:pPr>
                <a:r>
                  <a:rPr lang="en-US" dirty="0">
                    <a:solidFill>
                      <a:srgbClr val="FF0000"/>
                    </a:solidFill>
                  </a:rPr>
                  <a:t>a &amp; b</a:t>
                </a:r>
                <a:r>
                  <a:rPr lang="en-US" dirty="0"/>
                  <a:t>: time </a:t>
                </a:r>
                <a:r>
                  <a:rPr lang="en-US" dirty="0" smtClean="0"/>
                  <a:t>constants</a:t>
                </a:r>
              </a:p>
              <a:p>
                <a:pPr marL="285750" lvl="0" indent="-285750">
                  <a:buFont typeface="Arial" panose="020B0604020202020204" pitchFamily="34" charset="0"/>
                  <a:buChar char="•"/>
                </a:pPr>
                <a:endParaRPr lang="en-US" sz="2400" dirty="0"/>
              </a:p>
              <a:p>
                <a:pPr lvl="0"/>
                <a:r>
                  <a:rPr lang="en-US" dirty="0" smtClean="0"/>
                  <a:t>In total we have </a:t>
                </a:r>
                <a:r>
                  <a:rPr lang="en-US" dirty="0" smtClean="0">
                    <a:solidFill>
                      <a:srgbClr val="FF0000"/>
                    </a:solidFill>
                  </a:rPr>
                  <a:t>51 unknowns</a:t>
                </a:r>
                <a:r>
                  <a:rPr lang="en-US" dirty="0" smtClean="0"/>
                  <a:t>.</a:t>
                </a:r>
              </a:p>
            </p:txBody>
          </p:sp>
        </mc:Choice>
        <mc:Fallback xmlns="">
          <p:sp>
            <p:nvSpPr>
              <p:cNvPr id="3" name="TextBox 2"/>
              <p:cNvSpPr txBox="1">
                <a:spLocks noRot="1" noChangeAspect="1" noMove="1" noResize="1" noEditPoints="1" noAdjustHandles="1" noChangeArrowheads="1" noChangeShapeType="1" noTextEdit="1"/>
              </p:cNvSpPr>
              <p:nvPr/>
            </p:nvSpPr>
            <p:spPr>
              <a:xfrm>
                <a:off x="2711624" y="1148551"/>
                <a:ext cx="9216851" cy="5123454"/>
              </a:xfrm>
              <a:prstGeom prst="rect">
                <a:avLst/>
              </a:prstGeom>
              <a:blipFill>
                <a:blip r:embed="rId7"/>
                <a:stretch>
                  <a:fillRect l="-728" t="-595"/>
                </a:stretch>
              </a:blipFill>
            </p:spPr>
            <p:txBody>
              <a:bodyPr/>
              <a:lstStyle/>
              <a:p>
                <a:r>
                  <a:rPr lang="en-US">
                    <a:noFill/>
                  </a:rPr>
                  <a:t> </a:t>
                </a:r>
              </a:p>
            </p:txBody>
          </p:sp>
        </mc:Fallback>
      </mc:AlternateContent>
      <p:pic>
        <p:nvPicPr>
          <p:cNvPr id="9" name="Google Shape;91;p1"/>
          <p:cNvPicPr preferRelativeResize="0"/>
          <p:nvPr/>
        </p:nvPicPr>
        <p:blipFill rotWithShape="1">
          <a:blip r:embed="rId8">
            <a:alphaModFix/>
          </a:blip>
          <a:srcRect/>
          <a:stretch/>
        </p:blipFill>
        <p:spPr>
          <a:xfrm>
            <a:off x="86620" y="6357336"/>
            <a:ext cx="1073543" cy="383791"/>
          </a:xfrm>
          <a:prstGeom prst="rect">
            <a:avLst/>
          </a:prstGeom>
          <a:noFill/>
          <a:ln>
            <a:noFill/>
          </a:ln>
        </p:spPr>
      </p:pic>
    </p:spTree>
    <p:extLst>
      <p:ext uri="{BB962C8B-B14F-4D97-AF65-F5344CB8AC3E}">
        <p14:creationId xmlns:p14="http://schemas.microsoft.com/office/powerpoint/2010/main" val="1673543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569743" y="-5569743"/>
            <a:ext cx="1052513" cy="12192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sp>
        <p:nvSpPr>
          <p:cNvPr id="17411" name="Title 1"/>
          <p:cNvSpPr>
            <a:spLocks noGrp="1"/>
          </p:cNvSpPr>
          <p:nvPr>
            <p:ph type="title"/>
          </p:nvPr>
        </p:nvSpPr>
        <p:spPr>
          <a:xfrm>
            <a:off x="3216275" y="333375"/>
            <a:ext cx="8712200" cy="696913"/>
          </a:xfrm>
        </p:spPr>
        <p:txBody>
          <a:bodyPr/>
          <a:lstStyle/>
          <a:p>
            <a:r>
              <a:rPr lang="en-US" altLang="en-US" sz="3200" dirty="0">
                <a:latin typeface="Verdana" panose="020B0604030504040204" pitchFamily="34" charset="0"/>
                <a:ea typeface="Verdana" panose="020B0604030504040204" pitchFamily="34" charset="0"/>
              </a:rPr>
              <a:t>Solution proposed by </a:t>
            </a:r>
            <a:r>
              <a:rPr lang="en-US" altLang="en-US" sz="3200" dirty="0" err="1" smtClean="0">
                <a:latin typeface="Verdana" panose="020B0604030504040204" pitchFamily="34" charset="0"/>
                <a:ea typeface="Verdana" panose="020B0604030504040204" pitchFamily="34" charset="0"/>
              </a:rPr>
              <a:t>Steyaert</a:t>
            </a:r>
            <a:r>
              <a:rPr lang="en-US" altLang="en-US" sz="3200" dirty="0" smtClean="0">
                <a:latin typeface="Verdana" panose="020B0604030504040204" pitchFamily="34" charset="0"/>
                <a:ea typeface="Verdana" panose="020B0604030504040204" pitchFamily="34" charset="0"/>
              </a:rPr>
              <a:t> (2006</a:t>
            </a:r>
            <a:r>
              <a:rPr lang="en-US" altLang="en-US" sz="3200" dirty="0">
                <a:latin typeface="Verdana" panose="020B0604030504040204" pitchFamily="34" charset="0"/>
                <a:ea typeface="Verdana" panose="020B0604030504040204" pitchFamily="34" charset="0"/>
              </a:rPr>
              <a:t>)</a:t>
            </a:r>
            <a:endParaRPr lang="en-US" altLang="en-US" sz="3200" dirty="0" smtClean="0">
              <a:latin typeface="Verdana" panose="020B0604030504040204" pitchFamily="34" charset="0"/>
              <a:ea typeface="Verdana" panose="020B0604030504040204" pitchFamily="34" charset="0"/>
            </a:endParaRPr>
          </a:p>
        </p:txBody>
      </p:sp>
      <p:pic>
        <p:nvPicPr>
          <p:cNvPr id="174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784056" y="453232"/>
            <a:ext cx="623887" cy="12192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17416" name="Picture 3" descr="Ligne_orang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35700"/>
            <a:ext cx="12204000" cy="18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17413" name="Picture 3" descr="Ligne_orang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33463"/>
            <a:ext cx="12192000" cy="252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2" name="Content Placeholder 1"/>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623392" y="153039"/>
            <a:ext cx="1835347" cy="1833872"/>
          </a:xfrm>
        </p:spPr>
      </p:pic>
      <mc:AlternateContent xmlns:mc="http://schemas.openxmlformats.org/markup-compatibility/2006" xmlns:a14="http://schemas.microsoft.com/office/drawing/2010/main">
        <mc:Choice Requires="a14">
          <p:sp>
            <p:nvSpPr>
              <p:cNvPr id="3" name="TextBox 2"/>
              <p:cNvSpPr txBox="1"/>
              <p:nvPr/>
            </p:nvSpPr>
            <p:spPr>
              <a:xfrm>
                <a:off x="2711624" y="1196752"/>
                <a:ext cx="9216851" cy="5781839"/>
              </a:xfrm>
              <a:prstGeom prst="rect">
                <a:avLst/>
              </a:prstGeom>
              <a:noFill/>
            </p:spPr>
            <p:txBody>
              <a:bodyPr wrap="square" rtlCol="0">
                <a:spAutoFit/>
              </a:bodyPr>
              <a:lstStyle/>
              <a:p>
                <a:r>
                  <a:rPr lang="en-US" dirty="0" smtClean="0"/>
                  <a:t>The following quadratic criterion </a:t>
                </a:r>
                <a:r>
                  <a:rPr lang="en-US" i="1" dirty="0"/>
                  <a:t>J</a:t>
                </a:r>
                <a:r>
                  <a:rPr lang="en-US" dirty="0"/>
                  <a:t> is then minimized:</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𝐽</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𝑘</m:t>
                          </m:r>
                        </m:sub>
                        <m:sup/>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𝑗</m:t>
                              </m:r>
                            </m:sub>
                            <m:sup/>
                            <m:e>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𝑁</m:t>
                                      </m:r>
                                    </m:e>
                                    <m:sub>
                                      <m:r>
                                        <a:rPr lang="en-US" i="1">
                                          <a:latin typeface="Cambria Math" panose="02040503050406030204" pitchFamily="18" charset="0"/>
                                        </a:rPr>
                                        <m:t>𝑚</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𝑂𝐹</m:t>
                                      </m:r>
                                    </m:e>
                                    <m:sub>
                                      <m:r>
                                        <a:rPr lang="en-US" i="1">
                                          <a:latin typeface="Cambria Math" panose="02040503050406030204" pitchFamily="18" charset="0"/>
                                        </a:rPr>
                                        <m:t>𝑗</m:t>
                                      </m:r>
                                    </m:sub>
                                  </m:sSub>
                                  <m:r>
                                    <a:rPr lang="en-US" i="1">
                                      <a:latin typeface="Cambria Math" panose="02040503050406030204" pitchFamily="18" charset="0"/>
                                    </a:rPr>
                                    <m:t>))</m:t>
                                  </m:r>
                                </m:e>
                                <m:sup>
                                  <m:r>
                                    <a:rPr lang="en-US" i="1">
                                      <a:latin typeface="Cambria Math" panose="02040503050406030204" pitchFamily="18" charset="0"/>
                                    </a:rPr>
                                    <m:t>2</m:t>
                                  </m:r>
                                </m:sup>
                              </m:sSup>
                            </m:e>
                          </m:nary>
                        </m:e>
                      </m:nary>
                    </m:oMath>
                  </m:oMathPara>
                </a14:m>
                <a:endParaRPr lang="en-US" dirty="0"/>
              </a:p>
              <a:p>
                <a:r>
                  <a:rPr lang="en-US" dirty="0"/>
                  <a:t>with:</a:t>
                </a:r>
              </a:p>
              <a:p>
                <a:pPr marL="285750" lvl="0" indent="-285750">
                  <a:buFont typeface="Arial" panose="020B0604020202020204" pitchFamily="34" charset="0"/>
                  <a:buChar char="•"/>
                </a:pPr>
                <a:r>
                  <a:rPr lang="en-US" dirty="0"/>
                  <a:t>k: day number (starting at 1) </a:t>
                </a:r>
              </a:p>
              <a:p>
                <a:pPr marL="285750" lvl="0" indent="-285750">
                  <a:buFont typeface="Arial" panose="020B0604020202020204" pitchFamily="34" charset="0"/>
                  <a:buChar char="•"/>
                </a:pPr>
                <a:r>
                  <a:rPr lang="en-US" dirty="0"/>
                  <a:t>j: hour-of-day (value between 0 and 23)</a:t>
                </a:r>
              </a:p>
              <a:p>
                <a:pPr marL="285750" lvl="0" indent="-285750">
                  <a:buFont typeface="Arial" panose="020B0604020202020204" pitchFamily="34" charset="0"/>
                  <a:buChar char="•"/>
                </a:pPr>
                <a:r>
                  <a:rPr lang="en-US" dirty="0"/>
                  <a:t>m: j </a:t>
                </a:r>
                <a:r>
                  <a:rPr lang="en-US" dirty="0" smtClean="0"/>
                  <a:t>+ 24(k </a:t>
                </a:r>
                <a:r>
                  <a:rPr lang="en-US" dirty="0"/>
                  <a:t>− 1) (i.e. number of hours since the beginning of measurements</a:t>
                </a:r>
                <a:r>
                  <a:rPr lang="en-US" dirty="0" smtClean="0"/>
                  <a:t>)</a:t>
                </a:r>
              </a:p>
              <a:p>
                <a:pPr marL="285750" lvl="0" indent="-285750">
                  <a:buFont typeface="Arial" panose="020B0604020202020204" pitchFamily="34" charset="0"/>
                  <a:buChar char="•"/>
                </a:pPr>
                <a:endParaRPr lang="en-US" dirty="0"/>
              </a:p>
              <a:p>
                <a:r>
                  <a:rPr lang="en-US" dirty="0" smtClean="0"/>
                  <a:t>OF=0 when the radiant is below the horizon.</a:t>
                </a:r>
              </a:p>
              <a:p>
                <a:endParaRPr lang="en-US" dirty="0"/>
              </a:p>
              <a:p>
                <a:r>
                  <a:rPr lang="en-US" b="1" dirty="0"/>
                  <a:t>Two-level optimization:</a:t>
                </a:r>
                <a:endParaRPr lang="en-US" dirty="0"/>
              </a:p>
              <a:p>
                <a:pPr marL="800100" lvl="1" indent="-342900">
                  <a:buFont typeface="Arial" panose="020B0604020202020204" pitchFamily="34" charset="0"/>
                  <a:buChar char="•"/>
                </a:pPr>
                <a:r>
                  <a:rPr lang="en-US" b="1" dirty="0"/>
                  <a:t>Nonlinear optimization:</a:t>
                </a:r>
                <a:r>
                  <a:rPr lang="en-US" dirty="0"/>
                  <a:t> Explores parameters </a:t>
                </a:r>
                <a:r>
                  <a:rPr lang="en-US" dirty="0" err="1"/>
                  <a:t>t</a:t>
                </a:r>
                <a:r>
                  <a:rPr lang="en-US" baseline="-25000" dirty="0" err="1"/>
                  <a:t>max</a:t>
                </a:r>
                <a:r>
                  <a:rPr lang="en-US" dirty="0"/>
                  <a:t>, a and </a:t>
                </a:r>
                <a:r>
                  <a:rPr lang="en-US" dirty="0" smtClean="0"/>
                  <a:t>b.</a:t>
                </a:r>
                <a:endParaRPr lang="en-US" dirty="0"/>
              </a:p>
              <a:p>
                <a:pPr marL="800100" lvl="1" indent="-342900">
                  <a:buFont typeface="Arial" panose="020B0604020202020204" pitchFamily="34" charset="0"/>
                  <a:buChar char="•"/>
                </a:pPr>
                <a:r>
                  <a:rPr lang="en-US" b="1" dirty="0"/>
                  <a:t>Linear optimization:</a:t>
                </a:r>
                <a:r>
                  <a:rPr lang="en-US" dirty="0"/>
                  <a:t> Solves for OF and sporadic activity using linear systems derived from partial derivatives of the target function.</a:t>
                </a:r>
              </a:p>
              <a:p>
                <a:pPr marL="285750" lvl="0" indent="-285750">
                  <a:buFont typeface="Arial" panose="020B0604020202020204" pitchFamily="34" charset="0"/>
                  <a:buChar char="•"/>
                </a:pPr>
                <a:endParaRPr lang="en-US" dirty="0" smtClean="0"/>
              </a:p>
              <a:p>
                <a:pPr marL="285750" lvl="0" indent="-285750">
                  <a:buFont typeface="Arial" panose="020B0604020202020204" pitchFamily="34" charset="0"/>
                  <a:buChar char="•"/>
                </a:pPr>
                <a:endParaRPr lang="en-US" dirty="0"/>
              </a:p>
              <a:p>
                <a:pPr lvl="0"/>
                <a:endParaRPr lang="en-US" dirty="0" smtClean="0"/>
              </a:p>
              <a:p>
                <a:endParaRPr lang="en-US" dirty="0" smtClean="0"/>
              </a:p>
              <a:p>
                <a:r>
                  <a:rPr lang="en-US" dirty="0" err="1" smtClean="0"/>
                  <a:t>Steyaert</a:t>
                </a:r>
                <a:r>
                  <a:rPr lang="en-US" dirty="0"/>
                  <a:t>, C., Brower, J., </a:t>
                </a:r>
                <a:r>
                  <a:rPr lang="en-US" dirty="0" err="1"/>
                  <a:t>Verbelen</a:t>
                </a:r>
                <a:r>
                  <a:rPr lang="en-US" dirty="0"/>
                  <a:t>, F., 2006. </a:t>
                </a:r>
                <a:r>
                  <a:rPr lang="en-US" i="1" dirty="0"/>
                  <a:t>A numerical method to aid </a:t>
                </a:r>
                <a:r>
                  <a:rPr lang="en-US" i="1" dirty="0" smtClean="0"/>
                  <a:t>in the </a:t>
                </a:r>
                <a:r>
                  <a:rPr lang="en-US" i="1" dirty="0"/>
                  <a:t>combined determination of stream activity and Observability </a:t>
                </a:r>
                <a:r>
                  <a:rPr lang="en-US" i="1" dirty="0" smtClean="0"/>
                  <a:t>Function.</a:t>
                </a:r>
                <a:r>
                  <a:rPr lang="en-US" dirty="0" smtClean="0"/>
                  <a:t> </a:t>
                </a:r>
                <a:r>
                  <a:rPr lang="en-US" dirty="0"/>
                  <a:t>WGN, Journal of the IMO 34, 87–93.</a:t>
                </a:r>
              </a:p>
            </p:txBody>
          </p:sp>
        </mc:Choice>
        <mc:Fallback xmlns="">
          <p:sp>
            <p:nvSpPr>
              <p:cNvPr id="3" name="TextBox 2"/>
              <p:cNvSpPr txBox="1">
                <a:spLocks noRot="1" noChangeAspect="1" noMove="1" noResize="1" noEditPoints="1" noAdjustHandles="1" noChangeArrowheads="1" noChangeShapeType="1" noTextEdit="1"/>
              </p:cNvSpPr>
              <p:nvPr/>
            </p:nvSpPr>
            <p:spPr>
              <a:xfrm>
                <a:off x="2711624" y="1196752"/>
                <a:ext cx="9216851" cy="5781839"/>
              </a:xfrm>
              <a:prstGeom prst="rect">
                <a:avLst/>
              </a:prstGeom>
              <a:blipFill>
                <a:blip r:embed="rId7"/>
                <a:stretch>
                  <a:fillRect l="-595" t="-527" r="-66" b="-632"/>
                </a:stretch>
              </a:blipFill>
            </p:spPr>
            <p:txBody>
              <a:bodyPr/>
              <a:lstStyle/>
              <a:p>
                <a:r>
                  <a:rPr lang="en-US">
                    <a:noFill/>
                  </a:rPr>
                  <a:t> </a:t>
                </a:r>
              </a:p>
            </p:txBody>
          </p:sp>
        </mc:Fallback>
      </mc:AlternateContent>
      <p:pic>
        <p:nvPicPr>
          <p:cNvPr id="9" name="Google Shape;91;p1"/>
          <p:cNvPicPr preferRelativeResize="0"/>
          <p:nvPr/>
        </p:nvPicPr>
        <p:blipFill rotWithShape="1">
          <a:blip r:embed="rId8">
            <a:alphaModFix/>
          </a:blip>
          <a:srcRect/>
          <a:stretch/>
        </p:blipFill>
        <p:spPr>
          <a:xfrm>
            <a:off x="86620" y="6357336"/>
            <a:ext cx="1073543" cy="383791"/>
          </a:xfrm>
          <a:prstGeom prst="rect">
            <a:avLst/>
          </a:prstGeom>
          <a:noFill/>
          <a:ln>
            <a:noFill/>
          </a:ln>
        </p:spPr>
      </p:pic>
    </p:spTree>
    <p:extLst>
      <p:ext uri="{BB962C8B-B14F-4D97-AF65-F5344CB8AC3E}">
        <p14:creationId xmlns:p14="http://schemas.microsoft.com/office/powerpoint/2010/main" val="294279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569743" y="-5569743"/>
            <a:ext cx="1052513" cy="12192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sp>
        <p:nvSpPr>
          <p:cNvPr id="17411" name="Title 1"/>
          <p:cNvSpPr>
            <a:spLocks noGrp="1"/>
          </p:cNvSpPr>
          <p:nvPr>
            <p:ph type="title"/>
          </p:nvPr>
        </p:nvSpPr>
        <p:spPr>
          <a:xfrm>
            <a:off x="3216275" y="333375"/>
            <a:ext cx="8712200" cy="696913"/>
          </a:xfrm>
        </p:spPr>
        <p:txBody>
          <a:bodyPr/>
          <a:lstStyle/>
          <a:p>
            <a:r>
              <a:rPr lang="en-US" altLang="en-US" sz="3200" dirty="0" smtClean="0">
                <a:latin typeface="Verdana" panose="020B0604030504040204" pitchFamily="34" charset="0"/>
                <a:ea typeface="Verdana" panose="020B0604030504040204" pitchFamily="34" charset="0"/>
              </a:rPr>
              <a:t>Limitations </a:t>
            </a:r>
            <a:r>
              <a:rPr lang="en-US" altLang="en-US" sz="3200" dirty="0" smtClean="0">
                <a:latin typeface="Verdana" panose="020B0604030504040204" pitchFamily="34" charset="0"/>
                <a:ea typeface="Verdana" panose="020B0604030504040204" pitchFamily="34" charset="0"/>
                <a:sym typeface="Wingdings" panose="05000000000000000000" pitchFamily="2" charset="2"/>
              </a:rPr>
              <a:t> generalization</a:t>
            </a:r>
            <a:endParaRPr lang="en-US" altLang="en-US" sz="3200" dirty="0" smtClean="0">
              <a:latin typeface="Verdana" panose="020B0604030504040204" pitchFamily="34" charset="0"/>
              <a:ea typeface="Verdana" panose="020B0604030504040204" pitchFamily="34" charset="0"/>
            </a:endParaRPr>
          </a:p>
        </p:txBody>
      </p:sp>
      <p:pic>
        <p:nvPicPr>
          <p:cNvPr id="174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784056" y="453232"/>
            <a:ext cx="623887" cy="12192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17416" name="Picture 3" descr="Ligne_orang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35700"/>
            <a:ext cx="12204000" cy="18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17413" name="Picture 3" descr="Ligne_orang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33463"/>
            <a:ext cx="12192000" cy="252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2" name="Content Placeholder 1"/>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623392" y="153039"/>
            <a:ext cx="1835347" cy="1833872"/>
          </a:xfrm>
        </p:spPr>
      </p:pic>
      <p:sp>
        <p:nvSpPr>
          <p:cNvPr id="3" name="TextBox 2"/>
          <p:cNvSpPr txBox="1"/>
          <p:nvPr/>
        </p:nvSpPr>
        <p:spPr>
          <a:xfrm>
            <a:off x="2711624" y="1196752"/>
            <a:ext cx="9216851" cy="4401205"/>
          </a:xfrm>
          <a:prstGeom prst="rect">
            <a:avLst/>
          </a:prstGeom>
          <a:noFill/>
        </p:spPr>
        <p:txBody>
          <a:bodyPr wrap="square" rtlCol="0">
            <a:spAutoFit/>
          </a:bodyPr>
          <a:lstStyle/>
          <a:p>
            <a:r>
              <a:rPr lang="en-US" sz="2800" dirty="0" err="1" smtClean="0"/>
              <a:t>Steyaert</a:t>
            </a:r>
            <a:r>
              <a:rPr lang="en-US" sz="2800" dirty="0" smtClean="0"/>
              <a:t> already mentioned some limitations, that we tried to solve:</a:t>
            </a:r>
          </a:p>
          <a:p>
            <a:pPr marL="171450" indent="-171450">
              <a:buFont typeface="Arial" panose="020B0604020202020204" pitchFamily="34" charset="0"/>
              <a:buChar char="•"/>
            </a:pPr>
            <a:endParaRPr lang="en-US" sz="2800" dirty="0"/>
          </a:p>
          <a:p>
            <a:pPr marL="628650" lvl="1" indent="-171450">
              <a:buFont typeface="Arial" panose="020B0604020202020204" pitchFamily="34" charset="0"/>
              <a:buChar char="•"/>
            </a:pPr>
            <a:r>
              <a:rPr lang="en-US" sz="2800" dirty="0" smtClean="0"/>
              <a:t>Randomness </a:t>
            </a:r>
            <a:r>
              <a:rPr lang="en-US" sz="2800" dirty="0"/>
              <a:t>in the </a:t>
            </a:r>
            <a:r>
              <a:rPr lang="en-US" sz="2800" dirty="0" smtClean="0"/>
              <a:t>observations</a:t>
            </a:r>
          </a:p>
          <a:p>
            <a:pPr marL="628650" lvl="1" indent="-171450">
              <a:buFont typeface="Arial" panose="020B0604020202020204" pitchFamily="34" charset="0"/>
              <a:buChar char="•"/>
            </a:pPr>
            <a:endParaRPr lang="en-US" sz="2800" dirty="0"/>
          </a:p>
          <a:p>
            <a:pPr marL="628650" lvl="1" indent="-171450">
              <a:buFont typeface="Arial" panose="020B0604020202020204" pitchFamily="34" charset="0"/>
              <a:buChar char="•"/>
            </a:pPr>
            <a:r>
              <a:rPr lang="en-US" sz="2800" dirty="0" smtClean="0"/>
              <a:t>Limited </a:t>
            </a:r>
            <a:r>
              <a:rPr lang="en-US" sz="2800" dirty="0"/>
              <a:t>to a single </a:t>
            </a:r>
            <a:r>
              <a:rPr lang="en-US" sz="2800" dirty="0" smtClean="0"/>
              <a:t>dataset</a:t>
            </a:r>
          </a:p>
          <a:p>
            <a:pPr marL="628650" lvl="1" indent="-171450">
              <a:buFont typeface="Arial" panose="020B0604020202020204" pitchFamily="34" charset="0"/>
              <a:buChar char="•"/>
            </a:pPr>
            <a:endParaRPr lang="en-US" sz="2800" dirty="0" smtClean="0"/>
          </a:p>
          <a:p>
            <a:pPr marL="628650" lvl="1" indent="-171450">
              <a:buFont typeface="Arial" panose="020B0604020202020204" pitchFamily="34" charset="0"/>
              <a:buChar char="•"/>
            </a:pPr>
            <a:r>
              <a:rPr lang="en-US" sz="2800" dirty="0" smtClean="0"/>
              <a:t>Many unknowns</a:t>
            </a:r>
          </a:p>
          <a:p>
            <a:pPr marL="628650" lvl="1" indent="-171450">
              <a:buFont typeface="Arial" panose="020B0604020202020204" pitchFamily="34" charset="0"/>
              <a:buChar char="•"/>
            </a:pPr>
            <a:endParaRPr lang="en-US" sz="2800" dirty="0" smtClean="0"/>
          </a:p>
          <a:p>
            <a:pPr marL="628650" lvl="1" indent="-171450">
              <a:buFont typeface="Arial" panose="020B0604020202020204" pitchFamily="34" charset="0"/>
              <a:buChar char="•"/>
            </a:pPr>
            <a:r>
              <a:rPr lang="en-US" sz="2800" dirty="0" smtClean="0"/>
              <a:t>Uncertainty </a:t>
            </a:r>
            <a:r>
              <a:rPr lang="en-US" sz="2800" dirty="0"/>
              <a:t>on the </a:t>
            </a:r>
            <a:r>
              <a:rPr lang="en-US" sz="2800" dirty="0" smtClean="0"/>
              <a:t>results</a:t>
            </a:r>
            <a:endParaRPr lang="en-US" sz="2800" dirty="0"/>
          </a:p>
        </p:txBody>
      </p:sp>
      <p:pic>
        <p:nvPicPr>
          <p:cNvPr id="9" name="Google Shape;91;p1"/>
          <p:cNvPicPr preferRelativeResize="0"/>
          <p:nvPr/>
        </p:nvPicPr>
        <p:blipFill rotWithShape="1">
          <a:blip r:embed="rId7">
            <a:alphaModFix/>
          </a:blip>
          <a:srcRect/>
          <a:stretch/>
        </p:blipFill>
        <p:spPr>
          <a:xfrm>
            <a:off x="86620" y="6357336"/>
            <a:ext cx="1073543" cy="383791"/>
          </a:xfrm>
          <a:prstGeom prst="rect">
            <a:avLst/>
          </a:prstGeom>
          <a:noFill/>
          <a:ln>
            <a:noFill/>
          </a:ln>
        </p:spPr>
      </p:pic>
    </p:spTree>
    <p:extLst>
      <p:ext uri="{BB962C8B-B14F-4D97-AF65-F5344CB8AC3E}">
        <p14:creationId xmlns:p14="http://schemas.microsoft.com/office/powerpoint/2010/main" val="3906658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569743" y="-5569743"/>
            <a:ext cx="1052513" cy="12192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sp>
        <p:nvSpPr>
          <p:cNvPr id="17411" name="Title 1"/>
          <p:cNvSpPr>
            <a:spLocks noGrp="1"/>
          </p:cNvSpPr>
          <p:nvPr>
            <p:ph type="title"/>
          </p:nvPr>
        </p:nvSpPr>
        <p:spPr>
          <a:xfrm>
            <a:off x="3216275" y="333375"/>
            <a:ext cx="8712200" cy="696913"/>
          </a:xfrm>
        </p:spPr>
        <p:txBody>
          <a:bodyPr/>
          <a:lstStyle/>
          <a:p>
            <a:r>
              <a:rPr lang="en-US" altLang="en-US" sz="3200" dirty="0" smtClean="0">
                <a:latin typeface="Verdana" panose="020B0604030504040204" pitchFamily="34" charset="0"/>
                <a:ea typeface="Verdana" panose="020B0604030504040204" pitchFamily="34" charset="0"/>
              </a:rPr>
              <a:t>Randomness in the observations</a:t>
            </a:r>
          </a:p>
        </p:txBody>
      </p:sp>
      <p:pic>
        <p:nvPicPr>
          <p:cNvPr id="174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784056" y="453232"/>
            <a:ext cx="623887" cy="12192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17416" name="Picture 3" descr="Ligne_orang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35700"/>
            <a:ext cx="12204000" cy="18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17413" name="Picture 3" descr="Ligne_orang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33463"/>
            <a:ext cx="12192000" cy="252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2" name="Content Placeholder 1"/>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623392" y="153039"/>
            <a:ext cx="1835347" cy="1833872"/>
          </a:xfrm>
        </p:spPr>
      </p:pic>
      <mc:AlternateContent xmlns:mc="http://schemas.openxmlformats.org/markup-compatibility/2006" xmlns:a14="http://schemas.microsoft.com/office/drawing/2010/main">
        <mc:Choice Requires="a14">
          <p:sp>
            <p:nvSpPr>
              <p:cNvPr id="3" name="TextBox 2"/>
              <p:cNvSpPr txBox="1"/>
              <p:nvPr/>
            </p:nvSpPr>
            <p:spPr>
              <a:xfrm>
                <a:off x="2711624" y="1148551"/>
                <a:ext cx="9216851" cy="3524170"/>
              </a:xfrm>
              <a:prstGeom prst="rect">
                <a:avLst/>
              </a:prstGeom>
              <a:noFill/>
            </p:spPr>
            <p:txBody>
              <a:bodyPr wrap="square" rtlCol="0">
                <a:spAutoFit/>
              </a:bodyPr>
              <a:lstStyle/>
              <a:p>
                <a:r>
                  <a:rPr lang="en-US" sz="2400" dirty="0" smtClean="0"/>
                  <a:t>Taking into account randomness</a:t>
                </a:r>
                <a:endParaRPr lang="en-US" sz="2400" dirty="0"/>
              </a:p>
              <a:p>
                <a:pPr algn="ct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𝐽</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nary>
                        <m:naryPr>
                          <m:chr m:val="∑"/>
                          <m:limLoc m:val="undOvr"/>
                          <m:supHide m:val="on"/>
                          <m:ctrlPr>
                            <a:rPr lang="en-US" sz="2400" i="1">
                              <a:latin typeface="Cambria Math" panose="02040503050406030204" pitchFamily="18" charset="0"/>
                            </a:rPr>
                          </m:ctrlPr>
                        </m:naryPr>
                        <m:sub>
                          <m:r>
                            <a:rPr lang="en-US" sz="2400" i="1">
                              <a:latin typeface="Cambria Math" panose="02040503050406030204" pitchFamily="18" charset="0"/>
                            </a:rPr>
                            <m:t>𝑘</m:t>
                          </m:r>
                        </m:sub>
                        <m:sup/>
                        <m:e>
                          <m:nary>
                            <m:naryPr>
                              <m:chr m:val="∑"/>
                              <m:limLoc m:val="undOvr"/>
                              <m:supHide m:val="on"/>
                              <m:ctrlPr>
                                <a:rPr lang="en-US" sz="2400" i="1">
                                  <a:latin typeface="Cambria Math" panose="02040503050406030204" pitchFamily="18" charset="0"/>
                                </a:rPr>
                              </m:ctrlPr>
                            </m:naryPr>
                            <m:sub>
                              <m:r>
                                <a:rPr lang="en-US" sz="2400" i="1">
                                  <a:latin typeface="Cambria Math" panose="02040503050406030204" pitchFamily="18" charset="0"/>
                                </a:rPr>
                                <m:t>𝑗</m:t>
                              </m:r>
                            </m:sub>
                            <m:sup/>
                            <m:e>
                              <m:sSup>
                                <m:sSupPr>
                                  <m:ctrlPr>
                                    <a:rPr lang="en-US" sz="2400" i="1">
                                      <a:latin typeface="Cambria Math" panose="02040503050406030204" pitchFamily="18" charset="0"/>
                                    </a:rPr>
                                  </m:ctrlPr>
                                </m:sSupP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𝑘𝑗</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𝑁</m:t>
                                      </m:r>
                                    </m:e>
                                    <m:sub>
                                      <m:r>
                                        <a:rPr lang="en-US" sz="2400" i="1">
                                          <a:latin typeface="Cambria Math" panose="02040503050406030204" pitchFamily="18" charset="0"/>
                                        </a:rPr>
                                        <m:t>𝑚</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i="1">
                                          <a:latin typeface="Cambria Math" panose="02040503050406030204" pitchFamily="18" charset="0"/>
                                        </a:rPr>
                                        <m:t>𝑗</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𝑍</m:t>
                                      </m:r>
                                    </m:e>
                                    <m:sub>
                                      <m:r>
                                        <a:rPr lang="en-US" sz="2400" i="1">
                                          <a:latin typeface="Cambria Math" panose="02040503050406030204" pitchFamily="18" charset="0"/>
                                        </a:rPr>
                                        <m:t>𝑚</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𝑂𝐹</m:t>
                                      </m:r>
                                    </m:e>
                                    <m:sub>
                                      <m:r>
                                        <a:rPr lang="en-US" sz="2400" i="1">
                                          <a:latin typeface="Cambria Math" panose="02040503050406030204" pitchFamily="18" charset="0"/>
                                        </a:rPr>
                                        <m:t>𝑗</m:t>
                                      </m:r>
                                    </m:sub>
                                  </m:sSub>
                                  <m:r>
                                    <a:rPr lang="en-US" sz="2400" i="1">
                                      <a:latin typeface="Cambria Math" panose="02040503050406030204" pitchFamily="18" charset="0"/>
                                    </a:rPr>
                                    <m:t>))</m:t>
                                  </m:r>
                                </m:e>
                                <m:sup>
                                  <m:r>
                                    <a:rPr lang="en-US" sz="2400" i="1">
                                      <a:latin typeface="Cambria Math" panose="02040503050406030204" pitchFamily="18" charset="0"/>
                                    </a:rPr>
                                    <m:t>2</m:t>
                                  </m:r>
                                </m:sup>
                              </m:sSup>
                            </m:e>
                          </m:nary>
                        </m:e>
                      </m:nary>
                      <m:r>
                        <a:rPr lang="en-US" sz="2400" b="0" i="0" smtClean="0">
                          <a:latin typeface="Cambria Math" panose="02040503050406030204" pitchFamily="18" charset="0"/>
                        </a:rPr>
                        <m:t> </m:t>
                      </m:r>
                    </m:oMath>
                  </m:oMathPara>
                </a14:m>
                <a:endParaRPr lang="en-US" sz="2400" dirty="0" smtClean="0"/>
              </a:p>
              <a:p>
                <a:pPr algn="ctr"/>
                <a:r>
                  <a:rPr lang="en-US" sz="2400" dirty="0" smtClean="0"/>
                  <a:t>with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𝑘𝑗</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𝑁</m:t>
                            </m:r>
                          </m:e>
                          <m:sub>
                            <m:r>
                              <a:rPr lang="en-US" sz="2400" b="0" i="1" smtClean="0">
                                <a:latin typeface="Cambria Math" panose="02040503050406030204" pitchFamily="18" charset="0"/>
                              </a:rPr>
                              <m:t>𝑚</m:t>
                            </m:r>
                          </m:sub>
                        </m:sSub>
                        <m:r>
                          <a:rPr lang="en-US" sz="2400" b="0" i="1" smtClean="0">
                            <a:latin typeface="Cambria Math" panose="02040503050406030204" pitchFamily="18" charset="0"/>
                          </a:rPr>
                          <m:t>²</m:t>
                        </m:r>
                      </m:den>
                    </m:f>
                  </m:oMath>
                </a14:m>
                <a:endParaRPr lang="en-US" sz="2400" dirty="0" smtClean="0"/>
              </a:p>
              <a:p>
                <a:endParaRPr lang="en-US" sz="2400" dirty="0" smtClean="0"/>
              </a:p>
              <a:p>
                <a:r>
                  <a:rPr lang="en-US" sz="2400" dirty="0" smtClean="0"/>
                  <a:t>We estimate the Poisson error by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𝑁</m:t>
                        </m:r>
                      </m:e>
                      <m:sub>
                        <m:r>
                          <a:rPr lang="en-US" sz="2400" i="1">
                            <a:latin typeface="Cambria Math" panose="02040503050406030204" pitchFamily="18" charset="0"/>
                          </a:rPr>
                          <m:t>𝑚</m:t>
                        </m:r>
                      </m:sub>
                    </m:sSub>
                    <m:r>
                      <a:rPr lang="en-US" sz="2400" b="0" i="1" smtClean="0">
                        <a:latin typeface="Cambria Math" panose="02040503050406030204" pitchFamily="18" charset="0"/>
                      </a:rPr>
                      <m:t>=</m:t>
                    </m:r>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1+</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𝑚</m:t>
                            </m:r>
                          </m:sub>
                        </m:sSub>
                      </m:e>
                    </m:rad>
                    <m:r>
                      <a:rPr lang="en-US" sz="2400" b="0" i="0" smtClean="0">
                        <a:latin typeface="Cambria Math" panose="02040503050406030204" pitchFamily="18" charset="0"/>
                      </a:rPr>
                      <m:t>.</m:t>
                    </m:r>
                  </m:oMath>
                </a14:m>
                <a:endParaRPr lang="en-US" sz="2400" dirty="0" smtClean="0"/>
              </a:p>
              <a:p>
                <a:endParaRPr lang="en-US" sz="2400" dirty="0" smtClean="0"/>
              </a:p>
              <a:p>
                <a:r>
                  <a:rPr lang="en-US" sz="2400" dirty="0" smtClean="0"/>
                  <a:t>This also allows to introduce data gaps (using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𝑁</m:t>
                        </m:r>
                      </m:e>
                      <m:sub>
                        <m:r>
                          <a:rPr lang="en-US" sz="2400" i="1">
                            <a:latin typeface="Cambria Math" panose="02040503050406030204" pitchFamily="18" charset="0"/>
                          </a:rPr>
                          <m:t>𝑚</m:t>
                        </m:r>
                      </m:sub>
                    </m:sSub>
                    <m:r>
                      <a:rPr lang="en-US" sz="2400" i="1">
                        <a:latin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m:t>
                    </m:r>
                  </m:oMath>
                </a14:m>
                <a:r>
                  <a:rPr lang="en-US" sz="2400" dirty="0" smtClean="0"/>
                  <a:t>).</a:t>
                </a:r>
              </a:p>
            </p:txBody>
          </p:sp>
        </mc:Choice>
        <mc:Fallback xmlns="">
          <p:sp>
            <p:nvSpPr>
              <p:cNvPr id="3" name="TextBox 2"/>
              <p:cNvSpPr txBox="1">
                <a:spLocks noRot="1" noChangeAspect="1" noMove="1" noResize="1" noEditPoints="1" noAdjustHandles="1" noChangeArrowheads="1" noChangeShapeType="1" noTextEdit="1"/>
              </p:cNvSpPr>
              <p:nvPr/>
            </p:nvSpPr>
            <p:spPr>
              <a:xfrm>
                <a:off x="2711624" y="1148551"/>
                <a:ext cx="9216851" cy="3524170"/>
              </a:xfrm>
              <a:prstGeom prst="rect">
                <a:avLst/>
              </a:prstGeom>
              <a:blipFill>
                <a:blip r:embed="rId7"/>
                <a:stretch>
                  <a:fillRect l="-1058" t="-1382" b="-2763"/>
                </a:stretch>
              </a:blipFill>
            </p:spPr>
            <p:txBody>
              <a:bodyPr/>
              <a:lstStyle/>
              <a:p>
                <a:r>
                  <a:rPr lang="en-US">
                    <a:noFill/>
                  </a:rPr>
                  <a:t> </a:t>
                </a:r>
              </a:p>
            </p:txBody>
          </p:sp>
        </mc:Fallback>
      </mc:AlternateContent>
      <p:pic>
        <p:nvPicPr>
          <p:cNvPr id="9" name="Google Shape;91;p1"/>
          <p:cNvPicPr preferRelativeResize="0"/>
          <p:nvPr/>
        </p:nvPicPr>
        <p:blipFill rotWithShape="1">
          <a:blip r:embed="rId8">
            <a:alphaModFix/>
          </a:blip>
          <a:srcRect/>
          <a:stretch/>
        </p:blipFill>
        <p:spPr>
          <a:xfrm>
            <a:off x="86620" y="6357336"/>
            <a:ext cx="1073543" cy="383791"/>
          </a:xfrm>
          <a:prstGeom prst="rect">
            <a:avLst/>
          </a:prstGeom>
          <a:noFill/>
          <a:ln>
            <a:noFill/>
          </a:ln>
        </p:spPr>
      </p:pic>
    </p:spTree>
    <p:extLst>
      <p:ext uri="{BB962C8B-B14F-4D97-AF65-F5344CB8AC3E}">
        <p14:creationId xmlns:p14="http://schemas.microsoft.com/office/powerpoint/2010/main" val="36397718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569743" y="-5569743"/>
            <a:ext cx="1052513" cy="12192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sp>
        <p:nvSpPr>
          <p:cNvPr id="17411" name="Title 1"/>
          <p:cNvSpPr>
            <a:spLocks noGrp="1"/>
          </p:cNvSpPr>
          <p:nvPr>
            <p:ph type="title"/>
          </p:nvPr>
        </p:nvSpPr>
        <p:spPr>
          <a:xfrm>
            <a:off x="3216275" y="333375"/>
            <a:ext cx="8712200" cy="696913"/>
          </a:xfrm>
        </p:spPr>
        <p:txBody>
          <a:bodyPr/>
          <a:lstStyle/>
          <a:p>
            <a:r>
              <a:rPr lang="en-US" altLang="en-US" sz="3200" dirty="0" smtClean="0">
                <a:latin typeface="Verdana" panose="020B0604030504040204" pitchFamily="34" charset="0"/>
                <a:ea typeface="Verdana" panose="020B0604030504040204" pitchFamily="34" charset="0"/>
              </a:rPr>
              <a:t>Multiple data sets</a:t>
            </a:r>
          </a:p>
        </p:txBody>
      </p:sp>
      <p:pic>
        <p:nvPicPr>
          <p:cNvPr id="174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784056" y="453232"/>
            <a:ext cx="623887" cy="12192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17416" name="Picture 3" descr="Ligne_orang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35700"/>
            <a:ext cx="12204000" cy="18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17413" name="Picture 3" descr="Ligne_orang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33463"/>
            <a:ext cx="12192000" cy="252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2" name="Content Placeholder 1"/>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623392" y="153039"/>
            <a:ext cx="1835347" cy="1833872"/>
          </a:xfrm>
        </p:spPr>
      </p:pic>
      <p:sp>
        <p:nvSpPr>
          <p:cNvPr id="3" name="TextBox 2"/>
          <p:cNvSpPr txBox="1"/>
          <p:nvPr/>
        </p:nvSpPr>
        <p:spPr>
          <a:xfrm>
            <a:off x="2711624" y="1148551"/>
            <a:ext cx="9216851" cy="1938992"/>
          </a:xfrm>
          <a:prstGeom prst="rect">
            <a:avLst/>
          </a:prstGeom>
          <a:noFill/>
        </p:spPr>
        <p:txBody>
          <a:bodyPr wrap="square" rtlCol="0">
            <a:spAutoFit/>
          </a:bodyPr>
          <a:lstStyle/>
          <a:p>
            <a:r>
              <a:rPr lang="en-US" sz="2400" dirty="0" smtClean="0"/>
              <a:t>We </a:t>
            </a:r>
            <a:r>
              <a:rPr lang="en-US" sz="2400" dirty="0"/>
              <a:t>can also add </a:t>
            </a:r>
            <a:r>
              <a:rPr lang="en-US" sz="2400" dirty="0" smtClean="0"/>
              <a:t>multiple data sets by considering the sum of the cost function for each individual data set.</a:t>
            </a:r>
          </a:p>
          <a:p>
            <a:endParaRPr lang="en-US" sz="2400" dirty="0" smtClean="0"/>
          </a:p>
          <a:p>
            <a:r>
              <a:rPr lang="en-US" sz="2400" dirty="0" smtClean="0"/>
              <a:t>It </a:t>
            </a:r>
            <a:r>
              <a:rPr lang="en-US" sz="2400" dirty="0"/>
              <a:t>increases the number </a:t>
            </a:r>
            <a:r>
              <a:rPr lang="en-US" sz="2400" dirty="0" smtClean="0"/>
              <a:t>of </a:t>
            </a:r>
            <a:r>
              <a:rPr lang="en-US" sz="2400" dirty="0"/>
              <a:t>data, but it proportionally increases the number of unknowns</a:t>
            </a:r>
            <a:r>
              <a:rPr lang="en-US" sz="2400" dirty="0" smtClean="0"/>
              <a:t>. By itself, it is not very useful yet.</a:t>
            </a:r>
          </a:p>
        </p:txBody>
      </p:sp>
      <p:pic>
        <p:nvPicPr>
          <p:cNvPr id="9" name="Google Shape;91;p1"/>
          <p:cNvPicPr preferRelativeResize="0"/>
          <p:nvPr/>
        </p:nvPicPr>
        <p:blipFill rotWithShape="1">
          <a:blip r:embed="rId7">
            <a:alphaModFix/>
          </a:blip>
          <a:srcRect/>
          <a:stretch/>
        </p:blipFill>
        <p:spPr>
          <a:xfrm>
            <a:off x="86620" y="6357336"/>
            <a:ext cx="1073543" cy="383791"/>
          </a:xfrm>
          <a:prstGeom prst="rect">
            <a:avLst/>
          </a:prstGeom>
          <a:noFill/>
          <a:ln>
            <a:noFill/>
          </a:ln>
        </p:spPr>
      </p:pic>
    </p:spTree>
    <p:extLst>
      <p:ext uri="{BB962C8B-B14F-4D97-AF65-F5344CB8AC3E}">
        <p14:creationId xmlns:p14="http://schemas.microsoft.com/office/powerpoint/2010/main" val="37364771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569743" y="-5569743"/>
            <a:ext cx="1052513" cy="12192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sp>
        <p:nvSpPr>
          <p:cNvPr id="17411" name="Title 1"/>
          <p:cNvSpPr>
            <a:spLocks noGrp="1"/>
          </p:cNvSpPr>
          <p:nvPr>
            <p:ph type="title"/>
          </p:nvPr>
        </p:nvSpPr>
        <p:spPr>
          <a:xfrm>
            <a:off x="2927648" y="333375"/>
            <a:ext cx="9000827" cy="696913"/>
          </a:xfrm>
        </p:spPr>
        <p:txBody>
          <a:bodyPr/>
          <a:lstStyle/>
          <a:p>
            <a:r>
              <a:rPr lang="en-US" altLang="en-US" sz="3200" dirty="0" smtClean="0">
                <a:latin typeface="Verdana" panose="020B0604030504040204" pitchFamily="34" charset="0"/>
                <a:ea typeface="Verdana" panose="020B0604030504040204" pitchFamily="34" charset="0"/>
              </a:rPr>
              <a:t>Reducing #unknowns/#data</a:t>
            </a:r>
          </a:p>
        </p:txBody>
      </p:sp>
      <p:pic>
        <p:nvPicPr>
          <p:cNvPr id="174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784056" y="453232"/>
            <a:ext cx="623887" cy="12192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17416" name="Picture 3" descr="Ligne_orang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35700"/>
            <a:ext cx="12204000" cy="180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17413" name="Picture 3" descr="Ligne_orang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33463"/>
            <a:ext cx="12192000" cy="25200"/>
          </a:xfrm>
          <a:prstGeom prst="rect">
            <a:avLst/>
          </a:prstGeom>
          <a:noFill/>
          <a:ln>
            <a:noFill/>
          </a:ln>
          <a:effectLst/>
          <a:extLst>
            <a:ext uri="{909E8E84-426E-40DD-AFC4-6F175D3DCCD1}">
              <a14:hiddenFill xmlns:a14="http://schemas.microsoft.com/office/drawing/2010/main">
                <a:solidFill>
                  <a:srgbClr val="9BB3CA"/>
                </a:solidFill>
              </a14:hiddenFill>
            </a:ext>
            <a:ext uri="{91240B29-F687-4F45-9708-019B960494DF}">
              <a14:hiddenLine xmlns:a14="http://schemas.microsoft.com/office/drawing/2010/main" w="9525" algn="in">
                <a:solidFill>
                  <a:srgbClr val="231F20"/>
                </a:solidFill>
                <a:miter lim="800000"/>
                <a:headEnd/>
                <a:tailEnd/>
              </a14:hiddenLine>
            </a:ext>
            <a:ext uri="{AF507438-7753-43E0-B8FC-AC1667EBCBE1}">
              <a14:hiddenEffects xmlns:a14="http://schemas.microsoft.com/office/drawing/2010/main">
                <a:effectLst>
                  <a:outerShdw dist="35921" dir="2700000" algn="ctr" rotWithShape="0">
                    <a:srgbClr val="688CB1"/>
                  </a:outerShdw>
                </a:effectLst>
              </a14:hiddenEffects>
            </a:ext>
          </a:extLst>
        </p:spPr>
      </p:pic>
      <p:pic>
        <p:nvPicPr>
          <p:cNvPr id="2" name="Content Placeholder 1"/>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623392" y="153039"/>
            <a:ext cx="1835347" cy="1833872"/>
          </a:xfrm>
        </p:spPr>
      </p:pic>
      <p:sp>
        <p:nvSpPr>
          <p:cNvPr id="3" name="TextBox 2"/>
          <p:cNvSpPr txBox="1"/>
          <p:nvPr/>
        </p:nvSpPr>
        <p:spPr>
          <a:xfrm>
            <a:off x="2711624" y="1148551"/>
            <a:ext cx="9216851" cy="3785652"/>
          </a:xfrm>
          <a:prstGeom prst="rect">
            <a:avLst/>
          </a:prstGeom>
          <a:noFill/>
        </p:spPr>
        <p:txBody>
          <a:bodyPr wrap="square" rtlCol="0">
            <a:spAutoFit/>
          </a:bodyPr>
          <a:lstStyle/>
          <a:p>
            <a:r>
              <a:rPr lang="en-US" sz="2400" dirty="0" smtClean="0"/>
              <a:t>One way is by increasing the amount of data.</a:t>
            </a:r>
          </a:p>
          <a:p>
            <a:endParaRPr lang="en-US" sz="2400" dirty="0" smtClean="0"/>
          </a:p>
          <a:p>
            <a:r>
              <a:rPr lang="en-US" sz="2400" dirty="0" smtClean="0"/>
              <a:t>Another way is by imposing constraints or a priori information:</a:t>
            </a:r>
          </a:p>
          <a:p>
            <a:pPr marL="342900" indent="-342900">
              <a:buFont typeface="Arial" panose="020B0604020202020204" pitchFamily="34" charset="0"/>
              <a:buChar char="•"/>
            </a:pPr>
            <a:r>
              <a:rPr lang="en-US" sz="2400" b="1" dirty="0" smtClean="0"/>
              <a:t>Assuming that the stream parameters for all data sets are the same.</a:t>
            </a:r>
          </a:p>
          <a:p>
            <a:pPr marL="342900" indent="-342900">
              <a:buFont typeface="Arial" panose="020B0604020202020204" pitchFamily="34" charset="0"/>
              <a:buChar char="•"/>
            </a:pPr>
            <a:r>
              <a:rPr lang="en-US" sz="2400" dirty="0" smtClean="0"/>
              <a:t>Assuming that the OF and sporadic background profile are the same for subsets of the datasets (“stations”).</a:t>
            </a:r>
          </a:p>
          <a:p>
            <a:pPr marL="342900" indent="-342900">
              <a:buFont typeface="Arial" panose="020B0604020202020204" pitchFamily="34" charset="0"/>
              <a:buChar char="•"/>
            </a:pPr>
            <a:r>
              <a:rPr lang="en-US" sz="2400" dirty="0" smtClean="0"/>
              <a:t>Imposing smoothness conditions on the sporadic background.</a:t>
            </a:r>
          </a:p>
          <a:p>
            <a:pPr marL="342900" indent="-342900">
              <a:buFont typeface="Arial" panose="020B0604020202020204" pitchFamily="34" charset="0"/>
              <a:buChar char="•"/>
            </a:pPr>
            <a:r>
              <a:rPr lang="en-US" sz="2400" dirty="0" smtClean="0"/>
              <a:t>Using an analytical model for the sporadic background.</a:t>
            </a:r>
          </a:p>
          <a:p>
            <a:pPr marL="342900" indent="-342900">
              <a:buFont typeface="Arial" panose="020B0604020202020204" pitchFamily="34" charset="0"/>
              <a:buChar char="•"/>
            </a:pPr>
            <a:endParaRPr lang="en-US" sz="2400" dirty="0"/>
          </a:p>
          <a:p>
            <a:r>
              <a:rPr lang="en-US" sz="2400" dirty="0" smtClean="0"/>
              <a:t>It improves the </a:t>
            </a:r>
            <a:r>
              <a:rPr lang="en-US" sz="2400" dirty="0"/>
              <a:t>problem </a:t>
            </a:r>
            <a:r>
              <a:rPr lang="en-US" sz="2400" dirty="0" smtClean="0"/>
              <a:t>conditioning.</a:t>
            </a:r>
            <a:endParaRPr lang="en-US" sz="2400" dirty="0"/>
          </a:p>
        </p:txBody>
      </p:sp>
      <p:pic>
        <p:nvPicPr>
          <p:cNvPr id="9" name="Google Shape;91;p1"/>
          <p:cNvPicPr preferRelativeResize="0"/>
          <p:nvPr/>
        </p:nvPicPr>
        <p:blipFill rotWithShape="1">
          <a:blip r:embed="rId7">
            <a:alphaModFix/>
          </a:blip>
          <a:srcRect/>
          <a:stretch/>
        </p:blipFill>
        <p:spPr>
          <a:xfrm>
            <a:off x="86620" y="6357336"/>
            <a:ext cx="1073543" cy="383791"/>
          </a:xfrm>
          <a:prstGeom prst="rect">
            <a:avLst/>
          </a:prstGeom>
          <a:noFill/>
          <a:ln>
            <a:noFill/>
          </a:ln>
        </p:spPr>
      </p:pic>
    </p:spTree>
    <p:extLst>
      <p:ext uri="{BB962C8B-B14F-4D97-AF65-F5344CB8AC3E}">
        <p14:creationId xmlns:p14="http://schemas.microsoft.com/office/powerpoint/2010/main" val="7050365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IRA-IASB">
      <a:dk1>
        <a:srgbClr val="231F20"/>
      </a:dk1>
      <a:lt1>
        <a:sysClr val="window" lastClr="FFFFFF"/>
      </a:lt1>
      <a:dk2>
        <a:srgbClr val="1F497D"/>
      </a:dk2>
      <a:lt2>
        <a:srgbClr val="E6E7E8"/>
      </a:lt2>
      <a:accent1>
        <a:srgbClr val="DD7626"/>
      </a:accent1>
      <a:accent2>
        <a:srgbClr val="EBA370"/>
      </a:accent2>
      <a:accent3>
        <a:srgbClr val="254F77"/>
      </a:accent3>
      <a:accent4>
        <a:srgbClr val="688CB1"/>
      </a:accent4>
      <a:accent5>
        <a:srgbClr val="9BB3CA"/>
      </a:accent5>
      <a:accent6>
        <a:srgbClr val="E6E7E8"/>
      </a:accent6>
      <a:hlink>
        <a:srgbClr val="DD762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RA-IASB-Template2018.potx" id="{2EA49C5E-53F6-483D-84A2-FB2A1EDFFE17}" vid="{1CE2C182-3EC9-4A46-962A-BECABF0A3233}"/>
    </a:ext>
  </a:extLst>
</a:theme>
</file>

<file path=ppt/theme/theme2.xml><?xml version="1.0" encoding="utf-8"?>
<a:theme xmlns:a="http://schemas.openxmlformats.org/drawingml/2006/main" name="B.USOC_template_V1.0">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Nasalization Rg"/>
        <a:ea typeface=""/>
        <a:cs typeface="Arial"/>
      </a:majorFont>
      <a:minorFont>
        <a:latin typeface="Nasalization Rg"/>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IRA-IASB-Template2018.potx" id="{2EA49C5E-53F6-483D-84A2-FB2A1EDFFE17}" vid="{22D2BE84-9F54-4B96-82FA-70B6C1B357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00000001002_Powerpoint_Template2018_16-9</Template>
  <TotalTime>8052</TotalTime>
  <Words>1924</Words>
  <Application>Microsoft Office PowerPoint</Application>
  <PresentationFormat>Widescreen</PresentationFormat>
  <Paragraphs>260</Paragraphs>
  <Slides>26</Slides>
  <Notes>25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26</vt:i4>
      </vt:variant>
    </vt:vector>
  </HeadingPairs>
  <TitlesOfParts>
    <vt:vector size="36" baseType="lpstr">
      <vt:lpstr>Arial</vt:lpstr>
      <vt:lpstr>Calibri</vt:lpstr>
      <vt:lpstr>Cambria Math</vt:lpstr>
      <vt:lpstr>Gill Sans MT</vt:lpstr>
      <vt:lpstr>Nasalization Rg</vt:lpstr>
      <vt:lpstr>Open Sans</vt:lpstr>
      <vt:lpstr>Verdana</vt:lpstr>
      <vt:lpstr>Wingdings</vt:lpstr>
      <vt:lpstr>Office Theme</vt:lpstr>
      <vt:lpstr>B.USOC_template_V1.0</vt:lpstr>
      <vt:lpstr>PowerPoint Presentation</vt:lpstr>
      <vt:lpstr>Outline</vt:lpstr>
      <vt:lpstr>Problem statement</vt:lpstr>
      <vt:lpstr>Solution proposed by Steyaert (2006)</vt:lpstr>
      <vt:lpstr>Solution proposed by Steyaert (2006)</vt:lpstr>
      <vt:lpstr>Limitations  generalization</vt:lpstr>
      <vt:lpstr>Randomness in the observations</vt:lpstr>
      <vt:lpstr>Multiple data sets</vt:lpstr>
      <vt:lpstr>Reducing #unknowns/#data</vt:lpstr>
      <vt:lpstr>Uncertainty on the results</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fit</vt:lpstr>
      <vt:lpstr>Example fit</vt:lpstr>
      <vt:lpstr>Conclusions</vt:lpstr>
      <vt:lpstr>PowerPoint Presentation</vt:lpstr>
      <vt:lpstr>Adding a priori information</vt:lpstr>
      <vt:lpstr>Adding a priori information</vt:lpstr>
      <vt:lpstr>Multiple streams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Lucie Lamort</dc:creator>
  <cp:lastModifiedBy>Stijn</cp:lastModifiedBy>
  <cp:revision>256</cp:revision>
  <cp:lastPrinted>2018-02-05T11:38:42Z</cp:lastPrinted>
  <dcterms:created xsi:type="dcterms:W3CDTF">2019-10-07T08:08:23Z</dcterms:created>
  <dcterms:modified xsi:type="dcterms:W3CDTF">2025-09-07T16:58:03Z</dcterms:modified>
</cp:coreProperties>
</file>