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  <p:sldMasterId id="2147483652" r:id="rId3"/>
    <p:sldMasterId id="2147483653" r:id="rId4"/>
  </p:sldMasterIdLst>
  <p:notesMasterIdLst>
    <p:notesMasterId r:id="rId34"/>
  </p:notesMasterIdLst>
  <p:sldIdLst>
    <p:sldId id="256" r:id="rId5"/>
    <p:sldId id="329" r:id="rId6"/>
    <p:sldId id="294" r:id="rId7"/>
    <p:sldId id="296" r:id="rId8"/>
    <p:sldId id="310" r:id="rId9"/>
    <p:sldId id="341" r:id="rId10"/>
    <p:sldId id="330" r:id="rId11"/>
    <p:sldId id="319" r:id="rId12"/>
    <p:sldId id="332" r:id="rId13"/>
    <p:sldId id="333" r:id="rId14"/>
    <p:sldId id="334" r:id="rId15"/>
    <p:sldId id="348" r:id="rId16"/>
    <p:sldId id="335" r:id="rId17"/>
    <p:sldId id="336" r:id="rId18"/>
    <p:sldId id="320" r:id="rId19"/>
    <p:sldId id="317" r:id="rId20"/>
    <p:sldId id="322" r:id="rId21"/>
    <p:sldId id="346" r:id="rId22"/>
    <p:sldId id="349" r:id="rId23"/>
    <p:sldId id="340" r:id="rId24"/>
    <p:sldId id="350" r:id="rId25"/>
    <p:sldId id="337" r:id="rId26"/>
    <p:sldId id="342" r:id="rId27"/>
    <p:sldId id="343" r:id="rId28"/>
    <p:sldId id="344" r:id="rId29"/>
    <p:sldId id="347" r:id="rId30"/>
    <p:sldId id="345" r:id="rId31"/>
    <p:sldId id="271" r:id="rId32"/>
    <p:sldId id="351" r:id="rId33"/>
  </p:sldIdLst>
  <p:sldSz cx="9144000" cy="5143500" type="screen16x9"/>
  <p:notesSz cx="7099300" cy="10234613"/>
  <p:defaultTextStyle>
    <a:defPPr>
      <a:defRPr lang="ru-RU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F02"/>
    <a:srgbClr val="00FFFF"/>
    <a:srgbClr val="00FF00"/>
    <a:srgbClr val="0000FF"/>
    <a:srgbClr val="3366FF"/>
    <a:srgbClr val="CC3300"/>
    <a:srgbClr val="FF00FF"/>
    <a:srgbClr val="1B9E77"/>
    <a:srgbClr val="FFFF66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91" autoAdjust="0"/>
    <p:restoredTop sz="83710" autoAdjust="0"/>
  </p:normalViewPr>
  <p:slideViewPr>
    <p:cSldViewPr>
      <p:cViewPr varScale="1">
        <p:scale>
          <a:sx n="131" d="100"/>
          <a:sy n="131" d="100"/>
        </p:scale>
        <p:origin x="-104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spcBef>
                <a:spcPct val="0"/>
              </a:spcBef>
              <a:defRPr sz="1300"/>
            </a:lvl1pPr>
          </a:lstStyle>
          <a:p>
            <a:endParaRPr lang="ru-RU" altLang="ru-RU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/>
            </a:lvl1pPr>
          </a:lstStyle>
          <a:p>
            <a:endParaRPr lang="ru-RU" altLang="ru-RU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spcBef>
                <a:spcPct val="0"/>
              </a:spcBef>
              <a:defRPr sz="1300"/>
            </a:lvl1pPr>
          </a:lstStyle>
          <a:p>
            <a:endParaRPr lang="ru-RU" altLang="ru-RU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/>
            </a:lvl1pPr>
          </a:lstStyle>
          <a:p>
            <a:fld id="{7D15D3CE-5B84-492D-AC50-4FADE5C75F8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230568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37B21E-2F2D-45BA-906A-BC789B9A1D52}" type="slidenum">
              <a:rPr lang="ru-RU" altLang="ru-RU"/>
              <a:pPr/>
              <a:t>1</a:t>
            </a:fld>
            <a:endParaRPr lang="ru-RU" altLang="ru-RU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EA2748-8152-45D3-A967-B080E1F47010}" type="slidenum">
              <a:rPr lang="ru-RU" altLang="ru-RU"/>
              <a:pPr/>
              <a:t>16</a:t>
            </a:fld>
            <a:endParaRPr lang="ru-RU" altLang="ru-RU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 b="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5D3CE-5B84-492D-AC50-4FADE5C75F81}" type="slidenum">
              <a:rPr lang="ru-RU" altLang="ru-RU" smtClean="0"/>
              <a:pPr/>
              <a:t>23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91508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5D3CE-5B84-492D-AC50-4FADE5C75F81}" type="slidenum">
              <a:rPr lang="ru-RU" altLang="ru-RU" smtClean="0"/>
              <a:pPr/>
              <a:t>27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83916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5D3CE-5B84-492D-AC50-4FADE5C75F81}" type="slidenum">
              <a:rPr lang="ru-RU" altLang="ru-RU" smtClean="0"/>
              <a:pPr/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08336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5D3CE-5B84-492D-AC50-4FADE5C75F81}" type="slidenum">
              <a:rPr lang="ru-RU" altLang="ru-RU" smtClean="0"/>
              <a:pPr/>
              <a:t>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91817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5D3CE-5B84-492D-AC50-4FADE5C75F81}" type="slidenum">
              <a:rPr lang="ru-RU" altLang="ru-RU" smtClean="0"/>
              <a:pPr/>
              <a:t>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730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61558B-8E27-4F08-9F4D-0C2BA6AE0FCE}" type="slidenum">
              <a:rPr lang="ru-RU" altLang="ru-RU"/>
              <a:pPr/>
              <a:t>8</a:t>
            </a:fld>
            <a:endParaRPr lang="ru-RU" altLang="ru-RU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en-US" altLang="ru-RU" baseline="0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5D3CE-5B84-492D-AC50-4FADE5C75F81}" type="slidenum">
              <a:rPr lang="ru-RU" altLang="ru-RU" smtClean="0"/>
              <a:pPr/>
              <a:t>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76776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5D3CE-5B84-492D-AC50-4FADE5C75F81}" type="slidenum">
              <a:rPr lang="ru-RU" altLang="ru-RU" smtClean="0"/>
              <a:pPr/>
              <a:t>11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491710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61558B-8E27-4F08-9F4D-0C2BA6AE0FCE}" type="slidenum">
              <a:rPr lang="ru-RU" altLang="ru-RU"/>
              <a:pPr/>
              <a:t>14</a:t>
            </a:fld>
            <a:endParaRPr lang="ru-RU" altLang="ru-RU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ru-RU" altLang="ru-R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5D3CE-5B84-492D-AC50-4FADE5C75F81}" type="slidenum">
              <a:rPr lang="ru-RU" altLang="ru-RU" smtClean="0"/>
              <a:pPr/>
              <a:t>15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2866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23C60-FFF7-43EA-BD84-3B229075AD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4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17557-A16D-489C-B9AF-304FAA2970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3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5776913" y="339328"/>
            <a:ext cx="1763712" cy="434697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84189" y="339328"/>
            <a:ext cx="5140325" cy="434697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A8C9E-1AE2-4FB9-A797-CC1585747E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82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195FE-B9EB-482B-A4E2-B1F16C226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82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64E01-5F02-451E-8DE3-CEA427119A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71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B7983-BE87-4589-B2F0-7D38C77E8A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34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27089" y="1539478"/>
            <a:ext cx="3279775" cy="31468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59264" y="1539478"/>
            <a:ext cx="3279775" cy="31468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2FF0F-286D-423F-AE0A-CE13C0B1E5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41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BD2EC-C60A-4AD8-B438-A1E99F1028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53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FE109-3E4D-4EA7-98AE-670A2B115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450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AD21C-D821-4557-8D5D-A032579F5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256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E5C1C-9C68-491E-82AE-655577F59A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9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54BFD-F9A8-47BB-AD97-E3974C3F8D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522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D0236-78AF-4521-B39D-B24F1B13E8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506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0C31A-F578-4BB4-B5D6-5D3B69D5C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7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5776913" y="339328"/>
            <a:ext cx="1763712" cy="434697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84189" y="339328"/>
            <a:ext cx="5140325" cy="434697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97D33-B671-413C-9086-00EC49795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42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97BED-6FF0-4A22-9CF5-937694A877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343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18E01-8F4E-47E8-8BDF-3EDE6C57A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916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8A6C0-06AB-41B1-BF72-192FCAB249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394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27089" y="1539478"/>
            <a:ext cx="3279775" cy="31468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59264" y="1539478"/>
            <a:ext cx="3279775" cy="31468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DB1F9-158C-4486-8AA0-82FAF41DC3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98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D053D-E9B1-4B1F-B12D-1790A8E235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340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A4337-C4D1-4C7D-8676-58AE1B6562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775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A80FA-0CB2-4E5C-A281-102D050BD6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5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84616-C7E2-4CB6-9527-A2E69A5AB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284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910C9-0134-491A-8BB6-F8424C1168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764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F95CD-97B5-4778-81C5-BD2843E75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424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D3AF5-9EFE-47A2-8A08-59234F4B87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58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5776913" y="339328"/>
            <a:ext cx="1763712" cy="434697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84189" y="339328"/>
            <a:ext cx="5140325" cy="434697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73663-EC3D-496C-B1D0-D118227651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172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1A9D4-F445-467B-89DE-52084B9F93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86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B4B4A-28F9-405E-A918-AF46F96C33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492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81DB2-D234-450F-BEA4-69DC9EF49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333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27089" y="1539478"/>
            <a:ext cx="3279775" cy="31468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59264" y="1539478"/>
            <a:ext cx="3279775" cy="31468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E8BA1-56A3-4EF5-9FE5-D2C188BDA4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523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4EA96-B52E-4843-9642-FB0AB1233C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116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3F6C3-B82D-4AEB-A3B5-9351433768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2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27089" y="1539478"/>
            <a:ext cx="3279775" cy="31468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59264" y="1539478"/>
            <a:ext cx="3279775" cy="31468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8F770-1054-4EF7-9C02-04F2117B1D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507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A5A19-0286-4B26-B35E-7CA5AB3350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870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1E8EC-27AC-4820-AB9B-6840F98B81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462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72058-EB98-4782-9709-915AE6BC4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05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197F0-8AC4-4C80-9B73-9E94011C38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139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5776913" y="339328"/>
            <a:ext cx="1763712" cy="434697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84189" y="339328"/>
            <a:ext cx="5140325" cy="434697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E018A-967A-4AD1-A3F9-2CFF6D4A8A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2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5523D-1090-45B4-93C2-6689F685E1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E9E573-9CAB-4506-9160-644019C852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525E8-2417-4174-9FB0-447897141D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7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CD5EB-E947-4210-9861-646C6B4E1B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7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C8498-2EA2-403B-B091-FC1D829EA1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5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257300"/>
            <a:ext cx="281940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342900"/>
            <a:ext cx="1600200" cy="12001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4572000"/>
            <a:ext cx="990600" cy="7429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000250"/>
            <a:ext cx="4191000" cy="31432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171700"/>
            <a:ext cx="2362200" cy="17716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413" y="0"/>
            <a:ext cx="685800" cy="8251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84189" y="339329"/>
            <a:ext cx="7056437" cy="105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Образец заголовка</a:t>
            </a:r>
          </a:p>
        </p:txBody>
      </p:sp>
      <p:sp>
        <p:nvSpPr>
          <p:cNvPr id="51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7088" y="1539478"/>
            <a:ext cx="6711950" cy="3146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Образец текста</a:t>
            </a:r>
          </a:p>
          <a:p>
            <a:pPr lvl="1"/>
            <a:r>
              <a:rPr lang="en-US" altLang="ru-RU" smtClean="0"/>
              <a:t>Второй уровень</a:t>
            </a:r>
          </a:p>
          <a:p>
            <a:pPr lvl="2"/>
            <a:r>
              <a:rPr lang="en-US" altLang="ru-RU" smtClean="0"/>
              <a:t>Третий уровень</a:t>
            </a:r>
          </a:p>
          <a:p>
            <a:pPr lvl="3"/>
            <a:r>
              <a:rPr lang="en-US" altLang="ru-RU" smtClean="0"/>
              <a:t>Четвертый уровень</a:t>
            </a:r>
          </a:p>
          <a:p>
            <a:pPr lvl="4"/>
            <a:r>
              <a:rPr lang="en-US" altLang="ru-RU" smtClean="0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8413" y="1343025"/>
            <a:ext cx="74295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endParaRPr lang="en-US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5720" y="2418755"/>
            <a:ext cx="2894410" cy="2286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endParaRPr lang="en-US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050" y="221456"/>
            <a:ext cx="628650" cy="576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spcBef>
                <a:spcPct val="0"/>
              </a:spcBef>
              <a:defRPr sz="2801" b="0" i="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175B349-A88B-46A4-AD19-5726C8A55D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>
          <a:solidFill>
            <a:schemeClr val="tx1"/>
          </a:solidFill>
          <a:latin typeface="+mn-lt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600">
          <a:solidFill>
            <a:schemeClr val="tx1"/>
          </a:solidFill>
          <a:latin typeface="+mn-lt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400">
          <a:solidFill>
            <a:schemeClr val="tx1"/>
          </a:solidFill>
          <a:latin typeface="+mn-lt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400">
          <a:solidFill>
            <a:schemeClr val="tx1"/>
          </a:solidFill>
          <a:latin typeface="+mn-lt"/>
        </a:defRPr>
      </a:lvl5pPr>
      <a:lvl6pPr marL="2514600" indent="-22860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400">
          <a:solidFill>
            <a:schemeClr val="tx1"/>
          </a:solidFill>
          <a:latin typeface="+mn-lt"/>
        </a:defRPr>
      </a:lvl6pPr>
      <a:lvl7pPr marL="2971800" indent="-22860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400">
          <a:solidFill>
            <a:schemeClr val="tx1"/>
          </a:solidFill>
          <a:latin typeface="+mn-lt"/>
        </a:defRPr>
      </a:lvl7pPr>
      <a:lvl8pPr marL="3429000" indent="-22860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400">
          <a:solidFill>
            <a:schemeClr val="tx1"/>
          </a:solidFill>
          <a:latin typeface="+mn-lt"/>
        </a:defRPr>
      </a:lvl8pPr>
      <a:lvl9pPr marL="3886200" indent="-22860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4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257300"/>
            <a:ext cx="281940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342900"/>
            <a:ext cx="1600200" cy="12001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4572000"/>
            <a:ext cx="990600" cy="7429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000250"/>
            <a:ext cx="4191000" cy="31432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171700"/>
            <a:ext cx="2362200" cy="17716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413" y="0"/>
            <a:ext cx="685800" cy="8251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extBox 11"/>
          <p:cNvSpPr txBox="1"/>
          <p:nvPr/>
        </p:nvSpPr>
        <p:spPr>
          <a:xfrm>
            <a:off x="674689" y="728663"/>
            <a:ext cx="600075" cy="196977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>
              <a:spcBef>
                <a:spcPct val="0"/>
              </a:spcBef>
              <a:defRPr/>
            </a:pPr>
            <a:r>
              <a:rPr lang="en-US" dirty="0"/>
              <a:t>“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999288" y="1959769"/>
            <a:ext cx="601662" cy="196977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>
              <a:spcBef>
                <a:spcPct val="0"/>
              </a:spcBef>
              <a:defRPr/>
            </a:pPr>
            <a:r>
              <a:rPr lang="en-US" dirty="0"/>
              <a:t>”</a:t>
            </a:r>
          </a:p>
        </p:txBody>
      </p:sp>
      <p:sp>
        <p:nvSpPr>
          <p:cNvPr id="6164" name="Title Placeholder 1"/>
          <p:cNvSpPr>
            <a:spLocks noGrp="1"/>
          </p:cNvSpPr>
          <p:nvPr>
            <p:ph type="title"/>
          </p:nvPr>
        </p:nvSpPr>
        <p:spPr bwMode="auto">
          <a:xfrm>
            <a:off x="484189" y="339329"/>
            <a:ext cx="7056437" cy="105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Образец заголовка</a:t>
            </a:r>
          </a:p>
        </p:txBody>
      </p:sp>
      <p:sp>
        <p:nvSpPr>
          <p:cNvPr id="616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7088" y="1539478"/>
            <a:ext cx="6711950" cy="3146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Образец текста</a:t>
            </a:r>
          </a:p>
          <a:p>
            <a:pPr lvl="1"/>
            <a:r>
              <a:rPr lang="en-US" altLang="ru-RU" smtClean="0"/>
              <a:t>Второй уровень</a:t>
            </a:r>
          </a:p>
          <a:p>
            <a:pPr lvl="2"/>
            <a:r>
              <a:rPr lang="en-US" altLang="ru-RU" smtClean="0"/>
              <a:t>Третий уровень</a:t>
            </a:r>
          </a:p>
          <a:p>
            <a:pPr lvl="3"/>
            <a:r>
              <a:rPr lang="en-US" altLang="ru-RU" smtClean="0"/>
              <a:t>Четвертый уровень</a:t>
            </a:r>
          </a:p>
          <a:p>
            <a:pPr lvl="4"/>
            <a:r>
              <a:rPr lang="en-US" altLang="ru-RU" smtClean="0"/>
              <a:t>Пятый уровень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8413" y="1343025"/>
            <a:ext cx="74295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endParaRPr lang="en-US" altLang="ru-RU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5720" y="2418755"/>
            <a:ext cx="2894410" cy="2286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endParaRPr lang="en-US" altLang="ru-RU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050" y="221456"/>
            <a:ext cx="628650" cy="576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spcBef>
                <a:spcPct val="0"/>
              </a:spcBef>
              <a:defRPr sz="28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E862F9A-F249-471F-992E-A4FBC90D2B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" grpId="0" autoUpdateAnimBg="0"/>
    </p:bldLst>
  </p:timing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>
          <a:solidFill>
            <a:schemeClr val="tx1"/>
          </a:solidFill>
          <a:latin typeface="+mn-lt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600">
          <a:solidFill>
            <a:schemeClr val="tx1"/>
          </a:solidFill>
          <a:latin typeface="+mn-lt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400">
          <a:solidFill>
            <a:schemeClr val="tx1"/>
          </a:solidFill>
          <a:latin typeface="+mn-lt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400">
          <a:solidFill>
            <a:schemeClr val="tx1"/>
          </a:solidFill>
          <a:latin typeface="+mn-lt"/>
        </a:defRPr>
      </a:lvl5pPr>
      <a:lvl6pPr marL="2514600" indent="-22860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400">
          <a:solidFill>
            <a:schemeClr val="tx1"/>
          </a:solidFill>
          <a:latin typeface="+mn-lt"/>
        </a:defRPr>
      </a:lvl6pPr>
      <a:lvl7pPr marL="2971800" indent="-22860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400">
          <a:solidFill>
            <a:schemeClr val="tx1"/>
          </a:solidFill>
          <a:latin typeface="+mn-lt"/>
        </a:defRPr>
      </a:lvl7pPr>
      <a:lvl8pPr marL="3429000" indent="-22860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400">
          <a:solidFill>
            <a:schemeClr val="tx1"/>
          </a:solidFill>
          <a:latin typeface="+mn-lt"/>
        </a:defRPr>
      </a:lvl8pPr>
      <a:lvl9pPr marL="3886200" indent="-22860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4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257300"/>
            <a:ext cx="281940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342900"/>
            <a:ext cx="1600200" cy="12001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4572000"/>
            <a:ext cx="990600" cy="7429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000250"/>
            <a:ext cx="4191000" cy="31432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171700"/>
            <a:ext cx="2362200" cy="17716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413" y="0"/>
            <a:ext cx="685800" cy="8251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6"/>
          <p:cNvCxnSpPr/>
          <p:nvPr/>
        </p:nvCxnSpPr>
        <p:spPr>
          <a:xfrm>
            <a:off x="2795588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7"/>
          <p:cNvCxnSpPr/>
          <p:nvPr/>
        </p:nvCxnSpPr>
        <p:spPr>
          <a:xfrm>
            <a:off x="5222875" y="1600201"/>
            <a:ext cx="0" cy="297537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88" name="Title Placeholder 1"/>
          <p:cNvSpPr>
            <a:spLocks noGrp="1"/>
          </p:cNvSpPr>
          <p:nvPr>
            <p:ph type="title"/>
          </p:nvPr>
        </p:nvSpPr>
        <p:spPr bwMode="auto">
          <a:xfrm>
            <a:off x="484189" y="339329"/>
            <a:ext cx="7056437" cy="105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Образец заголовка</a:t>
            </a:r>
          </a:p>
        </p:txBody>
      </p:sp>
      <p:sp>
        <p:nvSpPr>
          <p:cNvPr id="718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7088" y="1539478"/>
            <a:ext cx="6711950" cy="3146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Образец текста</a:t>
            </a:r>
          </a:p>
          <a:p>
            <a:pPr lvl="1"/>
            <a:r>
              <a:rPr lang="en-US" altLang="ru-RU" smtClean="0"/>
              <a:t>Второй уровень</a:t>
            </a:r>
          </a:p>
          <a:p>
            <a:pPr lvl="2"/>
            <a:r>
              <a:rPr lang="en-US" altLang="ru-RU" smtClean="0"/>
              <a:t>Третий уровень</a:t>
            </a:r>
          </a:p>
          <a:p>
            <a:pPr lvl="3"/>
            <a:r>
              <a:rPr lang="en-US" altLang="ru-RU" smtClean="0"/>
              <a:t>Четвертый уровень</a:t>
            </a:r>
          </a:p>
          <a:p>
            <a:pPr lvl="4"/>
            <a:r>
              <a:rPr lang="en-US" altLang="ru-RU" smtClean="0"/>
              <a:t>Пятый уровень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8413" y="1343025"/>
            <a:ext cx="74295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endParaRPr lang="en-US" altLang="ru-RU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5720" y="2418755"/>
            <a:ext cx="2894410" cy="2286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endParaRPr lang="en-US" altLang="ru-RU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050" y="221456"/>
            <a:ext cx="628650" cy="576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spcBef>
                <a:spcPct val="0"/>
              </a:spcBef>
              <a:defRPr sz="28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02B7384-1C45-453C-8B25-4E2E9F0FB9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" grpId="0" autoUpdateAnimBg="0"/>
    </p:bldLst>
  </p:timing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>
          <a:solidFill>
            <a:schemeClr val="tx1"/>
          </a:solidFill>
          <a:latin typeface="+mn-lt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600">
          <a:solidFill>
            <a:schemeClr val="tx1"/>
          </a:solidFill>
          <a:latin typeface="+mn-lt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400">
          <a:solidFill>
            <a:schemeClr val="tx1"/>
          </a:solidFill>
          <a:latin typeface="+mn-lt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400">
          <a:solidFill>
            <a:schemeClr val="tx1"/>
          </a:solidFill>
          <a:latin typeface="+mn-lt"/>
        </a:defRPr>
      </a:lvl5pPr>
      <a:lvl6pPr marL="2514600" indent="-22860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400">
          <a:solidFill>
            <a:schemeClr val="tx1"/>
          </a:solidFill>
          <a:latin typeface="+mn-lt"/>
        </a:defRPr>
      </a:lvl6pPr>
      <a:lvl7pPr marL="2971800" indent="-22860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400">
          <a:solidFill>
            <a:schemeClr val="tx1"/>
          </a:solidFill>
          <a:latin typeface="+mn-lt"/>
        </a:defRPr>
      </a:lvl7pPr>
      <a:lvl8pPr marL="3429000" indent="-22860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400">
          <a:solidFill>
            <a:schemeClr val="tx1"/>
          </a:solidFill>
          <a:latin typeface="+mn-lt"/>
        </a:defRPr>
      </a:lvl8pPr>
      <a:lvl9pPr marL="3886200" indent="-22860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4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257300"/>
            <a:ext cx="281940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342900"/>
            <a:ext cx="1600200" cy="12001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4572000"/>
            <a:ext cx="990600" cy="7429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000250"/>
            <a:ext cx="4191000" cy="31432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171700"/>
            <a:ext cx="2362200" cy="17716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413" y="0"/>
            <a:ext cx="685800" cy="8251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8"/>
          <p:cNvCxnSpPr/>
          <p:nvPr/>
        </p:nvCxnSpPr>
        <p:spPr>
          <a:xfrm>
            <a:off x="2795588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9"/>
          <p:cNvCxnSpPr/>
          <p:nvPr/>
        </p:nvCxnSpPr>
        <p:spPr>
          <a:xfrm>
            <a:off x="5222875" y="1600201"/>
            <a:ext cx="0" cy="297537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12" name="Title Placeholder 1"/>
          <p:cNvSpPr>
            <a:spLocks noGrp="1"/>
          </p:cNvSpPr>
          <p:nvPr>
            <p:ph type="title"/>
          </p:nvPr>
        </p:nvSpPr>
        <p:spPr bwMode="auto">
          <a:xfrm>
            <a:off x="484189" y="339329"/>
            <a:ext cx="7056437" cy="105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Образец заголовка</a:t>
            </a:r>
          </a:p>
        </p:txBody>
      </p:sp>
      <p:sp>
        <p:nvSpPr>
          <p:cNvPr id="821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7088" y="1539478"/>
            <a:ext cx="6711950" cy="3146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Образец текста</a:t>
            </a:r>
          </a:p>
          <a:p>
            <a:pPr lvl="1"/>
            <a:r>
              <a:rPr lang="en-US" altLang="ru-RU" smtClean="0"/>
              <a:t>Второй уровень</a:t>
            </a:r>
          </a:p>
          <a:p>
            <a:pPr lvl="2"/>
            <a:r>
              <a:rPr lang="en-US" altLang="ru-RU" smtClean="0"/>
              <a:t>Третий уровень</a:t>
            </a:r>
          </a:p>
          <a:p>
            <a:pPr lvl="3"/>
            <a:r>
              <a:rPr lang="en-US" altLang="ru-RU" smtClean="0"/>
              <a:t>Четвертый уровень</a:t>
            </a:r>
          </a:p>
          <a:p>
            <a:pPr lvl="4"/>
            <a:r>
              <a:rPr lang="en-US" altLang="ru-RU" smtClean="0"/>
              <a:t>Пятый уровень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8413" y="1343025"/>
            <a:ext cx="74295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endParaRPr lang="en-US" altLang="ru-RU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5720" y="2418755"/>
            <a:ext cx="2894410" cy="2286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endParaRPr lang="en-US" altLang="ru-RU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050" y="221456"/>
            <a:ext cx="628650" cy="576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spcBef>
                <a:spcPct val="0"/>
              </a:spcBef>
              <a:defRPr sz="28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506CE7B-0104-4BC2-AB9C-3880B8CC47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" grpId="0" autoUpdateAnimBg="0"/>
    </p:bldLst>
  </p:timing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>
          <a:solidFill>
            <a:schemeClr val="tx1"/>
          </a:solidFill>
          <a:latin typeface="+mn-lt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600">
          <a:solidFill>
            <a:schemeClr val="tx1"/>
          </a:solidFill>
          <a:latin typeface="+mn-lt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400">
          <a:solidFill>
            <a:schemeClr val="tx1"/>
          </a:solidFill>
          <a:latin typeface="+mn-lt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400">
          <a:solidFill>
            <a:schemeClr val="tx1"/>
          </a:solidFill>
          <a:latin typeface="+mn-lt"/>
        </a:defRPr>
      </a:lvl5pPr>
      <a:lvl6pPr marL="2514600" indent="-22860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400">
          <a:solidFill>
            <a:schemeClr val="tx1"/>
          </a:solidFill>
          <a:latin typeface="+mn-lt"/>
        </a:defRPr>
      </a:lvl6pPr>
      <a:lvl7pPr marL="2971800" indent="-22860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400">
          <a:solidFill>
            <a:schemeClr val="tx1"/>
          </a:solidFill>
          <a:latin typeface="+mn-lt"/>
        </a:defRPr>
      </a:lvl7pPr>
      <a:lvl8pPr marL="3429000" indent="-22860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400">
          <a:solidFill>
            <a:schemeClr val="tx1"/>
          </a:solidFill>
          <a:latin typeface="+mn-lt"/>
        </a:defRPr>
      </a:lvl8pPr>
      <a:lvl9pPr marL="3886200" indent="-22860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14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5.png"/><Relationship Id="rId4" Type="http://schemas.openxmlformats.org/officeDocument/2006/relationships/image" Target="../media/image24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ctrTitle"/>
          </p:nvPr>
        </p:nvSpPr>
        <p:spPr>
          <a:xfrm>
            <a:off x="1043608" y="1491630"/>
            <a:ext cx="6768752" cy="1102519"/>
          </a:xfrm>
        </p:spPr>
        <p:txBody>
          <a:bodyPr/>
          <a:lstStyle/>
          <a:p>
            <a:r>
              <a:rPr lang="en-US" sz="4000" dirty="0"/>
              <a:t>Why Geminids </a:t>
            </a:r>
            <a:r>
              <a:rPr lang="en-US" sz="4000" dirty="0" smtClean="0"/>
              <a:t>are </a:t>
            </a:r>
            <a:br>
              <a:rPr lang="en-US" sz="4000" dirty="0" smtClean="0"/>
            </a:br>
            <a:r>
              <a:rPr lang="en-US" sz="4000" dirty="0" smtClean="0"/>
              <a:t>a comet stream</a:t>
            </a:r>
            <a:endParaRPr lang="ru-RU" sz="32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23C60-FFF7-43EA-BD84-3B229075AD4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5486"/>
            <a:ext cx="914400" cy="104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043608" y="3311862"/>
            <a:ext cx="475252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spcBef>
                <a:spcPts val="1000"/>
              </a:spcBef>
              <a:buClr>
                <a:srgbClr val="8AD0D6"/>
              </a:buClr>
              <a:buSzPct val="80000"/>
            </a:pPr>
            <a:r>
              <a:rPr lang="en-US" altLang="ru-RU" sz="2800" kern="0" dirty="0">
                <a:solidFill>
                  <a:srgbClr val="58C1BA"/>
                </a:solidFill>
                <a:latin typeface="Century Gothic"/>
                <a:cs typeface="+mn-cs"/>
              </a:rPr>
              <a:t>Galina O. </a:t>
            </a:r>
            <a:r>
              <a:rPr lang="en-US" altLang="ru-RU" sz="2800" kern="0" dirty="0" err="1">
                <a:solidFill>
                  <a:srgbClr val="58C1BA"/>
                </a:solidFill>
                <a:latin typeface="Century Gothic"/>
                <a:cs typeface="+mn-cs"/>
              </a:rPr>
              <a:t>Ryabova</a:t>
            </a:r>
            <a:endParaRPr lang="en-US" altLang="ru-RU" sz="2800" kern="0" dirty="0">
              <a:solidFill>
                <a:srgbClr val="58C1BA"/>
              </a:solidFill>
              <a:latin typeface="Century Gothic"/>
              <a:cs typeface="+mn-cs"/>
            </a:endParaRPr>
          </a:p>
          <a:p>
            <a:pPr lvl="0" defTabSz="457200">
              <a:spcBef>
                <a:spcPts val="1000"/>
              </a:spcBef>
              <a:buClr>
                <a:srgbClr val="8AD0D6"/>
              </a:buClr>
              <a:buSzPct val="80000"/>
            </a:pPr>
            <a:r>
              <a:rPr lang="en-US" altLang="ru-RU" sz="2000" kern="0" dirty="0">
                <a:solidFill>
                  <a:srgbClr val="58C1BA"/>
                </a:solidFill>
                <a:latin typeface="Century Gothic"/>
                <a:cs typeface="+mn-cs"/>
              </a:rPr>
              <a:t>Tomsk State University</a:t>
            </a:r>
          </a:p>
          <a:p>
            <a:pPr lvl="0" defTabSz="457200">
              <a:spcBef>
                <a:spcPts val="1000"/>
              </a:spcBef>
              <a:buClr>
                <a:srgbClr val="8AD0D6"/>
              </a:buClr>
              <a:buSzPct val="80000"/>
            </a:pPr>
            <a:endParaRPr lang="ru-RU" altLang="ru-RU" sz="1600" kern="0" dirty="0">
              <a:solidFill>
                <a:srgbClr val="58C1BA"/>
              </a:solidFill>
              <a:latin typeface="Century Gothic"/>
              <a:cs typeface="+mn-cs"/>
            </a:endParaRPr>
          </a:p>
          <a:p>
            <a:pPr lvl="0" defTabSz="457200">
              <a:spcBef>
                <a:spcPts val="1000"/>
              </a:spcBef>
              <a:buClr>
                <a:srgbClr val="8AD0D6"/>
              </a:buClr>
              <a:buSzPct val="80000"/>
            </a:pPr>
            <a:r>
              <a:rPr lang="en-US" altLang="ru-RU" sz="1600" kern="0" dirty="0" smtClean="0">
                <a:solidFill>
                  <a:srgbClr val="58C1BA"/>
                </a:solidFill>
                <a:latin typeface="Century Gothic"/>
                <a:cs typeface="+mn-cs"/>
              </a:rPr>
              <a:t>19 September 2025; online</a:t>
            </a:r>
            <a:endParaRPr lang="ru-RU" altLang="ru-RU" sz="1600" kern="0" dirty="0">
              <a:solidFill>
                <a:srgbClr val="58C1BA"/>
              </a:solidFill>
              <a:latin typeface="Century Gothic"/>
              <a:cs typeface="+mn-cs"/>
            </a:endParaRPr>
          </a:p>
        </p:txBody>
      </p:sp>
      <p:sp>
        <p:nvSpPr>
          <p:cNvPr id="6" name="AutoShape 2" descr="IMC 202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IMC 2025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750" y="3311862"/>
            <a:ext cx="1027289" cy="1027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48516" y="4391982"/>
            <a:ext cx="129614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IMC 2025</a:t>
            </a:r>
          </a:p>
          <a:p>
            <a:r>
              <a:rPr lang="en-US" sz="800" dirty="0" smtClean="0"/>
              <a:t>September </a:t>
            </a:r>
            <a:r>
              <a:rPr lang="en-US" sz="800" dirty="0"/>
              <a:t>18th </a:t>
            </a:r>
            <a:r>
              <a:rPr lang="en-US" sz="800" dirty="0" smtClean="0"/>
              <a:t>– 21st</a:t>
            </a: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err="1"/>
              <a:t>Soest</a:t>
            </a:r>
            <a:r>
              <a:rPr lang="en-US" sz="800" dirty="0"/>
              <a:t>, the Netherlands</a:t>
            </a:r>
            <a:endParaRPr lang="ru-RU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0525E8-2417-4174-9FB0-447897141D1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5486"/>
            <a:ext cx="2952328" cy="291413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23478"/>
            <a:ext cx="2462789" cy="38252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504" y="3291830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</a:t>
            </a:r>
            <a:r>
              <a:rPr lang="en-US" sz="1600" dirty="0" err="1" smtClean="0"/>
              <a:t>Ryabova</a:t>
            </a:r>
            <a:r>
              <a:rPr lang="en-US" sz="1600" dirty="0" smtClean="0"/>
              <a:t>, 2021; Fig.2)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059832" y="4083918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</a:t>
            </a:r>
            <a:r>
              <a:rPr lang="en-US" sz="1600" dirty="0" err="1" smtClean="0"/>
              <a:t>Ryabova</a:t>
            </a:r>
            <a:r>
              <a:rPr lang="en-US" sz="1600" dirty="0" smtClean="0"/>
              <a:t>, 2021; Fig.3)</a:t>
            </a:r>
            <a:endParaRPr lang="ru-RU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771800" y="4637916"/>
            <a:ext cx="29523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From my talk at IMC2022.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868144" y="843558"/>
            <a:ext cx="216024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Radiation area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Shower activity curves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699850"/>
            <a:ext cx="811213" cy="101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5831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1282396"/>
            <a:ext cx="3894043" cy="3744589"/>
          </a:xfrm>
        </p:spPr>
        <p:txBody>
          <a:bodyPr/>
          <a:lstStyle/>
          <a:p>
            <a:r>
              <a:rPr lang="en-US" sz="2600" dirty="0" smtClean="0"/>
              <a:t>In observations this feature (</a:t>
            </a:r>
            <a:r>
              <a:rPr lang="en-US" sz="2600" dirty="0" smtClean="0">
                <a:solidFill>
                  <a:srgbClr val="FFFF00"/>
                </a:solidFill>
              </a:rPr>
              <a:t>smaller</a:t>
            </a:r>
            <a:r>
              <a:rPr lang="en-US" sz="2600" dirty="0" smtClean="0"/>
              <a:t> </a:t>
            </a:r>
            <a:r>
              <a:rPr lang="en-US" sz="2600" dirty="0" smtClean="0">
                <a:solidFill>
                  <a:srgbClr val="FFFF00"/>
                </a:solidFill>
              </a:rPr>
              <a:t>particles — larger ejection speed</a:t>
            </a:r>
            <a:r>
              <a:rPr lang="en-US" sz="2600" dirty="0"/>
              <a:t>) </a:t>
            </a:r>
            <a:r>
              <a:rPr lang="en-US" sz="2600" dirty="0" smtClean="0"/>
              <a:t>should </a:t>
            </a:r>
            <a:r>
              <a:rPr lang="en-US" sz="2600" dirty="0"/>
              <a:t>manifest itself in the fact that the </a:t>
            </a:r>
            <a:r>
              <a:rPr lang="en-US" sz="2600" dirty="0" smtClean="0">
                <a:solidFill>
                  <a:srgbClr val="FFFF00"/>
                </a:solidFill>
              </a:rPr>
              <a:t>shower</a:t>
            </a:r>
            <a:r>
              <a:rPr lang="en-US" sz="2600" dirty="0" smtClean="0"/>
              <a:t> </a:t>
            </a:r>
            <a:r>
              <a:rPr lang="en-US" sz="2600" dirty="0"/>
              <a:t>of small particles is </a:t>
            </a:r>
            <a:r>
              <a:rPr lang="en-US" sz="2600" dirty="0">
                <a:solidFill>
                  <a:srgbClr val="FFFF00"/>
                </a:solidFill>
              </a:rPr>
              <a:t>wider</a:t>
            </a:r>
            <a:r>
              <a:rPr lang="en-US" sz="2600" dirty="0"/>
              <a:t> and </a:t>
            </a:r>
            <a:r>
              <a:rPr lang="en-US" sz="2600" dirty="0">
                <a:solidFill>
                  <a:srgbClr val="FFFF00"/>
                </a:solidFill>
              </a:rPr>
              <a:t>the radiation area </a:t>
            </a:r>
            <a:r>
              <a:rPr lang="en-US" sz="2600" dirty="0"/>
              <a:t>is also </a:t>
            </a:r>
            <a:r>
              <a:rPr lang="en-US" sz="2600" dirty="0">
                <a:solidFill>
                  <a:srgbClr val="FFFF00"/>
                </a:solidFill>
              </a:rPr>
              <a:t>wider</a:t>
            </a:r>
            <a:r>
              <a:rPr lang="en-US" sz="2600" dirty="0"/>
              <a:t>.</a:t>
            </a:r>
            <a:endParaRPr lang="ru-RU" sz="26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0525E8-2417-4174-9FB0-447897141D1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203598"/>
            <a:ext cx="4564320" cy="322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78232" y="4659982"/>
            <a:ext cx="437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Ryabova</a:t>
            </a:r>
            <a:r>
              <a:rPr lang="en-US" dirty="0" smtClean="0"/>
              <a:t>, 2023; Fig.2) = Proc. IMC 2022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788024" y="77155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Meteors:  </a:t>
            </a:r>
            <a:r>
              <a:rPr lang="en-US" dirty="0" smtClean="0">
                <a:solidFill>
                  <a:srgbClr val="FF0000"/>
                </a:solidFill>
              </a:rPr>
              <a:t>small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FF00"/>
                </a:solidFill>
              </a:rPr>
              <a:t>large</a:t>
            </a:r>
            <a:endParaRPr lang="ru-RU" dirty="0">
              <a:solidFill>
                <a:srgbClr val="00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95486"/>
            <a:ext cx="4054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j-lt"/>
              </a:rPr>
              <a:t>In observations?</a:t>
            </a:r>
            <a:endParaRPr lang="ru-RU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21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4189" y="339329"/>
            <a:ext cx="7056437" cy="648245"/>
          </a:xfrm>
        </p:spPr>
        <p:txBody>
          <a:bodyPr/>
          <a:lstStyle/>
          <a:p>
            <a:r>
              <a:rPr lang="en-US" sz="3200" dirty="0" smtClean="0"/>
              <a:t>More observations…</a:t>
            </a:r>
            <a:endParaRPr lang="ru-RU" sz="3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E9E573-9CAB-4506-9160-644019C8529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15566"/>
            <a:ext cx="3168352" cy="331546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467544" y="4227934"/>
            <a:ext cx="32239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Radar Geminids (1964–1971)</a:t>
            </a:r>
          </a:p>
          <a:p>
            <a:r>
              <a:rPr lang="ru-RU" sz="1600" dirty="0" smtClean="0"/>
              <a:t>(</a:t>
            </a:r>
            <a:r>
              <a:rPr lang="en-US" sz="1600" dirty="0" err="1" smtClean="0"/>
              <a:t>Belkovich</a:t>
            </a:r>
            <a:r>
              <a:rPr lang="en-US" sz="1600" dirty="0" smtClean="0"/>
              <a:t>+, 1975; p. 93–99)</a:t>
            </a:r>
            <a:endParaRPr lang="ru-RU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923928" y="1059582"/>
            <a:ext cx="295232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Flux density versus Solar Longitude (1950.0)</a:t>
            </a:r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Q1 (m &gt; 10</a:t>
            </a:r>
            <a:r>
              <a:rPr lang="en-US" baseline="30000" dirty="0" smtClean="0">
                <a:latin typeface="+mn-lt"/>
              </a:rPr>
              <a:t>−3</a:t>
            </a:r>
            <a:r>
              <a:rPr lang="en-US" dirty="0" smtClean="0">
                <a:latin typeface="+mn-lt"/>
              </a:rPr>
              <a:t> g)</a:t>
            </a:r>
          </a:p>
          <a:p>
            <a:r>
              <a:rPr lang="en-US" dirty="0">
                <a:latin typeface="+mn-lt"/>
              </a:rPr>
              <a:t>Q2 (m &gt; 10</a:t>
            </a:r>
            <a:r>
              <a:rPr lang="en-US" baseline="30000" dirty="0" smtClean="0">
                <a:latin typeface="+mn-lt"/>
              </a:rPr>
              <a:t>−2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g</a:t>
            </a:r>
            <a:r>
              <a:rPr lang="en-US" dirty="0" smtClean="0">
                <a:latin typeface="+mn-lt"/>
              </a:rPr>
              <a:t>)</a:t>
            </a:r>
          </a:p>
          <a:p>
            <a:r>
              <a:rPr lang="en-US" dirty="0" smtClean="0">
                <a:latin typeface="+mn-lt"/>
              </a:rPr>
              <a:t>Q3 </a:t>
            </a:r>
            <a:r>
              <a:rPr lang="en-US" dirty="0">
                <a:latin typeface="+mn-lt"/>
              </a:rPr>
              <a:t>(m &gt; 10</a:t>
            </a:r>
            <a:r>
              <a:rPr lang="en-US" baseline="30000" dirty="0" smtClean="0">
                <a:latin typeface="+mn-lt"/>
              </a:rPr>
              <a:t>−4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g</a:t>
            </a:r>
            <a:r>
              <a:rPr lang="en-US" dirty="0" smtClean="0">
                <a:latin typeface="+mn-lt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672" y="1502803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2D050"/>
                </a:solidFill>
              </a:rPr>
              <a:t>10</a:t>
            </a:r>
            <a:r>
              <a:rPr lang="en-US" sz="1600" baseline="30000" dirty="0" smtClean="0">
                <a:solidFill>
                  <a:srgbClr val="92D050"/>
                </a:solidFill>
              </a:rPr>
              <a:t>−4</a:t>
            </a:r>
            <a:endParaRPr lang="ru-RU" sz="1600" baseline="30000" dirty="0">
              <a:solidFill>
                <a:srgbClr val="92D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3688" y="3385324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FFFF"/>
                </a:solidFill>
              </a:rPr>
              <a:t>10</a:t>
            </a:r>
            <a:r>
              <a:rPr lang="en-US" sz="1600" baseline="30000" dirty="0" smtClean="0">
                <a:solidFill>
                  <a:srgbClr val="00FFFF"/>
                </a:solidFill>
              </a:rPr>
              <a:t>−2</a:t>
            </a:r>
            <a:endParaRPr lang="ru-RU" sz="1600" baseline="30000" dirty="0">
              <a:solidFill>
                <a:srgbClr val="00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4476" y="2404023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D95F02"/>
                </a:solidFill>
              </a:rPr>
              <a:t>10</a:t>
            </a:r>
            <a:r>
              <a:rPr lang="en-US" sz="1600" baseline="30000" dirty="0" smtClean="0">
                <a:solidFill>
                  <a:srgbClr val="D95F02"/>
                </a:solidFill>
              </a:rPr>
              <a:t>−3</a:t>
            </a:r>
            <a:endParaRPr lang="ru-RU" sz="1600" baseline="30000" dirty="0">
              <a:solidFill>
                <a:srgbClr val="D95F0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230520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</a:t>
            </a:r>
            <a:endParaRPr lang="ru-RU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12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779662"/>
            <a:ext cx="8208912" cy="936104"/>
          </a:xfrm>
        </p:spPr>
        <p:txBody>
          <a:bodyPr/>
          <a:lstStyle/>
          <a:p>
            <a:r>
              <a:rPr lang="en-US" sz="4400" dirty="0" err="1" smtClean="0"/>
              <a:t>Sublimaition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FFFF00"/>
                </a:solidFill>
              </a:rPr>
              <a:t>around </a:t>
            </a:r>
            <a:r>
              <a:rPr lang="en-US" sz="4400" dirty="0">
                <a:solidFill>
                  <a:srgbClr val="FFFF00"/>
                </a:solidFill>
              </a:rPr>
              <a:t>the </a:t>
            </a:r>
            <a:r>
              <a:rPr lang="en-US" sz="4400" dirty="0" smtClean="0">
                <a:solidFill>
                  <a:srgbClr val="FFFF00"/>
                </a:solidFill>
              </a:rPr>
              <a:t>orbit</a:t>
            </a:r>
            <a:endParaRPr lang="ru-RU" sz="4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E9E573-9CAB-4506-9160-644019C8529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7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43558"/>
            <a:ext cx="4518965" cy="3003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87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857250"/>
          </a:xfrm>
        </p:spPr>
        <p:txBody>
          <a:bodyPr/>
          <a:lstStyle/>
          <a:p>
            <a:r>
              <a:rPr lang="en-US" altLang="ru-RU" sz="3200" dirty="0" smtClean="0"/>
              <a:t>Evolution of the cross-section</a:t>
            </a:r>
            <a:endParaRPr lang="ru-RU" altLang="ru-RU" sz="32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0525E8-2417-4174-9FB0-447897141D1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24128" y="843558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+mn-lt"/>
              </a:rPr>
              <a:t>Ryabova</a:t>
            </a:r>
            <a:r>
              <a:rPr lang="en-US" dirty="0" smtClean="0">
                <a:latin typeface="+mn-lt"/>
              </a:rPr>
              <a:t> (2007, fig. 7)</a:t>
            </a:r>
          </a:p>
          <a:p>
            <a:pPr lvl="0"/>
            <a:r>
              <a:rPr lang="en-US" dirty="0">
                <a:solidFill>
                  <a:srgbClr val="FFFFFF"/>
                </a:solidFill>
                <a:latin typeface="Century Gothic"/>
              </a:rPr>
              <a:t>For mass m</a:t>
            </a:r>
            <a:r>
              <a:rPr lang="en-US" baseline="-25000" dirty="0">
                <a:solidFill>
                  <a:srgbClr val="FFFFFF"/>
                </a:solidFill>
                <a:latin typeface="Century Gothic"/>
              </a:rPr>
              <a:t>3</a:t>
            </a:r>
            <a:endParaRPr lang="ru-RU" baseline="-25000" dirty="0">
              <a:solidFill>
                <a:srgbClr val="FFFFFF"/>
              </a:solidFill>
              <a:latin typeface="Century Gothic"/>
            </a:endParaRPr>
          </a:p>
          <a:p>
            <a:r>
              <a:rPr lang="en-US" dirty="0" smtClean="0">
                <a:solidFill>
                  <a:srgbClr val="FFFF00"/>
                </a:solidFill>
                <a:latin typeface="+mn-lt"/>
              </a:rPr>
              <a:t>NB:  not to scale!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4011910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model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Geminid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cross-sections in a plane perpendicular to the reference orbit’s velocity vector at the descending node. The time in years from the moment of the stream generation is indicated in the top right-hand corner of every panel. The densest part of the stream is designated by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white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colour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The numbers in the bottom left-hand corners are the length (in au) of the sides of the corresponding rectangle enclosing the cross-section. The mass of particles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m</a:t>
            </a:r>
            <a:r>
              <a:rPr lang="en-US" sz="1200" baseline="-25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Соединительная линия уступом 6"/>
          <p:cNvCxnSpPr/>
          <p:nvPr/>
        </p:nvCxnSpPr>
        <p:spPr bwMode="auto">
          <a:xfrm>
            <a:off x="4572000" y="2643758"/>
            <a:ext cx="1224136" cy="144016"/>
          </a:xfrm>
          <a:prstGeom prst="bentConnector3">
            <a:avLst/>
          </a:prstGeom>
          <a:noFill/>
          <a:ln>
            <a:noFill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Соединительная линия уступом 8"/>
          <p:cNvCxnSpPr/>
          <p:nvPr/>
        </p:nvCxnSpPr>
        <p:spPr bwMode="auto">
          <a:xfrm>
            <a:off x="5868144" y="2499742"/>
            <a:ext cx="2160240" cy="792088"/>
          </a:xfrm>
          <a:prstGeom prst="bentConnector3">
            <a:avLst/>
          </a:prstGeom>
          <a:noFill/>
          <a:ln>
            <a:noFill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Соединительная линия уступом 12"/>
          <p:cNvCxnSpPr/>
          <p:nvPr/>
        </p:nvCxnSpPr>
        <p:spPr bwMode="auto">
          <a:xfrm>
            <a:off x="7452320" y="3075806"/>
            <a:ext cx="914400" cy="914400"/>
          </a:xfrm>
          <a:prstGeom prst="bentConnector3">
            <a:avLst/>
          </a:prstGeom>
          <a:noFill/>
          <a:ln>
            <a:noFill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Соединительная линия уступом 14"/>
          <p:cNvCxnSpPr/>
          <p:nvPr/>
        </p:nvCxnSpPr>
        <p:spPr bwMode="auto">
          <a:xfrm>
            <a:off x="4499992" y="2622176"/>
            <a:ext cx="1872208" cy="28803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CC33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6444208" y="2355726"/>
            <a:ext cx="1800200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The enlarged fragment is shown on the next slide.</a:t>
            </a:r>
            <a:endParaRPr lang="ru-RU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273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303497"/>
            <a:ext cx="4477817" cy="4540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23" name="Text Box 3"/>
          <p:cNvSpPr txBox="1">
            <a:spLocks noChangeAspect="1" noChangeArrowheads="1"/>
          </p:cNvSpPr>
          <p:nvPr/>
        </p:nvSpPr>
        <p:spPr bwMode="auto">
          <a:xfrm>
            <a:off x="4932040" y="411510"/>
            <a:ext cx="968375" cy="446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ru-RU" sz="3600" dirty="0">
                <a:solidFill>
                  <a:schemeClr val="tx2"/>
                </a:solidFill>
                <a:latin typeface="Arial" charset="0"/>
              </a:rPr>
              <a:t>t = 0</a:t>
            </a:r>
            <a:endParaRPr lang="ru-RU" altLang="ru-RU" sz="36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4932039" y="3954563"/>
            <a:ext cx="18646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ru-RU" sz="3600" dirty="0">
                <a:solidFill>
                  <a:schemeClr val="tx2"/>
                </a:solidFill>
                <a:latin typeface="Arial" charset="0"/>
              </a:rPr>
              <a:t>t = 2000</a:t>
            </a:r>
            <a:endParaRPr lang="ru-RU" altLang="ru-RU" sz="36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0525E8-2417-4174-9FB0-447897141D1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76056" y="4620280"/>
            <a:ext cx="4067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Modified after (</a:t>
            </a:r>
            <a:r>
              <a:rPr lang="en-US" sz="1400" dirty="0" err="1" smtClean="0">
                <a:latin typeface="+mn-lt"/>
              </a:rPr>
              <a:t>Ryabova</a:t>
            </a:r>
            <a:r>
              <a:rPr lang="en-US" sz="1400" dirty="0" smtClean="0">
                <a:latin typeface="+mn-lt"/>
              </a:rPr>
              <a:t>, 2006; RMS2005).</a:t>
            </a:r>
            <a:endParaRPr lang="ru-RU" sz="14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1059582"/>
            <a:ext cx="3960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FFFF00"/>
                </a:solidFill>
                <a:latin typeface="+mn-lt"/>
              </a:rPr>
              <a:t>Left: </a:t>
            </a:r>
            <a:endParaRPr lang="en-US" sz="20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sz="2000" dirty="0" smtClean="0">
                <a:latin typeface="+mn-lt"/>
              </a:rPr>
              <a:t>Three </a:t>
            </a:r>
            <a:r>
              <a:rPr lang="en-US" sz="2000" dirty="0" err="1">
                <a:latin typeface="+mn-lt"/>
              </a:rPr>
              <a:t>equidensities</a:t>
            </a:r>
            <a:r>
              <a:rPr lang="en-US" sz="2000" dirty="0">
                <a:latin typeface="+mn-lt"/>
              </a:rPr>
              <a:t> and the densest part of the stream </a:t>
            </a:r>
            <a:r>
              <a:rPr lang="en-US" sz="2000" dirty="0" smtClean="0">
                <a:latin typeface="+mn-lt"/>
              </a:rPr>
              <a:t>(white) </a:t>
            </a:r>
            <a:r>
              <a:rPr lang="en-US" sz="2000" dirty="0">
                <a:latin typeface="+mn-lt"/>
              </a:rPr>
              <a:t>are shown</a:t>
            </a:r>
            <a:r>
              <a:rPr lang="en-US" sz="2000" dirty="0" smtClean="0">
                <a:latin typeface="+mn-lt"/>
              </a:rPr>
              <a:t>.</a:t>
            </a:r>
          </a:p>
          <a:p>
            <a:r>
              <a:rPr lang="en-US" sz="2000" dirty="0" smtClean="0">
                <a:solidFill>
                  <a:srgbClr val="FFFF00"/>
                </a:solidFill>
                <a:latin typeface="+mn-lt"/>
              </a:rPr>
              <a:t>Right:</a:t>
            </a:r>
            <a:r>
              <a:rPr lang="en-US" sz="2000" dirty="0" smtClean="0">
                <a:latin typeface="+mn-lt"/>
              </a:rPr>
              <a:t> </a:t>
            </a:r>
          </a:p>
          <a:p>
            <a:r>
              <a:rPr lang="en-US" sz="2000" dirty="0">
                <a:latin typeface="+mn-lt"/>
              </a:rPr>
              <a:t>The same </a:t>
            </a:r>
            <a:r>
              <a:rPr lang="en-US" sz="2000" dirty="0" smtClean="0">
                <a:latin typeface="+mn-lt"/>
              </a:rPr>
              <a:t>sections. </a:t>
            </a:r>
            <a:r>
              <a:rPr lang="en-US" sz="2000" dirty="0" err="1" smtClean="0">
                <a:latin typeface="+mn-lt"/>
              </a:rPr>
              <a:t>Colour</a:t>
            </a:r>
            <a:r>
              <a:rPr lang="en-US" sz="2000" dirty="0" smtClean="0">
                <a:latin typeface="+mn-lt"/>
              </a:rPr>
              <a:t> code: ejections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pre-perihelion</a:t>
            </a:r>
            <a:r>
              <a:rPr lang="en-US" sz="2000" dirty="0" smtClean="0">
                <a:latin typeface="+mn-lt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+mn-lt"/>
              </a:rPr>
              <a:t>post-perihelion</a:t>
            </a:r>
            <a:r>
              <a:rPr lang="en-US" sz="2000" dirty="0" smtClean="0">
                <a:latin typeface="+mn-lt"/>
              </a:rPr>
              <a:t>, </a:t>
            </a:r>
            <a:r>
              <a:rPr lang="en-US" sz="2000" dirty="0">
                <a:latin typeface="+mn-lt"/>
              </a:rPr>
              <a:t>and </a:t>
            </a:r>
            <a:r>
              <a:rPr lang="en-US" sz="2000" dirty="0" smtClean="0">
                <a:solidFill>
                  <a:srgbClr val="00FF00"/>
                </a:solidFill>
                <a:latin typeface="+mn-lt"/>
              </a:rPr>
              <a:t>both</a:t>
            </a:r>
            <a:r>
              <a:rPr lang="en-US" sz="2000" dirty="0" smtClean="0"/>
              <a:t>.</a:t>
            </a:r>
            <a:endParaRPr lang="ru-RU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176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919632"/>
              </p:ext>
            </p:extLst>
          </p:nvPr>
        </p:nvGraphicFramePr>
        <p:xfrm>
          <a:off x="251521" y="249491"/>
          <a:ext cx="3526470" cy="4578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7" name="Plot" r:id="rId4" imgW="4701960" imgH="6104520" progId="Grapher.Document">
                  <p:embed/>
                </p:oleObj>
              </mc:Choice>
              <mc:Fallback>
                <p:oleObj name="Plot" r:id="rId4" imgW="4701960" imgH="6104520" progId="Grapher.Documen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1" y="249491"/>
                        <a:ext cx="3526470" cy="45783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995936" y="339502"/>
            <a:ext cx="331236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</a:rPr>
              <a:t>Nodes in the ecliptic plane for </a:t>
            </a:r>
            <a:r>
              <a:rPr lang="en-US" sz="2000" dirty="0" smtClean="0">
                <a:solidFill>
                  <a:srgbClr val="FFFF00"/>
                </a:solidFill>
                <a:latin typeface="+mn-lt"/>
              </a:rPr>
              <a:t>m</a:t>
            </a:r>
            <a:r>
              <a:rPr lang="en-US" sz="20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en-US" sz="2000" dirty="0" smtClean="0">
                <a:solidFill>
                  <a:srgbClr val="FFFF00"/>
                </a:solidFill>
                <a:latin typeface="+mn-lt"/>
              </a:rPr>
              <a:t>-particles </a:t>
            </a:r>
            <a:r>
              <a:rPr lang="en-US" sz="2000" dirty="0" smtClean="0">
                <a:latin typeface="+mn-lt"/>
              </a:rPr>
              <a:t>only.</a:t>
            </a:r>
            <a:endParaRPr lang="en-US" altLang="ru-RU" sz="2000" dirty="0" smtClean="0">
              <a:latin typeface="+mn-lt"/>
            </a:endParaRPr>
          </a:p>
          <a:p>
            <a:pPr algn="l">
              <a:spcBef>
                <a:spcPct val="50000"/>
              </a:spcBef>
            </a:pPr>
            <a:r>
              <a:rPr lang="en-US" altLang="ru-RU" sz="2400" dirty="0" smtClean="0">
                <a:solidFill>
                  <a:srgbClr val="00FFFF"/>
                </a:solidFill>
              </a:rPr>
              <a:t>Pre-perihelion layer.</a:t>
            </a:r>
            <a:r>
              <a:rPr lang="ru-RU" altLang="ru-RU" sz="2400" dirty="0" smtClean="0">
                <a:solidFill>
                  <a:srgbClr val="00FFFF"/>
                </a:solidFill>
              </a:rPr>
              <a:t> </a:t>
            </a:r>
            <a:r>
              <a:rPr lang="en-US" altLang="ru-RU" sz="2400" dirty="0" smtClean="0">
                <a:solidFill>
                  <a:srgbClr val="FF0000"/>
                </a:solidFill>
              </a:rPr>
              <a:t>Post-perihelion layer.</a:t>
            </a:r>
            <a:endParaRPr lang="ru-RU" altLang="ru-RU" sz="2400" dirty="0">
              <a:solidFill>
                <a:srgbClr val="FF0000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0525E8-2417-4174-9FB0-447897141D1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1531" name="Picture 2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255724"/>
            <a:ext cx="2287612" cy="2836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086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DC44-D81F-49A0-B5DC-9A8852F33263}" type="slidenum">
              <a:rPr lang="ru-RU" altLang="ru-RU"/>
              <a:pPr/>
              <a:t>17</a:t>
            </a:fld>
            <a:endParaRPr lang="ru-RU" altLang="ru-RU" dirty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92213"/>
              </p:ext>
            </p:extLst>
          </p:nvPr>
        </p:nvGraphicFramePr>
        <p:xfrm>
          <a:off x="251520" y="123478"/>
          <a:ext cx="3685102" cy="478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5" name="Plot" r:id="rId3" imgW="4701960" imgH="6104520" progId="Grapher.Document">
                  <p:embed/>
                </p:oleObj>
              </mc:Choice>
              <mc:Fallback>
                <p:oleObj name="Plot" r:id="rId3" imgW="4701960" imgH="6104520" progId="Grapher.Documen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23478"/>
                        <a:ext cx="3685102" cy="4784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11960" y="2787774"/>
            <a:ext cx="3551237" cy="1386154"/>
          </a:xfrm>
        </p:spPr>
        <p:txBody>
          <a:bodyPr/>
          <a:lstStyle/>
          <a:p>
            <a:r>
              <a:rPr lang="en-US" altLang="ru-RU" sz="2000" dirty="0" smtClean="0">
                <a:latin typeface="+mn-lt"/>
              </a:rPr>
              <a:t>We do not know where the Earth intersects the real stream</a:t>
            </a:r>
            <a:r>
              <a:rPr lang="ru-RU" altLang="ru-RU" sz="2000" dirty="0" smtClean="0">
                <a:latin typeface="+mn-lt"/>
              </a:rPr>
              <a:t>.</a:t>
            </a:r>
            <a:r>
              <a:rPr lang="ru-RU" altLang="ru-RU" sz="2000" dirty="0">
                <a:latin typeface="+mn-lt"/>
              </a:rPr>
              <a:t/>
            </a:r>
            <a:br>
              <a:rPr lang="ru-RU" altLang="ru-RU" sz="2000" dirty="0">
                <a:latin typeface="+mn-lt"/>
              </a:rPr>
            </a:br>
            <a:r>
              <a:rPr lang="en-US" altLang="ru-RU" sz="2000" dirty="0">
                <a:latin typeface="+mn-lt"/>
              </a:rPr>
              <a:t/>
            </a:r>
            <a:br>
              <a:rPr lang="en-US" altLang="ru-RU" sz="2000" dirty="0">
                <a:latin typeface="+mn-lt"/>
              </a:rPr>
            </a:br>
            <a:r>
              <a:rPr lang="en-US" altLang="ru-RU" sz="2000" dirty="0" smtClean="0">
                <a:latin typeface="+mn-lt"/>
              </a:rPr>
              <a:t>But</a:t>
            </a:r>
            <a:r>
              <a:rPr lang="ru-RU" altLang="ru-RU" sz="2000" dirty="0" smtClean="0">
                <a:latin typeface="+mn-lt"/>
              </a:rPr>
              <a:t>: </a:t>
            </a:r>
            <a:r>
              <a:rPr lang="en-US" altLang="ru-RU" sz="2000" dirty="0" smtClean="0">
                <a:latin typeface="+mn-lt"/>
              </a:rPr>
              <a:t>we can use </a:t>
            </a:r>
            <a:r>
              <a:rPr lang="en-US" altLang="ru-RU" sz="2000" dirty="0" smtClean="0">
                <a:solidFill>
                  <a:srgbClr val="FFFF00"/>
                </a:solidFill>
                <a:latin typeface="+mn-lt"/>
              </a:rPr>
              <a:t>observations</a:t>
            </a:r>
            <a:r>
              <a:rPr lang="en-US" altLang="ru-RU" sz="2000" dirty="0" smtClean="0">
                <a:latin typeface="+mn-lt"/>
              </a:rPr>
              <a:t> to calibrate the model</a:t>
            </a:r>
            <a:r>
              <a:rPr lang="ru-RU" altLang="ru-RU" sz="2000" dirty="0" smtClean="0">
                <a:latin typeface="+mn-lt"/>
              </a:rPr>
              <a:t>.</a:t>
            </a:r>
            <a:endParaRPr lang="ru-RU" altLang="ru-RU" sz="20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25900" y="987574"/>
            <a:ext cx="48385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Nodes </a:t>
            </a:r>
            <a:r>
              <a:rPr lang="en-US" sz="2000" dirty="0">
                <a:latin typeface="+mn-lt"/>
              </a:rPr>
              <a:t>in the ecliptic plane for </a:t>
            </a:r>
            <a:r>
              <a:rPr lang="en-US" sz="2000" dirty="0" smtClean="0">
                <a:solidFill>
                  <a:srgbClr val="FFFF00"/>
                </a:solidFill>
                <a:latin typeface="+mn-lt"/>
              </a:rPr>
              <a:t>m3-particles</a:t>
            </a:r>
            <a:r>
              <a:rPr lang="en-US" sz="2000" dirty="0" smtClean="0">
                <a:latin typeface="+mn-lt"/>
              </a:rPr>
              <a:t> and </a:t>
            </a:r>
            <a:r>
              <a:rPr lang="en-US" sz="2000" dirty="0" smtClean="0">
                <a:solidFill>
                  <a:srgbClr val="00FFFF"/>
                </a:solidFill>
                <a:latin typeface="+mn-lt"/>
              </a:rPr>
              <a:t>m4-particles</a:t>
            </a:r>
            <a:r>
              <a:rPr lang="en-US" sz="2000" dirty="0">
                <a:latin typeface="+mn-lt"/>
              </a:rPr>
              <a:t>. 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In the small </a:t>
            </a:r>
            <a:r>
              <a:rPr lang="en-US" sz="2000" dirty="0" smtClean="0">
                <a:latin typeface="+mn-lt"/>
              </a:rPr>
              <a:t>panels: flux </a:t>
            </a:r>
            <a:r>
              <a:rPr lang="en-US" sz="2000" dirty="0">
                <a:latin typeface="+mn-lt"/>
              </a:rPr>
              <a:t>density </a:t>
            </a:r>
            <a:r>
              <a:rPr lang="en-US" sz="2000" dirty="0" smtClean="0">
                <a:latin typeface="+mn-lt"/>
              </a:rPr>
              <a:t>profiles, </a:t>
            </a:r>
            <a:r>
              <a:rPr lang="en-US" sz="2000" dirty="0">
                <a:latin typeface="+mn-lt"/>
              </a:rPr>
              <a:t>and a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profile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for mass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index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s</a:t>
            </a:r>
            <a:r>
              <a:rPr lang="en-US" sz="2000" dirty="0" smtClean="0">
                <a:latin typeface="+mn-lt"/>
              </a:rPr>
              <a:t>. Modified after (</a:t>
            </a:r>
            <a:r>
              <a:rPr lang="en-US" sz="2000" dirty="0" err="1" smtClean="0">
                <a:latin typeface="+mn-lt"/>
              </a:rPr>
              <a:t>Ryabova</a:t>
            </a:r>
            <a:r>
              <a:rPr lang="en-US" sz="2000" dirty="0" smtClean="0">
                <a:latin typeface="+mn-lt"/>
              </a:rPr>
              <a:t>, 2008; fig. 1).</a:t>
            </a:r>
            <a:endParaRPr lang="ru-RU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961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observations?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0525E8-2417-4174-9FB0-447897141D1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062" y="3937391"/>
            <a:ext cx="44849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ru-RU" dirty="0">
                <a:solidFill>
                  <a:schemeClr val="tx2"/>
                </a:solidFill>
              </a:rPr>
              <a:t>Visual Geminids </a:t>
            </a:r>
            <a:r>
              <a:rPr lang="en-US" altLang="ru-RU" dirty="0" smtClean="0">
                <a:solidFill>
                  <a:schemeClr val="tx2"/>
                </a:solidFill>
              </a:rPr>
              <a:t>2004.</a:t>
            </a:r>
            <a:endParaRPr lang="en-US" altLang="ru-RU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ru-RU" sz="1600" dirty="0" smtClean="0">
                <a:solidFill>
                  <a:schemeClr val="tx2"/>
                </a:solidFill>
              </a:rPr>
              <a:t>(</a:t>
            </a:r>
            <a:r>
              <a:rPr lang="en-US" altLang="ru-RU" sz="1600" dirty="0" err="1" smtClean="0">
                <a:solidFill>
                  <a:schemeClr val="tx2"/>
                </a:solidFill>
              </a:rPr>
              <a:t>Arlt</a:t>
            </a:r>
            <a:r>
              <a:rPr lang="en-US" altLang="ru-RU" sz="1600" dirty="0" smtClean="0">
                <a:solidFill>
                  <a:schemeClr val="tx2"/>
                </a:solidFill>
              </a:rPr>
              <a:t> &amp; </a:t>
            </a:r>
            <a:r>
              <a:rPr lang="en-US" altLang="ru-RU" sz="1600" dirty="0" err="1" smtClean="0">
                <a:solidFill>
                  <a:schemeClr val="tx2"/>
                </a:solidFill>
              </a:rPr>
              <a:t>Rendtel</a:t>
            </a:r>
            <a:r>
              <a:rPr lang="en-US" altLang="ru-RU" sz="1600" dirty="0" smtClean="0">
                <a:solidFill>
                  <a:schemeClr val="tx2"/>
                </a:solidFill>
              </a:rPr>
              <a:t>,  MNRAS, 2006, 367, 1721–1726)</a:t>
            </a:r>
            <a:endParaRPr lang="en-US" altLang="ru-RU" sz="1600" dirty="0">
              <a:solidFill>
                <a:schemeClr val="tx2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141251"/>
            <a:ext cx="3744416" cy="26030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36648" y="3937391"/>
            <a:ext cx="37838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Visual Geminids 2023.          </a:t>
            </a:r>
            <a:r>
              <a:rPr lang="en-US" sz="1600" dirty="0" smtClean="0"/>
              <a:t>(</a:t>
            </a:r>
            <a:r>
              <a:rPr lang="en-US" sz="1600" dirty="0" err="1" smtClean="0"/>
              <a:t>Rendtel</a:t>
            </a:r>
            <a:r>
              <a:rPr lang="en-US" sz="1600" dirty="0" smtClean="0"/>
              <a:t>, 2024, WGN, 52, 4–5)</a:t>
            </a:r>
            <a:endParaRPr lang="ru-RU" sz="1600" dirty="0"/>
          </a:p>
        </p:txBody>
      </p:sp>
      <p:pic>
        <p:nvPicPr>
          <p:cNvPr id="27650" name="Picture 2" descr="Fig_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2" y="1143763"/>
            <a:ext cx="4615461" cy="2796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981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4189" y="339329"/>
            <a:ext cx="7056437" cy="720253"/>
          </a:xfrm>
        </p:spPr>
        <p:txBody>
          <a:bodyPr/>
          <a:lstStyle/>
          <a:p>
            <a:r>
              <a:rPr lang="en-US" sz="3600" dirty="0" smtClean="0"/>
              <a:t>Also in observations</a:t>
            </a:r>
            <a:endParaRPr lang="ru-RU" sz="3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E9E573-9CAB-4506-9160-644019C8529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61" y="1131590"/>
            <a:ext cx="3600400" cy="245815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7" y="1131590"/>
            <a:ext cx="3885601" cy="24581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5576" y="3939902"/>
            <a:ext cx="31726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Radar Geminids (1964-1971)</a:t>
            </a:r>
          </a:p>
          <a:p>
            <a:r>
              <a:rPr lang="en-US" sz="1600" dirty="0" smtClean="0"/>
              <a:t>(</a:t>
            </a:r>
            <a:r>
              <a:rPr lang="en-US" sz="1600" dirty="0" err="1" smtClean="0"/>
              <a:t>Belkovich</a:t>
            </a:r>
            <a:r>
              <a:rPr lang="en-US" sz="1600" dirty="0" smtClean="0"/>
              <a:t>+, 1982</a:t>
            </a:r>
            <a:r>
              <a:rPr lang="ru-RU" sz="1600" dirty="0" smtClean="0"/>
              <a:t>;</a:t>
            </a:r>
            <a:r>
              <a:rPr lang="en-US" sz="1600" dirty="0" smtClean="0"/>
              <a:t> p. 88–101 )</a:t>
            </a: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858615" y="3939902"/>
            <a:ext cx="3456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Video Geminids (2007–2022), </a:t>
            </a:r>
            <a:r>
              <a:rPr lang="en-US" dirty="0" err="1" smtClean="0"/>
              <a:t>SonotaCo</a:t>
            </a:r>
            <a:endParaRPr lang="en-US" dirty="0" smtClean="0"/>
          </a:p>
          <a:p>
            <a:r>
              <a:rPr lang="en-US" sz="1600" dirty="0" smtClean="0"/>
              <a:t>(</a:t>
            </a:r>
            <a:r>
              <a:rPr lang="en-US" sz="1600" dirty="0" err="1" smtClean="0"/>
              <a:t>Koseki</a:t>
            </a:r>
            <a:r>
              <a:rPr lang="en-US" sz="1600" dirty="0" smtClean="0"/>
              <a:t>, 2025, WGN, 53,3</a:t>
            </a:r>
            <a:r>
              <a:rPr lang="en-US" sz="1600" dirty="0"/>
              <a:t>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575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554BFD-F9A8-47BB-AD97-E3974C3F8D0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195486"/>
            <a:ext cx="75608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n-lt"/>
              </a:rPr>
              <a:t>In this talk I'll try to explain what structural parameters of the </a:t>
            </a:r>
            <a:r>
              <a:rPr lang="en-US" sz="3200" dirty="0" smtClean="0">
                <a:latin typeface="+mn-lt"/>
              </a:rPr>
              <a:t>meteor shower indicate </a:t>
            </a:r>
            <a:r>
              <a:rPr lang="en-US" sz="3200" dirty="0">
                <a:latin typeface="+mn-lt"/>
              </a:rPr>
              <a:t>its cometary </a:t>
            </a:r>
            <a:r>
              <a:rPr lang="en-US" sz="3200" dirty="0" smtClean="0">
                <a:latin typeface="+mn-lt"/>
              </a:rPr>
              <a:t>origin and </a:t>
            </a:r>
            <a:r>
              <a:rPr lang="en-US" sz="3200" dirty="0">
                <a:latin typeface="+mn-lt"/>
              </a:rPr>
              <a:t>what observational data </a:t>
            </a:r>
            <a:r>
              <a:rPr lang="en-US" sz="3200" dirty="0" smtClean="0">
                <a:latin typeface="+mn-lt"/>
              </a:rPr>
              <a:t>we need to confirm (or deny) this.</a:t>
            </a:r>
          </a:p>
          <a:p>
            <a:endParaRPr lang="en-US" sz="3200" dirty="0" smtClean="0">
              <a:latin typeface="+mn-lt"/>
            </a:endParaRPr>
          </a:p>
          <a:p>
            <a:endParaRPr lang="ru-RU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179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15616" y="1635646"/>
            <a:ext cx="7056437" cy="1050131"/>
          </a:xfrm>
        </p:spPr>
        <p:txBody>
          <a:bodyPr/>
          <a:lstStyle/>
          <a:p>
            <a:r>
              <a:rPr lang="en-US" sz="4400" dirty="0"/>
              <a:t>Observational selection</a:t>
            </a:r>
            <a:endParaRPr lang="ru-RU" sz="4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0525E8-2417-4174-9FB0-447897141D1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9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E9E573-9CAB-4506-9160-644019C8529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28674" name="Picture 2" descr="Fig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05718"/>
            <a:ext cx="3941216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 descr="Fig_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91630"/>
            <a:ext cx="3803532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043608" y="4155926"/>
            <a:ext cx="640871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ru-RU" dirty="0">
                <a:solidFill>
                  <a:schemeClr val="tx2"/>
                </a:solidFill>
              </a:rPr>
              <a:t>Visual Geminids 2004</a:t>
            </a:r>
            <a:r>
              <a:rPr lang="en-US" altLang="ru-RU" dirty="0" smtClean="0">
                <a:solidFill>
                  <a:schemeClr val="tx2"/>
                </a:solidFill>
              </a:rPr>
              <a:t>.                                                          </a:t>
            </a:r>
            <a:r>
              <a:rPr lang="en-US" altLang="ru-RU" sz="1600" dirty="0" smtClean="0">
                <a:solidFill>
                  <a:schemeClr val="tx2"/>
                </a:solidFill>
              </a:rPr>
              <a:t>(</a:t>
            </a:r>
            <a:r>
              <a:rPr lang="en-US" altLang="ru-RU" sz="1600" dirty="0" err="1">
                <a:solidFill>
                  <a:schemeClr val="tx2"/>
                </a:solidFill>
              </a:rPr>
              <a:t>Arlt</a:t>
            </a:r>
            <a:r>
              <a:rPr lang="en-US" altLang="ru-RU" sz="1600" dirty="0">
                <a:solidFill>
                  <a:schemeClr val="tx2"/>
                </a:solidFill>
              </a:rPr>
              <a:t> &amp; </a:t>
            </a:r>
            <a:r>
              <a:rPr lang="en-US" altLang="ru-RU" sz="1600" dirty="0" err="1">
                <a:solidFill>
                  <a:schemeClr val="tx2"/>
                </a:solidFill>
              </a:rPr>
              <a:t>Rendtel</a:t>
            </a:r>
            <a:r>
              <a:rPr lang="en-US" altLang="ru-RU" sz="1600" dirty="0">
                <a:solidFill>
                  <a:schemeClr val="tx2"/>
                </a:solidFill>
              </a:rPr>
              <a:t>,  MNRAS, 2006 , 367, 1721–1726)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8144" y="771550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ZHR</a:t>
            </a:r>
            <a:endParaRPr lang="ru-RU" sz="3600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1000" y="750231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Flux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8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0525E8-2417-4174-9FB0-447897141D1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490563"/>
              </p:ext>
            </p:extLst>
          </p:nvPr>
        </p:nvGraphicFramePr>
        <p:xfrm>
          <a:off x="611560" y="1059582"/>
          <a:ext cx="3311525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r:id="rId3" imgW="2971800" imgH="2752560" progId="">
                  <p:embed/>
                </p:oleObj>
              </mc:Choice>
              <mc:Fallback>
                <p:oleObj r:id="rId3" imgW="2971800" imgH="275256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059582"/>
                        <a:ext cx="3311525" cy="306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987574"/>
            <a:ext cx="328612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67744" y="1210285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Flux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1203598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Rate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4083918"/>
            <a:ext cx="734481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GB" altLang="ru-RU" dirty="0">
                <a:latin typeface="Verdana" pitchFamily="34" charset="0"/>
              </a:rPr>
              <a:t>Radar observations in Kazan. </a:t>
            </a:r>
            <a:r>
              <a:rPr lang="en-GB" altLang="ru-RU" dirty="0" smtClean="0">
                <a:latin typeface="Verdana" pitchFamily="34" charset="0"/>
              </a:rPr>
              <a:t>1964–71</a:t>
            </a:r>
            <a:r>
              <a:rPr lang="en-GB" altLang="ru-RU" dirty="0">
                <a:latin typeface="Verdana" pitchFamily="34" charset="0"/>
              </a:rPr>
              <a:t>.</a:t>
            </a: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GB" altLang="ru-RU" sz="1600" dirty="0">
                <a:latin typeface="Verdana" pitchFamily="34" charset="0"/>
              </a:rPr>
              <a:t>(</a:t>
            </a:r>
            <a:r>
              <a:rPr lang="en-GB" altLang="ru-RU" sz="1600" dirty="0" err="1">
                <a:latin typeface="Verdana" pitchFamily="34" charset="0"/>
              </a:rPr>
              <a:t>Bel’kovich</a:t>
            </a:r>
            <a:r>
              <a:rPr lang="en-GB" altLang="ru-RU" sz="1600" dirty="0">
                <a:latin typeface="Verdana" pitchFamily="34" charset="0"/>
              </a:rPr>
              <a:t> 2005; private </a:t>
            </a:r>
            <a:r>
              <a:rPr lang="en-GB" altLang="ru-RU" sz="1600" dirty="0" smtClean="0">
                <a:latin typeface="Verdana" pitchFamily="34" charset="0"/>
              </a:rPr>
              <a:t>communication; reproduced in (</a:t>
            </a:r>
            <a:r>
              <a:rPr lang="en-GB" altLang="ru-RU" sz="1600" dirty="0" err="1" smtClean="0">
                <a:latin typeface="Verdana" pitchFamily="34" charset="0"/>
              </a:rPr>
              <a:t>Ryabova</a:t>
            </a:r>
            <a:r>
              <a:rPr lang="en-GB" altLang="ru-RU" sz="1600" dirty="0" smtClean="0">
                <a:latin typeface="Verdana" pitchFamily="34" charset="0"/>
              </a:rPr>
              <a:t>, 2007));  Resolution 0.1</a:t>
            </a:r>
            <a:r>
              <a:rPr lang="en-GB" altLang="ru-RU" sz="1600" baseline="30000" dirty="0" smtClean="0">
                <a:latin typeface="Verdana" pitchFamily="34" charset="0"/>
              </a:rPr>
              <a:t>o</a:t>
            </a:r>
            <a:endParaRPr lang="en-GB" altLang="ru-RU" sz="1600" baseline="300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78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Astronomical selection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E9E573-9CAB-4506-9160-644019C8529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164431" y="1705232"/>
            <a:ext cx="5761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1164431" y="2064007"/>
            <a:ext cx="5976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1164431" y="2424370"/>
            <a:ext cx="6264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1092993" y="2856170"/>
            <a:ext cx="6335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1019968" y="3216532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1019968" y="3648332"/>
            <a:ext cx="6265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1092993" y="4008695"/>
            <a:ext cx="5832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1019968" y="4440495"/>
            <a:ext cx="5834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3901281" y="2064007"/>
            <a:ext cx="1800225" cy="18002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3" name="Arc 14"/>
          <p:cNvSpPr>
            <a:spLocks/>
          </p:cNvSpPr>
          <p:nvPr/>
        </p:nvSpPr>
        <p:spPr bwMode="auto">
          <a:xfrm>
            <a:off x="2532856" y="1705232"/>
            <a:ext cx="2435225" cy="431800"/>
          </a:xfrm>
          <a:custGeom>
            <a:avLst/>
            <a:gdLst>
              <a:gd name="T0" fmla="*/ 0 w 21484"/>
              <a:gd name="T1" fmla="*/ 0 h 21600"/>
              <a:gd name="T2" fmla="*/ 2435225 w 21484"/>
              <a:gd name="T3" fmla="*/ 387061 h 21600"/>
              <a:gd name="T4" fmla="*/ 0 w 21484"/>
              <a:gd name="T5" fmla="*/ 4318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484" h="21600" fill="none" extrusionOk="0">
                <a:moveTo>
                  <a:pt x="-1" y="0"/>
                </a:moveTo>
                <a:cubicBezTo>
                  <a:pt x="11062" y="0"/>
                  <a:pt x="20337" y="8358"/>
                  <a:pt x="21483" y="19362"/>
                </a:cubicBezTo>
              </a:path>
              <a:path w="21484" h="21600" stroke="0" extrusionOk="0">
                <a:moveTo>
                  <a:pt x="-1" y="0"/>
                </a:moveTo>
                <a:cubicBezTo>
                  <a:pt x="11062" y="0"/>
                  <a:pt x="20337" y="8358"/>
                  <a:pt x="21483" y="19362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" name="Arc 15"/>
          <p:cNvSpPr>
            <a:spLocks/>
          </p:cNvSpPr>
          <p:nvPr/>
        </p:nvSpPr>
        <p:spPr bwMode="auto">
          <a:xfrm flipV="1">
            <a:off x="2677318" y="3864232"/>
            <a:ext cx="2087563" cy="144463"/>
          </a:xfrm>
          <a:custGeom>
            <a:avLst/>
            <a:gdLst>
              <a:gd name="T0" fmla="*/ 0 w 21600"/>
              <a:gd name="T1" fmla="*/ 0 h 21600"/>
              <a:gd name="T2" fmla="*/ 2087563 w 21600"/>
              <a:gd name="T3" fmla="*/ 144463 h 21600"/>
              <a:gd name="T4" fmla="*/ 0 w 21600"/>
              <a:gd name="T5" fmla="*/ 144463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5412581" y="3576895"/>
            <a:ext cx="863600" cy="8636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949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selection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E9E573-9CAB-4506-9160-644019C8529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7614"/>
            <a:ext cx="5337720" cy="30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75656" y="4515966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Belkovich</a:t>
            </a:r>
            <a:r>
              <a:rPr lang="en-US" dirty="0" smtClean="0"/>
              <a:t>, 2006, Fig. 3;  RMS2005)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4268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7056784" cy="1050131"/>
          </a:xfrm>
        </p:spPr>
        <p:txBody>
          <a:bodyPr/>
          <a:lstStyle/>
          <a:p>
            <a:r>
              <a:rPr lang="en-US" dirty="0" smtClean="0"/>
              <a:t>Geometrical selection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E9E573-9CAB-4506-9160-644019C8529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55" y="1491630"/>
            <a:ext cx="4493617" cy="347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36096" y="1275606"/>
            <a:ext cx="3384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It is possible</a:t>
            </a:r>
            <a:r>
              <a:rPr lang="en-US" sz="2800" dirty="0">
                <a:latin typeface="+mn-lt"/>
              </a:rPr>
              <a:t>, that in observations we obtain not </a:t>
            </a:r>
            <a:r>
              <a:rPr lang="en-US" sz="2800" dirty="0" smtClean="0">
                <a:latin typeface="+mn-lt"/>
              </a:rPr>
              <a:t>a random sample</a:t>
            </a:r>
            <a:r>
              <a:rPr lang="en-US" sz="2800" dirty="0">
                <a:latin typeface="+mn-lt"/>
              </a:rPr>
              <a:t>,  but a sample with some </a:t>
            </a:r>
            <a:r>
              <a:rPr lang="en-US" sz="2800" dirty="0" smtClean="0">
                <a:latin typeface="+mn-lt"/>
              </a:rPr>
              <a:t>bias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0456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Radiant </a:t>
            </a:r>
            <a:r>
              <a:rPr lang="en-US" sz="3200" dirty="0" smtClean="0"/>
              <a:t>modelling </a:t>
            </a:r>
            <a:r>
              <a:rPr lang="en-US" sz="3200"/>
              <a:t>for </a:t>
            </a:r>
            <a:r>
              <a:rPr lang="en-US" sz="3200" smtClean="0"/>
              <a:t>three-station observations</a:t>
            </a:r>
            <a:endParaRPr lang="ru-RU" sz="3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E9E573-9CAB-4506-9160-644019C8529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65684"/>
            <a:ext cx="8205787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796136" y="4774168"/>
            <a:ext cx="3270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(</a:t>
            </a:r>
            <a:r>
              <a:rPr lang="en-GB" dirty="0" err="1"/>
              <a:t>Khudyashev</a:t>
            </a:r>
            <a:r>
              <a:rPr lang="en-GB" dirty="0"/>
              <a:t>, </a:t>
            </a:r>
            <a:r>
              <a:rPr lang="en-GB" dirty="0" err="1"/>
              <a:t>Ryabova</a:t>
            </a:r>
            <a:r>
              <a:rPr lang="en-GB" dirty="0"/>
              <a:t>, 2015)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313" y="4371950"/>
            <a:ext cx="158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meteors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491880" y="437195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any camera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372200" y="437195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2 or 3 cameras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125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27088" y="1131590"/>
            <a:ext cx="6711950" cy="3336528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smtClean="0">
                <a:solidFill>
                  <a:srgbClr val="FFFF00"/>
                </a:solidFill>
              </a:rPr>
              <a:t>shower </a:t>
            </a:r>
            <a:r>
              <a:rPr lang="en-US" dirty="0">
                <a:solidFill>
                  <a:srgbClr val="FFFF00"/>
                </a:solidFill>
              </a:rPr>
              <a:t>width </a:t>
            </a:r>
            <a:r>
              <a:rPr lang="en-US" dirty="0"/>
              <a:t>is greater for small meteoroids than for large </a:t>
            </a:r>
            <a:r>
              <a:rPr lang="en-US" dirty="0" smtClean="0"/>
              <a:t>ones… </a:t>
            </a:r>
          </a:p>
          <a:p>
            <a:r>
              <a:rPr lang="en-US" dirty="0" smtClean="0"/>
              <a:t>if the </a:t>
            </a:r>
            <a:r>
              <a:rPr lang="en-US" dirty="0" smtClean="0">
                <a:solidFill>
                  <a:srgbClr val="FFFF00"/>
                </a:solidFill>
              </a:rPr>
              <a:t>radiation area </a:t>
            </a:r>
            <a:r>
              <a:rPr lang="en-US" dirty="0" smtClean="0"/>
              <a:t>is larger for small meteoroids that for large ones…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/>
              <a:t>this is a characteristic of a comet stream.</a:t>
            </a:r>
            <a:endParaRPr lang="en-US" dirty="0" smtClean="0"/>
          </a:p>
          <a:p>
            <a:r>
              <a:rPr lang="en-US" dirty="0" smtClean="0"/>
              <a:t>If there are </a:t>
            </a:r>
            <a:r>
              <a:rPr lang="en-US" dirty="0" smtClean="0">
                <a:solidFill>
                  <a:srgbClr val="FFFF00"/>
                </a:solidFill>
              </a:rPr>
              <a:t>two maxima</a:t>
            </a:r>
            <a:r>
              <a:rPr lang="en-US" dirty="0" smtClean="0"/>
              <a:t> in the </a:t>
            </a:r>
            <a:r>
              <a:rPr lang="en-US" dirty="0" err="1" smtClean="0"/>
              <a:t>Geminid</a:t>
            </a:r>
            <a:r>
              <a:rPr lang="en-US" dirty="0" smtClean="0"/>
              <a:t> </a:t>
            </a:r>
            <a:r>
              <a:rPr lang="en-US" dirty="0"/>
              <a:t>shower activity curve </a:t>
            </a:r>
            <a:r>
              <a:rPr lang="en-US" dirty="0" smtClean="0"/>
              <a:t>this is a characteristic of </a:t>
            </a:r>
            <a:r>
              <a:rPr lang="en-US" dirty="0"/>
              <a:t>a comet stream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E9E573-9CAB-4506-9160-644019C8529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1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4CD6EA-1F70-4D78-9DC2-38912EEB651C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483518"/>
            <a:ext cx="813690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References:</a:t>
            </a:r>
          </a:p>
          <a:p>
            <a:r>
              <a:rPr lang="en-US" sz="1600" dirty="0" err="1" smtClean="0"/>
              <a:t>Ryabova</a:t>
            </a:r>
            <a:r>
              <a:rPr lang="en-US" sz="1600" dirty="0" smtClean="0"/>
              <a:t> </a:t>
            </a:r>
            <a:r>
              <a:rPr lang="en-US" sz="1600" dirty="0"/>
              <a:t>G.O. (2006). RMS2005 Proceedings.  </a:t>
            </a:r>
            <a:r>
              <a:rPr lang="en-US" sz="1600" dirty="0" smtClean="0"/>
              <a:t>67</a:t>
            </a:r>
            <a:endParaRPr lang="en-US" sz="1600" dirty="0"/>
          </a:p>
          <a:p>
            <a:r>
              <a:rPr lang="en-US" sz="1600" dirty="0" err="1" smtClean="0">
                <a:latin typeface="+mn-lt"/>
              </a:rPr>
              <a:t>Ryabova</a:t>
            </a:r>
            <a:r>
              <a:rPr lang="en-US" sz="1600" dirty="0" smtClean="0">
                <a:latin typeface="+mn-lt"/>
              </a:rPr>
              <a:t> G.O. (2007). </a:t>
            </a:r>
            <a:r>
              <a:rPr lang="en-US" sz="1600" dirty="0">
                <a:latin typeface="+mn-lt"/>
              </a:rPr>
              <a:t>MNRAS. </a:t>
            </a:r>
            <a:r>
              <a:rPr lang="en-US" sz="1600" b="1" dirty="0" smtClean="0">
                <a:latin typeface="+mn-lt"/>
              </a:rPr>
              <a:t>375. </a:t>
            </a:r>
            <a:r>
              <a:rPr lang="en-US" sz="1600" dirty="0" smtClean="0">
                <a:latin typeface="+mn-lt"/>
              </a:rPr>
              <a:t>1371</a:t>
            </a:r>
          </a:p>
          <a:p>
            <a:r>
              <a:rPr lang="en-GB" sz="1600" dirty="0" err="1" smtClean="0">
                <a:latin typeface="+mn-lt"/>
              </a:rPr>
              <a:t>Ryabova</a:t>
            </a:r>
            <a:r>
              <a:rPr lang="en-GB" sz="1600" dirty="0" smtClean="0">
                <a:latin typeface="+mn-lt"/>
              </a:rPr>
              <a:t> G.O. </a:t>
            </a:r>
            <a:r>
              <a:rPr lang="ru-RU" sz="1600" dirty="0" smtClean="0">
                <a:latin typeface="+mn-lt"/>
              </a:rPr>
              <a:t>(2020). </a:t>
            </a:r>
            <a:r>
              <a:rPr lang="en-US" sz="1600" dirty="0" smtClean="0">
                <a:latin typeface="+mn-lt"/>
              </a:rPr>
              <a:t>Mathematical </a:t>
            </a:r>
            <a:r>
              <a:rPr lang="en-US" sz="1600" dirty="0">
                <a:latin typeface="+mn-lt"/>
              </a:rPr>
              <a:t>modelling of meteoroid streams. Springer </a:t>
            </a:r>
            <a:r>
              <a:rPr lang="en-US" sz="1600" dirty="0" err="1">
                <a:latin typeface="+mn-lt"/>
              </a:rPr>
              <a:t>Internat.</a:t>
            </a:r>
            <a:r>
              <a:rPr lang="en-US" sz="1600" dirty="0">
                <a:latin typeface="+mn-lt"/>
              </a:rPr>
              <a:t> Pub., 2020. 76 p</a:t>
            </a:r>
            <a:r>
              <a:rPr lang="en-US" sz="1600" dirty="0" smtClean="0">
                <a:latin typeface="+mn-lt"/>
              </a:rPr>
              <a:t>.</a:t>
            </a:r>
          </a:p>
          <a:p>
            <a:r>
              <a:rPr lang="en-US" sz="1600" dirty="0" err="1" smtClean="0">
                <a:latin typeface="+mn-lt"/>
              </a:rPr>
              <a:t>Ryabova</a:t>
            </a:r>
            <a:r>
              <a:rPr lang="en-US" sz="1600" dirty="0" smtClean="0">
                <a:latin typeface="+mn-lt"/>
              </a:rPr>
              <a:t> G.O. (2021). MNRAS. </a:t>
            </a:r>
            <a:r>
              <a:rPr lang="en-US" sz="1600" b="1" dirty="0" smtClean="0">
                <a:latin typeface="+mn-lt"/>
              </a:rPr>
              <a:t>507</a:t>
            </a:r>
            <a:r>
              <a:rPr lang="en-US" sz="1600" dirty="0" smtClean="0">
                <a:latin typeface="+mn-lt"/>
              </a:rPr>
              <a:t>. 4481</a:t>
            </a:r>
          </a:p>
          <a:p>
            <a:r>
              <a:rPr lang="en-US" sz="1600" dirty="0" err="1" smtClean="0">
                <a:latin typeface="+mn-lt"/>
              </a:rPr>
              <a:t>Ryabova</a:t>
            </a:r>
            <a:r>
              <a:rPr lang="en-US" sz="1600" dirty="0" smtClean="0">
                <a:latin typeface="+mn-lt"/>
              </a:rPr>
              <a:t> G.O. (2023). IMC2022 Proceedings.  7. </a:t>
            </a:r>
          </a:p>
          <a:p>
            <a:r>
              <a:rPr lang="en-US" sz="1600" dirty="0" err="1" smtClean="0">
                <a:latin typeface="+mn-lt"/>
              </a:rPr>
              <a:t>Ryabova</a:t>
            </a:r>
            <a:r>
              <a:rPr lang="en-US" sz="1600" dirty="0" smtClean="0">
                <a:latin typeface="+mn-lt"/>
              </a:rPr>
              <a:t> G.O. (2024). WGN. 52. 4–5. 127</a:t>
            </a:r>
            <a:endParaRPr lang="en-US" sz="16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4261033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The research was carried out within the state assignment of the Ministry of Science and Higher Education of the Russian Federation (theme No. FSWM-2024-0005)</a:t>
            </a:r>
            <a:endParaRPr lang="ru-RU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E9E573-9CAB-4506-9160-644019C8529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59632" y="1563638"/>
            <a:ext cx="63367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This is all I wanted to say </a:t>
            </a:r>
            <a:r>
              <a:rPr lang="en-US" sz="4400" dirty="0" smtClean="0">
                <a:latin typeface="+mj-lt"/>
              </a:rPr>
              <a:t>today… </a:t>
            </a:r>
            <a:endParaRPr lang="ru-RU" sz="4400" dirty="0" smtClean="0">
              <a:latin typeface="+mj-lt"/>
            </a:endParaRPr>
          </a:p>
          <a:p>
            <a:pPr algn="ctr"/>
            <a:r>
              <a:rPr lang="en-US" sz="4400" dirty="0">
                <a:latin typeface="+mj-lt"/>
              </a:rPr>
              <a:t>q</a:t>
            </a:r>
            <a:r>
              <a:rPr lang="en-US" sz="4400" smtClean="0">
                <a:latin typeface="+mj-lt"/>
              </a:rPr>
              <a:t>uestions</a:t>
            </a:r>
            <a:r>
              <a:rPr lang="en-US" sz="4400" dirty="0" smtClean="0">
                <a:latin typeface="+mj-lt"/>
              </a:rPr>
              <a:t>?</a:t>
            </a:r>
            <a:endParaRPr lang="ru-RU" sz="4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95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Geminid’s</a:t>
            </a:r>
            <a:r>
              <a:rPr lang="en-US" dirty="0" smtClean="0"/>
              <a:t> orbit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554BFD-F9A8-47BB-AD97-E3974C3F8D0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095864"/>
              </p:ext>
            </p:extLst>
          </p:nvPr>
        </p:nvGraphicFramePr>
        <p:xfrm>
          <a:off x="467544" y="1527634"/>
          <a:ext cx="5462651" cy="3060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name="Plot" r:id="rId3" imgW="3713226" imgH="2080260" progId="Grapher.Document">
                  <p:embed/>
                </p:oleObj>
              </mc:Choice>
              <mc:Fallback>
                <p:oleObj name="Plot" r:id="rId3" imgW="3713226" imgH="2080260" progId="Grapher.Document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527634"/>
                        <a:ext cx="5462651" cy="3060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078317" y="1221600"/>
            <a:ext cx="165618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GB" altLang="ru-RU" sz="2000" dirty="0">
                <a:solidFill>
                  <a:schemeClr val="tx1"/>
                </a:solidFill>
                <a:latin typeface="Tahoma" pitchFamily="34" charset="0"/>
              </a:rPr>
              <a:t>a = 1.4 </a:t>
            </a:r>
            <a:r>
              <a:rPr lang="en-GB" altLang="ru-RU" sz="2000" dirty="0" smtClean="0">
                <a:solidFill>
                  <a:schemeClr val="tx1"/>
                </a:solidFill>
                <a:latin typeface="Tahoma" pitchFamily="34" charset="0"/>
              </a:rPr>
              <a:t>AU</a:t>
            </a:r>
          </a:p>
          <a:p>
            <a:pPr>
              <a:spcBef>
                <a:spcPts val="0"/>
              </a:spcBef>
            </a:pPr>
            <a:r>
              <a:rPr lang="en-GB" altLang="ru-RU" sz="2000" dirty="0" smtClean="0">
                <a:solidFill>
                  <a:schemeClr val="tx1"/>
                </a:solidFill>
                <a:latin typeface="Tahoma" pitchFamily="34" charset="0"/>
              </a:rPr>
              <a:t>q </a:t>
            </a:r>
            <a:r>
              <a:rPr lang="en-GB" altLang="ru-RU" sz="2000" i="1" dirty="0">
                <a:solidFill>
                  <a:schemeClr val="tx1"/>
                </a:solidFill>
                <a:latin typeface="Tahoma" pitchFamily="34" charset="0"/>
              </a:rPr>
              <a:t>= </a:t>
            </a:r>
            <a:r>
              <a:rPr lang="en-GB" altLang="ru-RU" sz="2000" dirty="0">
                <a:solidFill>
                  <a:schemeClr val="tx1"/>
                </a:solidFill>
                <a:latin typeface="Tahoma" pitchFamily="34" charset="0"/>
              </a:rPr>
              <a:t>0.14 AU</a:t>
            </a:r>
          </a:p>
          <a:p>
            <a:pPr>
              <a:spcBef>
                <a:spcPts val="0"/>
              </a:spcBef>
            </a:pPr>
            <a:r>
              <a:rPr lang="en-GB" altLang="ru-RU" sz="2000" dirty="0">
                <a:solidFill>
                  <a:schemeClr val="tx1"/>
                </a:solidFill>
                <a:latin typeface="Tahoma" pitchFamily="34" charset="0"/>
              </a:rPr>
              <a:t>e  = 0.9</a:t>
            </a:r>
          </a:p>
          <a:p>
            <a:pPr>
              <a:spcBef>
                <a:spcPts val="0"/>
              </a:spcBef>
            </a:pPr>
            <a:r>
              <a:rPr lang="en-GB" altLang="ru-RU" sz="2000" dirty="0" err="1">
                <a:solidFill>
                  <a:schemeClr val="tx1"/>
                </a:solidFill>
                <a:latin typeface="Tahoma" pitchFamily="34" charset="0"/>
              </a:rPr>
              <a:t>i</a:t>
            </a:r>
            <a:r>
              <a:rPr lang="en-GB" altLang="ru-RU" sz="2000" i="1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GB" altLang="ru-RU" sz="2000" dirty="0">
                <a:solidFill>
                  <a:schemeClr val="tx1"/>
                </a:solidFill>
                <a:latin typeface="Tahoma" pitchFamily="34" charset="0"/>
              </a:rPr>
              <a:t>= 23</a:t>
            </a:r>
            <a:r>
              <a:rPr lang="en-GB" altLang="ru-RU" sz="2000" baseline="30000" dirty="0">
                <a:solidFill>
                  <a:schemeClr val="tx1"/>
                </a:solidFill>
                <a:latin typeface="Tahoma" pitchFamily="34" charset="0"/>
              </a:rPr>
              <a:t>o</a:t>
            </a:r>
            <a:endParaRPr lang="en-GB" altLang="ru-RU" sz="2000" dirty="0">
              <a:solidFill>
                <a:schemeClr val="tx1"/>
              </a:solidFill>
              <a:latin typeface="Tahoma" pitchFamily="34" charset="0"/>
            </a:endParaRPr>
          </a:p>
          <a:p>
            <a:pPr>
              <a:spcBef>
                <a:spcPts val="0"/>
              </a:spcBef>
            </a:pPr>
            <a:endParaRPr lang="en-GB" altLang="ru-RU" sz="2000" dirty="0">
              <a:solidFill>
                <a:schemeClr val="tx1"/>
              </a:solidFill>
              <a:latin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en-GB" altLang="ru-RU" sz="2000" dirty="0">
                <a:solidFill>
                  <a:schemeClr val="tx1"/>
                </a:solidFill>
                <a:latin typeface="Tahoma" pitchFamily="34" charset="0"/>
              </a:rPr>
              <a:t>Dec. 7 </a:t>
            </a:r>
            <a:r>
              <a:rPr lang="ru-RU" altLang="ru-RU" sz="2000" dirty="0" smtClean="0">
                <a:solidFill>
                  <a:schemeClr val="tx1"/>
                </a:solidFill>
                <a:latin typeface="Tahoma" pitchFamily="34" charset="0"/>
              </a:rPr>
              <a:t>–</a:t>
            </a:r>
            <a:r>
              <a:rPr lang="en-GB" altLang="ru-RU" sz="2000" dirty="0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GB" altLang="ru-RU" sz="2000" dirty="0">
                <a:solidFill>
                  <a:schemeClr val="tx1"/>
                </a:solidFill>
                <a:latin typeface="Tahoma" pitchFamily="34" charset="0"/>
              </a:rPr>
              <a:t>15</a:t>
            </a:r>
            <a:endParaRPr lang="ru-RU" altLang="ru-RU" sz="2000" dirty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5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989490"/>
            <a:ext cx="2088232" cy="3166436"/>
          </a:xfrm>
          <a:prstGeom prst="rect">
            <a:avLst/>
          </a:prstGeom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68C0-DC11-4610-AD4D-5C092F67E82A}" type="slidenum">
              <a:rPr lang="en-US" altLang="ru-RU"/>
              <a:pPr/>
              <a:t>4</a:t>
            </a:fld>
            <a:endParaRPr lang="en-US" altLang="ru-RU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31590"/>
            <a:ext cx="7417320" cy="1950374"/>
          </a:xfrm>
        </p:spPr>
        <p:txBody>
          <a:bodyPr/>
          <a:lstStyle/>
          <a:p>
            <a:r>
              <a:rPr lang="en-US" altLang="ru-RU" sz="2400" dirty="0" smtClean="0">
                <a:latin typeface="+mj-lt"/>
              </a:rPr>
              <a:t>3 – 10 </a:t>
            </a:r>
            <a:r>
              <a:rPr lang="en-US" altLang="ru-RU" sz="2400" dirty="0" err="1" smtClean="0">
                <a:latin typeface="+mj-lt"/>
              </a:rPr>
              <a:t>mln</a:t>
            </a:r>
            <a:r>
              <a:rPr lang="en-US" altLang="ru-RU" sz="2400" dirty="0" smtClean="0">
                <a:latin typeface="+mj-lt"/>
              </a:rPr>
              <a:t> of test particles</a:t>
            </a:r>
            <a:endParaRPr lang="en-GB" altLang="ru-RU" sz="2400" dirty="0">
              <a:latin typeface="+mj-lt"/>
            </a:endParaRPr>
          </a:p>
          <a:p>
            <a:r>
              <a:rPr lang="en-US" altLang="ru-RU" sz="2400" dirty="0" smtClean="0">
                <a:latin typeface="+mj-lt"/>
              </a:rPr>
              <a:t>Masses</a:t>
            </a:r>
            <a:r>
              <a:rPr lang="en-GB" altLang="ru-RU" sz="2400" dirty="0" smtClean="0">
                <a:latin typeface="+mj-lt"/>
              </a:rPr>
              <a:t>: </a:t>
            </a:r>
            <a:r>
              <a:rPr lang="en-GB" altLang="ru-RU" sz="2400" dirty="0" smtClean="0">
                <a:solidFill>
                  <a:srgbClr val="D95F02"/>
                </a:solidFill>
                <a:latin typeface="+mj-lt"/>
              </a:rPr>
              <a:t>m</a:t>
            </a:r>
            <a:r>
              <a:rPr lang="en-GB" altLang="ru-RU" sz="2400" baseline="-25000" dirty="0" smtClean="0">
                <a:solidFill>
                  <a:srgbClr val="D95F02"/>
                </a:solidFill>
                <a:latin typeface="+mj-lt"/>
              </a:rPr>
              <a:t>3</a:t>
            </a:r>
            <a:r>
              <a:rPr lang="en-GB" altLang="ru-RU" sz="2400" dirty="0" smtClean="0">
                <a:latin typeface="+mj-lt"/>
              </a:rPr>
              <a:t> ≈</a:t>
            </a:r>
            <a:r>
              <a:rPr lang="en-GB" altLang="ru-RU" sz="2400" dirty="0" smtClean="0">
                <a:solidFill>
                  <a:srgbClr val="D95F02"/>
                </a:solidFill>
                <a:latin typeface="+mj-lt"/>
              </a:rPr>
              <a:t>10</a:t>
            </a:r>
            <a:r>
              <a:rPr lang="en-GB" altLang="ru-RU" sz="2400" baseline="30000" dirty="0" smtClean="0">
                <a:solidFill>
                  <a:srgbClr val="D95F02"/>
                </a:solidFill>
                <a:latin typeface="+mj-lt"/>
              </a:rPr>
              <a:t>-3</a:t>
            </a:r>
            <a:r>
              <a:rPr lang="en-GB" altLang="ru-RU" sz="2400" dirty="0" smtClean="0">
                <a:latin typeface="+mj-lt"/>
              </a:rPr>
              <a:t> </a:t>
            </a:r>
            <a:r>
              <a:rPr lang="en-US" altLang="ru-RU" sz="2400" dirty="0" smtClean="0">
                <a:latin typeface="+mj-lt"/>
              </a:rPr>
              <a:t>g</a:t>
            </a:r>
            <a:r>
              <a:rPr lang="en-GB" altLang="ru-RU" sz="2400" dirty="0" smtClean="0">
                <a:latin typeface="+mj-lt"/>
              </a:rPr>
              <a:t> </a:t>
            </a:r>
            <a:r>
              <a:rPr lang="ru-RU" altLang="ru-RU" sz="2400" dirty="0">
                <a:latin typeface="+mj-lt"/>
              </a:rPr>
              <a:t>и</a:t>
            </a:r>
            <a:r>
              <a:rPr lang="en-GB" altLang="ru-RU" sz="2400" dirty="0">
                <a:latin typeface="+mj-lt"/>
              </a:rPr>
              <a:t> </a:t>
            </a:r>
            <a:r>
              <a:rPr lang="en-GB" altLang="ru-RU" sz="2400" dirty="0" smtClean="0">
                <a:solidFill>
                  <a:srgbClr val="92D050"/>
                </a:solidFill>
              </a:rPr>
              <a:t>m</a:t>
            </a:r>
            <a:r>
              <a:rPr lang="en-GB" altLang="ru-RU" sz="2400" baseline="-25000" dirty="0" smtClean="0">
                <a:solidFill>
                  <a:srgbClr val="92D050"/>
                </a:solidFill>
              </a:rPr>
              <a:t>4</a:t>
            </a:r>
            <a:r>
              <a:rPr lang="en-GB" altLang="ru-RU" sz="2400" dirty="0" smtClean="0">
                <a:solidFill>
                  <a:srgbClr val="92D050"/>
                </a:solidFill>
              </a:rPr>
              <a:t> </a:t>
            </a:r>
            <a:r>
              <a:rPr lang="en-GB" altLang="ru-RU" sz="2400" dirty="0"/>
              <a:t>≈ </a:t>
            </a:r>
            <a:r>
              <a:rPr lang="en-GB" altLang="ru-RU" sz="2400" dirty="0" smtClean="0">
                <a:solidFill>
                  <a:srgbClr val="92D050"/>
                </a:solidFill>
                <a:latin typeface="+mj-lt"/>
              </a:rPr>
              <a:t>10</a:t>
            </a:r>
            <a:r>
              <a:rPr lang="en-GB" altLang="ru-RU" sz="2400" baseline="30000" dirty="0" smtClean="0">
                <a:solidFill>
                  <a:srgbClr val="92D050"/>
                </a:solidFill>
                <a:latin typeface="+mj-lt"/>
              </a:rPr>
              <a:t>-4</a:t>
            </a:r>
            <a:r>
              <a:rPr lang="en-GB" altLang="ru-RU" sz="2400" dirty="0" smtClean="0">
                <a:solidFill>
                  <a:srgbClr val="92D050"/>
                </a:solidFill>
                <a:latin typeface="+mj-lt"/>
              </a:rPr>
              <a:t> </a:t>
            </a:r>
            <a:r>
              <a:rPr lang="en-US" altLang="ru-RU" sz="2400" dirty="0">
                <a:latin typeface="+mj-lt"/>
              </a:rPr>
              <a:t>g</a:t>
            </a:r>
            <a:endParaRPr lang="en-GB" altLang="ru-RU" sz="2400" dirty="0">
              <a:latin typeface="+mj-lt"/>
            </a:endParaRPr>
          </a:p>
          <a:p>
            <a:r>
              <a:rPr lang="en-US" altLang="ru-RU" sz="2400" dirty="0" smtClean="0">
                <a:latin typeface="+mj-lt"/>
              </a:rPr>
              <a:t>Age</a:t>
            </a:r>
            <a:r>
              <a:rPr lang="en-GB" altLang="ru-RU" sz="2400" dirty="0" smtClean="0">
                <a:latin typeface="+mj-lt"/>
              </a:rPr>
              <a:t>:  </a:t>
            </a:r>
            <a:r>
              <a:rPr lang="en-GB" altLang="ru-RU" sz="2400" dirty="0">
                <a:latin typeface="+mj-lt"/>
              </a:rPr>
              <a:t>2000 </a:t>
            </a:r>
            <a:r>
              <a:rPr lang="en-US" altLang="ru-RU" sz="2400" dirty="0" smtClean="0">
                <a:latin typeface="+mj-lt"/>
              </a:rPr>
              <a:t>years</a:t>
            </a:r>
          </a:p>
          <a:p>
            <a:r>
              <a:rPr lang="en-US" altLang="ru-RU" sz="2400" dirty="0" smtClean="0">
                <a:solidFill>
                  <a:srgbClr val="FFFF00"/>
                </a:solidFill>
                <a:latin typeface="+mj-lt"/>
              </a:rPr>
              <a:t>Cometary model</a:t>
            </a:r>
            <a:endParaRPr lang="en-GB" altLang="ru-RU" sz="2400" dirty="0">
              <a:solidFill>
                <a:srgbClr val="FFFF00"/>
              </a:solidFill>
              <a:latin typeface="+mj-lt"/>
            </a:endParaRPr>
          </a:p>
          <a:p>
            <a:r>
              <a:rPr lang="en-US" altLang="ru-RU" sz="2400" dirty="0" smtClean="0">
                <a:latin typeface="+mj-lt"/>
              </a:rPr>
              <a:t>Evolution — </a:t>
            </a:r>
            <a:r>
              <a:rPr lang="en-US" altLang="ru-RU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polynomial approximation </a:t>
            </a:r>
            <a:endParaRPr lang="ru-RU" altLang="ru-RU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69631" y="4189025"/>
            <a:ext cx="8278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err="1" smtClean="0">
                <a:latin typeface="+mn-lt"/>
              </a:rPr>
              <a:t>Ryabova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G.O. Mathematical modelling of meteoroid streams</a:t>
            </a:r>
            <a:r>
              <a:rPr lang="en-US" sz="2000" dirty="0" smtClean="0">
                <a:latin typeface="+mn-lt"/>
              </a:rPr>
              <a:t>. Springer </a:t>
            </a:r>
            <a:r>
              <a:rPr lang="en-US" sz="2000" dirty="0" err="1">
                <a:latin typeface="+mn-lt"/>
              </a:rPr>
              <a:t>Internat.</a:t>
            </a:r>
            <a:r>
              <a:rPr lang="en-US" sz="2000" dirty="0">
                <a:latin typeface="+mn-lt"/>
              </a:rPr>
              <a:t> Pub., 2020. 76 p</a:t>
            </a:r>
            <a:r>
              <a:rPr lang="en-US" sz="2000" dirty="0" smtClean="0">
                <a:latin typeface="+mn-lt"/>
              </a:rPr>
              <a:t>.</a:t>
            </a:r>
            <a:endParaRPr lang="ru-RU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92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Cometary scenario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84616-C7E2-4CB6-9527-A2E69A5ABE8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27088" y="1203598"/>
            <a:ext cx="8065392" cy="266429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Dust </a:t>
            </a:r>
            <a:r>
              <a:rPr lang="en-US" sz="2800" dirty="0"/>
              <a:t>production </a:t>
            </a:r>
            <a:r>
              <a:rPr lang="en-US" sz="2800" dirty="0" smtClean="0">
                <a:solidFill>
                  <a:srgbClr val="FFFF00"/>
                </a:solidFill>
              </a:rPr>
              <a:t>around </a:t>
            </a:r>
            <a:r>
              <a:rPr lang="en-US" sz="2800" dirty="0">
                <a:solidFill>
                  <a:srgbClr val="FFFF00"/>
                </a:solidFill>
              </a:rPr>
              <a:t>the </a:t>
            </a:r>
            <a:r>
              <a:rPr lang="en-US" sz="2800" dirty="0" smtClean="0">
                <a:solidFill>
                  <a:srgbClr val="FFFF00"/>
                </a:solidFill>
              </a:rPr>
              <a:t>orbit</a:t>
            </a:r>
            <a:r>
              <a:rPr lang="en-US" sz="2800" dirty="0"/>
              <a:t>, increasing towards perihelion, and</a:t>
            </a: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from the </a:t>
            </a:r>
            <a:r>
              <a:rPr lang="en-US" sz="2800" dirty="0" smtClean="0">
                <a:solidFill>
                  <a:srgbClr val="FFFF00"/>
                </a:solidFill>
              </a:rPr>
              <a:t>sunlit hemisphere</a:t>
            </a:r>
            <a:r>
              <a:rPr lang="ru-RU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The ejection speed is</a:t>
            </a:r>
            <a:r>
              <a:rPr lang="en-US" sz="2800" dirty="0" smtClean="0">
                <a:solidFill>
                  <a:srgbClr val="FFFF00"/>
                </a:solidFill>
              </a:rPr>
              <a:t> larger for smaller particles.</a:t>
            </a:r>
            <a:endParaRPr lang="ru-RU" sz="2800" dirty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4227934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Let us consider this point by point …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36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83568" y="1347614"/>
            <a:ext cx="7632848" cy="2592461"/>
          </a:xfrm>
        </p:spPr>
        <p:txBody>
          <a:bodyPr/>
          <a:lstStyle/>
          <a:p>
            <a:pPr algn="ctr"/>
            <a:r>
              <a:rPr lang="en-US" sz="4400" dirty="0" smtClean="0"/>
              <a:t>The </a:t>
            </a:r>
            <a:r>
              <a:rPr lang="en-US" sz="4400" dirty="0"/>
              <a:t>ejection speed is</a:t>
            </a:r>
            <a:r>
              <a:rPr lang="en-US" sz="4400" dirty="0">
                <a:solidFill>
                  <a:srgbClr val="FFFF00"/>
                </a:solidFill>
              </a:rPr>
              <a:t> larger for smaller particles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554BFD-F9A8-47BB-AD97-E3974C3F8D0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5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3. The </a:t>
            </a:r>
            <a:r>
              <a:rPr lang="en-US" sz="3600" dirty="0"/>
              <a:t>ejection speed is</a:t>
            </a:r>
            <a:r>
              <a:rPr lang="en-US" sz="3600" dirty="0">
                <a:solidFill>
                  <a:srgbClr val="FFFF00"/>
                </a:solidFill>
              </a:rPr>
              <a:t> larger for smaller particles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554BFD-F9A8-47BB-AD97-E3974C3F8D0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85" y="1779662"/>
            <a:ext cx="5167751" cy="22322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84168" y="1851670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rgbClr val="D95F02"/>
                </a:solidFill>
              </a:rPr>
              <a:t>m</a:t>
            </a:r>
            <a:r>
              <a:rPr lang="en-US" sz="2400" baseline="-25000" dirty="0" smtClean="0">
                <a:solidFill>
                  <a:srgbClr val="D95F02"/>
                </a:solidFill>
              </a:rPr>
              <a:t>3</a:t>
            </a:r>
            <a:r>
              <a:rPr lang="en-US" sz="2400" dirty="0" smtClean="0">
                <a:solidFill>
                  <a:srgbClr val="D95F02"/>
                </a:solidFill>
              </a:rPr>
              <a:t> = 10</a:t>
            </a:r>
            <a:r>
              <a:rPr lang="en-US" sz="2400" baseline="30000" dirty="0" smtClean="0">
                <a:solidFill>
                  <a:srgbClr val="D95F02"/>
                </a:solidFill>
              </a:rPr>
              <a:t>−3</a:t>
            </a:r>
            <a:r>
              <a:rPr lang="en-US" sz="2400" dirty="0" smtClean="0">
                <a:solidFill>
                  <a:srgbClr val="D95F02"/>
                </a:solidFill>
              </a:rPr>
              <a:t> g 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rgbClr val="92D050"/>
                </a:solidFill>
              </a:rPr>
              <a:t>m</a:t>
            </a:r>
            <a:r>
              <a:rPr lang="ru-RU" sz="2400" baseline="-25000" dirty="0" smtClean="0">
                <a:solidFill>
                  <a:srgbClr val="92D050"/>
                </a:solidFill>
              </a:rPr>
              <a:t>4</a:t>
            </a:r>
            <a:r>
              <a:rPr lang="en-US" sz="2400" baseline="-25000" dirty="0" smtClean="0">
                <a:solidFill>
                  <a:srgbClr val="92D050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= </a:t>
            </a:r>
            <a:r>
              <a:rPr lang="en-US" sz="2400" dirty="0">
                <a:solidFill>
                  <a:srgbClr val="92D050"/>
                </a:solidFill>
              </a:rPr>
              <a:t>10</a:t>
            </a:r>
            <a:r>
              <a:rPr lang="en-US" sz="2400" baseline="30000" dirty="0" smtClean="0">
                <a:solidFill>
                  <a:srgbClr val="92D050"/>
                </a:solidFill>
              </a:rPr>
              <a:t>−4</a:t>
            </a:r>
            <a:r>
              <a:rPr lang="en-US" sz="2400" dirty="0" smtClean="0">
                <a:solidFill>
                  <a:srgbClr val="92D050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g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560" y="4117017"/>
            <a:ext cx="5153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Cross-section at the descending node</a:t>
            </a:r>
            <a:r>
              <a:rPr lang="ru-RU" sz="2400" dirty="0" smtClean="0">
                <a:latin typeface="+mn-lt"/>
              </a:rPr>
              <a:t>, </a:t>
            </a:r>
            <a:r>
              <a:rPr lang="en-US" sz="2400" dirty="0" smtClean="0">
                <a:latin typeface="+mn-lt"/>
              </a:rPr>
              <a:t>at time </a:t>
            </a:r>
            <a:r>
              <a:rPr lang="en-US" sz="2400" dirty="0" smtClean="0"/>
              <a:t>t</a:t>
            </a:r>
            <a:r>
              <a:rPr lang="en-US" sz="2400" baseline="-25000" dirty="0" smtClean="0"/>
              <a:t>0 </a:t>
            </a:r>
            <a:r>
              <a:rPr lang="en-US" sz="2400" dirty="0" smtClean="0">
                <a:latin typeface="+mn-lt"/>
              </a:rPr>
              <a:t>(initial time).</a:t>
            </a:r>
            <a:endParaRPr lang="ru-RU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305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43558"/>
            <a:ext cx="4518965" cy="3003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87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857250"/>
          </a:xfrm>
        </p:spPr>
        <p:txBody>
          <a:bodyPr/>
          <a:lstStyle/>
          <a:p>
            <a:r>
              <a:rPr lang="en-US" altLang="ru-RU" sz="3200" dirty="0" smtClean="0"/>
              <a:t>Evolution of the cross-section</a:t>
            </a:r>
            <a:endParaRPr lang="ru-RU" altLang="ru-RU" sz="32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0525E8-2417-4174-9FB0-447897141D1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12160" y="1059582"/>
            <a:ext cx="2808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solidFill>
                  <a:srgbClr val="FFFFFF"/>
                </a:solidFill>
                <a:latin typeface="+mn-lt"/>
              </a:rPr>
              <a:t>For </a:t>
            </a:r>
            <a:r>
              <a:rPr lang="en-US" sz="2400" dirty="0">
                <a:solidFill>
                  <a:srgbClr val="FFFFFF"/>
                </a:solidFill>
                <a:latin typeface="+mn-lt"/>
              </a:rPr>
              <a:t>mass </a:t>
            </a:r>
            <a:r>
              <a:rPr lang="en-US" sz="2400" b="1" dirty="0">
                <a:solidFill>
                  <a:srgbClr val="D95F02"/>
                </a:solidFill>
                <a:latin typeface="+mn-lt"/>
              </a:rPr>
              <a:t>m</a:t>
            </a:r>
            <a:r>
              <a:rPr lang="en-US" sz="2400" b="1" baseline="-25000" dirty="0">
                <a:solidFill>
                  <a:srgbClr val="D95F02"/>
                </a:solidFill>
                <a:latin typeface="+mn-lt"/>
              </a:rPr>
              <a:t>3</a:t>
            </a:r>
            <a:endParaRPr lang="ru-RU" sz="2400" b="1" baseline="-25000" dirty="0">
              <a:solidFill>
                <a:srgbClr val="D95F02"/>
              </a:solidFill>
              <a:latin typeface="+mn-lt"/>
            </a:endParaRPr>
          </a:p>
          <a:p>
            <a:r>
              <a:rPr lang="en-US" sz="2400" b="1" dirty="0" smtClean="0">
                <a:solidFill>
                  <a:srgbClr val="FFFF00"/>
                </a:solidFill>
                <a:latin typeface="+mn-lt"/>
              </a:rPr>
              <a:t>NB:  not to scale!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3900993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model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Geminid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cross-sections in a plane perpendicular to the reference orbit’s velocity vector at the descending node. The time in years from the moment of the stream generation is indicated in the top right-hand corner of every panel. The densest part of the stream is designated by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white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colour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The numbers in the bottom left-hand corners are the length (in au) of the sides of the corresponding rectangle enclosing the cross-section. The mass of particles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m</a:t>
            </a:r>
            <a:r>
              <a:rPr lang="en-US" sz="1200" baseline="-25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Соединительная линия уступом 6"/>
          <p:cNvCxnSpPr/>
          <p:nvPr/>
        </p:nvCxnSpPr>
        <p:spPr bwMode="auto">
          <a:xfrm>
            <a:off x="4572000" y="2643758"/>
            <a:ext cx="1224136" cy="144016"/>
          </a:xfrm>
          <a:prstGeom prst="bentConnector3">
            <a:avLst/>
          </a:prstGeom>
          <a:noFill/>
          <a:ln>
            <a:noFill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Соединительная линия уступом 8"/>
          <p:cNvCxnSpPr/>
          <p:nvPr/>
        </p:nvCxnSpPr>
        <p:spPr bwMode="auto">
          <a:xfrm>
            <a:off x="5868144" y="2499742"/>
            <a:ext cx="2160240" cy="792088"/>
          </a:xfrm>
          <a:prstGeom prst="bentConnector3">
            <a:avLst/>
          </a:prstGeom>
          <a:noFill/>
          <a:ln>
            <a:noFill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Соединительная линия уступом 12"/>
          <p:cNvCxnSpPr/>
          <p:nvPr/>
        </p:nvCxnSpPr>
        <p:spPr bwMode="auto">
          <a:xfrm>
            <a:off x="7452320" y="3075806"/>
            <a:ext cx="914400" cy="914400"/>
          </a:xfrm>
          <a:prstGeom prst="bentConnector3">
            <a:avLst/>
          </a:prstGeom>
          <a:noFill/>
          <a:ln>
            <a:noFill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683568" y="4803998"/>
            <a:ext cx="7488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n-lt"/>
              </a:rPr>
              <a:t>Ryabova</a:t>
            </a:r>
            <a:r>
              <a:rPr lang="en-US" sz="1600" dirty="0">
                <a:latin typeface="+mn-lt"/>
              </a:rPr>
              <a:t> (2020, fig. 5.4</a:t>
            </a:r>
            <a:r>
              <a:rPr lang="en-US" sz="1600" dirty="0" smtClean="0">
                <a:latin typeface="+mn-lt"/>
              </a:rPr>
              <a:t>) </a:t>
            </a:r>
            <a:r>
              <a:rPr lang="en-US" sz="1600" dirty="0">
                <a:latin typeface="+mn-lt"/>
              </a:rPr>
              <a:t>[</a:t>
            </a:r>
            <a:r>
              <a:rPr lang="en-US" sz="1600" dirty="0" smtClean="0">
                <a:latin typeface="+mn-lt"/>
              </a:rPr>
              <a:t>modified after </a:t>
            </a:r>
            <a:r>
              <a:rPr lang="en-US" sz="1600" dirty="0" err="1" smtClean="0">
                <a:latin typeface="+mn-lt"/>
              </a:rPr>
              <a:t>Ryabova</a:t>
            </a:r>
            <a:r>
              <a:rPr lang="en-US" sz="1600" dirty="0" smtClean="0">
                <a:latin typeface="+mn-lt"/>
              </a:rPr>
              <a:t> (2006, Fig. 8)]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4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0525E8-2417-4174-9FB0-447897141D1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4746"/>
            <a:ext cx="3456384" cy="47160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67944" y="123478"/>
            <a:ext cx="324036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Geminid</a:t>
            </a:r>
            <a:r>
              <a:rPr lang="en-GB" dirty="0" smtClean="0"/>
              <a:t> model cross-section in the ecliptic plane is more convenient </a:t>
            </a:r>
            <a:r>
              <a:rPr lang="en-US" dirty="0" smtClean="0"/>
              <a:t>to show what we can observe at the Earth.</a:t>
            </a:r>
          </a:p>
          <a:p>
            <a:r>
              <a:rPr lang="ru-RU" sz="1600" dirty="0" smtClean="0"/>
              <a:t>(</a:t>
            </a:r>
            <a:r>
              <a:rPr lang="en-US" sz="1600" dirty="0" err="1" smtClean="0"/>
              <a:t>Ryabova</a:t>
            </a:r>
            <a:r>
              <a:rPr lang="en-US" sz="1600" dirty="0" smtClean="0"/>
              <a:t>, 2021; Fig.1)</a:t>
            </a:r>
            <a:endParaRPr lang="ru-RU" sz="16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82655"/>
            <a:ext cx="4248472" cy="2029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40751" y="4094889"/>
            <a:ext cx="2423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</a:t>
            </a:r>
            <a:r>
              <a:rPr lang="en-US" sz="1600" dirty="0" err="1" smtClean="0"/>
              <a:t>Ryabova</a:t>
            </a:r>
            <a:r>
              <a:rPr lang="en-US" sz="1600" dirty="0" smtClean="0"/>
              <a:t>, 2024; Fig. 1)</a:t>
            </a:r>
            <a:endParaRPr lang="ru-R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524328" y="4083918"/>
            <a:ext cx="1512168" cy="784830"/>
          </a:xfrm>
          <a:prstGeom prst="rect">
            <a:avLst/>
          </a:prstGeom>
          <a:noFill/>
          <a:ln w="15875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m1 = 10</a:t>
            </a:r>
            <a:r>
              <a:rPr lang="en-US" baseline="30000" dirty="0" smtClean="0">
                <a:solidFill>
                  <a:srgbClr val="FF0000"/>
                </a:solidFill>
              </a:rPr>
              <a:t>−1</a:t>
            </a:r>
            <a:r>
              <a:rPr lang="en-US" dirty="0" smtClean="0">
                <a:solidFill>
                  <a:srgbClr val="FF0000"/>
                </a:solidFill>
              </a:rPr>
              <a:t> g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m4 = </a:t>
            </a:r>
            <a:r>
              <a:rPr lang="en-US" dirty="0">
                <a:solidFill>
                  <a:srgbClr val="00B050"/>
                </a:solidFill>
              </a:rPr>
              <a:t>10</a:t>
            </a:r>
            <a:r>
              <a:rPr lang="en-US" baseline="30000" dirty="0" smtClean="0">
                <a:solidFill>
                  <a:srgbClr val="00B050"/>
                </a:solidFill>
              </a:rPr>
              <a:t>−4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g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217119"/>
      </p:ext>
    </p:extLst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 1">
      <a:dk1>
        <a:srgbClr val="1E5155"/>
      </a:dk1>
      <a:lt1>
        <a:srgbClr val="FFFFFF"/>
      </a:lt1>
      <a:dk2>
        <a:srgbClr val="000000"/>
      </a:dk2>
      <a:lt2>
        <a:srgbClr val="EBEBEB"/>
      </a:lt2>
      <a:accent1>
        <a:srgbClr val="B01513"/>
      </a:accent1>
      <a:accent2>
        <a:srgbClr val="EA6312"/>
      </a:accent2>
      <a:accent3>
        <a:srgbClr val="AAAAAA"/>
      </a:accent3>
      <a:accent4>
        <a:srgbClr val="DADADA"/>
      </a:accent4>
      <a:accent5>
        <a:srgbClr val="D4AAAA"/>
      </a:accent5>
      <a:accent6>
        <a:srgbClr val="D4590F"/>
      </a:accent6>
      <a:hlink>
        <a:srgbClr val="58C1BA"/>
      </a:hlink>
      <a:folHlink>
        <a:srgbClr val="9DD0CB"/>
      </a:folHlink>
    </a:clrScheme>
    <a:fontScheme name="Io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Ion 1">
        <a:dk1>
          <a:srgbClr val="1E5155"/>
        </a:dk1>
        <a:lt1>
          <a:srgbClr val="FFFFFF"/>
        </a:lt1>
        <a:dk2>
          <a:srgbClr val="000000"/>
        </a:dk2>
        <a:lt2>
          <a:srgbClr val="EBEBEB"/>
        </a:lt2>
        <a:accent1>
          <a:srgbClr val="B01513"/>
        </a:accent1>
        <a:accent2>
          <a:srgbClr val="EA6312"/>
        </a:accent2>
        <a:accent3>
          <a:srgbClr val="AAAAAA"/>
        </a:accent3>
        <a:accent4>
          <a:srgbClr val="DADADA"/>
        </a:accent4>
        <a:accent5>
          <a:srgbClr val="D4AAAA"/>
        </a:accent5>
        <a:accent6>
          <a:srgbClr val="D4590F"/>
        </a:accent6>
        <a:hlink>
          <a:srgbClr val="58C1BA"/>
        </a:hlink>
        <a:folHlink>
          <a:srgbClr val="9DD0C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on">
  <a:themeElements>
    <a:clrScheme name="1_Ion 1">
      <a:dk1>
        <a:srgbClr val="1E5155"/>
      </a:dk1>
      <a:lt1>
        <a:srgbClr val="FFFFFF"/>
      </a:lt1>
      <a:dk2>
        <a:srgbClr val="000000"/>
      </a:dk2>
      <a:lt2>
        <a:srgbClr val="EBEBEB"/>
      </a:lt2>
      <a:accent1>
        <a:srgbClr val="B01513"/>
      </a:accent1>
      <a:accent2>
        <a:srgbClr val="EA6312"/>
      </a:accent2>
      <a:accent3>
        <a:srgbClr val="AAAAAA"/>
      </a:accent3>
      <a:accent4>
        <a:srgbClr val="DADADA"/>
      </a:accent4>
      <a:accent5>
        <a:srgbClr val="D4AAAA"/>
      </a:accent5>
      <a:accent6>
        <a:srgbClr val="D4590F"/>
      </a:accent6>
      <a:hlink>
        <a:srgbClr val="58C1BA"/>
      </a:hlink>
      <a:folHlink>
        <a:srgbClr val="9DD0CB"/>
      </a:folHlink>
    </a:clrScheme>
    <a:fontScheme name="1_Io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Ion 1">
        <a:dk1>
          <a:srgbClr val="1E5155"/>
        </a:dk1>
        <a:lt1>
          <a:srgbClr val="FFFFFF"/>
        </a:lt1>
        <a:dk2>
          <a:srgbClr val="000000"/>
        </a:dk2>
        <a:lt2>
          <a:srgbClr val="EBEBEB"/>
        </a:lt2>
        <a:accent1>
          <a:srgbClr val="B01513"/>
        </a:accent1>
        <a:accent2>
          <a:srgbClr val="EA6312"/>
        </a:accent2>
        <a:accent3>
          <a:srgbClr val="AAAAAA"/>
        </a:accent3>
        <a:accent4>
          <a:srgbClr val="DADADA"/>
        </a:accent4>
        <a:accent5>
          <a:srgbClr val="D4AAAA"/>
        </a:accent5>
        <a:accent6>
          <a:srgbClr val="D4590F"/>
        </a:accent6>
        <a:hlink>
          <a:srgbClr val="58C1BA"/>
        </a:hlink>
        <a:folHlink>
          <a:srgbClr val="9DD0C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Ion">
  <a:themeElements>
    <a:clrScheme name="2_Ion 1">
      <a:dk1>
        <a:srgbClr val="1E5155"/>
      </a:dk1>
      <a:lt1>
        <a:srgbClr val="FFFFFF"/>
      </a:lt1>
      <a:dk2>
        <a:srgbClr val="000000"/>
      </a:dk2>
      <a:lt2>
        <a:srgbClr val="EBEBEB"/>
      </a:lt2>
      <a:accent1>
        <a:srgbClr val="B01513"/>
      </a:accent1>
      <a:accent2>
        <a:srgbClr val="EA6312"/>
      </a:accent2>
      <a:accent3>
        <a:srgbClr val="AAAAAA"/>
      </a:accent3>
      <a:accent4>
        <a:srgbClr val="DADADA"/>
      </a:accent4>
      <a:accent5>
        <a:srgbClr val="D4AAAA"/>
      </a:accent5>
      <a:accent6>
        <a:srgbClr val="D4590F"/>
      </a:accent6>
      <a:hlink>
        <a:srgbClr val="58C1BA"/>
      </a:hlink>
      <a:folHlink>
        <a:srgbClr val="9DD0CB"/>
      </a:folHlink>
    </a:clrScheme>
    <a:fontScheme name="2_Io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2_Ion 1">
        <a:dk1>
          <a:srgbClr val="1E5155"/>
        </a:dk1>
        <a:lt1>
          <a:srgbClr val="FFFFFF"/>
        </a:lt1>
        <a:dk2>
          <a:srgbClr val="000000"/>
        </a:dk2>
        <a:lt2>
          <a:srgbClr val="EBEBEB"/>
        </a:lt2>
        <a:accent1>
          <a:srgbClr val="B01513"/>
        </a:accent1>
        <a:accent2>
          <a:srgbClr val="EA6312"/>
        </a:accent2>
        <a:accent3>
          <a:srgbClr val="AAAAAA"/>
        </a:accent3>
        <a:accent4>
          <a:srgbClr val="DADADA"/>
        </a:accent4>
        <a:accent5>
          <a:srgbClr val="D4AAAA"/>
        </a:accent5>
        <a:accent6>
          <a:srgbClr val="D4590F"/>
        </a:accent6>
        <a:hlink>
          <a:srgbClr val="58C1BA"/>
        </a:hlink>
        <a:folHlink>
          <a:srgbClr val="9DD0C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Ion">
  <a:themeElements>
    <a:clrScheme name="3_Ion 1">
      <a:dk1>
        <a:srgbClr val="1E5155"/>
      </a:dk1>
      <a:lt1>
        <a:srgbClr val="FFFFFF"/>
      </a:lt1>
      <a:dk2>
        <a:srgbClr val="000000"/>
      </a:dk2>
      <a:lt2>
        <a:srgbClr val="EBEBEB"/>
      </a:lt2>
      <a:accent1>
        <a:srgbClr val="B01513"/>
      </a:accent1>
      <a:accent2>
        <a:srgbClr val="EA6312"/>
      </a:accent2>
      <a:accent3>
        <a:srgbClr val="AAAAAA"/>
      </a:accent3>
      <a:accent4>
        <a:srgbClr val="DADADA"/>
      </a:accent4>
      <a:accent5>
        <a:srgbClr val="D4AAAA"/>
      </a:accent5>
      <a:accent6>
        <a:srgbClr val="D4590F"/>
      </a:accent6>
      <a:hlink>
        <a:srgbClr val="58C1BA"/>
      </a:hlink>
      <a:folHlink>
        <a:srgbClr val="9DD0CB"/>
      </a:folHlink>
    </a:clrScheme>
    <a:fontScheme name="3_Io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3_Ion 1">
        <a:dk1>
          <a:srgbClr val="1E5155"/>
        </a:dk1>
        <a:lt1>
          <a:srgbClr val="FFFFFF"/>
        </a:lt1>
        <a:dk2>
          <a:srgbClr val="000000"/>
        </a:dk2>
        <a:lt2>
          <a:srgbClr val="EBEBEB"/>
        </a:lt2>
        <a:accent1>
          <a:srgbClr val="B01513"/>
        </a:accent1>
        <a:accent2>
          <a:srgbClr val="EA6312"/>
        </a:accent2>
        <a:accent3>
          <a:srgbClr val="AAAAAA"/>
        </a:accent3>
        <a:accent4>
          <a:srgbClr val="DADADA"/>
        </a:accent4>
        <a:accent5>
          <a:srgbClr val="D4AAAA"/>
        </a:accent5>
        <a:accent6>
          <a:srgbClr val="D4590F"/>
        </a:accent6>
        <a:hlink>
          <a:srgbClr val="58C1BA"/>
        </a:hlink>
        <a:folHlink>
          <a:srgbClr val="9DD0C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1550</TotalTime>
  <Words>1131</Words>
  <Application>Microsoft Office PowerPoint</Application>
  <PresentationFormat>Экран (16:9)</PresentationFormat>
  <Paragraphs>167</Paragraphs>
  <Slides>29</Slides>
  <Notes>12</Notes>
  <HiddenSlides>0</HiddenSlides>
  <MMClips>0</MMClips>
  <ScaleCrop>false</ScaleCrop>
  <HeadingPairs>
    <vt:vector size="6" baseType="variant">
      <vt:variant>
        <vt:lpstr>Тема</vt:lpstr>
      </vt:variant>
      <vt:variant>
        <vt:i4>4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Ion</vt:lpstr>
      <vt:lpstr>1_Ion</vt:lpstr>
      <vt:lpstr>2_Ion</vt:lpstr>
      <vt:lpstr>3_Ion</vt:lpstr>
      <vt:lpstr>Plot</vt:lpstr>
      <vt:lpstr>Why Geminids are  a comet stream</vt:lpstr>
      <vt:lpstr>Презентация PowerPoint</vt:lpstr>
      <vt:lpstr>Geminid’s orbit</vt:lpstr>
      <vt:lpstr>Model</vt:lpstr>
      <vt:lpstr>Cometary scenario</vt:lpstr>
      <vt:lpstr>The ejection speed is larger for smaller particles</vt:lpstr>
      <vt:lpstr>3. The ejection speed is larger for smaller particles</vt:lpstr>
      <vt:lpstr>Evolution of the cross-section</vt:lpstr>
      <vt:lpstr>Презентация PowerPoint</vt:lpstr>
      <vt:lpstr>Презентация PowerPoint</vt:lpstr>
      <vt:lpstr>In observations this feature (smaller particles — larger ejection speed) should manifest itself in the fact that the shower of small particles is wider and the radiation area is also wider.</vt:lpstr>
      <vt:lpstr>More observations…</vt:lpstr>
      <vt:lpstr>Sublimaition around the orbit</vt:lpstr>
      <vt:lpstr>Evolution of the cross-section</vt:lpstr>
      <vt:lpstr>Презентация PowerPoint</vt:lpstr>
      <vt:lpstr>Презентация PowerPoint</vt:lpstr>
      <vt:lpstr>We do not know where the Earth intersects the real stream.  But: we can use observations to calibrate the model.</vt:lpstr>
      <vt:lpstr>In observations?</vt:lpstr>
      <vt:lpstr>Also in observations</vt:lpstr>
      <vt:lpstr>Observational selection</vt:lpstr>
      <vt:lpstr>Презентация PowerPoint</vt:lpstr>
      <vt:lpstr>Презентация PowerPoint</vt:lpstr>
      <vt:lpstr>Astronomical selection</vt:lpstr>
      <vt:lpstr>Physical selection</vt:lpstr>
      <vt:lpstr>Geometrical selection</vt:lpstr>
      <vt:lpstr>Radiant modelling for three-station observations</vt:lpstr>
      <vt:lpstr>Summary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цвета для отображения данных</dc:title>
  <dc:creator>Galina</dc:creator>
  <cp:lastModifiedBy>RGO</cp:lastModifiedBy>
  <cp:revision>146</cp:revision>
  <dcterms:created xsi:type="dcterms:W3CDTF">2019-03-31T17:32:46Z</dcterms:created>
  <dcterms:modified xsi:type="dcterms:W3CDTF">2025-09-18T19:28:18Z</dcterms:modified>
</cp:coreProperties>
</file>