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sldIdLst>
    <p:sldId id="256" r:id="rId5"/>
    <p:sldId id="261" r:id="rId6"/>
    <p:sldId id="263" r:id="rId7"/>
    <p:sldId id="264" r:id="rId8"/>
    <p:sldId id="265" r:id="rId9"/>
    <p:sldId id="266" r:id="rId10"/>
    <p:sldId id="267" r:id="rId11"/>
    <p:sldId id="268" r:id="rId12"/>
    <p:sldId id="269" r:id="rId13"/>
    <p:sldId id="270" r:id="rId14"/>
    <p:sldId id="288" r:id="rId15"/>
    <p:sldId id="295" r:id="rId16"/>
    <p:sldId id="296" r:id="rId17"/>
    <p:sldId id="271" r:id="rId18"/>
    <p:sldId id="275" r:id="rId19"/>
    <p:sldId id="273" r:id="rId20"/>
    <p:sldId id="274" r:id="rId21"/>
    <p:sldId id="272" r:id="rId22"/>
    <p:sldId id="276" r:id="rId23"/>
    <p:sldId id="277" r:id="rId24"/>
    <p:sldId id="278" r:id="rId25"/>
    <p:sldId id="279" r:id="rId26"/>
    <p:sldId id="280" r:id="rId27"/>
    <p:sldId id="281" r:id="rId28"/>
    <p:sldId id="282" r:id="rId29"/>
    <p:sldId id="283" r:id="rId30"/>
    <p:sldId id="284" r:id="rId31"/>
    <p:sldId id="287" r:id="rId32"/>
    <p:sldId id="286" r:id="rId33"/>
    <p:sldId id="299" r:id="rId34"/>
    <p:sldId id="289" r:id="rId35"/>
    <p:sldId id="290" r:id="rId36"/>
    <p:sldId id="291" r:id="rId37"/>
    <p:sldId id="292" r:id="rId38"/>
    <p:sldId id="293" r:id="rId39"/>
    <p:sldId id="294" r:id="rId40"/>
    <p:sldId id="298" r:id="rId41"/>
    <p:sldId id="297" r:id="rId42"/>
    <p:sldId id="26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2/19/2019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2/19/2019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2/19/2019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2/19/2019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2/19/2019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meetup.com/Thessaloniki-Software-Testing-and-Q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soapui.org/" TargetMode="External"/><Relationship Id="rId13" Type="http://schemas.openxmlformats.org/officeDocument/2006/relationships/hyperlink" Target="https://www.istqb.org/downloads/send/51-ctfl2018/208-ctfl-2018-syllabus.html" TargetMode="External"/><Relationship Id="rId3" Type="http://schemas.openxmlformats.org/officeDocument/2006/relationships/hyperlink" Target="https://maven.apache.org/" TargetMode="External"/><Relationship Id="rId7" Type="http://schemas.openxmlformats.org/officeDocument/2006/relationships/hyperlink" Target="https://cucumber.io/" TargetMode="External"/><Relationship Id="rId12" Type="http://schemas.openxmlformats.org/officeDocument/2006/relationships/hyperlink" Target="https://www.istqb.org/" TargetMode="External"/><Relationship Id="rId2" Type="http://schemas.openxmlformats.org/officeDocument/2006/relationships/hyperlink" Target="https://www.oracle.com/technetwork/java/javase/downloads/jdk8-downloads-2133151.html" TargetMode="External"/><Relationship Id="rId1" Type="http://schemas.openxmlformats.org/officeDocument/2006/relationships/slideLayout" Target="../slideLayouts/slideLayout2.xml"/><Relationship Id="rId6" Type="http://schemas.openxmlformats.org/officeDocument/2006/relationships/hyperlink" Target="https://testng.org/doc/index.html" TargetMode="External"/><Relationship Id="rId11" Type="http://schemas.openxmlformats.org/officeDocument/2006/relationships/hyperlink" Target="https://jenkins.io/" TargetMode="External"/><Relationship Id="rId5" Type="http://schemas.openxmlformats.org/officeDocument/2006/relationships/hyperlink" Target="https://www.seleniumhq.org/" TargetMode="External"/><Relationship Id="rId15" Type="http://schemas.openxmlformats.org/officeDocument/2006/relationships/hyperlink" Target="http://angiejones.tech/" TargetMode="External"/><Relationship Id="rId10" Type="http://schemas.openxmlformats.org/officeDocument/2006/relationships/hyperlink" Target="https://www.docker.com/" TargetMode="External"/><Relationship Id="rId4" Type="http://schemas.openxmlformats.org/officeDocument/2006/relationships/hyperlink" Target="https://git-scm.com/" TargetMode="External"/><Relationship Id="rId9" Type="http://schemas.openxmlformats.org/officeDocument/2006/relationships/hyperlink" Target="https://jmeter.apache.org/" TargetMode="External"/><Relationship Id="rId14" Type="http://schemas.openxmlformats.org/officeDocument/2006/relationships/hyperlink" Target="https://www.jetbrains.com/idea/download"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linkedin.com/in/vasilis-petrou-09a785a3/" TargetMode="External"/><Relationship Id="rId2" Type="http://schemas.openxmlformats.org/officeDocument/2006/relationships/hyperlink" Target="https://github.com/billpetrou" TargetMode="Externa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hyperlink" Target="mailto:petrou82@gmail.com" TargetMode="External"/><Relationship Id="rId4" Type="http://schemas.openxmlformats.org/officeDocument/2006/relationships/hyperlink" Target="mailto:Vasilios.petrou@intrasoft-intl.com"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latin typeface="Calibri Light" panose="020F0302020204030204" pitchFamily="34" charset="0"/>
                <a:cs typeface="Calibri Light" panose="020F0302020204030204" pitchFamily="34" charset="0"/>
              </a:rPr>
              <a:t>TEST Automation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664322" y="5467246"/>
            <a:ext cx="10993546" cy="484822"/>
          </a:xfrm>
        </p:spPr>
        <p:txBody>
          <a:bodyPr>
            <a:normAutofit/>
          </a:bodyPr>
          <a:lstStyle/>
          <a:p>
            <a:r>
              <a:rPr lang="en-US" dirty="0">
                <a:latin typeface="Calibri Light" panose="020F0302020204030204" pitchFamily="34" charset="0"/>
                <a:cs typeface="Calibri Light" panose="020F0302020204030204" pitchFamily="34" charset="0"/>
              </a:rPr>
              <a:t>Quality is free, but only to those who are willing to pay heavily for it</a:t>
            </a:r>
            <a:endParaRPr lang="en-US" dirty="0">
              <a:solidFill>
                <a:srgbClr val="7CEBFF"/>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Title 1">
            <a:extLst>
              <a:ext uri="{FF2B5EF4-FFF2-40B4-BE49-F238E27FC236}">
                <a16:creationId xmlns:a16="http://schemas.microsoft.com/office/drawing/2014/main" id="{9969F87F-5ADD-4D0C-A3E4-DD436F70CA3B}"/>
              </a:ext>
            </a:extLst>
          </p:cNvPr>
          <p:cNvSpPr txBox="1">
            <a:spLocks/>
          </p:cNvSpPr>
          <p:nvPr/>
        </p:nvSpPr>
        <p:spPr>
          <a:xfrm>
            <a:off x="578439" y="2838441"/>
            <a:ext cx="11029616" cy="71887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9600" dirty="0">
                <a:solidFill>
                  <a:schemeClr val="accent1"/>
                </a:solidFill>
              </a:rPr>
              <a:t>Scene 7</a:t>
            </a:r>
          </a:p>
          <a:p>
            <a:pPr algn="ctr"/>
            <a:endParaRPr lang="en-US" sz="9600" dirty="0">
              <a:solidFill>
                <a:schemeClr val="accent1"/>
              </a:solidFill>
            </a:endParaRPr>
          </a:p>
        </p:txBody>
      </p:sp>
      <p:sp>
        <p:nvSpPr>
          <p:cNvPr id="5" name="Title 1">
            <a:extLst>
              <a:ext uri="{FF2B5EF4-FFF2-40B4-BE49-F238E27FC236}">
                <a16:creationId xmlns:a16="http://schemas.microsoft.com/office/drawing/2014/main" id="{A5D7AF13-469D-41C3-9C40-74A6FAF69E65}"/>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Test execution</a:t>
            </a:r>
          </a:p>
        </p:txBody>
      </p:sp>
      <p:sp>
        <p:nvSpPr>
          <p:cNvPr id="7" name="Title 1">
            <a:extLst>
              <a:ext uri="{FF2B5EF4-FFF2-40B4-BE49-F238E27FC236}">
                <a16:creationId xmlns:a16="http://schemas.microsoft.com/office/drawing/2014/main" id="{4BA826EA-FE5B-4A85-A5FE-A04AF7C6563D}"/>
              </a:ext>
            </a:extLst>
          </p:cNvPr>
          <p:cNvSpPr txBox="1">
            <a:spLocks/>
          </p:cNvSpPr>
          <p:nvPr/>
        </p:nvSpPr>
        <p:spPr>
          <a:xfrm>
            <a:off x="578439" y="1917185"/>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err="1">
                <a:solidFill>
                  <a:schemeClr val="accent1"/>
                </a:solidFill>
              </a:rPr>
              <a:t>QUARTERfinal</a:t>
            </a:r>
            <a:r>
              <a:rPr lang="en-US" sz="1800" dirty="0">
                <a:solidFill>
                  <a:schemeClr val="accent1"/>
                </a:solidFill>
              </a:rPr>
              <a:t> </a:t>
            </a:r>
          </a:p>
        </p:txBody>
      </p:sp>
      <p:sp>
        <p:nvSpPr>
          <p:cNvPr id="8" name="Title 1">
            <a:extLst>
              <a:ext uri="{FF2B5EF4-FFF2-40B4-BE49-F238E27FC236}">
                <a16:creationId xmlns:a16="http://schemas.microsoft.com/office/drawing/2014/main" id="{5B749DBF-4BFC-4C54-942B-C17F2451DB57}"/>
              </a:ext>
            </a:extLst>
          </p:cNvPr>
          <p:cNvSpPr txBox="1">
            <a:spLocks/>
          </p:cNvSpPr>
          <p:nvPr/>
        </p:nvSpPr>
        <p:spPr>
          <a:xfrm>
            <a:off x="578439" y="2416081"/>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solidFill>
                  <a:schemeClr val="accent6"/>
                </a:solidFill>
              </a:rPr>
              <a:t>As you sleep, your luck works</a:t>
            </a:r>
          </a:p>
        </p:txBody>
      </p:sp>
      <p:pic>
        <p:nvPicPr>
          <p:cNvPr id="9218" name="Picture 2" descr="ÎÏÎ¿ÏÎ­Î»ÎµÏÎ¼Î± ÎµÎ¹ÎºÏÎ½Î±Ï Î³Î¹Î± gremlin bed">
            <a:extLst>
              <a:ext uri="{FF2B5EF4-FFF2-40B4-BE49-F238E27FC236}">
                <a16:creationId xmlns:a16="http://schemas.microsoft.com/office/drawing/2014/main" id="{83E6EC7E-C78D-44B9-BB96-B04AA2142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420" y="3059914"/>
            <a:ext cx="2741654" cy="191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49708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6ED4740-A52C-474D-9787-FCA2E1142113}"/>
              </a:ext>
            </a:extLst>
          </p:cNvPr>
          <p:cNvSpPr>
            <a:spLocks noGrp="1"/>
          </p:cNvSpPr>
          <p:nvPr>
            <p:ph idx="1"/>
          </p:nvPr>
        </p:nvSpPr>
        <p:spPr>
          <a:xfrm>
            <a:off x="581192" y="2145463"/>
            <a:ext cx="11029615" cy="3678303"/>
          </a:xfrm>
        </p:spPr>
        <p:txBody>
          <a:bodyPr>
            <a:normAutofit/>
          </a:bodyPr>
          <a:lstStyle/>
          <a:p>
            <a:pPr marL="0" indent="0" algn="ctr">
              <a:buNone/>
            </a:pPr>
            <a:r>
              <a:rPr lang="en-US" sz="3600" dirty="0"/>
              <a:t>…end of test execution</a:t>
            </a:r>
          </a:p>
        </p:txBody>
      </p:sp>
    </p:spTree>
    <p:extLst>
      <p:ext uri="{BB962C8B-B14F-4D97-AF65-F5344CB8AC3E}">
        <p14:creationId xmlns:p14="http://schemas.microsoft.com/office/powerpoint/2010/main" val="338289066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Title 1">
            <a:extLst>
              <a:ext uri="{FF2B5EF4-FFF2-40B4-BE49-F238E27FC236}">
                <a16:creationId xmlns:a16="http://schemas.microsoft.com/office/drawing/2014/main" id="{9969F87F-5ADD-4D0C-A3E4-DD436F70CA3B}"/>
              </a:ext>
            </a:extLst>
          </p:cNvPr>
          <p:cNvSpPr txBox="1">
            <a:spLocks/>
          </p:cNvSpPr>
          <p:nvPr/>
        </p:nvSpPr>
        <p:spPr>
          <a:xfrm>
            <a:off x="578439" y="2838441"/>
            <a:ext cx="11029616" cy="71887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9600" dirty="0">
                <a:solidFill>
                  <a:schemeClr val="accent1"/>
                </a:solidFill>
              </a:rPr>
              <a:t>Scene 8</a:t>
            </a:r>
          </a:p>
          <a:p>
            <a:pPr algn="ctr"/>
            <a:endParaRPr lang="en-US" sz="9600" dirty="0">
              <a:solidFill>
                <a:schemeClr val="accent1"/>
              </a:solidFill>
            </a:endParaRPr>
          </a:p>
        </p:txBody>
      </p:sp>
      <p:sp>
        <p:nvSpPr>
          <p:cNvPr id="5" name="Title 1">
            <a:extLst>
              <a:ext uri="{FF2B5EF4-FFF2-40B4-BE49-F238E27FC236}">
                <a16:creationId xmlns:a16="http://schemas.microsoft.com/office/drawing/2014/main" id="{A5D7AF13-469D-41C3-9C40-74A6FAF69E65}"/>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Results’ analysis – Script debugging - reporting</a:t>
            </a:r>
          </a:p>
        </p:txBody>
      </p:sp>
      <p:sp>
        <p:nvSpPr>
          <p:cNvPr id="7" name="Title 1">
            <a:extLst>
              <a:ext uri="{FF2B5EF4-FFF2-40B4-BE49-F238E27FC236}">
                <a16:creationId xmlns:a16="http://schemas.microsoft.com/office/drawing/2014/main" id="{4BA826EA-FE5B-4A85-A5FE-A04AF7C6563D}"/>
              </a:ext>
            </a:extLst>
          </p:cNvPr>
          <p:cNvSpPr txBox="1">
            <a:spLocks/>
          </p:cNvSpPr>
          <p:nvPr/>
        </p:nvSpPr>
        <p:spPr>
          <a:xfrm>
            <a:off x="578439" y="1917185"/>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solidFill>
                  <a:schemeClr val="accent1"/>
                </a:solidFill>
              </a:rPr>
              <a:t>semifinal </a:t>
            </a:r>
          </a:p>
        </p:txBody>
      </p:sp>
      <p:sp>
        <p:nvSpPr>
          <p:cNvPr id="8" name="Title 1">
            <a:extLst>
              <a:ext uri="{FF2B5EF4-FFF2-40B4-BE49-F238E27FC236}">
                <a16:creationId xmlns:a16="http://schemas.microsoft.com/office/drawing/2014/main" id="{5B749DBF-4BFC-4C54-942B-C17F2451DB57}"/>
              </a:ext>
            </a:extLst>
          </p:cNvPr>
          <p:cNvSpPr txBox="1">
            <a:spLocks/>
          </p:cNvSpPr>
          <p:nvPr/>
        </p:nvSpPr>
        <p:spPr>
          <a:xfrm>
            <a:off x="578439" y="2416081"/>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solidFill>
                  <a:schemeClr val="accent6"/>
                </a:solidFill>
              </a:rPr>
              <a:t>Come and see what you did</a:t>
            </a:r>
          </a:p>
        </p:txBody>
      </p:sp>
      <p:pic>
        <p:nvPicPr>
          <p:cNvPr id="33794" name="Picture 2" descr="ÎÏÎ¿ÏÎ­Î»ÎµÏÎ¼Î± ÎµÎ¹ÎºÏÎ½Î±Ï Î³Î¹Î± minority report">
            <a:extLst>
              <a:ext uri="{FF2B5EF4-FFF2-40B4-BE49-F238E27FC236}">
                <a16:creationId xmlns:a16="http://schemas.microsoft.com/office/drawing/2014/main" id="{5507B5B7-12F8-4A98-AF0F-359EDF26B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220" y="2876232"/>
            <a:ext cx="3337560" cy="2206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96745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6ED4740-A52C-474D-9787-FCA2E1142113}"/>
              </a:ext>
            </a:extLst>
          </p:cNvPr>
          <p:cNvSpPr>
            <a:spLocks noGrp="1"/>
          </p:cNvSpPr>
          <p:nvPr>
            <p:ph idx="1"/>
          </p:nvPr>
        </p:nvSpPr>
        <p:spPr>
          <a:xfrm>
            <a:off x="581192" y="2145463"/>
            <a:ext cx="11029615" cy="3678303"/>
          </a:xfrm>
        </p:spPr>
        <p:txBody>
          <a:bodyPr>
            <a:normAutofit/>
          </a:bodyPr>
          <a:lstStyle/>
          <a:p>
            <a:pPr marL="0" indent="0" algn="ctr">
              <a:buNone/>
            </a:pPr>
            <a:r>
              <a:rPr lang="en-US" sz="3600" dirty="0"/>
              <a:t>…end </a:t>
            </a:r>
            <a:r>
              <a:rPr lang="en-US" sz="3600"/>
              <a:t>of results’ </a:t>
            </a:r>
            <a:r>
              <a:rPr lang="en-US" sz="3600" dirty="0"/>
              <a:t>analysis, debugging and reporting</a:t>
            </a:r>
          </a:p>
        </p:txBody>
      </p:sp>
    </p:spTree>
    <p:extLst>
      <p:ext uri="{BB962C8B-B14F-4D97-AF65-F5344CB8AC3E}">
        <p14:creationId xmlns:p14="http://schemas.microsoft.com/office/powerpoint/2010/main" val="341573338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Title 1">
            <a:extLst>
              <a:ext uri="{FF2B5EF4-FFF2-40B4-BE49-F238E27FC236}">
                <a16:creationId xmlns:a16="http://schemas.microsoft.com/office/drawing/2014/main" id="{9969F87F-5ADD-4D0C-A3E4-DD436F70CA3B}"/>
              </a:ext>
            </a:extLst>
          </p:cNvPr>
          <p:cNvSpPr txBox="1">
            <a:spLocks/>
          </p:cNvSpPr>
          <p:nvPr/>
        </p:nvSpPr>
        <p:spPr>
          <a:xfrm>
            <a:off x="578439" y="2838441"/>
            <a:ext cx="11029616" cy="71887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9600" dirty="0">
                <a:solidFill>
                  <a:schemeClr val="accent1"/>
                </a:solidFill>
              </a:rPr>
              <a:t>Scene 1</a:t>
            </a:r>
          </a:p>
          <a:p>
            <a:pPr algn="ctr"/>
            <a:endParaRPr lang="en-US" sz="9600" dirty="0">
              <a:solidFill>
                <a:schemeClr val="accent1"/>
              </a:solidFill>
            </a:endParaRPr>
          </a:p>
        </p:txBody>
      </p:sp>
      <p:sp>
        <p:nvSpPr>
          <p:cNvPr id="5" name="Title 1">
            <a:extLst>
              <a:ext uri="{FF2B5EF4-FFF2-40B4-BE49-F238E27FC236}">
                <a16:creationId xmlns:a16="http://schemas.microsoft.com/office/drawing/2014/main" id="{A5D7AF13-469D-41C3-9C40-74A6FAF69E65}"/>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About me</a:t>
            </a:r>
          </a:p>
        </p:txBody>
      </p:sp>
      <p:sp>
        <p:nvSpPr>
          <p:cNvPr id="7" name="Title 1">
            <a:extLst>
              <a:ext uri="{FF2B5EF4-FFF2-40B4-BE49-F238E27FC236}">
                <a16:creationId xmlns:a16="http://schemas.microsoft.com/office/drawing/2014/main" id="{4BA826EA-FE5B-4A85-A5FE-A04AF7C6563D}"/>
              </a:ext>
            </a:extLst>
          </p:cNvPr>
          <p:cNvSpPr txBox="1">
            <a:spLocks/>
          </p:cNvSpPr>
          <p:nvPr/>
        </p:nvSpPr>
        <p:spPr>
          <a:xfrm>
            <a:off x="578439" y="1917185"/>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1800" dirty="0">
              <a:solidFill>
                <a:schemeClr val="accent1"/>
              </a:solidFill>
            </a:endParaRPr>
          </a:p>
        </p:txBody>
      </p:sp>
      <p:sp>
        <p:nvSpPr>
          <p:cNvPr id="8" name="Title 1">
            <a:extLst>
              <a:ext uri="{FF2B5EF4-FFF2-40B4-BE49-F238E27FC236}">
                <a16:creationId xmlns:a16="http://schemas.microsoft.com/office/drawing/2014/main" id="{5B749DBF-4BFC-4C54-942B-C17F2451DB57}"/>
              </a:ext>
            </a:extLst>
          </p:cNvPr>
          <p:cNvSpPr txBox="1">
            <a:spLocks/>
          </p:cNvSpPr>
          <p:nvPr/>
        </p:nvSpPr>
        <p:spPr>
          <a:xfrm>
            <a:off x="578439" y="2416081"/>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solidFill>
                  <a:schemeClr val="accent6"/>
                </a:solidFill>
              </a:rPr>
              <a:t>Are you talking to me</a:t>
            </a:r>
          </a:p>
        </p:txBody>
      </p:sp>
      <p:pic>
        <p:nvPicPr>
          <p:cNvPr id="10242" name="Picture 2" descr="ÎÏÎ¿ÏÎ­Î»ÎµÏÎ¼Î± ÎµÎ¹ÎºÏÎ½Î±Ï Î³Î¹Î± are you talking to me?">
            <a:extLst>
              <a:ext uri="{FF2B5EF4-FFF2-40B4-BE49-F238E27FC236}">
                <a16:creationId xmlns:a16="http://schemas.microsoft.com/office/drawing/2014/main" id="{2F2E4BDE-8981-4F96-A37B-74A0395BF5C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092997" y="3032945"/>
            <a:ext cx="40005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28873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2">
            <a:extLst>
              <a:ext uri="{FF2B5EF4-FFF2-40B4-BE49-F238E27FC236}">
                <a16:creationId xmlns:a16="http://schemas.microsoft.com/office/drawing/2014/main" id="{36ED4740-A52C-474D-9787-FCA2E1142113}"/>
              </a:ext>
            </a:extLst>
          </p:cNvPr>
          <p:cNvSpPr>
            <a:spLocks noGrp="1"/>
          </p:cNvSpPr>
          <p:nvPr>
            <p:ph idx="1"/>
          </p:nvPr>
        </p:nvSpPr>
        <p:spPr>
          <a:xfrm>
            <a:off x="578439" y="1006473"/>
            <a:ext cx="11029615" cy="3678303"/>
          </a:xfrm>
        </p:spPr>
        <p:txBody>
          <a:bodyPr>
            <a:normAutofit/>
          </a:bodyPr>
          <a:lstStyle/>
          <a:p>
            <a:pPr marL="0" indent="0" algn="ctr">
              <a:buNone/>
            </a:pPr>
            <a:r>
              <a:rPr lang="en-US" sz="3600" dirty="0"/>
              <a:t>My name is Vasilis PETROU</a:t>
            </a:r>
          </a:p>
          <a:p>
            <a:pPr marL="0" indent="0" algn="ctr">
              <a:buNone/>
            </a:pPr>
            <a:r>
              <a:rPr lang="en-US" sz="3600" dirty="0"/>
              <a:t>&amp;</a:t>
            </a:r>
          </a:p>
          <a:p>
            <a:pPr marL="0" indent="0" algn="ctr">
              <a:buNone/>
            </a:pPr>
            <a:r>
              <a:rPr lang="en-US" sz="3600" dirty="0"/>
              <a:t>I am Test Automation Leader in INTRASOFT International</a:t>
            </a:r>
          </a:p>
        </p:txBody>
      </p:sp>
    </p:spTree>
    <p:extLst>
      <p:ext uri="{BB962C8B-B14F-4D97-AF65-F5344CB8AC3E}">
        <p14:creationId xmlns:p14="http://schemas.microsoft.com/office/powerpoint/2010/main" val="283038739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D323-3379-402C-A02B-B0FF5282D305}"/>
              </a:ext>
            </a:extLst>
          </p:cNvPr>
          <p:cNvSpPr>
            <a:spLocks noGrp="1"/>
          </p:cNvSpPr>
          <p:nvPr>
            <p:ph type="title"/>
          </p:nvPr>
        </p:nvSpPr>
        <p:spPr/>
        <p:txBody>
          <a:bodyPr/>
          <a:lstStyle/>
          <a:p>
            <a:r>
              <a:rPr lang="en-US" sz="1600" dirty="0"/>
              <a:t>Scene 1.  are you talking to me</a:t>
            </a:r>
            <a:br>
              <a:rPr lang="en-US" dirty="0"/>
            </a:br>
            <a:r>
              <a:rPr lang="en-US" dirty="0" err="1"/>
              <a:t>Intrasoft</a:t>
            </a:r>
            <a:r>
              <a:rPr lang="en-US" dirty="0"/>
              <a:t> international</a:t>
            </a:r>
          </a:p>
        </p:txBody>
      </p:sp>
      <p:sp>
        <p:nvSpPr>
          <p:cNvPr id="3" name="Content Placeholder 2">
            <a:extLst>
              <a:ext uri="{FF2B5EF4-FFF2-40B4-BE49-F238E27FC236}">
                <a16:creationId xmlns:a16="http://schemas.microsoft.com/office/drawing/2014/main" id="{EC127F27-0474-4106-8EDE-8C8E2D7DE0AF}"/>
              </a:ext>
            </a:extLst>
          </p:cNvPr>
          <p:cNvSpPr>
            <a:spLocks noGrp="1"/>
          </p:cNvSpPr>
          <p:nvPr>
            <p:ph idx="1"/>
          </p:nvPr>
        </p:nvSpPr>
        <p:spPr>
          <a:xfrm>
            <a:off x="581192" y="2132370"/>
            <a:ext cx="11029615" cy="4188220"/>
          </a:xfrm>
        </p:spPr>
        <p:txBody>
          <a:bodyPr>
            <a:normAutofit/>
          </a:bodyPr>
          <a:lstStyle/>
          <a:p>
            <a:r>
              <a:rPr lang="en-US" sz="2400" dirty="0"/>
              <a:t>One of the biggest IT companies in Greece</a:t>
            </a:r>
          </a:p>
          <a:p>
            <a:r>
              <a:rPr lang="en-US" sz="2400" dirty="0"/>
              <a:t>was established in </a:t>
            </a:r>
            <a:r>
              <a:rPr lang="en-US" sz="2400" b="1" dirty="0"/>
              <a:t>1996</a:t>
            </a:r>
          </a:p>
          <a:p>
            <a:r>
              <a:rPr lang="en-US" sz="2400" dirty="0"/>
              <a:t>Head Offices in Luxemburg</a:t>
            </a:r>
          </a:p>
          <a:p>
            <a:r>
              <a:rPr lang="en-US" sz="2400" dirty="0"/>
              <a:t>Branches and offices in 13 other countries.  Athens, Thessaloniki, Patra for Greece</a:t>
            </a:r>
          </a:p>
          <a:p>
            <a:r>
              <a:rPr lang="en-US" sz="2400" dirty="0"/>
              <a:t>Our CEO is Mr. Alexandros Manos, our GM is Mr. George Manos</a:t>
            </a:r>
          </a:p>
          <a:p>
            <a:r>
              <a:rPr lang="en-US" sz="2400" dirty="0"/>
              <a:t>Employees more than 1800 highly-skilled professionals</a:t>
            </a:r>
          </a:p>
          <a:p>
            <a:r>
              <a:rPr lang="en-US" sz="2400" dirty="0"/>
              <a:t>Customers like European Commission, European Railways, Eurostat, Customs, Banks etc.</a:t>
            </a:r>
          </a:p>
        </p:txBody>
      </p:sp>
      <p:pic>
        <p:nvPicPr>
          <p:cNvPr id="13314" name="Picture 2" descr="ÎÏÎ¿ÏÎ­Î»ÎµÏÎ¼Î± ÎµÎ¹ÎºÏÎ½Î±Ï Î³Î¹Î± intrasoft-intl">
            <a:extLst>
              <a:ext uri="{FF2B5EF4-FFF2-40B4-BE49-F238E27FC236}">
                <a16:creationId xmlns:a16="http://schemas.microsoft.com/office/drawing/2014/main" id="{468B67E7-90B6-4AE8-90C7-2E9DE6180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2394" y="777055"/>
            <a:ext cx="2538413" cy="780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462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D323-3379-402C-A02B-B0FF5282D305}"/>
              </a:ext>
            </a:extLst>
          </p:cNvPr>
          <p:cNvSpPr>
            <a:spLocks noGrp="1"/>
          </p:cNvSpPr>
          <p:nvPr>
            <p:ph type="title"/>
          </p:nvPr>
        </p:nvSpPr>
        <p:spPr/>
        <p:txBody>
          <a:bodyPr/>
          <a:lstStyle/>
          <a:p>
            <a:r>
              <a:rPr lang="en-US" sz="1600" dirty="0"/>
              <a:t>Scene 1.  are you talking to me</a:t>
            </a:r>
            <a:br>
              <a:rPr lang="en-US" dirty="0"/>
            </a:br>
            <a:r>
              <a:rPr lang="en-US" dirty="0"/>
              <a:t>v for Vasilis </a:t>
            </a:r>
            <a:r>
              <a:rPr lang="en-US" dirty="0" err="1"/>
              <a:t>petrou</a:t>
            </a:r>
            <a:endParaRPr lang="en-US" dirty="0"/>
          </a:p>
        </p:txBody>
      </p:sp>
      <p:sp>
        <p:nvSpPr>
          <p:cNvPr id="3" name="Content Placeholder 2">
            <a:extLst>
              <a:ext uri="{FF2B5EF4-FFF2-40B4-BE49-F238E27FC236}">
                <a16:creationId xmlns:a16="http://schemas.microsoft.com/office/drawing/2014/main" id="{EC127F27-0474-4106-8EDE-8C8E2D7DE0AF}"/>
              </a:ext>
            </a:extLst>
          </p:cNvPr>
          <p:cNvSpPr>
            <a:spLocks noGrp="1"/>
          </p:cNvSpPr>
          <p:nvPr>
            <p:ph idx="1"/>
          </p:nvPr>
        </p:nvSpPr>
        <p:spPr>
          <a:xfrm>
            <a:off x="581192" y="2180496"/>
            <a:ext cx="11029615" cy="4364683"/>
          </a:xfrm>
        </p:spPr>
        <p:txBody>
          <a:bodyPr>
            <a:normAutofit fontScale="92500" lnSpcReduction="10000"/>
          </a:bodyPr>
          <a:lstStyle/>
          <a:p>
            <a:r>
              <a:rPr lang="en-US" dirty="0"/>
              <a:t>Work for </a:t>
            </a:r>
            <a:r>
              <a:rPr lang="en-US" dirty="0" err="1"/>
              <a:t>Intrasoft</a:t>
            </a:r>
            <a:r>
              <a:rPr lang="en-US" dirty="0"/>
              <a:t> the last 4 years in Thessaloniki’s branch, managed by Mr. </a:t>
            </a:r>
            <a:r>
              <a:rPr lang="en-US" dirty="0" err="1"/>
              <a:t>Tsakiris</a:t>
            </a:r>
            <a:r>
              <a:rPr lang="en-US" dirty="0"/>
              <a:t> </a:t>
            </a:r>
            <a:r>
              <a:rPr lang="en-US" dirty="0" err="1"/>
              <a:t>Zisis</a:t>
            </a:r>
            <a:r>
              <a:rPr lang="en-US" dirty="0"/>
              <a:t> </a:t>
            </a:r>
            <a:br>
              <a:rPr lang="en-US" dirty="0"/>
            </a:br>
            <a:r>
              <a:rPr lang="en-US" dirty="0"/>
              <a:t>The first two as a test automation engineer, the last two as a test automation leader.</a:t>
            </a:r>
          </a:p>
          <a:p>
            <a:r>
              <a:rPr lang="en-US" dirty="0"/>
              <a:t>Worked as a full-stack developer for 10 years developing custom ERP and other custom applications.</a:t>
            </a:r>
            <a:endParaRPr lang="en-US" b="1" dirty="0"/>
          </a:p>
          <a:p>
            <a:pPr marL="0" indent="0">
              <a:buNone/>
            </a:pPr>
            <a:endParaRPr lang="en-US" dirty="0"/>
          </a:p>
          <a:p>
            <a:pPr marL="0" indent="0">
              <a:buNone/>
            </a:pPr>
            <a:r>
              <a:rPr lang="en-US" dirty="0"/>
              <a:t>Why to change from a software engineer to test automation engineer? </a:t>
            </a:r>
          </a:p>
          <a:p>
            <a:pPr marL="324000" lvl="1" indent="0">
              <a:buNone/>
            </a:pPr>
            <a:r>
              <a:rPr lang="en-US" dirty="0"/>
              <a:t>a piece of great interest to me, was always the quality of the software I delivered. I have read about testing, but never thought how deep you can get and how many parts there are.</a:t>
            </a:r>
          </a:p>
          <a:p>
            <a:pPr marL="324000" lvl="1" indent="0">
              <a:buNone/>
            </a:pPr>
            <a:endParaRPr lang="en-US" dirty="0"/>
          </a:p>
          <a:p>
            <a:pPr marL="0" indent="0">
              <a:buNone/>
            </a:pPr>
            <a:r>
              <a:rPr lang="en-US" dirty="0"/>
              <a:t>What about test automation leading role?</a:t>
            </a:r>
          </a:p>
          <a:p>
            <a:pPr lvl="1"/>
            <a:r>
              <a:rPr lang="en-US" dirty="0"/>
              <a:t>Design &amp; Implement Test Project Structures</a:t>
            </a:r>
          </a:p>
          <a:p>
            <a:pPr lvl="1"/>
            <a:r>
              <a:rPr lang="en-US" dirty="0"/>
              <a:t>Investigate and select tools, languages, frameworks etc. </a:t>
            </a:r>
          </a:p>
          <a:p>
            <a:pPr lvl="1"/>
            <a:r>
              <a:rPr lang="en-US" dirty="0"/>
              <a:t>Review test automation activities</a:t>
            </a:r>
          </a:p>
          <a:p>
            <a:pPr lvl="1"/>
            <a:r>
              <a:rPr lang="en-US" dirty="0"/>
              <a:t>Train people with internal workshops and consult other teams on test automation</a:t>
            </a:r>
          </a:p>
        </p:txBody>
      </p:sp>
      <p:pic>
        <p:nvPicPr>
          <p:cNvPr id="11266" name="Picture 2" descr="ÎÏÎ¿ÏÎ­Î»ÎµÏÎ¼Î± ÎµÎ¹ÎºÏÎ½Î±Ï Î³Î¹Î± v for vendetta">
            <a:extLst>
              <a:ext uri="{FF2B5EF4-FFF2-40B4-BE49-F238E27FC236}">
                <a16:creationId xmlns:a16="http://schemas.microsoft.com/office/drawing/2014/main" id="{240BFA59-81A4-43D7-818F-A9AC76394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8573" y="685917"/>
            <a:ext cx="867677" cy="10300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13037B-8626-4385-9769-51B6EBF763E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968" y="4724399"/>
            <a:ext cx="1858282" cy="1820780"/>
          </a:xfrm>
          <a:prstGeom prst="rect">
            <a:avLst/>
          </a:prstGeom>
          <a:noFill/>
          <a:ln>
            <a:noFill/>
          </a:ln>
        </p:spPr>
      </p:pic>
    </p:spTree>
    <p:extLst>
      <p:ext uri="{BB962C8B-B14F-4D97-AF65-F5344CB8AC3E}">
        <p14:creationId xmlns:p14="http://schemas.microsoft.com/office/powerpoint/2010/main" val="3558918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Title 1">
            <a:extLst>
              <a:ext uri="{FF2B5EF4-FFF2-40B4-BE49-F238E27FC236}">
                <a16:creationId xmlns:a16="http://schemas.microsoft.com/office/drawing/2014/main" id="{9969F87F-5ADD-4D0C-A3E4-DD436F70CA3B}"/>
              </a:ext>
            </a:extLst>
          </p:cNvPr>
          <p:cNvSpPr txBox="1">
            <a:spLocks/>
          </p:cNvSpPr>
          <p:nvPr/>
        </p:nvSpPr>
        <p:spPr>
          <a:xfrm>
            <a:off x="578439" y="2838441"/>
            <a:ext cx="11029616" cy="71887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9600" dirty="0">
                <a:solidFill>
                  <a:schemeClr val="accent1"/>
                </a:solidFill>
              </a:rPr>
              <a:t>Scene 2</a:t>
            </a:r>
          </a:p>
          <a:p>
            <a:pPr algn="ctr"/>
            <a:endParaRPr lang="en-US" sz="9600" dirty="0">
              <a:solidFill>
                <a:schemeClr val="accent1"/>
              </a:solidFill>
            </a:endParaRPr>
          </a:p>
        </p:txBody>
      </p:sp>
      <p:sp>
        <p:nvSpPr>
          <p:cNvPr id="5" name="Title 1">
            <a:extLst>
              <a:ext uri="{FF2B5EF4-FFF2-40B4-BE49-F238E27FC236}">
                <a16:creationId xmlns:a16="http://schemas.microsoft.com/office/drawing/2014/main" id="{A5D7AF13-469D-41C3-9C40-74A6FAF69E65}"/>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About testing team</a:t>
            </a:r>
          </a:p>
        </p:txBody>
      </p:sp>
      <p:sp>
        <p:nvSpPr>
          <p:cNvPr id="7" name="Title 1">
            <a:extLst>
              <a:ext uri="{FF2B5EF4-FFF2-40B4-BE49-F238E27FC236}">
                <a16:creationId xmlns:a16="http://schemas.microsoft.com/office/drawing/2014/main" id="{4BA826EA-FE5B-4A85-A5FE-A04AF7C6563D}"/>
              </a:ext>
            </a:extLst>
          </p:cNvPr>
          <p:cNvSpPr txBox="1">
            <a:spLocks/>
          </p:cNvSpPr>
          <p:nvPr/>
        </p:nvSpPr>
        <p:spPr>
          <a:xfrm>
            <a:off x="578439" y="1917185"/>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1800" dirty="0">
              <a:solidFill>
                <a:schemeClr val="accent1"/>
              </a:solidFill>
            </a:endParaRPr>
          </a:p>
        </p:txBody>
      </p:sp>
      <p:sp>
        <p:nvSpPr>
          <p:cNvPr id="8" name="Title 1">
            <a:extLst>
              <a:ext uri="{FF2B5EF4-FFF2-40B4-BE49-F238E27FC236}">
                <a16:creationId xmlns:a16="http://schemas.microsoft.com/office/drawing/2014/main" id="{5B749DBF-4BFC-4C54-942B-C17F2451DB57}"/>
              </a:ext>
            </a:extLst>
          </p:cNvPr>
          <p:cNvSpPr txBox="1">
            <a:spLocks/>
          </p:cNvSpPr>
          <p:nvPr/>
        </p:nvSpPr>
        <p:spPr>
          <a:xfrm>
            <a:off x="578439" y="2029434"/>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solidFill>
                  <a:schemeClr val="accent6"/>
                </a:solidFill>
              </a:rPr>
              <a:t>FOTINI’s eleven …and more</a:t>
            </a:r>
          </a:p>
        </p:txBody>
      </p:sp>
      <p:pic>
        <p:nvPicPr>
          <p:cNvPr id="2" name="Picture 1">
            <a:extLst>
              <a:ext uri="{FF2B5EF4-FFF2-40B4-BE49-F238E27FC236}">
                <a16:creationId xmlns:a16="http://schemas.microsoft.com/office/drawing/2014/main" id="{C412C08A-4171-4C74-819C-3C90D64FCEDA}"/>
              </a:ext>
            </a:extLst>
          </p:cNvPr>
          <p:cNvPicPr>
            <a:picLocks noChangeAspect="1"/>
          </p:cNvPicPr>
          <p:nvPr/>
        </p:nvPicPr>
        <p:blipFill>
          <a:blip r:embed="rId2"/>
          <a:stretch>
            <a:fillRect/>
          </a:stretch>
        </p:blipFill>
        <p:spPr>
          <a:xfrm>
            <a:off x="4910041" y="2737178"/>
            <a:ext cx="2366412" cy="2119413"/>
          </a:xfrm>
          <a:prstGeom prst="rect">
            <a:avLst/>
          </a:prstGeom>
        </p:spPr>
      </p:pic>
    </p:spTree>
    <p:extLst>
      <p:ext uri="{BB962C8B-B14F-4D97-AF65-F5344CB8AC3E}">
        <p14:creationId xmlns:p14="http://schemas.microsoft.com/office/powerpoint/2010/main" val="92166478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D323-3379-402C-A02B-B0FF5282D305}"/>
              </a:ext>
            </a:extLst>
          </p:cNvPr>
          <p:cNvSpPr>
            <a:spLocks noGrp="1"/>
          </p:cNvSpPr>
          <p:nvPr>
            <p:ph type="title"/>
          </p:nvPr>
        </p:nvSpPr>
        <p:spPr/>
        <p:txBody>
          <a:bodyPr/>
          <a:lstStyle/>
          <a:p>
            <a:r>
              <a:rPr lang="en-US" sz="1600" dirty="0"/>
              <a:t>Scene 2.  </a:t>
            </a:r>
            <a:r>
              <a:rPr lang="en-US" sz="1600" dirty="0" err="1"/>
              <a:t>fotini’s</a:t>
            </a:r>
            <a:r>
              <a:rPr lang="en-US" sz="1600" dirty="0"/>
              <a:t> eleven …and more</a:t>
            </a:r>
            <a:br>
              <a:rPr lang="en-US" dirty="0"/>
            </a:br>
            <a:r>
              <a:rPr lang="en-US" dirty="0"/>
              <a:t>software testing services center</a:t>
            </a:r>
          </a:p>
        </p:txBody>
      </p:sp>
      <p:sp>
        <p:nvSpPr>
          <p:cNvPr id="3" name="Content Placeholder 2">
            <a:extLst>
              <a:ext uri="{FF2B5EF4-FFF2-40B4-BE49-F238E27FC236}">
                <a16:creationId xmlns:a16="http://schemas.microsoft.com/office/drawing/2014/main" id="{EC127F27-0474-4106-8EDE-8C8E2D7DE0AF}"/>
              </a:ext>
            </a:extLst>
          </p:cNvPr>
          <p:cNvSpPr>
            <a:spLocks noGrp="1"/>
          </p:cNvSpPr>
          <p:nvPr>
            <p:ph idx="1"/>
          </p:nvPr>
        </p:nvSpPr>
        <p:spPr>
          <a:xfrm>
            <a:off x="581192" y="2001796"/>
            <a:ext cx="11029615" cy="4543384"/>
          </a:xfrm>
        </p:spPr>
        <p:txBody>
          <a:bodyPr>
            <a:normAutofit/>
          </a:bodyPr>
          <a:lstStyle/>
          <a:p>
            <a:r>
              <a:rPr lang="en-US" dirty="0"/>
              <a:t>Independent Testing Team</a:t>
            </a:r>
          </a:p>
          <a:p>
            <a:r>
              <a:rPr lang="en-US" dirty="0"/>
              <a:t>With more than 50 employees. </a:t>
            </a:r>
          </a:p>
          <a:p>
            <a:r>
              <a:rPr lang="en-US" dirty="0"/>
              <a:t>Manager is </a:t>
            </a:r>
            <a:r>
              <a:rPr lang="en-US" dirty="0" err="1"/>
              <a:t>Charpidi</a:t>
            </a:r>
            <a:r>
              <a:rPr lang="en-US" dirty="0"/>
              <a:t> </a:t>
            </a:r>
            <a:r>
              <a:rPr lang="en-US" dirty="0" err="1"/>
              <a:t>Fotini</a:t>
            </a:r>
            <a:r>
              <a:rPr lang="en-US" dirty="0"/>
              <a:t> who supports</a:t>
            </a:r>
          </a:p>
          <a:p>
            <a:pPr lvl="1"/>
            <a:r>
              <a:rPr lang="en-US" dirty="0"/>
              <a:t>the knowledge sharing</a:t>
            </a:r>
          </a:p>
          <a:p>
            <a:pPr lvl="1"/>
            <a:r>
              <a:rPr lang="en-US" dirty="0"/>
              <a:t>the visits to conferences in order to get latest news and trends</a:t>
            </a:r>
          </a:p>
          <a:p>
            <a:pPr lvl="1"/>
            <a:r>
              <a:rPr lang="en-US" dirty="0"/>
              <a:t>and many more…</a:t>
            </a:r>
          </a:p>
          <a:p>
            <a:pPr marL="0" indent="0">
              <a:buNone/>
            </a:pPr>
            <a:endParaRPr lang="en-US" dirty="0"/>
          </a:p>
          <a:p>
            <a:pPr marL="0" indent="0">
              <a:buNone/>
            </a:pPr>
            <a:r>
              <a:rPr lang="en-US" dirty="0"/>
              <a:t>Why to have an independent testing team?</a:t>
            </a:r>
          </a:p>
          <a:p>
            <a:pPr marL="0" indent="0" algn="just">
              <a:buNone/>
            </a:pPr>
            <a:r>
              <a:rPr lang="en-US" dirty="0"/>
              <a:t>	Having an independent testing team, it gives an unbiased interference in the quality assurance. When someone 	else checks the project you developed it is more possible to think steps and find bugs you didn’t even think 	about. </a:t>
            </a:r>
          </a:p>
        </p:txBody>
      </p:sp>
    </p:spTree>
    <p:extLst>
      <p:ext uri="{BB962C8B-B14F-4D97-AF65-F5344CB8AC3E}">
        <p14:creationId xmlns:p14="http://schemas.microsoft.com/office/powerpoint/2010/main" val="376413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Do you like cinema?</a:t>
            </a:r>
          </a:p>
        </p:txBody>
      </p:sp>
      <p:pic>
        <p:nvPicPr>
          <p:cNvPr id="1032" name="Picture 8" descr="ÎÏÎ¿ÏÎ­Î»ÎµÏÎ¼Î± ÎµÎ¹ÎºÏÎ½Î±Ï Î³Î¹Î± cinema">
            <a:extLst>
              <a:ext uri="{FF2B5EF4-FFF2-40B4-BE49-F238E27FC236}">
                <a16:creationId xmlns:a16="http://schemas.microsoft.com/office/drawing/2014/main" id="{68959F47-8346-4DF1-B085-C5C49D663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768" y="1011430"/>
            <a:ext cx="4126463" cy="3438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342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Title 1">
            <a:extLst>
              <a:ext uri="{FF2B5EF4-FFF2-40B4-BE49-F238E27FC236}">
                <a16:creationId xmlns:a16="http://schemas.microsoft.com/office/drawing/2014/main" id="{9969F87F-5ADD-4D0C-A3E4-DD436F70CA3B}"/>
              </a:ext>
            </a:extLst>
          </p:cNvPr>
          <p:cNvSpPr txBox="1">
            <a:spLocks/>
          </p:cNvSpPr>
          <p:nvPr/>
        </p:nvSpPr>
        <p:spPr>
          <a:xfrm>
            <a:off x="578439" y="2838441"/>
            <a:ext cx="11029616" cy="71887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9600" dirty="0">
                <a:solidFill>
                  <a:schemeClr val="accent1"/>
                </a:solidFill>
              </a:rPr>
              <a:t>Scene 3</a:t>
            </a:r>
          </a:p>
          <a:p>
            <a:pPr algn="ctr"/>
            <a:endParaRPr lang="en-US" sz="9600" dirty="0">
              <a:solidFill>
                <a:schemeClr val="accent1"/>
              </a:solidFill>
            </a:endParaRPr>
          </a:p>
        </p:txBody>
      </p:sp>
      <p:sp>
        <p:nvSpPr>
          <p:cNvPr id="5" name="Title 1">
            <a:extLst>
              <a:ext uri="{FF2B5EF4-FFF2-40B4-BE49-F238E27FC236}">
                <a16:creationId xmlns:a16="http://schemas.microsoft.com/office/drawing/2014/main" id="{A5D7AF13-469D-41C3-9C40-74A6FAF69E65}"/>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Software testing</a:t>
            </a:r>
          </a:p>
        </p:txBody>
      </p:sp>
      <p:sp>
        <p:nvSpPr>
          <p:cNvPr id="7" name="Title 1">
            <a:extLst>
              <a:ext uri="{FF2B5EF4-FFF2-40B4-BE49-F238E27FC236}">
                <a16:creationId xmlns:a16="http://schemas.microsoft.com/office/drawing/2014/main" id="{4BA826EA-FE5B-4A85-A5FE-A04AF7C6563D}"/>
              </a:ext>
            </a:extLst>
          </p:cNvPr>
          <p:cNvSpPr txBox="1">
            <a:spLocks/>
          </p:cNvSpPr>
          <p:nvPr/>
        </p:nvSpPr>
        <p:spPr>
          <a:xfrm>
            <a:off x="578439" y="1917185"/>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1800" dirty="0">
              <a:solidFill>
                <a:schemeClr val="accent1"/>
              </a:solidFill>
            </a:endParaRPr>
          </a:p>
        </p:txBody>
      </p:sp>
      <p:sp>
        <p:nvSpPr>
          <p:cNvPr id="8" name="Title 1">
            <a:extLst>
              <a:ext uri="{FF2B5EF4-FFF2-40B4-BE49-F238E27FC236}">
                <a16:creationId xmlns:a16="http://schemas.microsoft.com/office/drawing/2014/main" id="{5B749DBF-4BFC-4C54-942B-C17F2451DB57}"/>
              </a:ext>
            </a:extLst>
          </p:cNvPr>
          <p:cNvSpPr txBox="1">
            <a:spLocks/>
          </p:cNvSpPr>
          <p:nvPr/>
        </p:nvSpPr>
        <p:spPr>
          <a:xfrm>
            <a:off x="578439" y="2029434"/>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solidFill>
                  <a:schemeClr val="accent6"/>
                </a:solidFill>
              </a:rPr>
              <a:t>It’s not a bug, it’s a feature</a:t>
            </a:r>
          </a:p>
        </p:txBody>
      </p:sp>
      <p:pic>
        <p:nvPicPr>
          <p:cNvPr id="14340" name="Picture 4" descr="ÎÏÎ¿ÏÎ­Î»ÎµÏÎ¼Î± ÎµÎ¹ÎºÏÎ½Î±Ï Î³Î¹Î± movie scenes mistakes">
            <a:extLst>
              <a:ext uri="{FF2B5EF4-FFF2-40B4-BE49-F238E27FC236}">
                <a16:creationId xmlns:a16="http://schemas.microsoft.com/office/drawing/2014/main" id="{529C66C7-485E-4AF6-8A1E-6F2FBC31F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2335" y="2611878"/>
            <a:ext cx="4507330" cy="2364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23846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D323-3379-402C-A02B-B0FF5282D305}"/>
              </a:ext>
            </a:extLst>
          </p:cNvPr>
          <p:cNvSpPr>
            <a:spLocks noGrp="1"/>
          </p:cNvSpPr>
          <p:nvPr>
            <p:ph type="title"/>
          </p:nvPr>
        </p:nvSpPr>
        <p:spPr/>
        <p:txBody>
          <a:bodyPr/>
          <a:lstStyle/>
          <a:p>
            <a:r>
              <a:rPr lang="en-US" sz="1600" dirty="0"/>
              <a:t>Scene 3.  it’s not a bug, it’s a feature</a:t>
            </a:r>
            <a:br>
              <a:rPr lang="en-US" dirty="0"/>
            </a:br>
            <a:r>
              <a:rPr lang="en-US" dirty="0"/>
              <a:t>software </a:t>
            </a:r>
            <a:r>
              <a:rPr lang="en-US" dirty="0" err="1"/>
              <a:t>testinG</a:t>
            </a:r>
            <a:endParaRPr lang="en-US" dirty="0"/>
          </a:p>
        </p:txBody>
      </p:sp>
      <p:sp>
        <p:nvSpPr>
          <p:cNvPr id="3" name="Content Placeholder 2">
            <a:extLst>
              <a:ext uri="{FF2B5EF4-FFF2-40B4-BE49-F238E27FC236}">
                <a16:creationId xmlns:a16="http://schemas.microsoft.com/office/drawing/2014/main" id="{EC127F27-0474-4106-8EDE-8C8E2D7DE0AF}"/>
              </a:ext>
            </a:extLst>
          </p:cNvPr>
          <p:cNvSpPr>
            <a:spLocks noGrp="1"/>
          </p:cNvSpPr>
          <p:nvPr>
            <p:ph idx="1"/>
          </p:nvPr>
        </p:nvSpPr>
        <p:spPr>
          <a:xfrm>
            <a:off x="581192" y="2244664"/>
            <a:ext cx="11029615" cy="4364683"/>
          </a:xfrm>
        </p:spPr>
        <p:txBody>
          <a:bodyPr>
            <a:normAutofit fontScale="92500" lnSpcReduction="10000"/>
          </a:bodyPr>
          <a:lstStyle/>
          <a:p>
            <a:r>
              <a:rPr lang="en-US" sz="2400" dirty="0"/>
              <a:t>Software Testing is a process that take place throughout the Software Development Life Cycle (SDLC). </a:t>
            </a:r>
          </a:p>
          <a:p>
            <a:r>
              <a:rPr lang="en-US" sz="2400" dirty="0"/>
              <a:t>In Software Testing we check whether the actual results of a software match the expected results. </a:t>
            </a:r>
          </a:p>
          <a:p>
            <a:r>
              <a:rPr lang="en-US" sz="2400" dirty="0"/>
              <a:t>During software testing we find bugs or discrepancies with customer requirements before the customer receive the application, delivering the best possible quality.</a:t>
            </a:r>
          </a:p>
          <a:p>
            <a:r>
              <a:rPr lang="en-US" sz="2400" dirty="0"/>
              <a:t>Testing early has the grand benefit that costs are minimized. If we find a critical bug in production, months after we implemented our code, it is more difficult and more expensive to resolve it. </a:t>
            </a:r>
          </a:p>
          <a:p>
            <a:r>
              <a:rPr lang="en-US" sz="2400" dirty="0"/>
              <a:t>And the worst, if this keeps happening, again and again, we lose our customer’s trust and therefore our reputation is getting worse.</a:t>
            </a:r>
          </a:p>
          <a:p>
            <a:pPr marL="0" indent="0">
              <a:buNone/>
            </a:pPr>
            <a:endParaRPr lang="en-US" sz="2400" dirty="0"/>
          </a:p>
        </p:txBody>
      </p:sp>
      <p:pic>
        <p:nvPicPr>
          <p:cNvPr id="8" name="Picture 7" descr="Software development and debugging concept. Bug found in binary code with magnifying glass.">
            <a:extLst>
              <a:ext uri="{FF2B5EF4-FFF2-40B4-BE49-F238E27FC236}">
                <a16:creationId xmlns:a16="http://schemas.microsoft.com/office/drawing/2014/main" id="{BE91BDFD-D480-4BC4-AF27-8A839CA046E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10632" y="741061"/>
            <a:ext cx="1400175" cy="935990"/>
          </a:xfrm>
          <a:prstGeom prst="rect">
            <a:avLst/>
          </a:prstGeom>
          <a:noFill/>
          <a:ln>
            <a:noFill/>
          </a:ln>
        </p:spPr>
      </p:pic>
    </p:spTree>
    <p:extLst>
      <p:ext uri="{BB962C8B-B14F-4D97-AF65-F5344CB8AC3E}">
        <p14:creationId xmlns:p14="http://schemas.microsoft.com/office/powerpoint/2010/main" val="3218423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Title 1">
            <a:extLst>
              <a:ext uri="{FF2B5EF4-FFF2-40B4-BE49-F238E27FC236}">
                <a16:creationId xmlns:a16="http://schemas.microsoft.com/office/drawing/2014/main" id="{9969F87F-5ADD-4D0C-A3E4-DD436F70CA3B}"/>
              </a:ext>
            </a:extLst>
          </p:cNvPr>
          <p:cNvSpPr txBox="1">
            <a:spLocks/>
          </p:cNvSpPr>
          <p:nvPr/>
        </p:nvSpPr>
        <p:spPr>
          <a:xfrm>
            <a:off x="578439" y="2838441"/>
            <a:ext cx="11029616" cy="71887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9600" dirty="0">
                <a:solidFill>
                  <a:schemeClr val="accent1"/>
                </a:solidFill>
              </a:rPr>
              <a:t>Scene 4</a:t>
            </a:r>
          </a:p>
          <a:p>
            <a:pPr algn="ctr"/>
            <a:endParaRPr lang="en-US" sz="9600" dirty="0">
              <a:solidFill>
                <a:schemeClr val="accent1"/>
              </a:solidFill>
            </a:endParaRPr>
          </a:p>
        </p:txBody>
      </p:sp>
      <p:sp>
        <p:nvSpPr>
          <p:cNvPr id="5" name="Title 1">
            <a:extLst>
              <a:ext uri="{FF2B5EF4-FFF2-40B4-BE49-F238E27FC236}">
                <a16:creationId xmlns:a16="http://schemas.microsoft.com/office/drawing/2014/main" id="{A5D7AF13-469D-41C3-9C40-74A6FAF69E65}"/>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Test automation</a:t>
            </a:r>
          </a:p>
        </p:txBody>
      </p:sp>
      <p:sp>
        <p:nvSpPr>
          <p:cNvPr id="7" name="Title 1">
            <a:extLst>
              <a:ext uri="{FF2B5EF4-FFF2-40B4-BE49-F238E27FC236}">
                <a16:creationId xmlns:a16="http://schemas.microsoft.com/office/drawing/2014/main" id="{4BA826EA-FE5B-4A85-A5FE-A04AF7C6563D}"/>
              </a:ext>
            </a:extLst>
          </p:cNvPr>
          <p:cNvSpPr txBox="1">
            <a:spLocks/>
          </p:cNvSpPr>
          <p:nvPr/>
        </p:nvSpPr>
        <p:spPr>
          <a:xfrm>
            <a:off x="578439" y="1917185"/>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1800" dirty="0">
              <a:solidFill>
                <a:schemeClr val="accent1"/>
              </a:solidFill>
            </a:endParaRPr>
          </a:p>
        </p:txBody>
      </p:sp>
      <p:sp>
        <p:nvSpPr>
          <p:cNvPr id="8" name="Title 1">
            <a:extLst>
              <a:ext uri="{FF2B5EF4-FFF2-40B4-BE49-F238E27FC236}">
                <a16:creationId xmlns:a16="http://schemas.microsoft.com/office/drawing/2014/main" id="{5B749DBF-4BFC-4C54-942B-C17F2451DB57}"/>
              </a:ext>
            </a:extLst>
          </p:cNvPr>
          <p:cNvSpPr txBox="1">
            <a:spLocks/>
          </p:cNvSpPr>
          <p:nvPr/>
        </p:nvSpPr>
        <p:spPr>
          <a:xfrm>
            <a:off x="578439" y="2029434"/>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solidFill>
                  <a:schemeClr val="accent6"/>
                </a:solidFill>
              </a:rPr>
              <a:t>Back to the test automation</a:t>
            </a:r>
          </a:p>
        </p:txBody>
      </p:sp>
      <p:pic>
        <p:nvPicPr>
          <p:cNvPr id="2" name="Picture 1">
            <a:extLst>
              <a:ext uri="{FF2B5EF4-FFF2-40B4-BE49-F238E27FC236}">
                <a16:creationId xmlns:a16="http://schemas.microsoft.com/office/drawing/2014/main" id="{A904DD92-AC02-481A-9A16-CAD57E3F34BC}"/>
              </a:ext>
            </a:extLst>
          </p:cNvPr>
          <p:cNvPicPr>
            <a:picLocks noChangeAspect="1"/>
          </p:cNvPicPr>
          <p:nvPr/>
        </p:nvPicPr>
        <p:blipFill>
          <a:blip r:embed="rId2"/>
          <a:stretch>
            <a:fillRect/>
          </a:stretch>
        </p:blipFill>
        <p:spPr>
          <a:xfrm>
            <a:off x="3918711" y="2615512"/>
            <a:ext cx="4354578" cy="2362050"/>
          </a:xfrm>
          <a:prstGeom prst="rect">
            <a:avLst/>
          </a:prstGeom>
        </p:spPr>
      </p:pic>
    </p:spTree>
    <p:extLst>
      <p:ext uri="{BB962C8B-B14F-4D97-AF65-F5344CB8AC3E}">
        <p14:creationId xmlns:p14="http://schemas.microsoft.com/office/powerpoint/2010/main" val="65136731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D323-3379-402C-A02B-B0FF5282D305}"/>
              </a:ext>
            </a:extLst>
          </p:cNvPr>
          <p:cNvSpPr>
            <a:spLocks noGrp="1"/>
          </p:cNvSpPr>
          <p:nvPr>
            <p:ph type="title"/>
          </p:nvPr>
        </p:nvSpPr>
        <p:spPr/>
        <p:txBody>
          <a:bodyPr/>
          <a:lstStyle/>
          <a:p>
            <a:r>
              <a:rPr lang="en-US" sz="1600" dirty="0"/>
              <a:t>Scene 4.  back to the test automation</a:t>
            </a:r>
            <a:br>
              <a:rPr lang="en-US" dirty="0"/>
            </a:br>
            <a:r>
              <a:rPr lang="en-US" dirty="0"/>
              <a:t>1. what is test automation?</a:t>
            </a:r>
          </a:p>
        </p:txBody>
      </p:sp>
      <p:sp>
        <p:nvSpPr>
          <p:cNvPr id="3" name="Content Placeholder 2">
            <a:extLst>
              <a:ext uri="{FF2B5EF4-FFF2-40B4-BE49-F238E27FC236}">
                <a16:creationId xmlns:a16="http://schemas.microsoft.com/office/drawing/2014/main" id="{EC127F27-0474-4106-8EDE-8C8E2D7DE0AF}"/>
              </a:ext>
            </a:extLst>
          </p:cNvPr>
          <p:cNvSpPr>
            <a:spLocks noGrp="1"/>
          </p:cNvSpPr>
          <p:nvPr>
            <p:ph idx="1"/>
          </p:nvPr>
        </p:nvSpPr>
        <p:spPr>
          <a:xfrm>
            <a:off x="581192" y="2643201"/>
            <a:ext cx="11029615" cy="2012716"/>
          </a:xfrm>
        </p:spPr>
        <p:txBody>
          <a:bodyPr>
            <a:normAutofit/>
          </a:bodyPr>
          <a:lstStyle/>
          <a:p>
            <a:pPr marL="0" indent="0">
              <a:buNone/>
            </a:pPr>
            <a:r>
              <a:rPr lang="en-US" sz="2800" dirty="0"/>
              <a:t>In software testing, test automation is the use of another program or tool (separate from the software being tested) to execute automatically the tests and report the results.</a:t>
            </a:r>
          </a:p>
          <a:p>
            <a:pPr marL="0" indent="0">
              <a:buNone/>
            </a:pPr>
            <a:endParaRPr lang="en-US" sz="2800" dirty="0"/>
          </a:p>
        </p:txBody>
      </p:sp>
      <p:pic>
        <p:nvPicPr>
          <p:cNvPr id="5" name="Picture 4" descr="ÎÏÎ¿ÏÎ­Î»ÎµÏÎ¼Î± ÎµÎ¹ÎºÏÎ½Î±Ï Î³Î¹Î± test automation icon">
            <a:extLst>
              <a:ext uri="{FF2B5EF4-FFF2-40B4-BE49-F238E27FC236}">
                <a16:creationId xmlns:a16="http://schemas.microsoft.com/office/drawing/2014/main" id="{9417A92D-7BD7-4485-A701-5CD7DAA275A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9284" y="4214799"/>
            <a:ext cx="2616835" cy="2012716"/>
          </a:xfrm>
          <a:prstGeom prst="rect">
            <a:avLst/>
          </a:prstGeom>
          <a:noFill/>
          <a:ln>
            <a:noFill/>
          </a:ln>
        </p:spPr>
      </p:pic>
    </p:spTree>
    <p:extLst>
      <p:ext uri="{BB962C8B-B14F-4D97-AF65-F5344CB8AC3E}">
        <p14:creationId xmlns:p14="http://schemas.microsoft.com/office/powerpoint/2010/main" val="3132011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D323-3379-402C-A02B-B0FF5282D305}"/>
              </a:ext>
            </a:extLst>
          </p:cNvPr>
          <p:cNvSpPr>
            <a:spLocks noGrp="1"/>
          </p:cNvSpPr>
          <p:nvPr>
            <p:ph type="title"/>
          </p:nvPr>
        </p:nvSpPr>
        <p:spPr/>
        <p:txBody>
          <a:bodyPr/>
          <a:lstStyle/>
          <a:p>
            <a:r>
              <a:rPr lang="en-US" sz="1600" dirty="0"/>
              <a:t>Scene 4.  back to the test automation</a:t>
            </a:r>
            <a:br>
              <a:rPr lang="en-US" dirty="0"/>
            </a:br>
            <a:r>
              <a:rPr lang="en-US" dirty="0"/>
              <a:t>2. when do we need test automation?</a:t>
            </a:r>
          </a:p>
        </p:txBody>
      </p:sp>
      <p:sp>
        <p:nvSpPr>
          <p:cNvPr id="3" name="Content Placeholder 2">
            <a:extLst>
              <a:ext uri="{FF2B5EF4-FFF2-40B4-BE49-F238E27FC236}">
                <a16:creationId xmlns:a16="http://schemas.microsoft.com/office/drawing/2014/main" id="{EC127F27-0474-4106-8EDE-8C8E2D7DE0AF}"/>
              </a:ext>
            </a:extLst>
          </p:cNvPr>
          <p:cNvSpPr>
            <a:spLocks noGrp="1"/>
          </p:cNvSpPr>
          <p:nvPr>
            <p:ph idx="1"/>
          </p:nvPr>
        </p:nvSpPr>
        <p:spPr>
          <a:xfrm>
            <a:off x="579936" y="2083000"/>
            <a:ext cx="11029615" cy="4398011"/>
          </a:xfrm>
        </p:spPr>
        <p:txBody>
          <a:bodyPr>
            <a:normAutofit fontScale="92500" lnSpcReduction="10000"/>
          </a:bodyPr>
          <a:lstStyle/>
          <a:p>
            <a:pPr marL="0" indent="0">
              <a:buNone/>
            </a:pPr>
            <a:r>
              <a:rPr lang="en-US" sz="2800" dirty="0"/>
              <a:t>Test automation is needed when the application demands many test executions either because the application will have many versions,  or because it must be tested in different platforms (or browsers if it is a web UI application), or because there are many combinations of inserted data and rules that must be checked.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In few words, test automation is critical for continuous delivery and continuous testing.</a:t>
            </a:r>
            <a:endParaRPr lang="en-US" sz="4000" dirty="0"/>
          </a:p>
        </p:txBody>
      </p:sp>
      <p:pic>
        <p:nvPicPr>
          <p:cNvPr id="6" name="Picture 5" descr="ÎÏÎ¿ÏÎ­Î»ÎµÏÎ¼Î± ÎµÎ¹ÎºÏÎ½Î±Ï Î³Î¹Î± continuous releases">
            <a:extLst>
              <a:ext uri="{FF2B5EF4-FFF2-40B4-BE49-F238E27FC236}">
                <a16:creationId xmlns:a16="http://schemas.microsoft.com/office/drawing/2014/main" id="{9B29A190-710D-4804-9C8F-8B48BF63520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6250" y="3784700"/>
            <a:ext cx="3516985" cy="1589406"/>
          </a:xfrm>
          <a:prstGeom prst="rect">
            <a:avLst/>
          </a:prstGeom>
          <a:noFill/>
          <a:ln>
            <a:noFill/>
          </a:ln>
        </p:spPr>
      </p:pic>
    </p:spTree>
    <p:extLst>
      <p:ext uri="{BB962C8B-B14F-4D97-AF65-F5344CB8AC3E}">
        <p14:creationId xmlns:p14="http://schemas.microsoft.com/office/powerpoint/2010/main" val="2892011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D323-3379-402C-A02B-B0FF5282D305}"/>
              </a:ext>
            </a:extLst>
          </p:cNvPr>
          <p:cNvSpPr>
            <a:spLocks noGrp="1"/>
          </p:cNvSpPr>
          <p:nvPr>
            <p:ph type="title"/>
          </p:nvPr>
        </p:nvSpPr>
        <p:spPr/>
        <p:txBody>
          <a:bodyPr/>
          <a:lstStyle/>
          <a:p>
            <a:r>
              <a:rPr lang="en-US" sz="1600" dirty="0"/>
              <a:t>Scene 4.  back to the test automation</a:t>
            </a:r>
            <a:br>
              <a:rPr lang="en-US" dirty="0"/>
            </a:br>
            <a:r>
              <a:rPr lang="en-US" dirty="0"/>
              <a:t>3. manual or automated or both?</a:t>
            </a:r>
          </a:p>
        </p:txBody>
      </p:sp>
      <p:sp>
        <p:nvSpPr>
          <p:cNvPr id="3" name="Content Placeholder 2">
            <a:extLst>
              <a:ext uri="{FF2B5EF4-FFF2-40B4-BE49-F238E27FC236}">
                <a16:creationId xmlns:a16="http://schemas.microsoft.com/office/drawing/2014/main" id="{EC127F27-0474-4106-8EDE-8C8E2D7DE0AF}"/>
              </a:ext>
            </a:extLst>
          </p:cNvPr>
          <p:cNvSpPr>
            <a:spLocks noGrp="1"/>
          </p:cNvSpPr>
          <p:nvPr>
            <p:ph idx="1"/>
          </p:nvPr>
        </p:nvSpPr>
        <p:spPr>
          <a:xfrm>
            <a:off x="581192" y="2165684"/>
            <a:ext cx="11029615" cy="2614863"/>
          </a:xfrm>
        </p:spPr>
        <p:txBody>
          <a:bodyPr>
            <a:normAutofit fontScale="85000" lnSpcReduction="10000"/>
          </a:bodyPr>
          <a:lstStyle/>
          <a:p>
            <a:pPr marL="0" indent="0">
              <a:buNone/>
            </a:pPr>
            <a:r>
              <a:rPr lang="en-US" sz="2800" dirty="0"/>
              <a:t>Correct answer is Both. </a:t>
            </a:r>
          </a:p>
          <a:p>
            <a:pPr marL="0" indent="0">
              <a:buNone/>
            </a:pPr>
            <a:r>
              <a:rPr lang="en-US" sz="2800" dirty="0"/>
              <a:t>Not everything can be automated. Not because we cannot do it, but it doesn’t worth it. </a:t>
            </a:r>
          </a:p>
          <a:p>
            <a:pPr marL="0" indent="0">
              <a:buNone/>
            </a:pPr>
            <a:r>
              <a:rPr lang="en-US" sz="2800" dirty="0"/>
              <a:t>There are cases where it is quicker and easier to test them manually. </a:t>
            </a:r>
          </a:p>
          <a:p>
            <a:pPr marL="0" indent="0">
              <a:buNone/>
            </a:pPr>
            <a:r>
              <a:rPr lang="en-US" sz="2800" dirty="0"/>
              <a:t>Additionally, each mode of test has its own value. There are things that even a well-structured test automation project couldn’t catch. There we need human eye and human hand.</a:t>
            </a:r>
            <a:endParaRPr lang="en-US" sz="4000" dirty="0"/>
          </a:p>
        </p:txBody>
      </p:sp>
      <p:pic>
        <p:nvPicPr>
          <p:cNvPr id="6" name="Picture 5" descr="ÎÏÎ¿ÏÎ­Î»ÎµÏÎ¼Î± ÎµÎ¹ÎºÏÎ½Î±Ï Î³Î¹Î± manual or automated testing">
            <a:extLst>
              <a:ext uri="{FF2B5EF4-FFF2-40B4-BE49-F238E27FC236}">
                <a16:creationId xmlns:a16="http://schemas.microsoft.com/office/drawing/2014/main" id="{AAEA2A91-D669-4D59-A288-B85A39E96F5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6257" y="4780547"/>
            <a:ext cx="3899485" cy="1655482"/>
          </a:xfrm>
          <a:prstGeom prst="rect">
            <a:avLst/>
          </a:prstGeom>
          <a:noFill/>
          <a:ln>
            <a:noFill/>
          </a:ln>
        </p:spPr>
      </p:pic>
    </p:spTree>
    <p:extLst>
      <p:ext uri="{BB962C8B-B14F-4D97-AF65-F5344CB8AC3E}">
        <p14:creationId xmlns:p14="http://schemas.microsoft.com/office/powerpoint/2010/main" val="3852705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D323-3379-402C-A02B-B0FF5282D305}"/>
              </a:ext>
            </a:extLst>
          </p:cNvPr>
          <p:cNvSpPr>
            <a:spLocks noGrp="1"/>
          </p:cNvSpPr>
          <p:nvPr>
            <p:ph type="title"/>
          </p:nvPr>
        </p:nvSpPr>
        <p:spPr/>
        <p:txBody>
          <a:bodyPr/>
          <a:lstStyle/>
          <a:p>
            <a:r>
              <a:rPr lang="en-US" sz="1600" dirty="0"/>
              <a:t>Scene 4.  back to the test automation</a:t>
            </a:r>
            <a:br>
              <a:rPr lang="en-US" dirty="0"/>
            </a:br>
            <a:r>
              <a:rPr lang="en-US" dirty="0"/>
              <a:t>4. What are the benefits of Test Automation?</a:t>
            </a:r>
          </a:p>
        </p:txBody>
      </p:sp>
      <p:sp>
        <p:nvSpPr>
          <p:cNvPr id="3" name="Content Placeholder 2">
            <a:extLst>
              <a:ext uri="{FF2B5EF4-FFF2-40B4-BE49-F238E27FC236}">
                <a16:creationId xmlns:a16="http://schemas.microsoft.com/office/drawing/2014/main" id="{EC127F27-0474-4106-8EDE-8C8E2D7DE0AF}"/>
              </a:ext>
            </a:extLst>
          </p:cNvPr>
          <p:cNvSpPr>
            <a:spLocks noGrp="1"/>
          </p:cNvSpPr>
          <p:nvPr>
            <p:ph idx="1"/>
          </p:nvPr>
        </p:nvSpPr>
        <p:spPr>
          <a:xfrm>
            <a:off x="581192" y="2498244"/>
            <a:ext cx="11029615" cy="3657600"/>
          </a:xfrm>
        </p:spPr>
        <p:txBody>
          <a:bodyPr>
            <a:normAutofit/>
          </a:bodyPr>
          <a:lstStyle/>
          <a:p>
            <a:pPr lvl="0"/>
            <a:r>
              <a:rPr lang="en-US" sz="2800" dirty="0"/>
              <a:t>At least 5 x faster execution than manual tests</a:t>
            </a:r>
          </a:p>
          <a:p>
            <a:pPr lvl="0"/>
            <a:r>
              <a:rPr lang="en-US" sz="2800" dirty="0"/>
              <a:t>Minimal effort to re-execute during next cycle. The time that is saved, can be used to increase the size of test suite.  Therefore, the coverage is expanded. </a:t>
            </a:r>
          </a:p>
          <a:p>
            <a:pPr lvl="0"/>
            <a:r>
              <a:rPr lang="en-US" sz="2800" dirty="0"/>
              <a:t>With no test automation, there is a possibility the testing period to be longer than the development period. Therefore, that would lead to the decision not to test certain things, putting the project to risk. </a:t>
            </a:r>
          </a:p>
          <a:p>
            <a:pPr marL="0" indent="0">
              <a:buNone/>
            </a:pPr>
            <a:endParaRPr lang="en-US" sz="4000" dirty="0"/>
          </a:p>
        </p:txBody>
      </p:sp>
    </p:spTree>
    <p:extLst>
      <p:ext uri="{BB962C8B-B14F-4D97-AF65-F5344CB8AC3E}">
        <p14:creationId xmlns:p14="http://schemas.microsoft.com/office/powerpoint/2010/main" val="919801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D323-3379-402C-A02B-B0FF5282D305}"/>
              </a:ext>
            </a:extLst>
          </p:cNvPr>
          <p:cNvSpPr>
            <a:spLocks noGrp="1"/>
          </p:cNvSpPr>
          <p:nvPr>
            <p:ph type="title"/>
          </p:nvPr>
        </p:nvSpPr>
        <p:spPr/>
        <p:txBody>
          <a:bodyPr/>
          <a:lstStyle/>
          <a:p>
            <a:r>
              <a:rPr lang="en-US" sz="1600" dirty="0"/>
              <a:t>Scene 4.  back to the test automation</a:t>
            </a:r>
            <a:br>
              <a:rPr lang="en-US" dirty="0"/>
            </a:br>
            <a:r>
              <a:rPr lang="en-US" dirty="0"/>
              <a:t>5. why test automation rises?</a:t>
            </a:r>
          </a:p>
        </p:txBody>
      </p:sp>
      <p:sp>
        <p:nvSpPr>
          <p:cNvPr id="3" name="Content Placeholder 2">
            <a:extLst>
              <a:ext uri="{FF2B5EF4-FFF2-40B4-BE49-F238E27FC236}">
                <a16:creationId xmlns:a16="http://schemas.microsoft.com/office/drawing/2014/main" id="{EC127F27-0474-4106-8EDE-8C8E2D7DE0AF}"/>
              </a:ext>
            </a:extLst>
          </p:cNvPr>
          <p:cNvSpPr>
            <a:spLocks noGrp="1"/>
          </p:cNvSpPr>
          <p:nvPr>
            <p:ph idx="1"/>
          </p:nvPr>
        </p:nvSpPr>
        <p:spPr>
          <a:xfrm>
            <a:off x="581192" y="2165684"/>
            <a:ext cx="11029615" cy="4154905"/>
          </a:xfrm>
        </p:spPr>
        <p:txBody>
          <a:bodyPr>
            <a:normAutofit fontScale="92500"/>
          </a:bodyPr>
          <a:lstStyle/>
          <a:p>
            <a:pPr marL="0" indent="0">
              <a:buNone/>
            </a:pPr>
            <a:r>
              <a:rPr lang="en-US" sz="2800" dirty="0"/>
              <a:t>In earlier days, for automation there were only expensive tools, with the ability to record the test steps and re-execute them. </a:t>
            </a:r>
          </a:p>
          <a:p>
            <a:pPr marL="0" indent="0">
              <a:buNone/>
            </a:pPr>
            <a:r>
              <a:rPr lang="en-US" sz="2800" dirty="0"/>
              <a:t>The way that elements in UI screens were located was unstable, and the maintenance of test script was so difficult that in most cases it was better to run and record the test step again from scratch than aligning the test scripts for the next releases.</a:t>
            </a:r>
          </a:p>
          <a:p>
            <a:pPr marL="0" indent="0">
              <a:buNone/>
            </a:pPr>
            <a:r>
              <a:rPr lang="en-US" sz="2800" dirty="0"/>
              <a:t>Now, there are open source test frameworks like Selenium, TestNG, Cucumber, Protractor etc. and patterns like Page Objects, Screenplay Pattern etc. that offer great potential for well-structured and easy maintainable test projects.</a:t>
            </a:r>
          </a:p>
        </p:txBody>
      </p:sp>
    </p:spTree>
    <p:extLst>
      <p:ext uri="{BB962C8B-B14F-4D97-AF65-F5344CB8AC3E}">
        <p14:creationId xmlns:p14="http://schemas.microsoft.com/office/powerpoint/2010/main" val="1739770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D323-3379-402C-A02B-B0FF5282D305}"/>
              </a:ext>
            </a:extLst>
          </p:cNvPr>
          <p:cNvSpPr>
            <a:spLocks noGrp="1"/>
          </p:cNvSpPr>
          <p:nvPr>
            <p:ph type="title"/>
          </p:nvPr>
        </p:nvSpPr>
        <p:spPr/>
        <p:txBody>
          <a:bodyPr/>
          <a:lstStyle/>
          <a:p>
            <a:r>
              <a:rPr lang="en-US" sz="1600" dirty="0"/>
              <a:t>Scene 4.  back to the test automation</a:t>
            </a:r>
            <a:br>
              <a:rPr lang="en-US" dirty="0"/>
            </a:br>
            <a:r>
              <a:rPr lang="en-US" dirty="0"/>
              <a:t>6. what is the job title related to test automation?</a:t>
            </a:r>
          </a:p>
        </p:txBody>
      </p:sp>
      <p:sp>
        <p:nvSpPr>
          <p:cNvPr id="3" name="Content Placeholder 2">
            <a:extLst>
              <a:ext uri="{FF2B5EF4-FFF2-40B4-BE49-F238E27FC236}">
                <a16:creationId xmlns:a16="http://schemas.microsoft.com/office/drawing/2014/main" id="{EC127F27-0474-4106-8EDE-8C8E2D7DE0AF}"/>
              </a:ext>
            </a:extLst>
          </p:cNvPr>
          <p:cNvSpPr>
            <a:spLocks noGrp="1"/>
          </p:cNvSpPr>
          <p:nvPr>
            <p:ph idx="1"/>
          </p:nvPr>
        </p:nvSpPr>
        <p:spPr>
          <a:xfrm>
            <a:off x="581192" y="2482202"/>
            <a:ext cx="11029615" cy="3673642"/>
          </a:xfrm>
        </p:spPr>
        <p:txBody>
          <a:bodyPr>
            <a:normAutofit fontScale="92500" lnSpcReduction="10000"/>
          </a:bodyPr>
          <a:lstStyle/>
          <a:p>
            <a:pPr marL="0" indent="0">
              <a:buNone/>
            </a:pPr>
            <a:r>
              <a:rPr lang="en-US" sz="2800" dirty="0"/>
              <a:t>According to ISTQB (international organization in software testing) the job title is </a:t>
            </a:r>
            <a:r>
              <a:rPr lang="en-US" sz="2800" b="1" dirty="0"/>
              <a:t>Test Automation Engineer</a:t>
            </a:r>
            <a:r>
              <a:rPr lang="en-US" sz="2800" dirty="0"/>
              <a:t>.</a:t>
            </a:r>
            <a:r>
              <a:rPr lang="en-US" sz="2800" b="1" dirty="0"/>
              <a:t> </a:t>
            </a:r>
          </a:p>
          <a:p>
            <a:pPr marL="0" indent="0">
              <a:buNone/>
            </a:pPr>
            <a:endParaRPr lang="en-US" sz="2800" dirty="0"/>
          </a:p>
          <a:p>
            <a:pPr marL="0" indent="0">
              <a:buNone/>
            </a:pPr>
            <a:r>
              <a:rPr lang="en-US" sz="2800" dirty="0"/>
              <a:t>Alternatively, the job title can also be </a:t>
            </a:r>
            <a:r>
              <a:rPr lang="en-US" sz="2800" b="1" dirty="0"/>
              <a:t>Software Engineer in Test</a:t>
            </a:r>
            <a:r>
              <a:rPr lang="en-US" sz="2800" dirty="0"/>
              <a:t> but it is not correct. Companies select this name just because the title Test Automation Engineer is not clear sometimes to candidates.  </a:t>
            </a:r>
          </a:p>
          <a:p>
            <a:pPr marL="0" indent="0">
              <a:buNone/>
            </a:pPr>
            <a:endParaRPr lang="en-US" sz="2800" dirty="0"/>
          </a:p>
          <a:p>
            <a:pPr marL="0" indent="0">
              <a:buNone/>
            </a:pPr>
            <a:r>
              <a:rPr lang="en-US" sz="2800" b="1" dirty="0"/>
              <a:t>QA Engineer </a:t>
            </a:r>
            <a:r>
              <a:rPr lang="en-US" sz="2800" dirty="0"/>
              <a:t>or </a:t>
            </a:r>
            <a:r>
              <a:rPr lang="en-US" sz="2800" b="1" dirty="0"/>
              <a:t>QA Automation Engineer </a:t>
            </a:r>
            <a:r>
              <a:rPr lang="en-US" sz="2800" dirty="0"/>
              <a:t>is also a related job title. </a:t>
            </a:r>
            <a:endParaRPr lang="en-US" sz="2000" dirty="0"/>
          </a:p>
          <a:p>
            <a:pPr marL="0" indent="0">
              <a:buNone/>
            </a:pPr>
            <a:endParaRPr lang="en-US" sz="2400" dirty="0"/>
          </a:p>
        </p:txBody>
      </p:sp>
    </p:spTree>
    <p:extLst>
      <p:ext uri="{BB962C8B-B14F-4D97-AF65-F5344CB8AC3E}">
        <p14:creationId xmlns:p14="http://schemas.microsoft.com/office/powerpoint/2010/main" val="1002553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D323-3379-402C-A02B-B0FF5282D305}"/>
              </a:ext>
            </a:extLst>
          </p:cNvPr>
          <p:cNvSpPr>
            <a:spLocks noGrp="1"/>
          </p:cNvSpPr>
          <p:nvPr>
            <p:ph type="title"/>
          </p:nvPr>
        </p:nvSpPr>
        <p:spPr/>
        <p:txBody>
          <a:bodyPr/>
          <a:lstStyle/>
          <a:p>
            <a:r>
              <a:rPr lang="en-US" sz="1600" dirty="0"/>
              <a:t>Scene 4.  back to the test automation</a:t>
            </a:r>
            <a:br>
              <a:rPr lang="en-US" dirty="0"/>
            </a:br>
            <a:r>
              <a:rPr lang="en-US" dirty="0"/>
              <a:t>7. what is the role of a test automation engineer?</a:t>
            </a:r>
          </a:p>
        </p:txBody>
      </p:sp>
      <p:sp>
        <p:nvSpPr>
          <p:cNvPr id="3" name="Content Placeholder 2">
            <a:extLst>
              <a:ext uri="{FF2B5EF4-FFF2-40B4-BE49-F238E27FC236}">
                <a16:creationId xmlns:a16="http://schemas.microsoft.com/office/drawing/2014/main" id="{EC127F27-0474-4106-8EDE-8C8E2D7DE0AF}"/>
              </a:ext>
            </a:extLst>
          </p:cNvPr>
          <p:cNvSpPr>
            <a:spLocks noGrp="1"/>
          </p:cNvSpPr>
          <p:nvPr>
            <p:ph idx="1"/>
          </p:nvPr>
        </p:nvSpPr>
        <p:spPr>
          <a:xfrm>
            <a:off x="581191" y="2550695"/>
            <a:ext cx="11029615" cy="3990160"/>
          </a:xfrm>
        </p:spPr>
        <p:txBody>
          <a:bodyPr>
            <a:normAutofit fontScale="92500"/>
          </a:bodyPr>
          <a:lstStyle/>
          <a:p>
            <a:pPr lvl="1" fontAlgn="base"/>
            <a:r>
              <a:rPr lang="en-US" sz="3200" dirty="0"/>
              <a:t>learning application’s business and rules</a:t>
            </a:r>
          </a:p>
          <a:p>
            <a:pPr lvl="1" fontAlgn="base"/>
            <a:r>
              <a:rPr lang="en-US" sz="3200" dirty="0"/>
              <a:t>analyzing and writing test cases</a:t>
            </a:r>
          </a:p>
          <a:p>
            <a:pPr lvl="1" fontAlgn="base"/>
            <a:r>
              <a:rPr lang="en-US" sz="3200" dirty="0"/>
              <a:t>designing and writing test automation scripts</a:t>
            </a:r>
          </a:p>
          <a:p>
            <a:pPr lvl="1" fontAlgn="base"/>
            <a:r>
              <a:rPr lang="en-US" sz="3200" dirty="0"/>
              <a:t>using test automation frameworks</a:t>
            </a:r>
          </a:p>
          <a:p>
            <a:pPr lvl="1" fontAlgn="base"/>
            <a:r>
              <a:rPr lang="en-US" sz="3200" dirty="0"/>
              <a:t>investigating problems in software as a result of testing</a:t>
            </a:r>
          </a:p>
          <a:p>
            <a:pPr lvl="1" fontAlgn="base"/>
            <a:r>
              <a:rPr lang="en-US" sz="3200" dirty="0"/>
              <a:t>working with analysts and software developers to find solutions</a:t>
            </a:r>
          </a:p>
          <a:p>
            <a:pPr marL="0" indent="0">
              <a:buNone/>
            </a:pPr>
            <a:endParaRPr lang="en-US" sz="4000" dirty="0"/>
          </a:p>
        </p:txBody>
      </p:sp>
    </p:spTree>
    <p:extLst>
      <p:ext uri="{BB962C8B-B14F-4D97-AF65-F5344CB8AC3E}">
        <p14:creationId xmlns:p14="http://schemas.microsoft.com/office/powerpoint/2010/main" val="3481852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And Where is the heart of cinema?</a:t>
            </a:r>
          </a:p>
        </p:txBody>
      </p:sp>
      <p:pic>
        <p:nvPicPr>
          <p:cNvPr id="1032" name="Picture 8" descr="ÎÏÎ¿ÏÎ­Î»ÎµÏÎ¼Î± ÎµÎ¹ÎºÏÎ½Î±Ï Î³Î¹Î± cinema">
            <a:extLst>
              <a:ext uri="{FF2B5EF4-FFF2-40B4-BE49-F238E27FC236}">
                <a16:creationId xmlns:a16="http://schemas.microsoft.com/office/drawing/2014/main" id="{68959F47-8346-4DF1-B085-C5C49D663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768" y="1011430"/>
            <a:ext cx="4126463" cy="3438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45357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D323-3379-402C-A02B-B0FF5282D305}"/>
              </a:ext>
            </a:extLst>
          </p:cNvPr>
          <p:cNvSpPr>
            <a:spLocks noGrp="1"/>
          </p:cNvSpPr>
          <p:nvPr>
            <p:ph type="title"/>
          </p:nvPr>
        </p:nvSpPr>
        <p:spPr/>
        <p:txBody>
          <a:bodyPr>
            <a:normAutofit/>
          </a:bodyPr>
          <a:lstStyle/>
          <a:p>
            <a:r>
              <a:rPr lang="en-US" sz="1600" dirty="0"/>
              <a:t>Scene 4.  back to the test automation</a:t>
            </a:r>
            <a:br>
              <a:rPr lang="en-US" dirty="0"/>
            </a:br>
            <a:r>
              <a:rPr lang="en-US" dirty="0"/>
              <a:t>8. some NECESSARY SKILLS of a test automation engineer?</a:t>
            </a:r>
          </a:p>
        </p:txBody>
      </p:sp>
      <p:sp>
        <p:nvSpPr>
          <p:cNvPr id="3" name="Content Placeholder 2">
            <a:extLst>
              <a:ext uri="{FF2B5EF4-FFF2-40B4-BE49-F238E27FC236}">
                <a16:creationId xmlns:a16="http://schemas.microsoft.com/office/drawing/2014/main" id="{EC127F27-0474-4106-8EDE-8C8E2D7DE0AF}"/>
              </a:ext>
            </a:extLst>
          </p:cNvPr>
          <p:cNvSpPr>
            <a:spLocks noGrp="1"/>
          </p:cNvSpPr>
          <p:nvPr>
            <p:ph idx="1"/>
          </p:nvPr>
        </p:nvSpPr>
        <p:spPr>
          <a:xfrm>
            <a:off x="581191" y="2550695"/>
            <a:ext cx="11289533" cy="3990160"/>
          </a:xfrm>
        </p:spPr>
        <p:txBody>
          <a:bodyPr>
            <a:normAutofit/>
          </a:bodyPr>
          <a:lstStyle/>
          <a:p>
            <a:pPr lvl="1" fontAlgn="base"/>
            <a:r>
              <a:rPr lang="en-US" sz="3200" dirty="0"/>
              <a:t>knows how to code</a:t>
            </a:r>
          </a:p>
          <a:p>
            <a:pPr lvl="1" fontAlgn="base"/>
            <a:r>
              <a:rPr lang="en-US" sz="3200" dirty="0"/>
              <a:t>being able to decide if something is better not to be automated</a:t>
            </a:r>
          </a:p>
          <a:p>
            <a:pPr lvl="1" fontAlgn="base"/>
            <a:r>
              <a:rPr lang="en-US" sz="3200" dirty="0"/>
              <a:t>being analytical thinker and willing to read and understand the business analysis of an application</a:t>
            </a:r>
          </a:p>
          <a:p>
            <a:pPr lvl="1" fontAlgn="base"/>
            <a:r>
              <a:rPr lang="en-US" sz="3200" dirty="0"/>
              <a:t>willing to execute manual tests when it is required</a:t>
            </a:r>
          </a:p>
          <a:p>
            <a:pPr lvl="1" fontAlgn="base"/>
            <a:r>
              <a:rPr lang="en-US" sz="3200" dirty="0"/>
              <a:t>being able to analyze issues and report them properly</a:t>
            </a:r>
          </a:p>
          <a:p>
            <a:pPr marL="0" indent="0">
              <a:buNone/>
            </a:pPr>
            <a:endParaRPr lang="en-US" sz="4000" dirty="0"/>
          </a:p>
        </p:txBody>
      </p:sp>
    </p:spTree>
    <p:extLst>
      <p:ext uri="{BB962C8B-B14F-4D97-AF65-F5344CB8AC3E}">
        <p14:creationId xmlns:p14="http://schemas.microsoft.com/office/powerpoint/2010/main" val="4049008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Title 1">
            <a:extLst>
              <a:ext uri="{FF2B5EF4-FFF2-40B4-BE49-F238E27FC236}">
                <a16:creationId xmlns:a16="http://schemas.microsoft.com/office/drawing/2014/main" id="{9969F87F-5ADD-4D0C-A3E4-DD436F70CA3B}"/>
              </a:ext>
            </a:extLst>
          </p:cNvPr>
          <p:cNvSpPr txBox="1">
            <a:spLocks/>
          </p:cNvSpPr>
          <p:nvPr/>
        </p:nvSpPr>
        <p:spPr>
          <a:xfrm>
            <a:off x="578439" y="2838441"/>
            <a:ext cx="11029616" cy="71887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9600" dirty="0">
                <a:solidFill>
                  <a:schemeClr val="accent1"/>
                </a:solidFill>
              </a:rPr>
              <a:t>Scene 6</a:t>
            </a:r>
          </a:p>
          <a:p>
            <a:pPr algn="ctr"/>
            <a:endParaRPr lang="en-US" sz="9600" dirty="0">
              <a:solidFill>
                <a:schemeClr val="accent1"/>
              </a:solidFill>
            </a:endParaRPr>
          </a:p>
        </p:txBody>
      </p:sp>
      <p:sp>
        <p:nvSpPr>
          <p:cNvPr id="5" name="Title 1">
            <a:extLst>
              <a:ext uri="{FF2B5EF4-FFF2-40B4-BE49-F238E27FC236}">
                <a16:creationId xmlns:a16="http://schemas.microsoft.com/office/drawing/2014/main" id="{A5D7AF13-469D-41C3-9C40-74A6FAF69E65}"/>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meetup</a:t>
            </a:r>
          </a:p>
        </p:txBody>
      </p:sp>
      <p:sp>
        <p:nvSpPr>
          <p:cNvPr id="7" name="Title 1">
            <a:extLst>
              <a:ext uri="{FF2B5EF4-FFF2-40B4-BE49-F238E27FC236}">
                <a16:creationId xmlns:a16="http://schemas.microsoft.com/office/drawing/2014/main" id="{4BA826EA-FE5B-4A85-A5FE-A04AF7C6563D}"/>
              </a:ext>
            </a:extLst>
          </p:cNvPr>
          <p:cNvSpPr txBox="1">
            <a:spLocks/>
          </p:cNvSpPr>
          <p:nvPr/>
        </p:nvSpPr>
        <p:spPr>
          <a:xfrm>
            <a:off x="578439" y="1917185"/>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1800" dirty="0">
              <a:solidFill>
                <a:schemeClr val="accent1"/>
              </a:solidFill>
            </a:endParaRPr>
          </a:p>
        </p:txBody>
      </p:sp>
      <p:sp>
        <p:nvSpPr>
          <p:cNvPr id="8" name="Title 1">
            <a:extLst>
              <a:ext uri="{FF2B5EF4-FFF2-40B4-BE49-F238E27FC236}">
                <a16:creationId xmlns:a16="http://schemas.microsoft.com/office/drawing/2014/main" id="{5B749DBF-4BFC-4C54-942B-C17F2451DB57}"/>
              </a:ext>
            </a:extLst>
          </p:cNvPr>
          <p:cNvSpPr txBox="1">
            <a:spLocks/>
          </p:cNvSpPr>
          <p:nvPr/>
        </p:nvSpPr>
        <p:spPr>
          <a:xfrm>
            <a:off x="578439" y="2029434"/>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solidFill>
                  <a:schemeClr val="accent6"/>
                </a:solidFill>
              </a:rPr>
              <a:t>School of test</a:t>
            </a:r>
          </a:p>
        </p:txBody>
      </p:sp>
      <p:pic>
        <p:nvPicPr>
          <p:cNvPr id="21506" name="Picture 2" descr="ÎÏÎ¿ÏÎ­Î»ÎµÏÎ¼Î± ÎµÎ¹ÎºÏÎ½Î±Ï Î³Î¹Î± school of rock">
            <a:extLst>
              <a:ext uri="{FF2B5EF4-FFF2-40B4-BE49-F238E27FC236}">
                <a16:creationId xmlns:a16="http://schemas.microsoft.com/office/drawing/2014/main" id="{6968B0EB-A4AB-4DCE-BDB2-C85D6FE2A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2056" y="2618128"/>
            <a:ext cx="4382381" cy="2462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30085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D323-3379-402C-A02B-B0FF5282D305}"/>
              </a:ext>
            </a:extLst>
          </p:cNvPr>
          <p:cNvSpPr>
            <a:spLocks noGrp="1"/>
          </p:cNvSpPr>
          <p:nvPr>
            <p:ph type="title"/>
          </p:nvPr>
        </p:nvSpPr>
        <p:spPr/>
        <p:txBody>
          <a:bodyPr/>
          <a:lstStyle/>
          <a:p>
            <a:r>
              <a:rPr lang="en-US" sz="1600" dirty="0"/>
              <a:t>Scene 6.  school of test</a:t>
            </a:r>
            <a:r>
              <a:rPr lang="en-US" dirty="0"/>
              <a:t> </a:t>
            </a:r>
            <a:br>
              <a:rPr lang="en-US" dirty="0"/>
            </a:br>
            <a:r>
              <a:rPr lang="en-US" dirty="0"/>
              <a:t>Thessaloniki s/w testing &amp; QA Meetup</a:t>
            </a:r>
          </a:p>
        </p:txBody>
      </p:sp>
      <p:sp>
        <p:nvSpPr>
          <p:cNvPr id="3" name="Content Placeholder 2">
            <a:extLst>
              <a:ext uri="{FF2B5EF4-FFF2-40B4-BE49-F238E27FC236}">
                <a16:creationId xmlns:a16="http://schemas.microsoft.com/office/drawing/2014/main" id="{EC127F27-0474-4106-8EDE-8C8E2D7DE0AF}"/>
              </a:ext>
            </a:extLst>
          </p:cNvPr>
          <p:cNvSpPr>
            <a:spLocks noGrp="1"/>
          </p:cNvSpPr>
          <p:nvPr>
            <p:ph idx="1"/>
          </p:nvPr>
        </p:nvSpPr>
        <p:spPr>
          <a:xfrm>
            <a:off x="581192" y="2310063"/>
            <a:ext cx="11029615" cy="3990160"/>
          </a:xfrm>
        </p:spPr>
        <p:txBody>
          <a:bodyPr>
            <a:normAutofit fontScale="85000" lnSpcReduction="20000"/>
          </a:bodyPr>
          <a:lstStyle/>
          <a:p>
            <a:pPr marL="0" indent="0">
              <a:buNone/>
            </a:pPr>
            <a:r>
              <a:rPr lang="en-US" sz="2400" dirty="0"/>
              <a:t>In Thessaloniki there is a meetup related with testing in which I am co-organizer. </a:t>
            </a:r>
          </a:p>
          <a:p>
            <a:pPr marL="0" indent="0">
              <a:buNone/>
            </a:pPr>
            <a:r>
              <a:rPr lang="en-US" sz="2400" dirty="0"/>
              <a:t>This meetup is called Thessaloniki Software Testing &amp; QA Meetup. </a:t>
            </a:r>
          </a:p>
          <a:p>
            <a:pPr marL="0" indent="0">
              <a:buNone/>
            </a:pPr>
            <a:r>
              <a:rPr lang="en-US" sz="2400" dirty="0"/>
              <a:t>People that come to this meetup can learn, discuss and share knowledge and experiences regarding Quality Assurance and Software Testing.</a:t>
            </a:r>
          </a:p>
          <a:p>
            <a:pPr marL="0" indent="0">
              <a:buNone/>
            </a:pPr>
            <a:endParaRPr lang="en-US" sz="2400" dirty="0"/>
          </a:p>
          <a:p>
            <a:pPr marL="0" indent="0">
              <a:buNone/>
            </a:pPr>
            <a:r>
              <a:rPr lang="en-US" sz="2400" dirty="0"/>
              <a:t>What are the differences of Quality Assurance and Software Testing?</a:t>
            </a:r>
          </a:p>
          <a:p>
            <a:pPr marL="0" indent="0">
              <a:buNone/>
            </a:pPr>
            <a:r>
              <a:rPr lang="en-US" sz="2000" dirty="0"/>
              <a:t>Both work in the same direction and focus on product quality.  But: </a:t>
            </a:r>
          </a:p>
          <a:p>
            <a:pPr lvl="1"/>
            <a:r>
              <a:rPr lang="en-US" sz="2000" dirty="0"/>
              <a:t>Focus of QA is to control the quality, checking that requirements are met. </a:t>
            </a:r>
          </a:p>
          <a:p>
            <a:pPr lvl="1"/>
            <a:r>
              <a:rPr lang="en-US" sz="2000" dirty="0"/>
              <a:t>Focus of S/W Testing is the system inspection and bugs finding.</a:t>
            </a:r>
          </a:p>
          <a:p>
            <a:pPr marL="324000" lvl="1" indent="0">
              <a:buNone/>
            </a:pPr>
            <a:endParaRPr lang="en-US" sz="2000" dirty="0"/>
          </a:p>
          <a:p>
            <a:pPr marL="0" indent="0" algn="ctr">
              <a:buNone/>
            </a:pPr>
            <a:r>
              <a:rPr lang="en-US" sz="2800" dirty="0">
                <a:hlinkClick r:id="rId2"/>
              </a:rPr>
              <a:t>https://www.meetup.com/Thessaloniki-Software-Testing-and-QA</a:t>
            </a:r>
            <a:r>
              <a:rPr lang="en-US" sz="2800" dirty="0"/>
              <a:t> </a:t>
            </a:r>
          </a:p>
        </p:txBody>
      </p:sp>
      <p:pic>
        <p:nvPicPr>
          <p:cNvPr id="4" name="Picture 3">
            <a:extLst>
              <a:ext uri="{FF2B5EF4-FFF2-40B4-BE49-F238E27FC236}">
                <a16:creationId xmlns:a16="http://schemas.microsoft.com/office/drawing/2014/main" id="{ADFD7A75-7EF4-4C06-9396-25780060AC31}"/>
              </a:ext>
            </a:extLst>
          </p:cNvPr>
          <p:cNvPicPr>
            <a:picLocks noChangeAspect="1"/>
          </p:cNvPicPr>
          <p:nvPr/>
        </p:nvPicPr>
        <p:blipFill>
          <a:blip r:embed="rId3"/>
          <a:stretch>
            <a:fillRect/>
          </a:stretch>
        </p:blipFill>
        <p:spPr>
          <a:xfrm>
            <a:off x="9561095" y="3894221"/>
            <a:ext cx="1381318" cy="1667108"/>
          </a:xfrm>
          <a:prstGeom prst="rect">
            <a:avLst/>
          </a:prstGeom>
        </p:spPr>
      </p:pic>
    </p:spTree>
    <p:extLst>
      <p:ext uri="{BB962C8B-B14F-4D97-AF65-F5344CB8AC3E}">
        <p14:creationId xmlns:p14="http://schemas.microsoft.com/office/powerpoint/2010/main" val="2288236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Title 1">
            <a:extLst>
              <a:ext uri="{FF2B5EF4-FFF2-40B4-BE49-F238E27FC236}">
                <a16:creationId xmlns:a16="http://schemas.microsoft.com/office/drawing/2014/main" id="{9969F87F-5ADD-4D0C-A3E4-DD436F70CA3B}"/>
              </a:ext>
            </a:extLst>
          </p:cNvPr>
          <p:cNvSpPr txBox="1">
            <a:spLocks/>
          </p:cNvSpPr>
          <p:nvPr/>
        </p:nvSpPr>
        <p:spPr>
          <a:xfrm>
            <a:off x="578439" y="2838441"/>
            <a:ext cx="11029616" cy="71887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9600" dirty="0">
                <a:solidFill>
                  <a:schemeClr val="accent1"/>
                </a:solidFill>
              </a:rPr>
              <a:t>Scene 5</a:t>
            </a:r>
          </a:p>
          <a:p>
            <a:pPr algn="ctr"/>
            <a:endParaRPr lang="en-US" sz="9600" dirty="0">
              <a:solidFill>
                <a:schemeClr val="accent1"/>
              </a:solidFill>
            </a:endParaRPr>
          </a:p>
        </p:txBody>
      </p:sp>
      <p:sp>
        <p:nvSpPr>
          <p:cNvPr id="5" name="Title 1">
            <a:extLst>
              <a:ext uri="{FF2B5EF4-FFF2-40B4-BE49-F238E27FC236}">
                <a16:creationId xmlns:a16="http://schemas.microsoft.com/office/drawing/2014/main" id="{A5D7AF13-469D-41C3-9C40-74A6FAF69E65}"/>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Test automation project</a:t>
            </a:r>
          </a:p>
        </p:txBody>
      </p:sp>
      <p:sp>
        <p:nvSpPr>
          <p:cNvPr id="7" name="Title 1">
            <a:extLst>
              <a:ext uri="{FF2B5EF4-FFF2-40B4-BE49-F238E27FC236}">
                <a16:creationId xmlns:a16="http://schemas.microsoft.com/office/drawing/2014/main" id="{4BA826EA-FE5B-4A85-A5FE-A04AF7C6563D}"/>
              </a:ext>
            </a:extLst>
          </p:cNvPr>
          <p:cNvSpPr txBox="1">
            <a:spLocks/>
          </p:cNvSpPr>
          <p:nvPr/>
        </p:nvSpPr>
        <p:spPr>
          <a:xfrm>
            <a:off x="578439" y="1917185"/>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1800" dirty="0">
              <a:solidFill>
                <a:schemeClr val="accent1"/>
              </a:solidFill>
            </a:endParaRPr>
          </a:p>
        </p:txBody>
      </p:sp>
      <p:sp>
        <p:nvSpPr>
          <p:cNvPr id="8" name="Title 1">
            <a:extLst>
              <a:ext uri="{FF2B5EF4-FFF2-40B4-BE49-F238E27FC236}">
                <a16:creationId xmlns:a16="http://schemas.microsoft.com/office/drawing/2014/main" id="{5B749DBF-4BFC-4C54-942B-C17F2451DB57}"/>
              </a:ext>
            </a:extLst>
          </p:cNvPr>
          <p:cNvSpPr txBox="1">
            <a:spLocks/>
          </p:cNvSpPr>
          <p:nvPr/>
        </p:nvSpPr>
        <p:spPr>
          <a:xfrm>
            <a:off x="578439" y="2029434"/>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solidFill>
                  <a:schemeClr val="accent6"/>
                </a:solidFill>
              </a:rPr>
              <a:t>Show me the code</a:t>
            </a:r>
          </a:p>
        </p:txBody>
      </p:sp>
      <p:pic>
        <p:nvPicPr>
          <p:cNvPr id="3" name="Picture 2">
            <a:extLst>
              <a:ext uri="{FF2B5EF4-FFF2-40B4-BE49-F238E27FC236}">
                <a16:creationId xmlns:a16="http://schemas.microsoft.com/office/drawing/2014/main" id="{2319DA74-C227-4F7C-A08E-37FF29BB0E87}"/>
              </a:ext>
            </a:extLst>
          </p:cNvPr>
          <p:cNvPicPr>
            <a:picLocks noChangeAspect="1"/>
          </p:cNvPicPr>
          <p:nvPr/>
        </p:nvPicPr>
        <p:blipFill>
          <a:blip r:embed="rId2"/>
          <a:stretch>
            <a:fillRect/>
          </a:stretch>
        </p:blipFill>
        <p:spPr>
          <a:xfrm>
            <a:off x="3028495" y="2503071"/>
            <a:ext cx="6129504" cy="2475377"/>
          </a:xfrm>
          <a:prstGeom prst="rect">
            <a:avLst/>
          </a:prstGeom>
        </p:spPr>
      </p:pic>
    </p:spTree>
    <p:extLst>
      <p:ext uri="{BB962C8B-B14F-4D97-AF65-F5344CB8AC3E}">
        <p14:creationId xmlns:p14="http://schemas.microsoft.com/office/powerpoint/2010/main" val="1335022191"/>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6ED4740-A52C-474D-9787-FCA2E1142113}"/>
              </a:ext>
            </a:extLst>
          </p:cNvPr>
          <p:cNvSpPr>
            <a:spLocks noGrp="1"/>
          </p:cNvSpPr>
          <p:nvPr>
            <p:ph idx="1"/>
          </p:nvPr>
        </p:nvSpPr>
        <p:spPr>
          <a:xfrm>
            <a:off x="581192" y="2145463"/>
            <a:ext cx="11029615" cy="3678303"/>
          </a:xfrm>
        </p:spPr>
        <p:txBody>
          <a:bodyPr>
            <a:normAutofit/>
          </a:bodyPr>
          <a:lstStyle/>
          <a:p>
            <a:pPr marL="0" indent="0" algn="ctr">
              <a:buNone/>
            </a:pPr>
            <a:r>
              <a:rPr lang="en-US" sz="3600" dirty="0"/>
              <a:t>…end of source code demonstration</a:t>
            </a:r>
          </a:p>
        </p:txBody>
      </p:sp>
    </p:spTree>
    <p:extLst>
      <p:ext uri="{BB962C8B-B14F-4D97-AF65-F5344CB8AC3E}">
        <p14:creationId xmlns:p14="http://schemas.microsoft.com/office/powerpoint/2010/main" val="2823665972"/>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Title 1">
            <a:extLst>
              <a:ext uri="{FF2B5EF4-FFF2-40B4-BE49-F238E27FC236}">
                <a16:creationId xmlns:a16="http://schemas.microsoft.com/office/drawing/2014/main" id="{9969F87F-5ADD-4D0C-A3E4-DD436F70CA3B}"/>
              </a:ext>
            </a:extLst>
          </p:cNvPr>
          <p:cNvSpPr txBox="1">
            <a:spLocks/>
          </p:cNvSpPr>
          <p:nvPr/>
        </p:nvSpPr>
        <p:spPr>
          <a:xfrm>
            <a:off x="578439" y="2838441"/>
            <a:ext cx="11029616" cy="71887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9600" dirty="0">
                <a:solidFill>
                  <a:schemeClr val="accent1"/>
                </a:solidFill>
              </a:rPr>
              <a:t>Scene 9</a:t>
            </a:r>
          </a:p>
          <a:p>
            <a:pPr algn="ctr"/>
            <a:endParaRPr lang="en-US" sz="9600" dirty="0">
              <a:solidFill>
                <a:schemeClr val="accent1"/>
              </a:solidFill>
            </a:endParaRPr>
          </a:p>
        </p:txBody>
      </p:sp>
      <p:sp>
        <p:nvSpPr>
          <p:cNvPr id="5" name="Title 1">
            <a:extLst>
              <a:ext uri="{FF2B5EF4-FFF2-40B4-BE49-F238E27FC236}">
                <a16:creationId xmlns:a16="http://schemas.microsoft.com/office/drawing/2014/main" id="{A5D7AF13-469D-41C3-9C40-74A6FAF69E65}"/>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Useful links</a:t>
            </a:r>
          </a:p>
        </p:txBody>
      </p:sp>
      <p:sp>
        <p:nvSpPr>
          <p:cNvPr id="7" name="Title 1">
            <a:extLst>
              <a:ext uri="{FF2B5EF4-FFF2-40B4-BE49-F238E27FC236}">
                <a16:creationId xmlns:a16="http://schemas.microsoft.com/office/drawing/2014/main" id="{4BA826EA-FE5B-4A85-A5FE-A04AF7C6563D}"/>
              </a:ext>
            </a:extLst>
          </p:cNvPr>
          <p:cNvSpPr txBox="1">
            <a:spLocks/>
          </p:cNvSpPr>
          <p:nvPr/>
        </p:nvSpPr>
        <p:spPr>
          <a:xfrm>
            <a:off x="578439" y="1917185"/>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1800" dirty="0">
              <a:solidFill>
                <a:schemeClr val="accent1"/>
              </a:solidFill>
            </a:endParaRPr>
          </a:p>
        </p:txBody>
      </p:sp>
      <p:sp>
        <p:nvSpPr>
          <p:cNvPr id="8" name="Title 1">
            <a:extLst>
              <a:ext uri="{FF2B5EF4-FFF2-40B4-BE49-F238E27FC236}">
                <a16:creationId xmlns:a16="http://schemas.microsoft.com/office/drawing/2014/main" id="{5B749DBF-4BFC-4C54-942B-C17F2451DB57}"/>
              </a:ext>
            </a:extLst>
          </p:cNvPr>
          <p:cNvSpPr txBox="1">
            <a:spLocks/>
          </p:cNvSpPr>
          <p:nvPr/>
        </p:nvSpPr>
        <p:spPr>
          <a:xfrm>
            <a:off x="578439" y="2080427"/>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solidFill>
                  <a:schemeClr val="accent6"/>
                </a:solidFill>
              </a:rPr>
              <a:t>We need links, lots of links</a:t>
            </a:r>
          </a:p>
        </p:txBody>
      </p:sp>
      <p:pic>
        <p:nvPicPr>
          <p:cNvPr id="29700" name="Picture 4" descr="ÎÏÎ¿ÏÎ­Î»ÎµÏÎ¼Î± ÎµÎ¹ÎºÏÎ½Î±Ï Î³Î¹Î± we need guns lots of guns">
            <a:extLst>
              <a:ext uri="{FF2B5EF4-FFF2-40B4-BE49-F238E27FC236}">
                <a16:creationId xmlns:a16="http://schemas.microsoft.com/office/drawing/2014/main" id="{574BE96A-30D6-4073-8581-B9A7A273E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5822" y="2572275"/>
            <a:ext cx="4514850" cy="245745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CDA26789-86D2-4C19-9636-C9E9D9449DD5}"/>
              </a:ext>
            </a:extLst>
          </p:cNvPr>
          <p:cNvSpPr txBox="1">
            <a:spLocks/>
          </p:cNvSpPr>
          <p:nvPr/>
        </p:nvSpPr>
        <p:spPr>
          <a:xfrm>
            <a:off x="447817" y="1756998"/>
            <a:ext cx="11029616" cy="42236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solidFill>
                  <a:schemeClr val="accent1"/>
                </a:solidFill>
              </a:rPr>
              <a:t>final </a:t>
            </a:r>
          </a:p>
        </p:txBody>
      </p:sp>
    </p:spTree>
    <p:extLst>
      <p:ext uri="{BB962C8B-B14F-4D97-AF65-F5344CB8AC3E}">
        <p14:creationId xmlns:p14="http://schemas.microsoft.com/office/powerpoint/2010/main" val="1649734436"/>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D323-3379-402C-A02B-B0FF5282D305}"/>
              </a:ext>
            </a:extLst>
          </p:cNvPr>
          <p:cNvSpPr>
            <a:spLocks noGrp="1"/>
          </p:cNvSpPr>
          <p:nvPr>
            <p:ph type="title"/>
          </p:nvPr>
        </p:nvSpPr>
        <p:spPr/>
        <p:txBody>
          <a:bodyPr/>
          <a:lstStyle/>
          <a:p>
            <a:r>
              <a:rPr lang="en-US" sz="1600" dirty="0"/>
              <a:t>Scene 7.  we need links, lots of links</a:t>
            </a:r>
            <a:br>
              <a:rPr lang="en-US" dirty="0"/>
            </a:br>
            <a:r>
              <a:rPr lang="en-US" dirty="0"/>
              <a:t>1. useful links</a:t>
            </a:r>
          </a:p>
        </p:txBody>
      </p:sp>
      <p:sp>
        <p:nvSpPr>
          <p:cNvPr id="3" name="Content Placeholder 2">
            <a:extLst>
              <a:ext uri="{FF2B5EF4-FFF2-40B4-BE49-F238E27FC236}">
                <a16:creationId xmlns:a16="http://schemas.microsoft.com/office/drawing/2014/main" id="{EC127F27-0474-4106-8EDE-8C8E2D7DE0AF}"/>
              </a:ext>
            </a:extLst>
          </p:cNvPr>
          <p:cNvSpPr>
            <a:spLocks noGrp="1"/>
          </p:cNvSpPr>
          <p:nvPr>
            <p:ph idx="1"/>
          </p:nvPr>
        </p:nvSpPr>
        <p:spPr>
          <a:xfrm>
            <a:off x="581194" y="1936510"/>
            <a:ext cx="5877272" cy="4659430"/>
          </a:xfrm>
        </p:spPr>
        <p:txBody>
          <a:bodyPr>
            <a:noAutofit/>
          </a:bodyPr>
          <a:lstStyle/>
          <a:p>
            <a:pPr lvl="0"/>
            <a:r>
              <a:rPr lang="en-US" dirty="0"/>
              <a:t>Test Automation Frameworks/Tools: </a:t>
            </a:r>
          </a:p>
          <a:p>
            <a:pPr lvl="1"/>
            <a:r>
              <a:rPr lang="en-US" sz="1800" dirty="0"/>
              <a:t>JAVA JDK: </a:t>
            </a:r>
            <a:r>
              <a:rPr lang="en-US" sz="1800" u="sng" dirty="0">
                <a:hlinkClick r:id="rId2"/>
              </a:rPr>
              <a:t>https://www.oracle.com/</a:t>
            </a:r>
            <a:endParaRPr lang="en-US" sz="1800" dirty="0"/>
          </a:p>
          <a:p>
            <a:pPr lvl="1"/>
            <a:r>
              <a:rPr lang="en-US" sz="1800" dirty="0"/>
              <a:t>Maven: </a:t>
            </a:r>
            <a:r>
              <a:rPr lang="en-US" sz="1800" u="sng" dirty="0">
                <a:hlinkClick r:id="rId3"/>
              </a:rPr>
              <a:t>https://maven.apache.org/</a:t>
            </a:r>
            <a:r>
              <a:rPr lang="en-US" sz="1800" dirty="0"/>
              <a:t> </a:t>
            </a:r>
          </a:p>
          <a:p>
            <a:pPr lvl="1"/>
            <a:r>
              <a:rPr lang="en-US" sz="1800" dirty="0"/>
              <a:t>GIT Bash for Windows: </a:t>
            </a:r>
            <a:r>
              <a:rPr lang="en-US" sz="1800" u="sng" dirty="0">
                <a:hlinkClick r:id="rId4"/>
              </a:rPr>
              <a:t>https://git-scm.com/</a:t>
            </a:r>
            <a:r>
              <a:rPr lang="en-US" sz="1800" dirty="0"/>
              <a:t> </a:t>
            </a:r>
          </a:p>
          <a:p>
            <a:pPr lvl="1"/>
            <a:r>
              <a:rPr lang="en-US" sz="1800" dirty="0"/>
              <a:t>Selenium WebDriver: </a:t>
            </a:r>
            <a:r>
              <a:rPr lang="en-US" sz="1800" u="sng" dirty="0">
                <a:hlinkClick r:id="rId5"/>
              </a:rPr>
              <a:t>https://www.seleniumhq.org/</a:t>
            </a:r>
            <a:r>
              <a:rPr lang="en-US" sz="1800" dirty="0"/>
              <a:t> </a:t>
            </a:r>
          </a:p>
          <a:p>
            <a:pPr lvl="1"/>
            <a:r>
              <a:rPr lang="en-US" sz="1800" dirty="0"/>
              <a:t>TestNG Framework: </a:t>
            </a:r>
            <a:r>
              <a:rPr lang="en-US" sz="1800" u="sng" dirty="0">
                <a:hlinkClick r:id="rId6"/>
              </a:rPr>
              <a:t>https://testng.org/doc/index.html</a:t>
            </a:r>
            <a:r>
              <a:rPr lang="en-US" sz="1800" dirty="0"/>
              <a:t> </a:t>
            </a:r>
          </a:p>
          <a:p>
            <a:pPr lvl="1"/>
            <a:r>
              <a:rPr lang="en-US" sz="1800" dirty="0"/>
              <a:t>Cucumber BDD: </a:t>
            </a:r>
            <a:r>
              <a:rPr lang="en-US" sz="1800" u="sng" dirty="0">
                <a:hlinkClick r:id="rId7"/>
              </a:rPr>
              <a:t>https://cucumber.io/</a:t>
            </a:r>
            <a:r>
              <a:rPr lang="en-US" sz="1800" dirty="0"/>
              <a:t> </a:t>
            </a:r>
          </a:p>
          <a:p>
            <a:pPr lvl="1"/>
            <a:r>
              <a:rPr lang="en-US" sz="1800" dirty="0" err="1"/>
              <a:t>SmartBear</a:t>
            </a:r>
            <a:r>
              <a:rPr lang="en-US" sz="1800" dirty="0"/>
              <a:t> SoapUI: </a:t>
            </a:r>
            <a:r>
              <a:rPr lang="en-US" sz="1800" u="sng" dirty="0">
                <a:hlinkClick r:id="rId8"/>
              </a:rPr>
              <a:t>https://www.soapui.org/</a:t>
            </a:r>
            <a:r>
              <a:rPr lang="en-US" sz="1800" dirty="0"/>
              <a:t> </a:t>
            </a:r>
          </a:p>
          <a:p>
            <a:pPr lvl="1"/>
            <a:r>
              <a:rPr lang="en-US" sz="1800" dirty="0"/>
              <a:t>Apache </a:t>
            </a:r>
            <a:r>
              <a:rPr lang="en-US" sz="1800" dirty="0" err="1"/>
              <a:t>Jmeter</a:t>
            </a:r>
            <a:r>
              <a:rPr lang="en-US" sz="1800" dirty="0"/>
              <a:t>: </a:t>
            </a:r>
            <a:r>
              <a:rPr lang="en-US" sz="1800" u="sng" dirty="0">
                <a:hlinkClick r:id="rId9"/>
              </a:rPr>
              <a:t>https://jmeter.apache.org/</a:t>
            </a:r>
            <a:r>
              <a:rPr lang="en-US" sz="1800" dirty="0"/>
              <a:t> </a:t>
            </a:r>
          </a:p>
          <a:p>
            <a:pPr lvl="1"/>
            <a:r>
              <a:rPr lang="en-US" sz="1800" dirty="0"/>
              <a:t>Docker: </a:t>
            </a:r>
            <a:r>
              <a:rPr lang="en-US" sz="1800" dirty="0">
                <a:hlinkClick r:id="rId10"/>
              </a:rPr>
              <a:t>https://www.docker.com/</a:t>
            </a:r>
            <a:r>
              <a:rPr lang="en-US" sz="1800" dirty="0"/>
              <a:t> </a:t>
            </a:r>
          </a:p>
          <a:p>
            <a:pPr lvl="1"/>
            <a:r>
              <a:rPr lang="en-US" sz="1800" dirty="0"/>
              <a:t>Jenkins: </a:t>
            </a:r>
            <a:r>
              <a:rPr lang="en-US" sz="1800" dirty="0">
                <a:hlinkClick r:id="rId11"/>
              </a:rPr>
              <a:t>https://jenkins.io/</a:t>
            </a:r>
            <a:r>
              <a:rPr lang="en-US" sz="1800" dirty="0"/>
              <a:t> </a:t>
            </a:r>
          </a:p>
        </p:txBody>
      </p:sp>
      <p:sp>
        <p:nvSpPr>
          <p:cNvPr id="4" name="Content Placeholder 2">
            <a:extLst>
              <a:ext uri="{FF2B5EF4-FFF2-40B4-BE49-F238E27FC236}">
                <a16:creationId xmlns:a16="http://schemas.microsoft.com/office/drawing/2014/main" id="{CB165D21-3A54-4112-B93F-D09A4BCF2485}"/>
              </a:ext>
            </a:extLst>
          </p:cNvPr>
          <p:cNvSpPr txBox="1">
            <a:spLocks/>
          </p:cNvSpPr>
          <p:nvPr/>
        </p:nvSpPr>
        <p:spPr>
          <a:xfrm>
            <a:off x="6544504" y="1953604"/>
            <a:ext cx="5202653" cy="465943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Test Mentality:</a:t>
            </a:r>
          </a:p>
          <a:p>
            <a:pPr lvl="1"/>
            <a:r>
              <a:rPr lang="en-US" sz="1800" dirty="0"/>
              <a:t>ISTQB (International Software Testing Qualifications Board): </a:t>
            </a:r>
            <a:r>
              <a:rPr lang="en-US" sz="1800" u="sng" dirty="0">
                <a:hlinkClick r:id="rId12"/>
              </a:rPr>
              <a:t>https://www.istqb.org</a:t>
            </a:r>
            <a:endParaRPr lang="en-US" sz="1800" dirty="0"/>
          </a:p>
          <a:p>
            <a:pPr lvl="1"/>
            <a:r>
              <a:rPr lang="en-US" sz="1800" dirty="0"/>
              <a:t>ISTQB Foundation Level Syllabus: </a:t>
            </a:r>
            <a:r>
              <a:rPr lang="en-US" sz="1800" u="sng" dirty="0">
                <a:hlinkClick r:id="rId13"/>
              </a:rPr>
              <a:t>https://www.istqb.org/downloads/send/51-ctfl2018/208-ctfl-2018-syllabus.html</a:t>
            </a:r>
            <a:endParaRPr lang="en-US" sz="1800" dirty="0"/>
          </a:p>
          <a:p>
            <a:r>
              <a:rPr lang="en-US" dirty="0"/>
              <a:t>Other Tools: </a:t>
            </a:r>
          </a:p>
          <a:p>
            <a:pPr lvl="1"/>
            <a:r>
              <a:rPr lang="en-US" sz="1800" dirty="0"/>
              <a:t>IntelliJ IDEA Community Edition IDE: </a:t>
            </a:r>
            <a:r>
              <a:rPr lang="en-US" sz="1800" u="sng" dirty="0">
                <a:hlinkClick r:id="rId14"/>
              </a:rPr>
              <a:t>https://www.jetbrains.com/idea/download</a:t>
            </a:r>
            <a:r>
              <a:rPr lang="en-US" sz="1800" dirty="0"/>
              <a:t> </a:t>
            </a:r>
          </a:p>
          <a:p>
            <a:r>
              <a:rPr lang="en-US" dirty="0"/>
              <a:t>Guru Links: </a:t>
            </a:r>
          </a:p>
          <a:p>
            <a:pPr lvl="1"/>
            <a:r>
              <a:rPr lang="en-US" sz="1800" dirty="0"/>
              <a:t>Angie Jones: </a:t>
            </a:r>
            <a:r>
              <a:rPr lang="en-US" sz="1800" dirty="0">
                <a:hlinkClick r:id="rId15"/>
              </a:rPr>
              <a:t>http://angiejones.tech/</a:t>
            </a:r>
            <a:r>
              <a:rPr lang="en-US" sz="1800" dirty="0"/>
              <a:t> </a:t>
            </a:r>
          </a:p>
        </p:txBody>
      </p:sp>
    </p:spTree>
    <p:extLst>
      <p:ext uri="{BB962C8B-B14F-4D97-AF65-F5344CB8AC3E}">
        <p14:creationId xmlns:p14="http://schemas.microsoft.com/office/powerpoint/2010/main" val="3803152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D323-3379-402C-A02B-B0FF5282D305}"/>
              </a:ext>
            </a:extLst>
          </p:cNvPr>
          <p:cNvSpPr>
            <a:spLocks noGrp="1"/>
          </p:cNvSpPr>
          <p:nvPr>
            <p:ph type="title"/>
          </p:nvPr>
        </p:nvSpPr>
        <p:spPr/>
        <p:txBody>
          <a:bodyPr/>
          <a:lstStyle/>
          <a:p>
            <a:r>
              <a:rPr lang="en-US" sz="1600" dirty="0"/>
              <a:t>Scene 7.  we need links, lots of links</a:t>
            </a:r>
            <a:br>
              <a:rPr lang="en-US" dirty="0"/>
            </a:br>
            <a:r>
              <a:rPr lang="en-US" dirty="0"/>
              <a:t>2. OTHER TYPEs OF TEST that can be automated</a:t>
            </a:r>
          </a:p>
        </p:txBody>
      </p:sp>
      <p:sp>
        <p:nvSpPr>
          <p:cNvPr id="4" name="Content Placeholder 2">
            <a:extLst>
              <a:ext uri="{FF2B5EF4-FFF2-40B4-BE49-F238E27FC236}">
                <a16:creationId xmlns:a16="http://schemas.microsoft.com/office/drawing/2014/main" id="{CB165D21-3A54-4112-B93F-D09A4BCF2485}"/>
              </a:ext>
            </a:extLst>
          </p:cNvPr>
          <p:cNvSpPr txBox="1">
            <a:spLocks/>
          </p:cNvSpPr>
          <p:nvPr/>
        </p:nvSpPr>
        <p:spPr>
          <a:xfrm>
            <a:off x="749644" y="2695755"/>
            <a:ext cx="4905760" cy="158115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API TESTING: </a:t>
            </a:r>
            <a:r>
              <a:rPr lang="en-US" dirty="0" err="1"/>
              <a:t>RESTfull</a:t>
            </a:r>
            <a:r>
              <a:rPr lang="en-US" dirty="0"/>
              <a:t> or SOAP web services</a:t>
            </a:r>
          </a:p>
          <a:p>
            <a:pPr lvl="1"/>
            <a:r>
              <a:rPr lang="en-US" dirty="0" err="1"/>
              <a:t>Smartbear</a:t>
            </a:r>
            <a:r>
              <a:rPr lang="en-US" dirty="0"/>
              <a:t> SoapUI (</a:t>
            </a:r>
            <a:r>
              <a:rPr lang="en-US" dirty="0" err="1"/>
              <a:t>RESTfull</a:t>
            </a:r>
            <a:r>
              <a:rPr lang="en-US" dirty="0"/>
              <a:t> &amp; SOAP) </a:t>
            </a:r>
          </a:p>
          <a:p>
            <a:pPr lvl="1"/>
            <a:r>
              <a:rPr lang="en-US" dirty="0"/>
              <a:t>Rest Assured API (</a:t>
            </a:r>
            <a:r>
              <a:rPr lang="en-US" dirty="0" err="1"/>
              <a:t>RESTfull</a:t>
            </a:r>
            <a:r>
              <a:rPr lang="en-US" dirty="0"/>
              <a:t>)</a:t>
            </a:r>
            <a:endParaRPr lang="en-US" sz="1800" dirty="0"/>
          </a:p>
        </p:txBody>
      </p:sp>
      <p:pic>
        <p:nvPicPr>
          <p:cNvPr id="1026" name="Picture 2" descr="ÎÏÎ¿ÏÎ­Î»ÎµÏÎ¼Î± ÎµÎ¹ÎºÏÎ½Î±Ï Î³Î¹Î± api testing">
            <a:extLst>
              <a:ext uri="{FF2B5EF4-FFF2-40B4-BE49-F238E27FC236}">
                <a16:creationId xmlns:a16="http://schemas.microsoft.com/office/drawing/2014/main" id="{6FA4D369-A68B-461F-8898-CCCBBF9D5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782" y="2695755"/>
            <a:ext cx="3162300" cy="15811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Î£ÏÎµÏÎ¹ÎºÎ® ÎµÎ¹ÎºÏÎ½Î±">
            <a:extLst>
              <a:ext uri="{FF2B5EF4-FFF2-40B4-BE49-F238E27FC236}">
                <a16:creationId xmlns:a16="http://schemas.microsoft.com/office/drawing/2014/main" id="{52BC5E55-0DDA-4576-B31B-CF0AEE100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464" y="4947618"/>
            <a:ext cx="2397468" cy="1406607"/>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15B0CFE6-3A31-4A6D-8825-A76082712F4A}"/>
              </a:ext>
            </a:extLst>
          </p:cNvPr>
          <p:cNvSpPr txBox="1">
            <a:spLocks/>
          </p:cNvSpPr>
          <p:nvPr/>
        </p:nvSpPr>
        <p:spPr>
          <a:xfrm>
            <a:off x="7616352" y="4773074"/>
            <a:ext cx="3929106" cy="158115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PERFORMANCE TESTING</a:t>
            </a:r>
          </a:p>
          <a:p>
            <a:pPr lvl="1"/>
            <a:r>
              <a:rPr lang="en-US" dirty="0"/>
              <a:t>Apache </a:t>
            </a:r>
            <a:r>
              <a:rPr lang="en-US" dirty="0" err="1"/>
              <a:t>Jmeter</a:t>
            </a:r>
            <a:endParaRPr lang="en-US" dirty="0"/>
          </a:p>
          <a:p>
            <a:pPr lvl="1"/>
            <a:r>
              <a:rPr lang="en-US" dirty="0" err="1"/>
              <a:t>Smartbear</a:t>
            </a:r>
            <a:r>
              <a:rPr lang="en-US" dirty="0"/>
              <a:t> </a:t>
            </a:r>
            <a:r>
              <a:rPr lang="en-US" dirty="0" err="1"/>
              <a:t>LoadUI</a:t>
            </a:r>
            <a:endParaRPr lang="en-US" dirty="0"/>
          </a:p>
          <a:p>
            <a:pPr lvl="1"/>
            <a:r>
              <a:rPr lang="en-US" dirty="0"/>
              <a:t>IBM RPT</a:t>
            </a:r>
          </a:p>
        </p:txBody>
      </p:sp>
      <p:sp>
        <p:nvSpPr>
          <p:cNvPr id="13" name="Content Placeholder 2">
            <a:extLst>
              <a:ext uri="{FF2B5EF4-FFF2-40B4-BE49-F238E27FC236}">
                <a16:creationId xmlns:a16="http://schemas.microsoft.com/office/drawing/2014/main" id="{6FF45573-A54C-49AA-8153-BE9EB5369DDC}"/>
              </a:ext>
            </a:extLst>
          </p:cNvPr>
          <p:cNvSpPr txBox="1">
            <a:spLocks/>
          </p:cNvSpPr>
          <p:nvPr/>
        </p:nvSpPr>
        <p:spPr>
          <a:xfrm>
            <a:off x="453081" y="2011100"/>
            <a:ext cx="11285838" cy="38951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Except UI Testing, there are also and other types of test that can be automated:</a:t>
            </a:r>
          </a:p>
        </p:txBody>
      </p:sp>
    </p:spTree>
    <p:extLst>
      <p:ext uri="{BB962C8B-B14F-4D97-AF65-F5344CB8AC3E}">
        <p14:creationId xmlns:p14="http://schemas.microsoft.com/office/powerpoint/2010/main" val="1715275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D323-3379-402C-A02B-B0FF5282D305}"/>
              </a:ext>
            </a:extLst>
          </p:cNvPr>
          <p:cNvSpPr>
            <a:spLocks noGrp="1"/>
          </p:cNvSpPr>
          <p:nvPr>
            <p:ph type="title"/>
          </p:nvPr>
        </p:nvSpPr>
        <p:spPr/>
        <p:txBody>
          <a:bodyPr/>
          <a:lstStyle/>
          <a:p>
            <a:r>
              <a:rPr lang="en-US" sz="1600" dirty="0"/>
              <a:t>Scene 7.  we need links, lots of links</a:t>
            </a:r>
            <a:br>
              <a:rPr lang="en-US" dirty="0"/>
            </a:br>
            <a:r>
              <a:rPr lang="en-US" dirty="0"/>
              <a:t>3. where to find me</a:t>
            </a:r>
          </a:p>
        </p:txBody>
      </p:sp>
      <p:sp>
        <p:nvSpPr>
          <p:cNvPr id="4" name="Content Placeholder 2">
            <a:extLst>
              <a:ext uri="{FF2B5EF4-FFF2-40B4-BE49-F238E27FC236}">
                <a16:creationId xmlns:a16="http://schemas.microsoft.com/office/drawing/2014/main" id="{CB165D21-3A54-4112-B93F-D09A4BCF2485}"/>
              </a:ext>
            </a:extLst>
          </p:cNvPr>
          <p:cNvSpPr txBox="1">
            <a:spLocks/>
          </p:cNvSpPr>
          <p:nvPr/>
        </p:nvSpPr>
        <p:spPr>
          <a:xfrm>
            <a:off x="461320" y="1953604"/>
            <a:ext cx="11285838" cy="465943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My GitHub:</a:t>
            </a:r>
          </a:p>
          <a:p>
            <a:pPr marL="324000" lvl="1" indent="0">
              <a:buNone/>
            </a:pPr>
            <a:r>
              <a:rPr lang="en-US" sz="1800" dirty="0">
                <a:hlinkClick r:id="rId2"/>
              </a:rPr>
              <a:t>https://github.com/billpetrou</a:t>
            </a:r>
            <a:endParaRPr lang="en-US" sz="1800" dirty="0"/>
          </a:p>
          <a:p>
            <a:endParaRPr lang="en-US" dirty="0"/>
          </a:p>
          <a:p>
            <a:r>
              <a:rPr lang="en-US" dirty="0"/>
              <a:t>My LinkedIn Profile:</a:t>
            </a:r>
          </a:p>
          <a:p>
            <a:pPr marL="324000" lvl="1" indent="0">
              <a:buNone/>
            </a:pPr>
            <a:r>
              <a:rPr lang="en-US" sz="1800" dirty="0">
                <a:hlinkClick r:id="rId3"/>
              </a:rPr>
              <a:t>https://www.linkedin.com/in/vasilis-petrou-09a785a3/</a:t>
            </a:r>
            <a:endParaRPr lang="en-US" sz="1800" dirty="0"/>
          </a:p>
          <a:p>
            <a:endParaRPr lang="en-US" dirty="0"/>
          </a:p>
          <a:p>
            <a:r>
              <a:rPr lang="en-US" dirty="0"/>
              <a:t>My Emails:</a:t>
            </a:r>
          </a:p>
          <a:p>
            <a:pPr marL="324000" lvl="1" indent="0">
              <a:buNone/>
            </a:pPr>
            <a:r>
              <a:rPr lang="en-US" sz="1800" dirty="0">
                <a:hlinkClick r:id="rId4"/>
              </a:rPr>
              <a:t>vasilios.petrou@intrasoft-intl.com</a:t>
            </a:r>
            <a:endParaRPr lang="en-US" sz="1800" dirty="0"/>
          </a:p>
          <a:p>
            <a:pPr marL="324000" lvl="1" indent="0">
              <a:buNone/>
            </a:pPr>
            <a:r>
              <a:rPr lang="en-US" sz="1800" dirty="0">
                <a:hlinkClick r:id="rId5"/>
              </a:rPr>
              <a:t>petrou82@gmail.com</a:t>
            </a:r>
            <a:r>
              <a:rPr lang="en-US" sz="1800" dirty="0"/>
              <a:t> </a:t>
            </a:r>
          </a:p>
          <a:p>
            <a:pPr marL="324000" lvl="1" indent="0">
              <a:buNone/>
            </a:pPr>
            <a:endParaRPr lang="en-US" sz="1800" dirty="0"/>
          </a:p>
        </p:txBody>
      </p:sp>
      <p:pic>
        <p:nvPicPr>
          <p:cNvPr id="1030" name="Picture 6" descr="ÎÏÎ¿ÏÎ­Î»ÎµÏÎ¼Î± ÎµÎ¹ÎºÏÎ½Î±Ï Î³Î¹Î± directors chair clipart">
            <a:extLst>
              <a:ext uri="{FF2B5EF4-FFF2-40B4-BE49-F238E27FC236}">
                <a16:creationId xmlns:a16="http://schemas.microsoft.com/office/drawing/2014/main" id="{93F63328-A757-483C-B843-B823811ED5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4704" y="2571136"/>
            <a:ext cx="333375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474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pPr algn="ctr"/>
            <a:r>
              <a:rPr lang="en-US" dirty="0">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35842" name="Picture 2" descr="ÎÏÎ¿ÏÎ­Î»ÎµÏÎ¼Î± ÎµÎ¹ÎºÏÎ½Î±Ï Î³Î¹Î± the end movie">
            <a:extLst>
              <a:ext uri="{FF2B5EF4-FFF2-40B4-BE49-F238E27FC236}">
                <a16:creationId xmlns:a16="http://schemas.microsoft.com/office/drawing/2014/main" id="{D69D7C8E-F944-4624-99EC-C9598E59A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33" y="723899"/>
            <a:ext cx="7533210" cy="5666666"/>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AA77AFB1-CC73-462A-A1C4-28A5EB4630F0}"/>
              </a:ext>
            </a:extLst>
          </p:cNvPr>
          <p:cNvSpPr txBox="1">
            <a:spLocks/>
          </p:cNvSpPr>
          <p:nvPr/>
        </p:nvSpPr>
        <p:spPr>
          <a:xfrm>
            <a:off x="8353019" y="5081074"/>
            <a:ext cx="3081576" cy="7154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accent6"/>
                </a:solidFill>
                <a:latin typeface="+mn-lt"/>
              </a:rPr>
              <a:t>Questions?</a:t>
            </a:r>
          </a:p>
        </p:txBody>
      </p:sp>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IN Hollywood</a:t>
            </a:r>
          </a:p>
        </p:txBody>
      </p:sp>
      <p:pic>
        <p:nvPicPr>
          <p:cNvPr id="2050" name="Picture 2" descr="ÎÏÎ¿ÏÎ­Î»ÎµÏÎ¼Î± ÎµÎ¹ÎºÏÎ½Î±Ï Î³Î¹Î± la skyline">
            <a:extLst>
              <a:ext uri="{FF2B5EF4-FFF2-40B4-BE49-F238E27FC236}">
                <a16:creationId xmlns:a16="http://schemas.microsoft.com/office/drawing/2014/main" id="{E2A79D9F-C542-4C92-9E6D-2194B7D5E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73" y="617066"/>
            <a:ext cx="6353947" cy="4235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05720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But where is Hollywood? In </a:t>
            </a:r>
            <a:r>
              <a:rPr lang="en-US" dirty="0" err="1">
                <a:solidFill>
                  <a:srgbClr val="FFFEFF"/>
                </a:solidFill>
              </a:rPr>
              <a:t>l.a.</a:t>
            </a:r>
            <a:endParaRPr lang="en-US" dirty="0">
              <a:solidFill>
                <a:srgbClr val="FFFEFF"/>
              </a:solidFill>
            </a:endParaRPr>
          </a:p>
        </p:txBody>
      </p:sp>
      <p:pic>
        <p:nvPicPr>
          <p:cNvPr id="2050" name="Picture 2" descr="ÎÏÎ¿ÏÎ­Î»ÎµÏÎ¼Î± ÎµÎ¹ÎºÏÎ½Î±Ï Î³Î¹Î± la skyline">
            <a:extLst>
              <a:ext uri="{FF2B5EF4-FFF2-40B4-BE49-F238E27FC236}">
                <a16:creationId xmlns:a16="http://schemas.microsoft.com/office/drawing/2014/main" id="{E2A79D9F-C542-4C92-9E6D-2194B7D5E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73" y="617066"/>
            <a:ext cx="6353947" cy="4235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43447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Ok but today we will talk about another </a:t>
            </a:r>
            <a:r>
              <a:rPr lang="en-US" dirty="0" err="1">
                <a:solidFill>
                  <a:srgbClr val="FFFEFF"/>
                </a:solidFill>
              </a:rPr>
              <a:t>l.a.</a:t>
            </a:r>
            <a:r>
              <a:rPr lang="en-US" dirty="0">
                <a:solidFill>
                  <a:srgbClr val="FFFEFF"/>
                </a:solidFill>
              </a:rPr>
              <a:t>…</a:t>
            </a:r>
          </a:p>
        </p:txBody>
      </p:sp>
      <p:pic>
        <p:nvPicPr>
          <p:cNvPr id="2050" name="Picture 2" descr="ÎÏÎ¿ÏÎ­Î»ÎµÏÎ¼Î± ÎµÎ¹ÎºÏÎ½Î±Ï Î³Î¹Î± la skyline">
            <a:extLst>
              <a:ext uri="{FF2B5EF4-FFF2-40B4-BE49-F238E27FC236}">
                <a16:creationId xmlns:a16="http://schemas.microsoft.com/office/drawing/2014/main" id="{E2A79D9F-C542-4C92-9E6D-2194B7D5E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73" y="617066"/>
            <a:ext cx="6353947" cy="4235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95014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Title 1">
            <a:extLst>
              <a:ext uri="{FF2B5EF4-FFF2-40B4-BE49-F238E27FC236}">
                <a16:creationId xmlns:a16="http://schemas.microsoft.com/office/drawing/2014/main" id="{9969F87F-5ADD-4D0C-A3E4-DD436F70CA3B}"/>
              </a:ext>
            </a:extLst>
          </p:cNvPr>
          <p:cNvSpPr txBox="1">
            <a:spLocks/>
          </p:cNvSpPr>
          <p:nvPr/>
        </p:nvSpPr>
        <p:spPr>
          <a:xfrm>
            <a:off x="578439" y="2978485"/>
            <a:ext cx="11029616" cy="71887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9600" dirty="0">
                <a:solidFill>
                  <a:schemeClr val="accent1"/>
                </a:solidFill>
              </a:rPr>
              <a:t>Let’s automate</a:t>
            </a:r>
          </a:p>
        </p:txBody>
      </p:sp>
    </p:spTree>
    <p:extLst>
      <p:ext uri="{BB962C8B-B14F-4D97-AF65-F5344CB8AC3E}">
        <p14:creationId xmlns:p14="http://schemas.microsoft.com/office/powerpoint/2010/main" val="348411313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Now let’s COMBINE cinema &amp; test automation</a:t>
            </a:r>
          </a:p>
        </p:txBody>
      </p:sp>
      <p:pic>
        <p:nvPicPr>
          <p:cNvPr id="4104" name="Picture 8" descr="http://beatrizfagundo.com/wp-content/uploads/2016/03/matrix-1170x520.jpg">
            <a:extLst>
              <a:ext uri="{FF2B5EF4-FFF2-40B4-BE49-F238E27FC236}">
                <a16:creationId xmlns:a16="http://schemas.microsoft.com/office/drawing/2014/main" id="{DE60A123-77A0-4259-B69D-5BF0E21CC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455" y="804769"/>
            <a:ext cx="9155584" cy="4069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63581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fontScale="90000"/>
          </a:bodyPr>
          <a:lstStyle/>
          <a:p>
            <a:r>
              <a:rPr lang="en-US" dirty="0">
                <a:solidFill>
                  <a:srgbClr val="FFFEFF"/>
                </a:solidFill>
              </a:rPr>
              <a:t>And let’s follow </a:t>
            </a:r>
            <a:r>
              <a:rPr lang="en-US" dirty="0" err="1">
                <a:solidFill>
                  <a:srgbClr val="FFFEFF"/>
                </a:solidFill>
              </a:rPr>
              <a:t>tarantino’s</a:t>
            </a:r>
            <a:r>
              <a:rPr lang="en-US" dirty="0">
                <a:solidFill>
                  <a:srgbClr val="FFFEFF"/>
                </a:solidFill>
              </a:rPr>
              <a:t> pattern, by starting with the Quarterfinal scene </a:t>
            </a:r>
          </a:p>
        </p:txBody>
      </p:sp>
      <p:pic>
        <p:nvPicPr>
          <p:cNvPr id="8194" name="Picture 2" descr="ÎÏÎ¿ÏÎ­Î»ÎµÏÎ¼Î± ÎµÎ¹ÎºÏÎ½Î±Ï Î³Î¹Î± kill bill">
            <a:extLst>
              <a:ext uri="{FF2B5EF4-FFF2-40B4-BE49-F238E27FC236}">
                <a16:creationId xmlns:a16="http://schemas.microsoft.com/office/drawing/2014/main" id="{81CD958D-1F3B-40DD-8E4D-C64797129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079" y="998813"/>
            <a:ext cx="7351842" cy="3848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747517"/>
      </p:ext>
    </p:extLst>
  </p:cSld>
  <p:clrMapOvr>
    <a:masterClrMapping/>
  </p:clrMapOvr>
  <p:transition spd="slow">
    <p:wipe/>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1424</Words>
  <Application>Microsoft Office PowerPoint</Application>
  <PresentationFormat>Widescreen</PresentationFormat>
  <Paragraphs>173</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Calibri Light</vt:lpstr>
      <vt:lpstr>Gill Sans MT</vt:lpstr>
      <vt:lpstr>Wingdings 2</vt:lpstr>
      <vt:lpstr>Dividend</vt:lpstr>
      <vt:lpstr>TEST Automation</vt:lpstr>
      <vt:lpstr>Do you like cinema?</vt:lpstr>
      <vt:lpstr>And Where is the heart of cinema?</vt:lpstr>
      <vt:lpstr>IN Hollywood</vt:lpstr>
      <vt:lpstr>But where is Hollywood? In l.a.</vt:lpstr>
      <vt:lpstr>Ok but today we will talk about another l.a.…</vt:lpstr>
      <vt:lpstr>PowerPoint Presentation</vt:lpstr>
      <vt:lpstr>Now let’s COMBINE cinema &amp; test automation</vt:lpstr>
      <vt:lpstr>And let’s follow tarantino’s pattern, by starting with the Quarterfinal scene </vt:lpstr>
      <vt:lpstr>Test execution</vt:lpstr>
      <vt:lpstr>PowerPoint Presentation</vt:lpstr>
      <vt:lpstr>Results’ analysis – Script debugging - reporting</vt:lpstr>
      <vt:lpstr>PowerPoint Presentation</vt:lpstr>
      <vt:lpstr>About me</vt:lpstr>
      <vt:lpstr>PowerPoint Presentation</vt:lpstr>
      <vt:lpstr>Scene 1.  are you talking to me Intrasoft international</vt:lpstr>
      <vt:lpstr>Scene 1.  are you talking to me v for Vasilis petrou</vt:lpstr>
      <vt:lpstr>About testing team</vt:lpstr>
      <vt:lpstr>Scene 2.  fotini’s eleven …and more software testing services center</vt:lpstr>
      <vt:lpstr>Software testing</vt:lpstr>
      <vt:lpstr>Scene 3.  it’s not a bug, it’s a feature software testinG</vt:lpstr>
      <vt:lpstr>Test automation</vt:lpstr>
      <vt:lpstr>Scene 4.  back to the test automation 1. what is test automation?</vt:lpstr>
      <vt:lpstr>Scene 4.  back to the test automation 2. when do we need test automation?</vt:lpstr>
      <vt:lpstr>Scene 4.  back to the test automation 3. manual or automated or both?</vt:lpstr>
      <vt:lpstr>Scene 4.  back to the test automation 4. What are the benefits of Test Automation?</vt:lpstr>
      <vt:lpstr>Scene 4.  back to the test automation 5. why test automation rises?</vt:lpstr>
      <vt:lpstr>Scene 4.  back to the test automation 6. what is the job title related to test automation?</vt:lpstr>
      <vt:lpstr>Scene 4.  back to the test automation 7. what is the role of a test automation engineer?</vt:lpstr>
      <vt:lpstr>Scene 4.  back to the test automation 8. some NECESSARY SKILLS of a test automation engineer?</vt:lpstr>
      <vt:lpstr>meetup</vt:lpstr>
      <vt:lpstr>Scene 6.  school of test  Thessaloniki s/w testing &amp; QA Meetup</vt:lpstr>
      <vt:lpstr>Test automation project</vt:lpstr>
      <vt:lpstr>PowerPoint Presentation</vt:lpstr>
      <vt:lpstr>Useful links</vt:lpstr>
      <vt:lpstr>Scene 7.  we need links, lots of links 1. useful links</vt:lpstr>
      <vt:lpstr>Scene 7.  we need links, lots of links 2. OTHER TYPEs OF TEST that can be automated</vt:lpstr>
      <vt:lpstr>Scene 7.  we need links, lots of links 3. where to find 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2019-02-14T21:03:46Z</dcterms:created>
  <dcterms:modified xsi:type="dcterms:W3CDTF">2019-02-19T07:51:13Z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