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bg>
      <p:bgPr>
        <a:gradFill>
          <a:gsLst>
            <a:gs pos="0">
              <a:srgbClr val="272727"/>
            </a:gs>
            <a:gs pos="30000">
              <a:srgbClr val="2F2F2F"/>
            </a:gs>
            <a:gs pos="100000">
              <a:srgbClr val="939393"/>
            </a:gs>
          </a:gsLst>
          <a:lin ang="130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3564094"/>
            <a:ext cx="9144000" cy="1584721"/>
          </a:xfrm>
          <a:custGeom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105525" y="0"/>
            <a:ext cx="3038475" cy="5143500"/>
          </a:xfrm>
          <a:custGeom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29064" y="2503170"/>
            <a:ext cx="6480048" cy="1725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rgbClr val="B7E5F4"/>
              </a:buClr>
              <a:buFont typeface="Source Sans Pr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33050" y="1158608"/>
            <a:ext cx="648004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20"/>
              </a:spcBef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2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5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6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493763" y="-836414"/>
            <a:ext cx="339447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marL="420624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marL="722376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marL="1005839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marL="128016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marL="1490472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marL="1700784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marL="192024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marL="2139696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marL="233172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marL="420624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marL="722376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marL="1005839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marL="128016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marL="1490472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marL="1700784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marL="192024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marL="2139696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marL="233172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marL="420624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marL="722376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marL="1005839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marL="128016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marL="1490472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marL="1700784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marL="192024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marL="2139696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marL="233172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bg>
      <p:bgPr>
        <a:gradFill>
          <a:gsLst>
            <a:gs pos="0">
              <a:srgbClr val="272727"/>
            </a:gs>
            <a:gs pos="30000">
              <a:srgbClr val="2F2F2F"/>
            </a:gs>
            <a:gs pos="100000">
              <a:srgbClr val="939393"/>
            </a:gs>
          </a:gsLst>
          <a:lin ang="130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3564094"/>
            <a:ext cx="9144000" cy="1584721"/>
          </a:xfrm>
          <a:custGeom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105525" y="0"/>
            <a:ext cx="3038475" cy="5143500"/>
          </a:xfrm>
          <a:custGeom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685800" y="2687877"/>
            <a:ext cx="6629400" cy="1369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rgbClr val="B7E5F4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1864350"/>
            <a:ext cx="6629400" cy="8000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365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267200" y="1200150"/>
            <a:ext cx="365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4114800"/>
            <a:ext cx="4040187" cy="6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5025" y="4114800"/>
            <a:ext cx="4041774" cy="6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57200" y="1137683"/>
            <a:ext cx="4040187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1137683"/>
            <a:ext cx="4041774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739"/>
            <a:ext cx="747064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889145"/>
            <a:ext cx="3200399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817"/>
            <a:ext cx="27431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 algn="l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85900"/>
            <a:ext cx="70866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156447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556732" y="1279281"/>
            <a:ext cx="3053868" cy="9403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065628" y="764930"/>
            <a:ext cx="4114800" cy="3086099"/>
          </a:xfrm>
          <a:prstGeom prst="ellipse">
            <a:avLst/>
          </a:prstGeom>
          <a:solidFill>
            <a:srgbClr val="2B2B2B"/>
          </a:solidFill>
          <a:ln cap="flat" cmpd="sng" w="50800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9B9A98"/>
              </a:buClr>
              <a:buFont typeface="Arial"/>
              <a:buNone/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556733" y="2249073"/>
            <a:ext cx="3053865" cy="1997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3564094"/>
            <a:ext cx="9144000" cy="1584721"/>
          </a:xfrm>
          <a:custGeom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800" cy="5143500"/>
          </a:xfrm>
          <a:custGeom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205978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marL="420624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29286" marL="722376" marR="0" rtl="0" algn="l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127000" marL="1005839" marR="0" rtl="0" algn="l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indent="-124460" marL="1280160" marR="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68072" marL="149047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indent="-62483" marL="1700784" marR="0" rtl="0" algn="l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indent="-78739" marL="1920240" marR="0" rtl="0" algn="l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indent="-82295" marL="2139696" marR="0" rtl="0" algn="l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indent="-83820" marL="2331720" marR="0" rtl="0" algn="l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481654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4816548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153400" y="4816548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331640" y="1491630"/>
            <a:ext cx="6480048" cy="1725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B7E5F4"/>
              </a:buClr>
              <a:buSzPct val="25000"/>
              <a:buFont typeface="Source Sans Pro"/>
              <a:buNone/>
            </a:pPr>
            <a:r>
              <a:rPr b="1" baseline="0" i="0" lang="en" sz="4150" u="none" cap="none" strike="noStrike">
                <a:solidFill>
                  <a:srgbClr val="B7E5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RECONHECIMENTO DE ONDA EM UM SISTEMA TRIFÁSICO DE ENERGIA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699791" y="3381839"/>
            <a:ext cx="3960440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</a:rPr>
              <a:t>Diogo Sgrillo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Vinícius Pfeifer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Grafo Comparador de Fase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795112"/>
            <a:ext cx="9144000" cy="155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Implementação do Grafo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37" y="991075"/>
            <a:ext cx="8278316" cy="41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Implementação com o contador de modulo 6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1125"/>
            <a:ext cx="9143999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83425" y="120803"/>
            <a:ext cx="7467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Implementação VHDL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25" y="906225"/>
            <a:ext cx="4160725" cy="46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0" y="141480"/>
            <a:ext cx="9144000" cy="42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baseline="0" i="0" lang="en" sz="415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Funcionamento do sistema de entrada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b="0" baseline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Gerador produz três ondas senoidais iguais, com 120º de defasagem entre elas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409732"/>
            <a:ext cx="5442564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67543" y="195485"/>
            <a:ext cx="8435279" cy="367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baseline="0" i="0" lang="en" sz="415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 do projeto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19975" y="1200150"/>
            <a:ext cx="73047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Criar um circuito capa</a:t>
            </a:r>
            <a:r>
              <a:rPr lang="en" sz="2400">
                <a:solidFill>
                  <a:schemeClr val="lt1"/>
                </a:solidFill>
              </a:rPr>
              <a:t>z</a:t>
            </a: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identificar cada uma das fases, a partir de uma primeira fase já conhecida pelo usuário do sistema. </a:t>
            </a:r>
          </a:p>
          <a:p>
            <a:pPr indent="-242823" lvl="0" marL="420624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b="0" baseline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objetivo do circuito é facilitar a identificação dos fios, para que o usuário não confunda as fases e gere eventuais danos ao equipamento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1519" y="195485"/>
            <a:ext cx="868680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baseline="0" i="0" lang="e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Funcionamento do sistema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82050" y="874525"/>
            <a:ext cx="8075099" cy="40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1883" lvl="0" marL="420624" marR="0" rtl="0" algn="just">
              <a:lnSpc>
                <a:spcPct val="80000"/>
              </a:lnSpc>
              <a:spcBef>
                <a:spcPts val="0"/>
              </a:spcBef>
              <a:buSzPct val="100000"/>
              <a:buFont typeface="Noto Symbol"/>
              <a:buChar char="⦿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Primeira etapa:</a:t>
            </a:r>
          </a:p>
          <a:p>
            <a:pPr indent="-229616" lvl="1" marL="722376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●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Usuário insere o fio com a fase já conhecida;</a:t>
            </a:r>
          </a:p>
          <a:p>
            <a:pPr indent="-229616" lvl="1" marL="722376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●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Pressiona o botão para identificar a mesma.</a:t>
            </a:r>
          </a:p>
          <a:p>
            <a:pPr indent="-140430" lvl="1" marL="722376" marR="0" rtl="0" algn="just">
              <a:lnSpc>
                <a:spcPct val="80000"/>
              </a:lnSpc>
              <a:spcBef>
                <a:spcPts val="481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883" lvl="0" marL="420624" marR="0" rtl="0" algn="just">
              <a:lnSpc>
                <a:spcPct val="80000"/>
              </a:lnSpc>
              <a:spcBef>
                <a:spcPts val="560"/>
              </a:spcBef>
              <a:buSzPct val="100000"/>
              <a:buFont typeface="Noto Symbol"/>
              <a:buChar char="⦿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Segunda etapa:</a:t>
            </a:r>
          </a:p>
          <a:p>
            <a:pPr indent="-229616" lvl="1" marL="722376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●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Usuário retira o fio e solta o botão</a:t>
            </a:r>
            <a:r>
              <a:rPr lang="en">
                <a:solidFill>
                  <a:schemeClr val="lt1"/>
                </a:solidFill>
              </a:rPr>
              <a:t> (Nessa fase copiamos o periodo do sinal de entrada)</a:t>
            </a:r>
          </a:p>
          <a:p>
            <a:pPr indent="-229616" lvl="1" marL="722376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●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Insere então o fio com a fase a ser identificada.</a:t>
            </a:r>
          </a:p>
          <a:p>
            <a:pPr indent="-277876" lvl="1" marL="722376" marR="0" rtl="0" algn="just">
              <a:lnSpc>
                <a:spcPct val="80000"/>
              </a:lnSpc>
              <a:spcBef>
                <a:spcPts val="481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883" lvl="0" marL="420624" marR="0" rtl="0" algn="just">
              <a:lnSpc>
                <a:spcPct val="80000"/>
              </a:lnSpc>
              <a:spcBef>
                <a:spcPts val="560"/>
              </a:spcBef>
              <a:buSzPct val="100000"/>
              <a:buFont typeface="Noto Symbol"/>
              <a:buChar char="⦿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Terceira etapa:</a:t>
            </a:r>
          </a:p>
          <a:p>
            <a:pPr indent="-229616" lvl="1" marL="722376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●"/>
            </a:pPr>
            <a: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reconhece o sinal e acende o led correspondente, indicando a fase do sinal ao usuário. </a:t>
            </a:r>
            <a:br>
              <a:rPr b="0" baseline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⦿"/>
            </a:pPr>
            <a:r>
              <a:rPr lang="en">
                <a:solidFill>
                  <a:schemeClr val="lt1"/>
                </a:solidFill>
              </a:rPr>
              <a:t>Quarta etapa:</a:t>
            </a:r>
          </a:p>
          <a:p>
            <a:pPr lvl="1" marR="0" rtl="0" algn="just">
              <a:lnSpc>
                <a:spcPct val="80000"/>
              </a:lnSpc>
              <a:spcBef>
                <a:spcPts val="480"/>
              </a:spcBef>
              <a:buSzPct val="100000"/>
              <a:buFont typeface="Noto Symbol"/>
              <a:buChar char="●"/>
            </a:pPr>
            <a:r>
              <a:rPr lang="en">
                <a:solidFill>
                  <a:schemeClr val="lt1"/>
                </a:solidFill>
              </a:rPr>
              <a:t>Sistema avisa o usuário que a leitura deixou de ser confiável e ele precisa identificar novamente uma fase.</a:t>
            </a:r>
          </a:p>
          <a:p>
            <a:pPr indent="-277876" lvl="1" marL="722376" marR="0" rtl="0" algn="l">
              <a:lnSpc>
                <a:spcPct val="80000"/>
              </a:lnSpc>
              <a:spcBef>
                <a:spcPts val="481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76" lvl="1" marL="722376" marR="0" rtl="0" algn="l">
              <a:lnSpc>
                <a:spcPct val="80000"/>
              </a:lnSpc>
              <a:spcBef>
                <a:spcPts val="481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435279" cy="47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" sz="415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Gerador RST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75" y="1133104"/>
            <a:ext cx="6331850" cy="27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492350" y="418110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Transformação da onda senoidal em onda quadrada para criarmos um gerador de testes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435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" sz="415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Gerador RST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1466850"/>
            <a:ext cx="91249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371050" y="3722275"/>
            <a:ext cx="40419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Grafo de proximos estados (R’ST)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435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" sz="415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Gerador RST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79711" y="4029912"/>
            <a:ext cx="4824599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" y="795337"/>
            <a:ext cx="90201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Grafo da Unidade de Controle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425"/>
            <a:ext cx="9143998" cy="313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Implementação do Grafo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37" y="1202375"/>
            <a:ext cx="8266725" cy="29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écnica">
  <a:themeElements>
    <a:clrScheme name="Técnica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