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9"/>
  </p:notesMasterIdLst>
  <p:sldIdLst>
    <p:sldId id="256" r:id="rId2"/>
    <p:sldId id="257" r:id="rId3"/>
    <p:sldId id="259" r:id="rId4"/>
    <p:sldId id="258" r:id="rId5"/>
    <p:sldId id="260" r:id="rId6"/>
    <p:sldId id="262" r:id="rId7"/>
    <p:sldId id="263" r:id="rId8"/>
    <p:sldId id="264" r:id="rId9"/>
    <p:sldId id="299" r:id="rId10"/>
    <p:sldId id="298" r:id="rId11"/>
    <p:sldId id="295" r:id="rId12"/>
    <p:sldId id="317" r:id="rId13"/>
    <p:sldId id="294" r:id="rId14"/>
    <p:sldId id="300" r:id="rId15"/>
    <p:sldId id="268" r:id="rId16"/>
    <p:sldId id="297" r:id="rId17"/>
    <p:sldId id="316" r:id="rId18"/>
    <p:sldId id="301" r:id="rId19"/>
    <p:sldId id="303" r:id="rId20"/>
    <p:sldId id="304" r:id="rId21"/>
    <p:sldId id="305" r:id="rId22"/>
    <p:sldId id="306" r:id="rId23"/>
    <p:sldId id="307" r:id="rId24"/>
    <p:sldId id="308" r:id="rId25"/>
    <p:sldId id="309" r:id="rId26"/>
    <p:sldId id="310" r:id="rId27"/>
    <p:sldId id="311" r:id="rId28"/>
    <p:sldId id="312" r:id="rId29"/>
    <p:sldId id="318" r:id="rId30"/>
    <p:sldId id="314" r:id="rId31"/>
    <p:sldId id="319" r:id="rId32"/>
    <p:sldId id="313" r:id="rId33"/>
    <p:sldId id="315" r:id="rId34"/>
    <p:sldId id="283" r:id="rId35"/>
    <p:sldId id="281" r:id="rId36"/>
    <p:sldId id="278" r:id="rId37"/>
    <p:sldId id="270" r:id="rId38"/>
  </p:sldIdLst>
  <p:sldSz cx="9144000" cy="5143500" type="screen16x9"/>
  <p:notesSz cx="6858000" cy="9144000"/>
  <p:embeddedFontLst>
    <p:embeddedFont>
      <p:font typeface="Amatic SC" panose="00000500000000000000" pitchFamily="2" charset="-79"/>
      <p:regular r:id="rId40"/>
      <p:bold r:id="rId41"/>
    </p:embeddedFont>
    <p:embeddedFont>
      <p:font typeface="Calibri" panose="020F0502020204030204" pitchFamily="34" charset="0"/>
      <p:regular r:id="rId42"/>
      <p:bold r:id="rId43"/>
      <p:italic r:id="rId44"/>
      <p:boldItalic r:id="rId45"/>
    </p:embeddedFont>
    <p:embeddedFont>
      <p:font typeface="Cambria Math" panose="02040503050406030204" pitchFamily="18" charset="0"/>
      <p:regular r:id="rId46"/>
    </p:embeddedFont>
    <p:embeddedFont>
      <p:font typeface="Quicksand" panose="020B0604020202020204" charset="0"/>
      <p:regular r:id="rId47"/>
      <p:bold r:id="rId48"/>
    </p:embeddedFont>
    <p:embeddedFont>
      <p:font typeface="Segoe UI Historic" panose="020B0502040204020203" pitchFamily="34" charset="0"/>
      <p:regular r:id="rId49"/>
    </p:embeddedFont>
    <p:embeddedFont>
      <p:font typeface="Short Stack" panose="020B0604020202020204"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94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581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ca7d6a32fc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ca7d6a32fc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79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pattern">
  <p:cSld name="BLANK_1">
    <p:spTree>
      <p:nvGrpSpPr>
        <p:cNvPr id="1" name="Shape 564"/>
        <p:cNvGrpSpPr/>
        <p:nvPr/>
      </p:nvGrpSpPr>
      <p:grpSpPr>
        <a:xfrm>
          <a:off x="0" y="0"/>
          <a:ext cx="0" cy="0"/>
          <a:chOff x="0" y="0"/>
          <a:chExt cx="0" cy="0"/>
        </a:xfrm>
      </p:grpSpPr>
      <p:grpSp>
        <p:nvGrpSpPr>
          <p:cNvPr id="565"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6"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91"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14"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19"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5" name="Google Shape;625;p1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1">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L</a:t>
            </a:r>
            <a:r>
              <a:rPr lang="en" dirty="0"/>
              <a:t>uyện tập thiết kế thuật toán-nhóm 4</a:t>
            </a:r>
            <a:endParaRPr dirty="0"/>
          </a:p>
        </p:txBody>
      </p:sp>
      <p:sp>
        <p:nvSpPr>
          <p:cNvPr id="4" name="TextBox 3">
            <a:extLst>
              <a:ext uri="{FF2B5EF4-FFF2-40B4-BE49-F238E27FC236}">
                <a16:creationId xmlns:a16="http://schemas.microsoft.com/office/drawing/2014/main" id="{5ED797A0-7758-4DAB-AB7D-621091D19A06}"/>
              </a:ext>
            </a:extLst>
          </p:cNvPr>
          <p:cNvSpPr txBox="1"/>
          <p:nvPr/>
        </p:nvSpPr>
        <p:spPr>
          <a:xfrm>
            <a:off x="374877" y="4084496"/>
            <a:ext cx="1944740" cy="707886"/>
          </a:xfrm>
          <a:prstGeom prst="rect">
            <a:avLst/>
          </a:prstGeom>
          <a:noFill/>
        </p:spPr>
        <p:txBody>
          <a:bodyPr wrap="square" rtlCol="0">
            <a:spAutoFit/>
          </a:bodyPr>
          <a:lstStyle/>
          <a:p>
            <a:r>
              <a:rPr lang="en-US" sz="2000" b="1" dirty="0" err="1">
                <a:solidFill>
                  <a:schemeClr val="bg1"/>
                </a:solidFill>
                <a:latin typeface="Amatic SC" panose="020B0604020202020204" pitchFamily="2" charset="-79"/>
                <a:cs typeface="Amatic SC" panose="020B0604020202020204" pitchFamily="2" charset="-79"/>
              </a:rPr>
              <a:t>Lương</a:t>
            </a:r>
            <a:r>
              <a:rPr lang="en-US" sz="2000" b="1" dirty="0">
                <a:solidFill>
                  <a:schemeClr val="bg1"/>
                </a:solidFill>
                <a:latin typeface="Amatic SC" panose="020B0604020202020204" pitchFamily="2" charset="-79"/>
                <a:cs typeface="Amatic SC" panose="020B0604020202020204" pitchFamily="2" charset="-79"/>
              </a:rPr>
              <a:t> </a:t>
            </a:r>
            <a:r>
              <a:rPr lang="en-US" sz="2000" b="1" dirty="0" err="1">
                <a:solidFill>
                  <a:schemeClr val="bg1"/>
                </a:solidFill>
                <a:latin typeface="Amatic SC" panose="020B0604020202020204" pitchFamily="2" charset="-79"/>
                <a:cs typeface="Amatic SC" panose="020B0604020202020204" pitchFamily="2" charset="-79"/>
              </a:rPr>
              <a:t>Triều</a:t>
            </a:r>
            <a:r>
              <a:rPr lang="en-US" sz="2000" b="1" dirty="0">
                <a:solidFill>
                  <a:schemeClr val="bg1"/>
                </a:solidFill>
                <a:latin typeface="Amatic SC" panose="020B0604020202020204" pitchFamily="2" charset="-79"/>
                <a:cs typeface="Amatic SC" panose="020B0604020202020204" pitchFamily="2" charset="-79"/>
              </a:rPr>
              <a:t> </a:t>
            </a:r>
            <a:r>
              <a:rPr lang="en-US" sz="2000" b="1" dirty="0" err="1">
                <a:solidFill>
                  <a:schemeClr val="bg1"/>
                </a:solidFill>
                <a:latin typeface="Amatic SC" panose="020B0604020202020204" pitchFamily="2" charset="-79"/>
                <a:cs typeface="Amatic SC" panose="020B0604020202020204" pitchFamily="2" charset="-79"/>
              </a:rPr>
              <a:t>Vỹ</a:t>
            </a:r>
            <a:r>
              <a:rPr lang="en-US" sz="2000" b="1" dirty="0">
                <a:solidFill>
                  <a:schemeClr val="bg1"/>
                </a:solidFill>
                <a:latin typeface="Amatic SC" panose="020B0604020202020204" pitchFamily="2" charset="-79"/>
                <a:cs typeface="Amatic SC" panose="020B0604020202020204" pitchFamily="2" charset="-79"/>
              </a:rPr>
              <a:t> </a:t>
            </a:r>
          </a:p>
          <a:p>
            <a:r>
              <a:rPr lang="en-US" sz="2000" b="1" dirty="0" err="1">
                <a:solidFill>
                  <a:schemeClr val="bg1"/>
                </a:solidFill>
                <a:latin typeface="Amatic SC" panose="020B0604020202020204" pitchFamily="2" charset="-79"/>
                <a:cs typeface="Amatic SC" panose="020B0604020202020204" pitchFamily="2" charset="-79"/>
              </a:rPr>
              <a:t>Danh</a:t>
            </a:r>
            <a:r>
              <a:rPr lang="en-US" sz="2000" b="1" dirty="0">
                <a:solidFill>
                  <a:schemeClr val="bg1"/>
                </a:solidFill>
                <a:latin typeface="Amatic SC" panose="020B0604020202020204" pitchFamily="2" charset="-79"/>
                <a:cs typeface="Amatic SC" panose="020B0604020202020204" pitchFamily="2" charset="-79"/>
              </a:rPr>
              <a:t> </a:t>
            </a:r>
            <a:r>
              <a:rPr lang="en-US" sz="2000" b="1" dirty="0" err="1">
                <a:solidFill>
                  <a:schemeClr val="bg1"/>
                </a:solidFill>
                <a:latin typeface="Amatic SC" panose="020B0604020202020204" pitchFamily="2" charset="-79"/>
                <a:cs typeface="Amatic SC" panose="020B0604020202020204" pitchFamily="2" charset="-79"/>
              </a:rPr>
              <a:t>võ</a:t>
            </a:r>
            <a:r>
              <a:rPr lang="en-US" sz="2000" b="1" dirty="0">
                <a:solidFill>
                  <a:schemeClr val="bg1"/>
                </a:solidFill>
                <a:latin typeface="Amatic SC" panose="020B0604020202020204" pitchFamily="2" charset="-79"/>
                <a:cs typeface="Amatic SC" panose="020B0604020202020204" pitchFamily="2" charset="-79"/>
              </a:rPr>
              <a:t> </a:t>
            </a:r>
            <a:r>
              <a:rPr lang="en-US" sz="2000" b="1" dirty="0" err="1">
                <a:solidFill>
                  <a:schemeClr val="bg1"/>
                </a:solidFill>
                <a:latin typeface="Amatic SC" panose="020B0604020202020204" pitchFamily="2" charset="-79"/>
                <a:cs typeface="Amatic SC" panose="020B0604020202020204" pitchFamily="2" charset="-79"/>
              </a:rPr>
              <a:t>hồng</a:t>
            </a:r>
            <a:r>
              <a:rPr lang="en-US" sz="2000" b="1" dirty="0">
                <a:solidFill>
                  <a:schemeClr val="bg1"/>
                </a:solidFill>
                <a:latin typeface="Amatic SC" panose="020B0604020202020204" pitchFamily="2" charset="-79"/>
                <a:cs typeface="Amatic SC" panose="020B0604020202020204" pitchFamily="2" charset="-79"/>
              </a:rPr>
              <a:t> </a:t>
            </a:r>
            <a:r>
              <a:rPr lang="en-US" sz="2000" b="1" dirty="0" err="1">
                <a:solidFill>
                  <a:schemeClr val="bg1"/>
                </a:solidFill>
                <a:latin typeface="Amatic SC" panose="020B0604020202020204" pitchFamily="2" charset="-79"/>
                <a:cs typeface="Amatic SC" panose="020B0604020202020204" pitchFamily="2" charset="-79"/>
              </a:rPr>
              <a:t>phúc</a:t>
            </a:r>
            <a:r>
              <a:rPr lang="en-US" sz="2000" b="1" dirty="0">
                <a:solidFill>
                  <a:schemeClr val="bg1"/>
                </a:solidFill>
                <a:latin typeface="Amatic SC" panose="020B0604020202020204" pitchFamily="2" charset="-79"/>
                <a:cs typeface="Amatic SC" panose="020B0604020202020204" pitchFamily="2" charset="-79"/>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5C9B56-EEEB-49E4-8F2A-B8344A9A16B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4" name="TextBox 3">
            <a:extLst>
              <a:ext uri="{FF2B5EF4-FFF2-40B4-BE49-F238E27FC236}">
                <a16:creationId xmlns:a16="http://schemas.microsoft.com/office/drawing/2014/main" id="{236B0E98-D8F9-48ED-9203-2EBB4233E663}"/>
              </a:ext>
            </a:extLst>
          </p:cNvPr>
          <p:cNvSpPr txBox="1"/>
          <p:nvPr/>
        </p:nvSpPr>
        <p:spPr>
          <a:xfrm>
            <a:off x="234286" y="382983"/>
            <a:ext cx="1386918" cy="338554"/>
          </a:xfrm>
          <a:prstGeom prst="rect">
            <a:avLst/>
          </a:prstGeom>
          <a:noFill/>
        </p:spPr>
        <p:txBody>
          <a:bodyPr wrap="none" rtlCol="0">
            <a:spAutoFit/>
          </a:bodyPr>
          <a:lstStyle/>
          <a:p>
            <a:r>
              <a:rPr lang="en-US" sz="1600" b="1" dirty="0">
                <a:solidFill>
                  <a:schemeClr val="bg2">
                    <a:lumMod val="75000"/>
                  </a:schemeClr>
                </a:solidFill>
                <a:latin typeface="Quicksand" panose="020B0604020202020204" charset="0"/>
              </a:rPr>
              <a:t>Abstraction:</a:t>
            </a:r>
          </a:p>
        </p:txBody>
      </p:sp>
      <p:sp>
        <p:nvSpPr>
          <p:cNvPr id="5" name="TextBox 4">
            <a:extLst>
              <a:ext uri="{FF2B5EF4-FFF2-40B4-BE49-F238E27FC236}">
                <a16:creationId xmlns:a16="http://schemas.microsoft.com/office/drawing/2014/main" id="{6B7551C4-6497-41FD-8A59-75516FB93B73}"/>
              </a:ext>
            </a:extLst>
          </p:cNvPr>
          <p:cNvSpPr txBox="1"/>
          <p:nvPr/>
        </p:nvSpPr>
        <p:spPr>
          <a:xfrm>
            <a:off x="234286" y="557266"/>
            <a:ext cx="6448902" cy="584775"/>
          </a:xfrm>
          <a:prstGeom prst="rect">
            <a:avLst/>
          </a:prstGeom>
          <a:noFill/>
        </p:spPr>
        <p:txBody>
          <a:bodyPr wrap="square" rtlCol="0">
            <a:spAutoFit/>
          </a:bodyPr>
          <a:lstStyle/>
          <a:p>
            <a:endParaRPr lang="en-US" sz="1600" dirty="0">
              <a:solidFill>
                <a:schemeClr val="bg2">
                  <a:lumMod val="75000"/>
                </a:schemeClr>
              </a:solidFill>
              <a:latin typeface="Quicksand" panose="020B0604020202020204" charset="0"/>
            </a:endParaRPr>
          </a:p>
          <a:p>
            <a:pPr marL="285750" indent="-285750">
              <a:buFont typeface="Arial" panose="020B0604020202020204" pitchFamily="34" charset="0"/>
              <a:buChar char="•"/>
            </a:pPr>
            <a:r>
              <a:rPr lang="en-US" sz="1600" dirty="0" err="1">
                <a:solidFill>
                  <a:schemeClr val="bg2">
                    <a:lumMod val="75000"/>
                  </a:schemeClr>
                </a:solidFill>
                <a:latin typeface="Quicksand" panose="020B0604020202020204" charset="0"/>
              </a:rPr>
              <a:t>Tìm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khoảng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từ</a:t>
            </a:r>
            <a:r>
              <a:rPr lang="en-US" sz="1600" dirty="0">
                <a:solidFill>
                  <a:schemeClr val="bg2">
                    <a:lumMod val="75000"/>
                  </a:schemeClr>
                </a:solidFill>
                <a:latin typeface="Quicksand" panose="020B0604020202020204" charset="0"/>
              </a:rPr>
              <a:t> 1 </a:t>
            </a:r>
            <a:r>
              <a:rPr lang="en-US" sz="1600" dirty="0" err="1">
                <a:solidFill>
                  <a:schemeClr val="bg2">
                    <a:lumMod val="75000"/>
                  </a:schemeClr>
                </a:solidFill>
                <a:latin typeface="Quicksand" panose="020B0604020202020204" charset="0"/>
              </a:rPr>
              <a:t>điểm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đến</a:t>
            </a:r>
            <a:r>
              <a:rPr lang="en-US" sz="1600" dirty="0">
                <a:solidFill>
                  <a:schemeClr val="bg2">
                    <a:lumMod val="75000"/>
                  </a:schemeClr>
                </a:solidFill>
                <a:latin typeface="Quicksand" panose="020B0604020202020204" charset="0"/>
              </a:rPr>
              <a:t> 1 </a:t>
            </a:r>
            <a:r>
              <a:rPr lang="en-US" sz="1600" dirty="0" err="1">
                <a:solidFill>
                  <a:schemeClr val="bg2">
                    <a:lumMod val="75000"/>
                  </a:schemeClr>
                </a:solidFill>
                <a:latin typeface="Quicksand" panose="020B0604020202020204" charset="0"/>
              </a:rPr>
              <a:t>đường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thẳng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trước</a:t>
            </a:r>
            <a:r>
              <a:rPr lang="en-US" sz="1600" dirty="0">
                <a:solidFill>
                  <a:schemeClr val="bg2">
                    <a:lumMod val="75000"/>
                  </a:schemeClr>
                </a:solidFill>
                <a:latin typeface="Quicksand" panose="020B0604020202020204" charset="0"/>
              </a:rPr>
              <a:t> </a:t>
            </a:r>
          </a:p>
        </p:txBody>
      </p:sp>
      <p:sp>
        <p:nvSpPr>
          <p:cNvPr id="6" name="TextBox 5">
            <a:extLst>
              <a:ext uri="{FF2B5EF4-FFF2-40B4-BE49-F238E27FC236}">
                <a16:creationId xmlns:a16="http://schemas.microsoft.com/office/drawing/2014/main" id="{C21E15EC-D593-43AE-BF91-38E19A3864DD}"/>
              </a:ext>
            </a:extLst>
          </p:cNvPr>
          <p:cNvSpPr txBox="1"/>
          <p:nvPr/>
        </p:nvSpPr>
        <p:spPr>
          <a:xfrm>
            <a:off x="244454" y="1266779"/>
            <a:ext cx="1662635" cy="338554"/>
          </a:xfrm>
          <a:prstGeom prst="rect">
            <a:avLst/>
          </a:prstGeom>
          <a:noFill/>
        </p:spPr>
        <p:txBody>
          <a:bodyPr wrap="none" rtlCol="0">
            <a:spAutoFit/>
          </a:bodyPr>
          <a:lstStyle/>
          <a:p>
            <a:r>
              <a:rPr lang="en-US" sz="1600" b="1" dirty="0" err="1">
                <a:solidFill>
                  <a:schemeClr val="bg2">
                    <a:lumMod val="75000"/>
                  </a:schemeClr>
                </a:solidFill>
                <a:latin typeface="Quicksand" panose="020B0604020202020204" charset="0"/>
              </a:rPr>
              <a:t>Decompositon</a:t>
            </a:r>
            <a:r>
              <a:rPr lang="en-US" sz="1600" b="1" dirty="0">
                <a:solidFill>
                  <a:schemeClr val="bg2">
                    <a:lumMod val="75000"/>
                  </a:schemeClr>
                </a:solidFill>
                <a:latin typeface="Quicksand" panose="020B0604020202020204" charset="0"/>
              </a:rPr>
              <a:t>:</a:t>
            </a:r>
          </a:p>
        </p:txBody>
      </p:sp>
      <p:sp>
        <p:nvSpPr>
          <p:cNvPr id="7" name="TextBox 6">
            <a:extLst>
              <a:ext uri="{FF2B5EF4-FFF2-40B4-BE49-F238E27FC236}">
                <a16:creationId xmlns:a16="http://schemas.microsoft.com/office/drawing/2014/main" id="{F4C364B0-C02A-4685-8B3B-3CFB705A3183}"/>
              </a:ext>
            </a:extLst>
          </p:cNvPr>
          <p:cNvSpPr txBox="1"/>
          <p:nvPr/>
        </p:nvSpPr>
        <p:spPr>
          <a:xfrm>
            <a:off x="244454" y="1728634"/>
            <a:ext cx="6028599"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solidFill>
                  <a:schemeClr val="bg2">
                    <a:lumMod val="75000"/>
                  </a:schemeClr>
                </a:solidFill>
                <a:latin typeface="Quicksand" panose="020B0604020202020204" charset="0"/>
              </a:rPr>
              <a:t>Thay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vì</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giải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toán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trong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hệ</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tọa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độ</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Oxyz</a:t>
            </a:r>
            <a:r>
              <a:rPr lang="en-US" sz="1600" dirty="0">
                <a:solidFill>
                  <a:schemeClr val="bg2">
                    <a:lumMod val="75000"/>
                  </a:schemeClr>
                </a:solidFill>
                <a:latin typeface="Quicksand" panose="020B0604020202020204" charset="0"/>
              </a:rPr>
              <a:t>, ta </a:t>
            </a:r>
            <a:r>
              <a:rPr lang="en-US" sz="1600" dirty="0" err="1">
                <a:solidFill>
                  <a:schemeClr val="bg2">
                    <a:lumMod val="75000"/>
                  </a:schemeClr>
                </a:solidFill>
                <a:latin typeface="Quicksand" panose="020B0604020202020204" charset="0"/>
              </a:rPr>
              <a:t>đưa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toán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về</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hệ</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tọa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độ</a:t>
            </a:r>
            <a:r>
              <a:rPr lang="en-US" sz="1600" dirty="0">
                <a:solidFill>
                  <a:schemeClr val="bg2">
                    <a:lumMod val="75000"/>
                  </a:schemeClr>
                </a:solidFill>
                <a:latin typeface="Quicksand" panose="020B0604020202020204" charset="0"/>
              </a:rPr>
              <a:t> Oxy</a:t>
            </a:r>
          </a:p>
        </p:txBody>
      </p:sp>
      <p:sp>
        <p:nvSpPr>
          <p:cNvPr id="10" name="Google Shape;746;p20">
            <a:extLst>
              <a:ext uri="{FF2B5EF4-FFF2-40B4-BE49-F238E27FC236}">
                <a16:creationId xmlns:a16="http://schemas.microsoft.com/office/drawing/2014/main" id="{B7242FB8-71C8-4629-A654-EA5153D4F722}"/>
              </a:ext>
            </a:extLst>
          </p:cNvPr>
          <p:cNvSpPr txBox="1">
            <a:spLocks/>
          </p:cNvSpPr>
          <p:nvPr/>
        </p:nvSpPr>
        <p:spPr>
          <a:xfrm>
            <a:off x="-3862" y="2995144"/>
            <a:ext cx="6925197" cy="173962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Đây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là</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một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thuần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toán</a:t>
            </a:r>
            <a:r>
              <a:rPr lang="en-US" sz="1600" dirty="0">
                <a:solidFill>
                  <a:schemeClr val="bg2">
                    <a:lumMod val="75000"/>
                  </a:schemeClr>
                </a:solidFill>
                <a:latin typeface="Quicksand" panose="020B0604020202020204" charset="0"/>
              </a:rPr>
              <a:t>, ta </a:t>
            </a:r>
            <a:r>
              <a:rPr lang="en-US" sz="1600" dirty="0" err="1">
                <a:solidFill>
                  <a:schemeClr val="bg2">
                    <a:lumMod val="75000"/>
                  </a:schemeClr>
                </a:solidFill>
                <a:latin typeface="Quicksand" panose="020B0604020202020204" charset="0"/>
              </a:rPr>
              <a:t>vẽ</a:t>
            </a:r>
            <a:r>
              <a:rPr lang="en-US" sz="1600" dirty="0">
                <a:solidFill>
                  <a:schemeClr val="bg2">
                    <a:lumMod val="75000"/>
                  </a:schemeClr>
                </a:solidFill>
                <a:latin typeface="Quicksand" panose="020B0604020202020204" charset="0"/>
              </a:rPr>
              <a:t> tam </a:t>
            </a:r>
            <a:r>
              <a:rPr lang="en-US" sz="1600" dirty="0" err="1">
                <a:solidFill>
                  <a:schemeClr val="bg2">
                    <a:lumMod val="75000"/>
                  </a:schemeClr>
                </a:solidFill>
                <a:latin typeface="Quicksand" panose="020B0604020202020204" charset="0"/>
              </a:rPr>
              <a:t>giác</a:t>
            </a:r>
            <a:r>
              <a:rPr lang="en-US" sz="1600" dirty="0">
                <a:solidFill>
                  <a:schemeClr val="bg2">
                    <a:lumMod val="75000"/>
                  </a:schemeClr>
                </a:solidFill>
                <a:latin typeface="Quicksand" panose="020B0604020202020204" charset="0"/>
              </a:rPr>
              <a:t> ABC </a:t>
            </a:r>
            <a:r>
              <a:rPr lang="en-US" sz="1600" dirty="0" err="1">
                <a:solidFill>
                  <a:schemeClr val="bg2">
                    <a:lumMod val="75000"/>
                  </a:schemeClr>
                </a:solidFill>
                <a:latin typeface="Quicksand" panose="020B0604020202020204" charset="0"/>
              </a:rPr>
              <a:t>từ</a:t>
            </a:r>
            <a:r>
              <a:rPr lang="en-US" sz="1600" dirty="0">
                <a:solidFill>
                  <a:schemeClr val="bg2">
                    <a:lumMod val="75000"/>
                  </a:schemeClr>
                </a:solidFill>
                <a:latin typeface="Quicksand" panose="020B0604020202020204" charset="0"/>
              </a:rPr>
              <a:t> 3 </a:t>
            </a:r>
            <a:r>
              <a:rPr lang="en-US" sz="1600" dirty="0" err="1">
                <a:solidFill>
                  <a:schemeClr val="bg2">
                    <a:lumMod val="75000"/>
                  </a:schemeClr>
                </a:solidFill>
                <a:latin typeface="Quicksand" panose="020B0604020202020204" charset="0"/>
              </a:rPr>
              <a:t>điểm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gọi</a:t>
            </a:r>
            <a:r>
              <a:rPr lang="en-US" sz="1600" dirty="0">
                <a:solidFill>
                  <a:schemeClr val="bg2">
                    <a:lumMod val="75000"/>
                  </a:schemeClr>
                </a:solidFill>
                <a:latin typeface="Quicksand" panose="020B0604020202020204" charset="0"/>
              </a:rPr>
              <a:t> :</a:t>
            </a:r>
          </a:p>
          <a:p>
            <a:pPr marL="628650" indent="-285750">
              <a:buFont typeface="Arial" panose="020B0604020202020204" pitchFamily="34" charset="0"/>
              <a:buChar char="•"/>
            </a:pPr>
            <a:r>
              <a:rPr lang="en-US" sz="1600" dirty="0">
                <a:solidFill>
                  <a:schemeClr val="bg2">
                    <a:lumMod val="75000"/>
                  </a:schemeClr>
                </a:solidFill>
                <a:latin typeface="Quicksand" panose="020B0604020202020204" charset="0"/>
              </a:rPr>
              <a:t>a = BC, b = AC, c = AB</a:t>
            </a:r>
          </a:p>
          <a:p>
            <a:pPr marL="628650" indent="-285750">
              <a:buFont typeface="Arial" panose="020B0604020202020204" pitchFamily="34" charset="0"/>
              <a:buChar char="•"/>
            </a:pPr>
            <a:r>
              <a:rPr lang="en-US" sz="1600" dirty="0">
                <a:solidFill>
                  <a:schemeClr val="bg2">
                    <a:lumMod val="75000"/>
                  </a:schemeClr>
                </a:solidFill>
                <a:latin typeface="Quicksand" panose="020B0604020202020204" charset="0"/>
              </a:rPr>
              <a:t>P : </a:t>
            </a:r>
            <a:r>
              <a:rPr lang="en-US" sz="1600" dirty="0" err="1">
                <a:solidFill>
                  <a:schemeClr val="bg2">
                    <a:lumMod val="75000"/>
                  </a:schemeClr>
                </a:solidFill>
                <a:latin typeface="Quicksand" panose="020B0604020202020204" charset="0"/>
              </a:rPr>
              <a:t>nửa</a:t>
            </a:r>
            <a:r>
              <a:rPr lang="en-US" sz="1600" dirty="0">
                <a:solidFill>
                  <a:schemeClr val="bg2">
                    <a:lumMod val="75000"/>
                  </a:schemeClr>
                </a:solidFill>
                <a:latin typeface="Quicksand" panose="020B0604020202020204" charset="0"/>
              </a:rPr>
              <a:t> chu vi tam </a:t>
            </a:r>
            <a:r>
              <a:rPr lang="en-US" sz="1600" dirty="0" err="1">
                <a:solidFill>
                  <a:schemeClr val="bg2">
                    <a:lumMod val="75000"/>
                  </a:schemeClr>
                </a:solidFill>
                <a:latin typeface="Quicksand" panose="020B0604020202020204" charset="0"/>
              </a:rPr>
              <a:t>giác</a:t>
            </a:r>
            <a:r>
              <a:rPr lang="en-US" sz="1600" dirty="0">
                <a:solidFill>
                  <a:schemeClr val="bg2">
                    <a:lumMod val="75000"/>
                  </a:schemeClr>
                </a:solidFill>
                <a:latin typeface="Quicksand" panose="020B0604020202020204" charset="0"/>
              </a:rPr>
              <a:t> ABC, S : </a:t>
            </a:r>
            <a:r>
              <a:rPr lang="en-US" sz="1600" dirty="0" err="1">
                <a:solidFill>
                  <a:schemeClr val="bg2">
                    <a:lumMod val="75000"/>
                  </a:schemeClr>
                </a:solidFill>
                <a:latin typeface="Quicksand" panose="020B0604020202020204" charset="0"/>
              </a:rPr>
              <a:t>diện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tích</a:t>
            </a:r>
            <a:r>
              <a:rPr lang="en-US" sz="1600" dirty="0">
                <a:solidFill>
                  <a:schemeClr val="bg2">
                    <a:lumMod val="75000"/>
                  </a:schemeClr>
                </a:solidFill>
                <a:latin typeface="Quicksand" panose="020B0604020202020204" charset="0"/>
              </a:rPr>
              <a:t> tam </a:t>
            </a:r>
            <a:r>
              <a:rPr lang="en-US" sz="1600" dirty="0" err="1">
                <a:solidFill>
                  <a:schemeClr val="bg2">
                    <a:lumMod val="75000"/>
                  </a:schemeClr>
                </a:solidFill>
                <a:latin typeface="Quicksand" panose="020B0604020202020204" charset="0"/>
              </a:rPr>
              <a:t>giác</a:t>
            </a:r>
            <a:r>
              <a:rPr lang="en-US" sz="1600" dirty="0">
                <a:solidFill>
                  <a:schemeClr val="bg2">
                    <a:lumMod val="75000"/>
                  </a:schemeClr>
                </a:solidFill>
                <a:latin typeface="Quicksand" panose="020B0604020202020204" charset="0"/>
              </a:rPr>
              <a:t>,</a:t>
            </a:r>
          </a:p>
          <a:p>
            <a:pPr marL="628650" indent="-285750">
              <a:buFont typeface="Arial" panose="020B0604020202020204" pitchFamily="34" charset="0"/>
              <a:buChar char="•"/>
            </a:pPr>
            <a:r>
              <a:rPr lang="en-US" sz="1600" dirty="0">
                <a:solidFill>
                  <a:schemeClr val="bg2">
                    <a:lumMod val="75000"/>
                  </a:schemeClr>
                </a:solidFill>
                <a:latin typeface="Quicksand" panose="020B0604020202020204" charset="0"/>
              </a:rPr>
              <a:t>S = sqrt(p*(p-a)*(p-b)*(p-c))</a:t>
            </a:r>
          </a:p>
          <a:p>
            <a:pPr marL="628650" indent="-285750">
              <a:buFont typeface="Arial" panose="020B0604020202020204" pitchFamily="34" charset="0"/>
              <a:buChar char="•"/>
            </a:pPr>
            <a:r>
              <a:rPr lang="en-US" sz="1600" dirty="0" err="1">
                <a:solidFill>
                  <a:schemeClr val="bg2">
                    <a:lumMod val="75000"/>
                  </a:schemeClr>
                </a:solidFill>
                <a:latin typeface="Quicksand" panose="020B0604020202020204" charset="0"/>
              </a:rPr>
              <a:t>Gọi</a:t>
            </a:r>
            <a:r>
              <a:rPr lang="en-US" sz="1600" dirty="0">
                <a:solidFill>
                  <a:schemeClr val="bg2">
                    <a:lumMod val="75000"/>
                  </a:schemeClr>
                </a:solidFill>
                <a:latin typeface="Quicksand" panose="020B0604020202020204" charset="0"/>
              </a:rPr>
              <a:t> h = AH </a:t>
            </a:r>
            <a:r>
              <a:rPr lang="en-US" sz="1600" dirty="0" err="1">
                <a:solidFill>
                  <a:schemeClr val="bg2">
                    <a:lumMod val="75000"/>
                  </a:schemeClr>
                </a:solidFill>
                <a:latin typeface="Quicksand" panose="020B0604020202020204" charset="0"/>
              </a:rPr>
              <a:t>là</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đường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cao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kẻ</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từ</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 </a:t>
            </a:r>
            <a:r>
              <a:rPr lang="en-US" sz="1600" dirty="0" err="1">
                <a:solidFill>
                  <a:schemeClr val="bg2">
                    <a:lumMod val="75000"/>
                  </a:schemeClr>
                </a:solidFill>
                <a:latin typeface="Quicksand" panose="020B0604020202020204" charset="0"/>
              </a:rPr>
              <a:t>tới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cạnh</a:t>
            </a:r>
            <a:r>
              <a:rPr lang="en-US" sz="1600" dirty="0">
                <a:solidFill>
                  <a:schemeClr val="bg2">
                    <a:lumMod val="75000"/>
                  </a:schemeClr>
                </a:solidFill>
                <a:latin typeface="Quicksand" panose="020B0604020202020204" charset="0"/>
              </a:rPr>
              <a:t> BC ta </a:t>
            </a:r>
            <a:r>
              <a:rPr lang="en-US" sz="1600" dirty="0" err="1">
                <a:solidFill>
                  <a:schemeClr val="bg2">
                    <a:lumMod val="75000"/>
                  </a:schemeClr>
                </a:solidFill>
                <a:latin typeface="Quicksand" panose="020B0604020202020204" charset="0"/>
              </a:rPr>
              <a:t>có</a:t>
            </a:r>
            <a:r>
              <a:rPr lang="en-US" sz="1600" dirty="0">
                <a:solidFill>
                  <a:schemeClr val="bg2">
                    <a:lumMod val="75000"/>
                  </a:schemeClr>
                </a:solidFill>
                <a:latin typeface="Quicksand" panose="020B0604020202020204" charset="0"/>
              </a:rPr>
              <a:t> S = ½*BC*AH = ½*a*h</a:t>
            </a:r>
          </a:p>
          <a:p>
            <a:pPr marL="628650" indent="-285750">
              <a:buFont typeface="Arial" panose="020B0604020202020204" pitchFamily="34" charset="0"/>
              <a:buChar char="•"/>
            </a:pPr>
            <a:r>
              <a:rPr lang="en-US" sz="1600" dirty="0" err="1">
                <a:solidFill>
                  <a:schemeClr val="bg2">
                    <a:lumMod val="75000"/>
                  </a:schemeClr>
                </a:solidFill>
                <a:latin typeface="Quicksand" panose="020B0604020202020204" charset="0"/>
              </a:rPr>
              <a:t>Suy</a:t>
            </a:r>
            <a:r>
              <a:rPr lang="en-US" sz="1600" dirty="0">
                <a:solidFill>
                  <a:schemeClr val="bg2">
                    <a:lumMod val="75000"/>
                  </a:schemeClr>
                </a:solidFill>
                <a:latin typeface="Quicksand" panose="020B0604020202020204" charset="0"/>
              </a:rPr>
              <a:t> ra h = 2*S/a</a:t>
            </a:r>
          </a:p>
        </p:txBody>
      </p:sp>
      <p:sp>
        <p:nvSpPr>
          <p:cNvPr id="12" name="TextBox 11">
            <a:extLst>
              <a:ext uri="{FF2B5EF4-FFF2-40B4-BE49-F238E27FC236}">
                <a16:creationId xmlns:a16="http://schemas.microsoft.com/office/drawing/2014/main" id="{AB7504C6-2E98-4944-8A37-797B164A0974}"/>
              </a:ext>
            </a:extLst>
          </p:cNvPr>
          <p:cNvSpPr txBox="1"/>
          <p:nvPr/>
        </p:nvSpPr>
        <p:spPr>
          <a:xfrm>
            <a:off x="244454" y="2402473"/>
            <a:ext cx="2218877" cy="338554"/>
          </a:xfrm>
          <a:prstGeom prst="rect">
            <a:avLst/>
          </a:prstGeom>
          <a:noFill/>
        </p:spPr>
        <p:txBody>
          <a:bodyPr wrap="none" rtlCol="0">
            <a:spAutoFit/>
          </a:bodyPr>
          <a:lstStyle/>
          <a:p>
            <a:r>
              <a:rPr lang="en-US" sz="1600" b="1" dirty="0">
                <a:solidFill>
                  <a:schemeClr val="bg2">
                    <a:lumMod val="75000"/>
                  </a:schemeClr>
                </a:solidFill>
                <a:latin typeface="Quicksand" panose="020B0604020202020204" charset="0"/>
              </a:rPr>
              <a:t>Pattern </a:t>
            </a:r>
            <a:r>
              <a:rPr lang="en-US" sz="1600" b="1" dirty="0" err="1">
                <a:solidFill>
                  <a:schemeClr val="bg2">
                    <a:lumMod val="75000"/>
                  </a:schemeClr>
                </a:solidFill>
                <a:latin typeface="Quicksand" panose="020B0604020202020204" charset="0"/>
              </a:rPr>
              <a:t>Regconition</a:t>
            </a:r>
            <a:r>
              <a:rPr lang="en-US" sz="1600" b="1" dirty="0">
                <a:solidFill>
                  <a:schemeClr val="bg2">
                    <a:lumMod val="75000"/>
                  </a:schemeClr>
                </a:solidFill>
                <a:latin typeface="Quicksand" panose="020B0604020202020204" charset="0"/>
              </a:rPr>
              <a:t>:</a:t>
            </a:r>
          </a:p>
        </p:txBody>
      </p:sp>
      <p:sp>
        <p:nvSpPr>
          <p:cNvPr id="13" name="Isosceles Triangle 12">
            <a:extLst>
              <a:ext uri="{FF2B5EF4-FFF2-40B4-BE49-F238E27FC236}">
                <a16:creationId xmlns:a16="http://schemas.microsoft.com/office/drawing/2014/main" id="{13F4543D-569F-4D65-9164-1BEF05727993}"/>
              </a:ext>
            </a:extLst>
          </p:cNvPr>
          <p:cNvSpPr/>
          <p:nvPr/>
        </p:nvSpPr>
        <p:spPr>
          <a:xfrm>
            <a:off x="7144218" y="2133073"/>
            <a:ext cx="1519517" cy="1215907"/>
          </a:xfrm>
          <a:prstGeom prst="triangl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075B9A8-0B89-4394-8F0C-2544A2B3ACB0}"/>
              </a:ext>
            </a:extLst>
          </p:cNvPr>
          <p:cNvSpPr txBox="1"/>
          <p:nvPr/>
        </p:nvSpPr>
        <p:spPr>
          <a:xfrm>
            <a:off x="7751531" y="1825296"/>
            <a:ext cx="304892" cy="307777"/>
          </a:xfrm>
          <a:prstGeom prst="rect">
            <a:avLst/>
          </a:prstGeom>
          <a:noFill/>
        </p:spPr>
        <p:txBody>
          <a:bodyPr wrap="none" rtlCol="0">
            <a:spAutoFit/>
          </a:bodyPr>
          <a:lstStyle/>
          <a:p>
            <a:r>
              <a:rPr lang="en-US" dirty="0">
                <a:solidFill>
                  <a:schemeClr val="tx1">
                    <a:lumMod val="50000"/>
                  </a:schemeClr>
                </a:solidFill>
              </a:rPr>
              <a:t>A</a:t>
            </a:r>
          </a:p>
        </p:txBody>
      </p:sp>
      <p:sp>
        <p:nvSpPr>
          <p:cNvPr id="15" name="TextBox 14">
            <a:extLst>
              <a:ext uri="{FF2B5EF4-FFF2-40B4-BE49-F238E27FC236}">
                <a16:creationId xmlns:a16="http://schemas.microsoft.com/office/drawing/2014/main" id="{3801FB1B-5857-412C-8282-975A9EB173E0}"/>
              </a:ext>
            </a:extLst>
          </p:cNvPr>
          <p:cNvSpPr txBox="1"/>
          <p:nvPr/>
        </p:nvSpPr>
        <p:spPr>
          <a:xfrm>
            <a:off x="6884196" y="3430684"/>
            <a:ext cx="304892" cy="307777"/>
          </a:xfrm>
          <a:prstGeom prst="rect">
            <a:avLst/>
          </a:prstGeom>
          <a:noFill/>
        </p:spPr>
        <p:txBody>
          <a:bodyPr wrap="none" rtlCol="0">
            <a:spAutoFit/>
          </a:bodyPr>
          <a:lstStyle/>
          <a:p>
            <a:r>
              <a:rPr lang="en-US" dirty="0"/>
              <a:t>B</a:t>
            </a:r>
          </a:p>
        </p:txBody>
      </p:sp>
      <p:sp>
        <p:nvSpPr>
          <p:cNvPr id="16" name="TextBox 15">
            <a:extLst>
              <a:ext uri="{FF2B5EF4-FFF2-40B4-BE49-F238E27FC236}">
                <a16:creationId xmlns:a16="http://schemas.microsoft.com/office/drawing/2014/main" id="{1997F9A3-4AA1-4C33-B9AE-4042AA565CCC}"/>
              </a:ext>
            </a:extLst>
          </p:cNvPr>
          <p:cNvSpPr txBox="1"/>
          <p:nvPr/>
        </p:nvSpPr>
        <p:spPr>
          <a:xfrm>
            <a:off x="8585036" y="3430683"/>
            <a:ext cx="314510" cy="307777"/>
          </a:xfrm>
          <a:prstGeom prst="rect">
            <a:avLst/>
          </a:prstGeom>
          <a:noFill/>
        </p:spPr>
        <p:txBody>
          <a:bodyPr wrap="none" rtlCol="0">
            <a:spAutoFit/>
          </a:bodyPr>
          <a:lstStyle/>
          <a:p>
            <a:r>
              <a:rPr lang="en-US" dirty="0"/>
              <a:t>C</a:t>
            </a:r>
          </a:p>
        </p:txBody>
      </p:sp>
      <p:cxnSp>
        <p:nvCxnSpPr>
          <p:cNvPr id="18" name="Straight Connector 17">
            <a:extLst>
              <a:ext uri="{FF2B5EF4-FFF2-40B4-BE49-F238E27FC236}">
                <a16:creationId xmlns:a16="http://schemas.microsoft.com/office/drawing/2014/main" id="{16397B08-6D95-49E6-BEB8-EF7254314D56}"/>
              </a:ext>
            </a:extLst>
          </p:cNvPr>
          <p:cNvCxnSpPr>
            <a:stCxn id="13" idx="0"/>
            <a:endCxn id="13" idx="3"/>
          </p:cNvCxnSpPr>
          <p:nvPr/>
        </p:nvCxnSpPr>
        <p:spPr>
          <a:xfrm>
            <a:off x="7903977" y="2133073"/>
            <a:ext cx="0" cy="1215907"/>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92952E22-6EC3-410A-A7FB-6E205F7F4A38}"/>
              </a:ext>
            </a:extLst>
          </p:cNvPr>
          <p:cNvSpPr txBox="1"/>
          <p:nvPr/>
        </p:nvSpPr>
        <p:spPr>
          <a:xfrm>
            <a:off x="7816220" y="3430682"/>
            <a:ext cx="914400" cy="307777"/>
          </a:xfrm>
          <a:prstGeom prst="rect">
            <a:avLst/>
          </a:prstGeom>
          <a:noFill/>
        </p:spPr>
        <p:txBody>
          <a:bodyPr wrap="square" rtlCol="0">
            <a:spAutoFit/>
          </a:bodyPr>
          <a:lstStyle/>
          <a:p>
            <a:r>
              <a:rPr lang="en-US" dirty="0"/>
              <a:t>H</a:t>
            </a:r>
          </a:p>
        </p:txBody>
      </p:sp>
      <p:sp>
        <p:nvSpPr>
          <p:cNvPr id="20" name="Google Shape;728;p18">
            <a:extLst>
              <a:ext uri="{FF2B5EF4-FFF2-40B4-BE49-F238E27FC236}">
                <a16:creationId xmlns:a16="http://schemas.microsoft.com/office/drawing/2014/main" id="{5711B6F4-747B-4438-B5DA-CDD70930A943}"/>
              </a:ext>
            </a:extLst>
          </p:cNvPr>
          <p:cNvSpPr txBox="1">
            <a:spLocks/>
          </p:cNvSpPr>
          <p:nvPr/>
        </p:nvSpPr>
        <p:spPr>
          <a:xfrm>
            <a:off x="3332576" y="-79733"/>
            <a:ext cx="1237091"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dirty="0" err="1">
                <a:solidFill>
                  <a:schemeClr val="bg2">
                    <a:lumMod val="75000"/>
                  </a:schemeClr>
                </a:solidFill>
                <a:latin typeface="Amatic SC" panose="00000500000000000000" pitchFamily="2" charset="-79"/>
                <a:cs typeface="Amatic SC" panose="00000500000000000000" pitchFamily="2" charset="-79"/>
              </a:rPr>
              <a:t>Lời</a:t>
            </a:r>
            <a:r>
              <a:rPr lang="en-US" sz="3000" b="1" dirty="0">
                <a:solidFill>
                  <a:schemeClr val="bg2">
                    <a:lumMod val="75000"/>
                  </a:schemeClr>
                </a:solidFill>
                <a:latin typeface="Amatic SC" panose="00000500000000000000" pitchFamily="2" charset="-79"/>
                <a:cs typeface="Amatic SC" panose="00000500000000000000" pitchFamily="2" charset="-79"/>
              </a:rPr>
              <a:t> </a:t>
            </a:r>
            <a:r>
              <a:rPr lang="en-US" sz="3000" b="1" dirty="0" err="1">
                <a:solidFill>
                  <a:schemeClr val="bg2">
                    <a:lumMod val="75000"/>
                  </a:schemeClr>
                </a:solidFill>
                <a:latin typeface="Amatic SC" panose="00000500000000000000" pitchFamily="2" charset="-79"/>
                <a:cs typeface="Amatic SC" panose="00000500000000000000" pitchFamily="2" charset="-79"/>
              </a:rPr>
              <a:t>giải</a:t>
            </a:r>
            <a:endParaRPr lang="en-US" sz="3000" b="1" dirty="0">
              <a:solidFill>
                <a:schemeClr val="bg2">
                  <a:lumMod val="75000"/>
                </a:schemeClr>
              </a:solidFill>
              <a:latin typeface="Amatic SC" panose="00000500000000000000" pitchFamily="2" charset="-79"/>
              <a:cs typeface="Amatic SC" panose="00000500000000000000" pitchFamily="2" charset="-79"/>
            </a:endParaRPr>
          </a:p>
        </p:txBody>
      </p:sp>
      <p:sp>
        <p:nvSpPr>
          <p:cNvPr id="17" name="Google Shape;737;p19">
            <a:extLst>
              <a:ext uri="{FF2B5EF4-FFF2-40B4-BE49-F238E27FC236}">
                <a16:creationId xmlns:a16="http://schemas.microsoft.com/office/drawing/2014/main" id="{B9E471CD-FAEA-4C5F-96DC-AFB7705215B2}"/>
              </a:ext>
            </a:extLst>
          </p:cNvPr>
          <p:cNvSpPr/>
          <p:nvPr/>
        </p:nvSpPr>
        <p:spPr>
          <a:xfrm rot="1473006">
            <a:off x="7797372" y="12243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extLst>
      <p:ext uri="{BB962C8B-B14F-4D97-AF65-F5344CB8AC3E}">
        <p14:creationId xmlns:p14="http://schemas.microsoft.com/office/powerpoint/2010/main" val="3657611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P spid="12" grpId="0"/>
      <p:bldP spid="13" grpId="0" animBg="1"/>
      <p:bldP spid="14" grpId="0"/>
      <p:bldP spid="16"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47DD2C-B71B-4E9C-958F-71E472A329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4" name="TextBox 3">
            <a:extLst>
              <a:ext uri="{FF2B5EF4-FFF2-40B4-BE49-F238E27FC236}">
                <a16:creationId xmlns:a16="http://schemas.microsoft.com/office/drawing/2014/main" id="{7B244B40-9446-491B-8BD8-69F44A36DE4D}"/>
              </a:ext>
            </a:extLst>
          </p:cNvPr>
          <p:cNvSpPr txBox="1"/>
          <p:nvPr/>
        </p:nvSpPr>
        <p:spPr>
          <a:xfrm>
            <a:off x="284796" y="224632"/>
            <a:ext cx="1938351" cy="338554"/>
          </a:xfrm>
          <a:prstGeom prst="rect">
            <a:avLst/>
          </a:prstGeom>
          <a:noFill/>
        </p:spPr>
        <p:txBody>
          <a:bodyPr wrap="none" rtlCol="0">
            <a:spAutoFit/>
          </a:bodyPr>
          <a:lstStyle/>
          <a:p>
            <a:r>
              <a:rPr lang="en-US" sz="1600" b="1" dirty="0">
                <a:solidFill>
                  <a:schemeClr val="bg2">
                    <a:lumMod val="75000"/>
                  </a:schemeClr>
                </a:solidFill>
                <a:latin typeface="Quicksand" panose="020B0604020202020204" charset="0"/>
              </a:rPr>
              <a:t>Algorithm Design:</a:t>
            </a:r>
          </a:p>
        </p:txBody>
      </p:sp>
      <p:sp>
        <p:nvSpPr>
          <p:cNvPr id="8" name="TextBox 7">
            <a:extLst>
              <a:ext uri="{FF2B5EF4-FFF2-40B4-BE49-F238E27FC236}">
                <a16:creationId xmlns:a16="http://schemas.microsoft.com/office/drawing/2014/main" id="{C50CADF3-B0B8-4A89-9BB8-BD237406F7EC}"/>
              </a:ext>
            </a:extLst>
          </p:cNvPr>
          <p:cNvSpPr txBox="1"/>
          <p:nvPr/>
        </p:nvSpPr>
        <p:spPr>
          <a:xfrm>
            <a:off x="318439" y="843197"/>
            <a:ext cx="393085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solidFill>
                  <a:schemeClr val="bg2">
                    <a:lumMod val="75000"/>
                  </a:schemeClr>
                </a:solidFill>
                <a:latin typeface="Quicksand" panose="020B0604020202020204" charset="0"/>
              </a:rPr>
              <a:t>Áp</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dụng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công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thức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tính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khoảng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cho</a:t>
            </a:r>
            <a:r>
              <a:rPr lang="en-US" sz="1600" dirty="0">
                <a:solidFill>
                  <a:schemeClr val="bg2">
                    <a:lumMod val="75000"/>
                  </a:schemeClr>
                </a:solidFill>
                <a:latin typeface="Quicksand" panose="020B0604020202020204" charset="0"/>
              </a:rPr>
              <a:t> 2 </a:t>
            </a:r>
            <a:r>
              <a:rPr lang="en-US" sz="1600" dirty="0" err="1">
                <a:solidFill>
                  <a:schemeClr val="bg2">
                    <a:lumMod val="75000"/>
                  </a:schemeClr>
                </a:solidFill>
                <a:latin typeface="Quicksand" panose="020B0604020202020204" charset="0"/>
              </a:rPr>
              <a:t>điểm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trong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không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gian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chiều</a:t>
            </a:r>
            <a:r>
              <a:rPr lang="en-US" sz="1600" dirty="0">
                <a:solidFill>
                  <a:schemeClr val="bg2">
                    <a:lumMod val="75000"/>
                  </a:schemeClr>
                </a:solidFill>
                <a:latin typeface="Quicksand" panose="020B0604020202020204" charset="0"/>
              </a:rPr>
              <a:t>.</a:t>
            </a:r>
          </a:p>
          <a:p>
            <a:pPr marL="285750" indent="-285750">
              <a:buFont typeface="Arial" panose="020B0604020202020204" pitchFamily="34" charset="0"/>
              <a:buChar char="•"/>
            </a:pPr>
            <a:r>
              <a:rPr lang="en-US" sz="1600" dirty="0" err="1">
                <a:solidFill>
                  <a:schemeClr val="bg2">
                    <a:lumMod val="75000"/>
                  </a:schemeClr>
                </a:solidFill>
                <a:latin typeface="Quicksand" panose="020B0604020202020204" charset="0"/>
              </a:rPr>
              <a:t>Áp</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dụng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công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thức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tính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diện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tích</a:t>
            </a:r>
            <a:r>
              <a:rPr lang="en-US" sz="1600" dirty="0">
                <a:solidFill>
                  <a:schemeClr val="bg2">
                    <a:lumMod val="75000"/>
                  </a:schemeClr>
                </a:solidFill>
                <a:latin typeface="Quicksand" panose="020B0604020202020204" charset="0"/>
              </a:rPr>
              <a:t>, chu vi tam </a:t>
            </a:r>
            <a:r>
              <a:rPr lang="en-US" sz="1600" dirty="0" err="1">
                <a:solidFill>
                  <a:schemeClr val="bg2">
                    <a:lumMod val="75000"/>
                  </a:schemeClr>
                </a:solidFill>
                <a:latin typeface="Quicksand" panose="020B0604020202020204" charset="0"/>
              </a:rPr>
              <a:t>giác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Từ</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đó</a:t>
            </a:r>
            <a:r>
              <a:rPr lang="en-US" sz="1600" dirty="0">
                <a:solidFill>
                  <a:schemeClr val="bg2">
                    <a:lumMod val="75000"/>
                  </a:schemeClr>
                </a:solidFill>
                <a:latin typeface="Quicksand" panose="020B0604020202020204" charset="0"/>
              </a:rPr>
              <a:t> ta </a:t>
            </a:r>
            <a:r>
              <a:rPr lang="en-US" sz="1600" dirty="0" err="1">
                <a:solidFill>
                  <a:schemeClr val="bg2">
                    <a:lumMod val="75000"/>
                  </a:schemeClr>
                </a:solidFill>
                <a:latin typeface="Quicksand" panose="020B0604020202020204" charset="0"/>
              </a:rPr>
              <a:t>tìm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được</a:t>
            </a:r>
            <a:r>
              <a:rPr lang="en-US" sz="1600" dirty="0">
                <a:solidFill>
                  <a:schemeClr val="bg2">
                    <a:lumMod val="75000"/>
                  </a:schemeClr>
                </a:solidFill>
                <a:latin typeface="Quicksand" panose="020B0604020202020204" charset="0"/>
              </a:rPr>
              <a:t> h.</a:t>
            </a:r>
          </a:p>
        </p:txBody>
      </p:sp>
      <p:sp>
        <p:nvSpPr>
          <p:cNvPr id="10" name="TextBox 9">
            <a:extLst>
              <a:ext uri="{FF2B5EF4-FFF2-40B4-BE49-F238E27FC236}">
                <a16:creationId xmlns:a16="http://schemas.microsoft.com/office/drawing/2014/main" id="{1D6CEC7E-9923-4796-BF66-DAF507FC26A9}"/>
              </a:ext>
            </a:extLst>
          </p:cNvPr>
          <p:cNvSpPr txBox="1"/>
          <p:nvPr/>
        </p:nvSpPr>
        <p:spPr>
          <a:xfrm>
            <a:off x="376684" y="2446647"/>
            <a:ext cx="1285929" cy="338554"/>
          </a:xfrm>
          <a:prstGeom prst="rect">
            <a:avLst/>
          </a:prstGeom>
          <a:noFill/>
        </p:spPr>
        <p:txBody>
          <a:bodyPr wrap="none" rtlCol="0">
            <a:spAutoFit/>
          </a:bodyPr>
          <a:lstStyle/>
          <a:p>
            <a:r>
              <a:rPr lang="en-US" sz="1600" b="1" dirty="0">
                <a:solidFill>
                  <a:schemeClr val="bg2">
                    <a:lumMod val="75000"/>
                  </a:schemeClr>
                </a:solidFill>
                <a:latin typeface="Quicksand" panose="020B0604020202020204" charset="0"/>
              </a:rPr>
              <a:t>Evaluation:</a:t>
            </a:r>
          </a:p>
        </p:txBody>
      </p:sp>
      <p:sp>
        <p:nvSpPr>
          <p:cNvPr id="12" name="TextBox 11">
            <a:extLst>
              <a:ext uri="{FF2B5EF4-FFF2-40B4-BE49-F238E27FC236}">
                <a16:creationId xmlns:a16="http://schemas.microsoft.com/office/drawing/2014/main" id="{6AFB55D3-6EB1-4923-B539-542AA34860FB}"/>
              </a:ext>
            </a:extLst>
          </p:cNvPr>
          <p:cNvSpPr txBox="1"/>
          <p:nvPr/>
        </p:nvSpPr>
        <p:spPr>
          <a:xfrm>
            <a:off x="376684" y="2934865"/>
            <a:ext cx="210826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err="1">
                <a:solidFill>
                  <a:schemeClr val="bg2">
                    <a:lumMod val="75000"/>
                  </a:schemeClr>
                </a:solidFill>
                <a:latin typeface="Quicksand" panose="020B0604020202020204" charset="0"/>
              </a:rPr>
              <a:t>Độ</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phức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tạp</a:t>
            </a:r>
            <a:r>
              <a:rPr lang="en-US" sz="1600" dirty="0">
                <a:solidFill>
                  <a:schemeClr val="bg2">
                    <a:lumMod val="75000"/>
                  </a:schemeClr>
                </a:solidFill>
                <a:latin typeface="Quicksand" panose="020B0604020202020204" charset="0"/>
              </a:rPr>
              <a:t>: O(1)</a:t>
            </a:r>
          </a:p>
        </p:txBody>
      </p:sp>
      <p:pic>
        <p:nvPicPr>
          <p:cNvPr id="9" name="Picture 8">
            <a:extLst>
              <a:ext uri="{FF2B5EF4-FFF2-40B4-BE49-F238E27FC236}">
                <a16:creationId xmlns:a16="http://schemas.microsoft.com/office/drawing/2014/main" id="{0EDA7CFE-37F2-4257-AA00-9FA0DC5DD824}"/>
              </a:ext>
            </a:extLst>
          </p:cNvPr>
          <p:cNvPicPr>
            <a:picLocks noChangeAspect="1"/>
          </p:cNvPicPr>
          <p:nvPr/>
        </p:nvPicPr>
        <p:blipFill rotWithShape="1">
          <a:blip r:embed="rId2"/>
          <a:srcRect t="9038"/>
          <a:stretch/>
        </p:blipFill>
        <p:spPr>
          <a:xfrm>
            <a:off x="4305657" y="563186"/>
            <a:ext cx="4706784" cy="3676730"/>
          </a:xfrm>
          <a:prstGeom prst="rect">
            <a:avLst/>
          </a:prstGeom>
        </p:spPr>
      </p:pic>
    </p:spTree>
    <p:extLst>
      <p:ext uri="{BB962C8B-B14F-4D97-AF65-F5344CB8AC3E}">
        <p14:creationId xmlns:p14="http://schemas.microsoft.com/office/powerpoint/2010/main" val="2100110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9E7F8E-B8D4-4061-9CCD-E529949317C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7AF1789B-5A75-4369-BF04-A8E37D07E496}"/>
              </a:ext>
            </a:extLst>
          </p:cNvPr>
          <p:cNvPicPr>
            <a:picLocks noChangeAspect="1"/>
          </p:cNvPicPr>
          <p:nvPr/>
        </p:nvPicPr>
        <p:blipFill>
          <a:blip r:embed="rId2"/>
          <a:stretch>
            <a:fillRect/>
          </a:stretch>
        </p:blipFill>
        <p:spPr>
          <a:xfrm>
            <a:off x="1733704" y="1160995"/>
            <a:ext cx="5811061" cy="3077004"/>
          </a:xfrm>
          <a:prstGeom prst="rect">
            <a:avLst/>
          </a:prstGeom>
        </p:spPr>
      </p:pic>
      <p:sp>
        <p:nvSpPr>
          <p:cNvPr id="5" name="TextBox 4">
            <a:extLst>
              <a:ext uri="{FF2B5EF4-FFF2-40B4-BE49-F238E27FC236}">
                <a16:creationId xmlns:a16="http://schemas.microsoft.com/office/drawing/2014/main" id="{02607ABC-3016-4278-B187-817B06E8D78D}"/>
              </a:ext>
            </a:extLst>
          </p:cNvPr>
          <p:cNvSpPr txBox="1"/>
          <p:nvPr/>
        </p:nvSpPr>
        <p:spPr>
          <a:xfrm>
            <a:off x="234286" y="382983"/>
            <a:ext cx="3195105" cy="338554"/>
          </a:xfrm>
          <a:prstGeom prst="rect">
            <a:avLst/>
          </a:prstGeom>
          <a:noFill/>
        </p:spPr>
        <p:txBody>
          <a:bodyPr wrap="none" rtlCol="0">
            <a:spAutoFit/>
          </a:bodyPr>
          <a:lstStyle/>
          <a:p>
            <a:r>
              <a:rPr lang="en-US" sz="1600" b="1" dirty="0">
                <a:solidFill>
                  <a:schemeClr val="bg2">
                    <a:lumMod val="75000"/>
                  </a:schemeClr>
                </a:solidFill>
                <a:latin typeface="Quicksand" panose="020B0604020202020204" charset="0"/>
              </a:rPr>
              <a:t>Code </a:t>
            </a:r>
            <a:r>
              <a:rPr lang="en-US" sz="1600" b="1" dirty="0" err="1">
                <a:solidFill>
                  <a:schemeClr val="bg2">
                    <a:lumMod val="75000"/>
                  </a:schemeClr>
                </a:solidFill>
                <a:latin typeface="Quicksand" panose="020B0604020202020204" charset="0"/>
              </a:rPr>
              <a:t>tham</a:t>
            </a:r>
            <a:r>
              <a:rPr lang="en-US" sz="1600" b="1" dirty="0">
                <a:solidFill>
                  <a:schemeClr val="bg2">
                    <a:lumMod val="75000"/>
                  </a:schemeClr>
                </a:solidFill>
                <a:latin typeface="Quicksand" panose="020B0604020202020204" charset="0"/>
              </a:rPr>
              <a:t> </a:t>
            </a:r>
            <a:r>
              <a:rPr lang="en-US" sz="1600" b="1" dirty="0" err="1">
                <a:solidFill>
                  <a:schemeClr val="bg2">
                    <a:lumMod val="75000"/>
                  </a:schemeClr>
                </a:solidFill>
                <a:latin typeface="Quicksand" panose="020B0604020202020204" charset="0"/>
              </a:rPr>
              <a:t>khảo</a:t>
            </a:r>
            <a:r>
              <a:rPr lang="en-US" sz="1600" b="1" dirty="0">
                <a:solidFill>
                  <a:schemeClr val="bg2">
                    <a:lumMod val="75000"/>
                  </a:schemeClr>
                </a:solidFill>
                <a:latin typeface="Quicksand" panose="020B0604020202020204" charset="0"/>
              </a:rPr>
              <a:t> </a:t>
            </a:r>
            <a:r>
              <a:rPr lang="en-US" sz="1600" b="1" dirty="0" err="1">
                <a:solidFill>
                  <a:schemeClr val="bg2">
                    <a:lumMod val="75000"/>
                  </a:schemeClr>
                </a:solidFill>
                <a:latin typeface="Quicksand" panose="020B0604020202020204" charset="0"/>
              </a:rPr>
              <a:t>bằng</a:t>
            </a:r>
            <a:r>
              <a:rPr lang="en-US" sz="1600" b="1" dirty="0">
                <a:solidFill>
                  <a:schemeClr val="bg2">
                    <a:lumMod val="75000"/>
                  </a:schemeClr>
                </a:solidFill>
                <a:latin typeface="Quicksand" panose="020B0604020202020204" charset="0"/>
              </a:rPr>
              <a:t> python:</a:t>
            </a:r>
          </a:p>
        </p:txBody>
      </p:sp>
    </p:spTree>
    <p:extLst>
      <p:ext uri="{BB962C8B-B14F-4D97-AF65-F5344CB8AC3E}">
        <p14:creationId xmlns:p14="http://schemas.microsoft.com/office/powerpoint/2010/main" val="9194523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AC546D-34EF-4441-8A46-C2394D9D05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7" name="Google Shape;728;p18">
            <a:extLst>
              <a:ext uri="{FF2B5EF4-FFF2-40B4-BE49-F238E27FC236}">
                <a16:creationId xmlns:a16="http://schemas.microsoft.com/office/drawing/2014/main" id="{FC507044-A6D9-445F-9BE2-91A763EFEEC2}"/>
              </a:ext>
            </a:extLst>
          </p:cNvPr>
          <p:cNvSpPr txBox="1">
            <a:spLocks/>
          </p:cNvSpPr>
          <p:nvPr/>
        </p:nvSpPr>
        <p:spPr>
          <a:xfrm>
            <a:off x="935288" y="110566"/>
            <a:ext cx="7087200"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dirty="0" err="1">
                <a:solidFill>
                  <a:schemeClr val="bg2">
                    <a:lumMod val="75000"/>
                  </a:schemeClr>
                </a:solidFill>
                <a:latin typeface="Amatic SC" panose="00000500000000000000" pitchFamily="2" charset="-79"/>
                <a:cs typeface="Amatic SC" panose="00000500000000000000" pitchFamily="2" charset="-79"/>
              </a:rPr>
              <a:t>Bài</a:t>
            </a:r>
            <a:r>
              <a:rPr lang="en-US" sz="3000" b="1" dirty="0">
                <a:solidFill>
                  <a:schemeClr val="bg2">
                    <a:lumMod val="75000"/>
                  </a:schemeClr>
                </a:solidFill>
                <a:latin typeface="Amatic SC" panose="00000500000000000000" pitchFamily="2" charset="-79"/>
                <a:cs typeface="Amatic SC" panose="00000500000000000000" pitchFamily="2" charset="-79"/>
              </a:rPr>
              <a:t> 2</a:t>
            </a:r>
          </a:p>
        </p:txBody>
      </p:sp>
      <p:sp>
        <p:nvSpPr>
          <p:cNvPr id="9" name="TextBox 8">
            <a:extLst>
              <a:ext uri="{FF2B5EF4-FFF2-40B4-BE49-F238E27FC236}">
                <a16:creationId xmlns:a16="http://schemas.microsoft.com/office/drawing/2014/main" id="{B7057DB6-3D0C-4362-9164-60A8C488F5B7}"/>
              </a:ext>
            </a:extLst>
          </p:cNvPr>
          <p:cNvSpPr txBox="1"/>
          <p:nvPr/>
        </p:nvSpPr>
        <p:spPr>
          <a:xfrm>
            <a:off x="260538" y="798372"/>
            <a:ext cx="8643713" cy="830997"/>
          </a:xfrm>
          <a:prstGeom prst="rect">
            <a:avLst/>
          </a:prstGeom>
          <a:noFill/>
        </p:spPr>
        <p:txBody>
          <a:bodyPr wrap="none" rtlCol="0">
            <a:spAutoFit/>
          </a:bodyPr>
          <a:lstStyle/>
          <a:p>
            <a:r>
              <a:rPr lang="en-US" sz="1600" dirty="0">
                <a:solidFill>
                  <a:schemeClr val="bg2">
                    <a:lumMod val="75000"/>
                  </a:schemeClr>
                </a:solidFill>
                <a:latin typeface="Quicksand" panose="020B0604020202020204" charset="0"/>
              </a:rPr>
              <a:t>Sau </a:t>
            </a:r>
            <a:r>
              <a:rPr lang="en-US" sz="1600" dirty="0" err="1">
                <a:solidFill>
                  <a:schemeClr val="bg2">
                    <a:lumMod val="75000"/>
                  </a:schemeClr>
                </a:solidFill>
                <a:latin typeface="Quicksand" panose="020B0604020202020204" charset="0"/>
              </a:rPr>
              <a:t>khi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hoàn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thành</a:t>
            </a:r>
            <a:r>
              <a:rPr lang="en-US" sz="1600" dirty="0">
                <a:solidFill>
                  <a:schemeClr val="bg2">
                    <a:lumMod val="75000"/>
                  </a:schemeClr>
                </a:solidFill>
                <a:latin typeface="Quicksand" panose="020B0604020202020204" charset="0"/>
              </a:rPr>
              <a:t> 12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đầu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của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cuốn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Huy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đã</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vượt</a:t>
            </a:r>
            <a:r>
              <a:rPr lang="en-US" sz="1600" dirty="0">
                <a:solidFill>
                  <a:schemeClr val="bg2">
                    <a:lumMod val="75000"/>
                  </a:schemeClr>
                </a:solidFill>
                <a:latin typeface="Quicksand" panose="020B0604020202020204" charset="0"/>
              </a:rPr>
              <a:t> qua </a:t>
            </a:r>
            <a:r>
              <a:rPr lang="en-US" sz="1600" dirty="0" err="1">
                <a:solidFill>
                  <a:schemeClr val="bg2">
                    <a:lumMod val="75000"/>
                  </a:schemeClr>
                </a:solidFill>
                <a:latin typeface="Quicksand" panose="020B0604020202020204" charset="0"/>
              </a:rPr>
              <a:t>được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cuối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kì</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Nhập</a:t>
            </a:r>
            <a:endParaRPr lang="en-US" sz="1600" dirty="0">
              <a:solidFill>
                <a:schemeClr val="bg2">
                  <a:lumMod val="75000"/>
                </a:schemeClr>
              </a:solidFill>
              <a:latin typeface="Quicksand" panose="020B0604020202020204" charset="0"/>
            </a:endParaRPr>
          </a:p>
          <a:p>
            <a:r>
              <a:rPr lang="en-US" sz="1600" dirty="0" err="1">
                <a:solidFill>
                  <a:schemeClr val="bg2">
                    <a:lumMod val="75000"/>
                  </a:schemeClr>
                </a:solidFill>
                <a:latin typeface="Quicksand" panose="020B0604020202020204" charset="0"/>
              </a:rPr>
              <a:t>môn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lập</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trình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với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điểm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khá</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cao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Để</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cảm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Huy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một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toán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khá</a:t>
            </a:r>
            <a:r>
              <a:rPr lang="en-US" sz="1600" dirty="0">
                <a:solidFill>
                  <a:schemeClr val="bg2">
                    <a:lumMod val="75000"/>
                  </a:schemeClr>
                </a:solidFill>
                <a:latin typeface="Quicksand" panose="020B0604020202020204" charset="0"/>
              </a:rPr>
              <a:t> hay </a:t>
            </a:r>
            <a:r>
              <a:rPr lang="en-US" sz="1600" dirty="0" err="1">
                <a:solidFill>
                  <a:schemeClr val="bg2">
                    <a:lumMod val="75000"/>
                  </a:schemeClr>
                </a:solidFill>
                <a:latin typeface="Quicksand" panose="020B0604020202020204" charset="0"/>
              </a:rPr>
              <a:t>mà</a:t>
            </a:r>
            <a:r>
              <a:rPr lang="en-US" sz="1600" dirty="0">
                <a:solidFill>
                  <a:schemeClr val="bg2">
                    <a:lumMod val="75000"/>
                  </a:schemeClr>
                </a:solidFill>
                <a:latin typeface="Quicksand" panose="020B0604020202020204" charset="0"/>
              </a:rPr>
              <a:t> </a:t>
            </a:r>
          </a:p>
          <a:p>
            <a:r>
              <a:rPr lang="en-US" sz="1600" dirty="0" err="1">
                <a:solidFill>
                  <a:schemeClr val="bg2">
                    <a:lumMod val="75000"/>
                  </a:schemeClr>
                </a:solidFill>
                <a:latin typeface="Quicksand" panose="020B0604020202020204" charset="0"/>
              </a:rPr>
              <a:t>Huy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đang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làm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dở</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trong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cuốn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Đề</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như</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sau</a:t>
            </a:r>
            <a:r>
              <a:rPr lang="en-US" sz="1600" dirty="0">
                <a:solidFill>
                  <a:schemeClr val="bg2">
                    <a:lumMod val="75000"/>
                  </a:schemeClr>
                </a:solidFill>
                <a:latin typeface="Quicksand" panose="020B0604020202020204" charset="0"/>
              </a:rPr>
              <a:t>:</a:t>
            </a:r>
          </a:p>
        </p:txBody>
      </p:sp>
      <p:sp>
        <p:nvSpPr>
          <p:cNvPr id="16" name="TextBox 15">
            <a:extLst>
              <a:ext uri="{FF2B5EF4-FFF2-40B4-BE49-F238E27FC236}">
                <a16:creationId xmlns:a16="http://schemas.microsoft.com/office/drawing/2014/main" id="{8E917699-8436-4BEB-AA79-8EBF9668F461}"/>
              </a:ext>
            </a:extLst>
          </p:cNvPr>
          <p:cNvSpPr txBox="1"/>
          <p:nvPr/>
        </p:nvSpPr>
        <p:spPr>
          <a:xfrm>
            <a:off x="260537" y="1858449"/>
            <a:ext cx="8683787" cy="1569660"/>
          </a:xfrm>
          <a:prstGeom prst="rect">
            <a:avLst/>
          </a:prstGeom>
          <a:noFill/>
        </p:spPr>
        <p:txBody>
          <a:bodyPr wrap="square" rtlCol="0">
            <a:spAutoFit/>
          </a:bodyPr>
          <a:lstStyle/>
          <a:p>
            <a:r>
              <a:rPr lang="en-US" sz="1600" dirty="0">
                <a:solidFill>
                  <a:schemeClr val="bg2">
                    <a:lumMod val="75000"/>
                  </a:schemeClr>
                </a:solidFill>
                <a:latin typeface="Quicksand" panose="020B0604020202020204" charset="0"/>
              </a:rPr>
              <a:t>Cho 1 </a:t>
            </a:r>
            <a:r>
              <a:rPr lang="en-US" sz="1600" dirty="0" err="1">
                <a:solidFill>
                  <a:schemeClr val="bg2">
                    <a:lumMod val="75000"/>
                  </a:schemeClr>
                </a:solidFill>
                <a:latin typeface="Quicksand" panose="020B0604020202020204" charset="0"/>
              </a:rPr>
              <a:t>cây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có</a:t>
            </a:r>
            <a:r>
              <a:rPr lang="en-US" sz="1600" dirty="0">
                <a:solidFill>
                  <a:schemeClr val="bg2">
                    <a:lumMod val="75000"/>
                  </a:schemeClr>
                </a:solidFill>
                <a:latin typeface="Quicksand" panose="020B0604020202020204" charset="0"/>
              </a:rPr>
              <a:t> N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(1 &lt;= N &lt;= 10^5),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được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đánh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từ</a:t>
            </a:r>
            <a:r>
              <a:rPr lang="en-US" sz="1600" dirty="0">
                <a:solidFill>
                  <a:schemeClr val="bg2">
                    <a:lumMod val="75000"/>
                  </a:schemeClr>
                </a:solidFill>
                <a:latin typeface="Quicksand" panose="020B0604020202020204" charset="0"/>
              </a:rPr>
              <a:t> 1 </a:t>
            </a:r>
            <a:r>
              <a:rPr lang="en-US" sz="1600" dirty="0" err="1">
                <a:solidFill>
                  <a:schemeClr val="bg2">
                    <a:lumMod val="75000"/>
                  </a:schemeClr>
                </a:solidFill>
                <a:latin typeface="Quicksand" panose="020B0604020202020204" charset="0"/>
              </a:rPr>
              <a:t>tới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N.Cây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có</a:t>
            </a:r>
            <a:r>
              <a:rPr lang="en-US" sz="1600" dirty="0">
                <a:solidFill>
                  <a:schemeClr val="bg2">
                    <a:lumMod val="75000"/>
                  </a:schemeClr>
                </a:solidFill>
                <a:latin typeface="Quicksand" panose="020B0604020202020204" charset="0"/>
              </a:rPr>
              <a:t> N-1 </a:t>
            </a:r>
            <a:r>
              <a:rPr lang="en-US" sz="1600" dirty="0" err="1">
                <a:solidFill>
                  <a:schemeClr val="bg2">
                    <a:lumMod val="75000"/>
                  </a:schemeClr>
                </a:solidFill>
                <a:latin typeface="Quicksand" panose="020B0604020202020204" charset="0"/>
              </a:rPr>
              <a:t>cạnh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trong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đó</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cạnh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thứ</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nối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giữa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xi </a:t>
            </a:r>
            <a:r>
              <a:rPr lang="en-US" sz="1600" dirty="0" err="1">
                <a:solidFill>
                  <a:schemeClr val="bg2">
                    <a:lumMod val="75000"/>
                  </a:schemeClr>
                </a:solidFill>
                <a:latin typeface="Quicksand" panose="020B0604020202020204" charset="0"/>
              </a:rPr>
              <a:t>và</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yi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sẽ</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tô</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màu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mỗi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trên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cây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bằng</a:t>
            </a:r>
            <a:r>
              <a:rPr lang="en-US" sz="1600" dirty="0">
                <a:solidFill>
                  <a:schemeClr val="bg2">
                    <a:lumMod val="75000"/>
                  </a:schemeClr>
                </a:solidFill>
                <a:latin typeface="Quicksand" panose="020B0604020202020204" charset="0"/>
              </a:rPr>
              <a:t> 1 </a:t>
            </a:r>
            <a:r>
              <a:rPr lang="en-US" sz="1600" dirty="0" err="1">
                <a:solidFill>
                  <a:schemeClr val="bg2">
                    <a:lumMod val="75000"/>
                  </a:schemeClr>
                </a:solidFill>
                <a:latin typeface="Quicksand" panose="020B0604020202020204" charset="0"/>
              </a:rPr>
              <a:t>trong</a:t>
            </a:r>
            <a:r>
              <a:rPr lang="en-US" sz="1600" dirty="0">
                <a:solidFill>
                  <a:schemeClr val="bg2">
                    <a:lumMod val="75000"/>
                  </a:schemeClr>
                </a:solidFill>
                <a:latin typeface="Quicksand" panose="020B0604020202020204" charset="0"/>
              </a:rPr>
              <a:t> 2 </a:t>
            </a:r>
            <a:r>
              <a:rPr lang="en-US" sz="1600" dirty="0" err="1">
                <a:solidFill>
                  <a:schemeClr val="bg2">
                    <a:lumMod val="75000"/>
                  </a:schemeClr>
                </a:solidFill>
                <a:latin typeface="Quicksand" panose="020B0604020202020204" charset="0"/>
              </a:rPr>
              <a:t>màu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đen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trắng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sao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không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tồn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tại</a:t>
            </a:r>
            <a:r>
              <a:rPr lang="en-US" sz="1600" dirty="0">
                <a:solidFill>
                  <a:schemeClr val="bg2">
                    <a:lumMod val="75000"/>
                  </a:schemeClr>
                </a:solidFill>
                <a:latin typeface="Quicksand" panose="020B0604020202020204" charset="0"/>
              </a:rPr>
              <a:t> 2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kề</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mà</a:t>
            </a:r>
            <a:r>
              <a:rPr lang="en-US" sz="1600" dirty="0">
                <a:solidFill>
                  <a:schemeClr val="bg2">
                    <a:lumMod val="75000"/>
                  </a:schemeClr>
                </a:solidFill>
                <a:latin typeface="Quicksand" panose="020B0604020202020204" charset="0"/>
              </a:rPr>
              <a:t> 2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đều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có</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màu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đen</a:t>
            </a:r>
            <a:r>
              <a:rPr lang="en-US" sz="1600" dirty="0">
                <a:solidFill>
                  <a:schemeClr val="bg2">
                    <a:lumMod val="75000"/>
                  </a:schemeClr>
                </a:solidFill>
                <a:latin typeface="Quicksand" panose="020B0604020202020204" charset="0"/>
              </a:rPr>
              <a:t>.</a:t>
            </a:r>
          </a:p>
          <a:p>
            <a:endParaRPr lang="en-US" sz="1600" dirty="0">
              <a:solidFill>
                <a:schemeClr val="bg2">
                  <a:lumMod val="75000"/>
                </a:schemeClr>
              </a:solidFill>
              <a:latin typeface="Quicksand" panose="020B0604020202020204" charset="0"/>
            </a:endParaRPr>
          </a:p>
          <a:p>
            <a:r>
              <a:rPr lang="en-US" sz="1600" dirty="0" err="1">
                <a:solidFill>
                  <a:schemeClr val="bg2">
                    <a:lumMod val="75000"/>
                  </a:schemeClr>
                </a:solidFill>
                <a:latin typeface="Quicksand" panose="020B0604020202020204" charset="0"/>
              </a:rPr>
              <a:t>Tìm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tô</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màu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thỏa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mãn</a:t>
            </a:r>
            <a:r>
              <a:rPr lang="en-US" sz="1600" dirty="0">
                <a:solidFill>
                  <a:schemeClr val="bg2">
                    <a:lumMod val="75000"/>
                  </a:schemeClr>
                </a:solidFill>
                <a:latin typeface="Quicksand" panose="020B0604020202020204" charset="0"/>
              </a:rPr>
              <a:t>, modulo 10^9+7</a:t>
            </a:r>
          </a:p>
          <a:p>
            <a:endParaRPr lang="en-US" sz="1600" dirty="0">
              <a:solidFill>
                <a:schemeClr val="bg2">
                  <a:lumMod val="75000"/>
                </a:schemeClr>
              </a:solidFill>
              <a:latin typeface="Quicksand" panose="020B0604020202020204" charset="0"/>
            </a:endParaRPr>
          </a:p>
        </p:txBody>
      </p:sp>
      <p:sp>
        <p:nvSpPr>
          <p:cNvPr id="17" name="TextBox 16">
            <a:extLst>
              <a:ext uri="{FF2B5EF4-FFF2-40B4-BE49-F238E27FC236}">
                <a16:creationId xmlns:a16="http://schemas.microsoft.com/office/drawing/2014/main" id="{27EB657A-D60D-4832-9015-4279B6806093}"/>
              </a:ext>
            </a:extLst>
          </p:cNvPr>
          <p:cNvSpPr txBox="1"/>
          <p:nvPr/>
        </p:nvSpPr>
        <p:spPr>
          <a:xfrm>
            <a:off x="292474" y="3564861"/>
            <a:ext cx="3728906" cy="1323439"/>
          </a:xfrm>
          <a:prstGeom prst="rect">
            <a:avLst/>
          </a:prstGeom>
          <a:noFill/>
        </p:spPr>
        <p:txBody>
          <a:bodyPr wrap="none" rtlCol="0">
            <a:spAutoFit/>
          </a:bodyPr>
          <a:lstStyle/>
          <a:p>
            <a:r>
              <a:rPr lang="en-US" sz="1600" dirty="0">
                <a:solidFill>
                  <a:schemeClr val="bg2">
                    <a:lumMod val="75000"/>
                  </a:schemeClr>
                </a:solidFill>
                <a:latin typeface="Quicksand" panose="020B0604020202020204" charset="0"/>
              </a:rPr>
              <a:t>Input:</a:t>
            </a:r>
          </a:p>
          <a:p>
            <a:pPr marL="285750" indent="-285750">
              <a:buFont typeface="Arial" panose="020B0604020202020204" pitchFamily="34" charset="0"/>
              <a:buChar char="•"/>
            </a:pPr>
            <a:r>
              <a:rPr lang="en-US" sz="1600" dirty="0">
                <a:solidFill>
                  <a:schemeClr val="bg2">
                    <a:lumMod val="75000"/>
                  </a:schemeClr>
                </a:solidFill>
                <a:latin typeface="Quicksand" panose="020B0604020202020204" charset="0"/>
              </a:rPr>
              <a:t>N</a:t>
            </a:r>
          </a:p>
          <a:p>
            <a:pPr marL="285750" indent="-285750">
              <a:buFont typeface="Arial" panose="020B0604020202020204" pitchFamily="34" charset="0"/>
              <a:buChar char="•"/>
            </a:pPr>
            <a:r>
              <a:rPr lang="en-US" sz="1600" dirty="0">
                <a:solidFill>
                  <a:schemeClr val="bg2">
                    <a:lumMod val="75000"/>
                  </a:schemeClr>
                </a:solidFill>
                <a:latin typeface="Quicksand" panose="020B0604020202020204" charset="0"/>
              </a:rPr>
              <a:t>N-1 </a:t>
            </a:r>
            <a:r>
              <a:rPr lang="en-US" sz="1600" dirty="0" err="1">
                <a:solidFill>
                  <a:schemeClr val="bg2">
                    <a:lumMod val="75000"/>
                  </a:schemeClr>
                </a:solidFill>
                <a:latin typeface="Quicksand" panose="020B0604020202020204" charset="0"/>
              </a:rPr>
              <a:t>dòng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gồm</a:t>
            </a:r>
            <a:r>
              <a:rPr lang="en-US" sz="1600" dirty="0">
                <a:solidFill>
                  <a:schemeClr val="bg2">
                    <a:lumMod val="75000"/>
                  </a:schemeClr>
                </a:solidFill>
                <a:latin typeface="Quicksand" panose="020B0604020202020204" charset="0"/>
              </a:rPr>
              <a:t> 2 </a:t>
            </a:r>
            <a:r>
              <a:rPr lang="en-US" sz="1600" dirty="0" err="1">
                <a:solidFill>
                  <a:schemeClr val="bg2">
                    <a:lumMod val="75000"/>
                  </a:schemeClr>
                </a:solidFill>
                <a:latin typeface="Quicksand" panose="020B0604020202020204" charset="0"/>
              </a:rPr>
              <a:t>số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nguyên</a:t>
            </a:r>
            <a:r>
              <a:rPr lang="en-US" sz="1600" dirty="0">
                <a:solidFill>
                  <a:schemeClr val="bg2">
                    <a:lumMod val="75000"/>
                  </a:schemeClr>
                </a:solidFill>
                <a:latin typeface="Quicksand" panose="020B0604020202020204" charset="0"/>
              </a:rPr>
              <a:t> xi </a:t>
            </a:r>
            <a:r>
              <a:rPr lang="en-US" sz="1600" dirty="0" err="1">
                <a:solidFill>
                  <a:schemeClr val="bg2">
                    <a:lumMod val="75000"/>
                  </a:schemeClr>
                </a:solidFill>
                <a:latin typeface="Quicksand" panose="020B0604020202020204" charset="0"/>
              </a:rPr>
              <a:t>và</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yi</a:t>
            </a:r>
            <a:endParaRPr lang="en-US" sz="1600" dirty="0">
              <a:solidFill>
                <a:schemeClr val="bg2">
                  <a:lumMod val="75000"/>
                </a:schemeClr>
              </a:solidFill>
              <a:latin typeface="Quicksand" panose="020B0604020202020204" charset="0"/>
            </a:endParaRPr>
          </a:p>
          <a:p>
            <a:r>
              <a:rPr lang="en-US" sz="1600" dirty="0">
                <a:solidFill>
                  <a:schemeClr val="bg2">
                    <a:lumMod val="75000"/>
                  </a:schemeClr>
                </a:solidFill>
                <a:latin typeface="Quicksand" panose="020B0604020202020204" charset="0"/>
              </a:rPr>
              <a:t>Output:</a:t>
            </a:r>
          </a:p>
          <a:p>
            <a:pPr marL="285750" indent="-285750">
              <a:buFont typeface="Arial" panose="020B0604020202020204" pitchFamily="34" charset="0"/>
              <a:buChar char="•"/>
            </a:pPr>
            <a:r>
              <a:rPr lang="en-US" sz="1600" dirty="0" err="1">
                <a:solidFill>
                  <a:schemeClr val="bg2">
                    <a:lumMod val="75000"/>
                  </a:schemeClr>
                </a:solidFill>
                <a:latin typeface="Quicksand" panose="020B0604020202020204" charset="0"/>
              </a:rPr>
              <a:t>Số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tô</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màu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thõa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mãn</a:t>
            </a:r>
            <a:r>
              <a:rPr lang="en-US" sz="1600" dirty="0">
                <a:solidFill>
                  <a:schemeClr val="bg2">
                    <a:lumMod val="75000"/>
                  </a:schemeClr>
                </a:solidFill>
                <a:latin typeface="Quicksand" panose="020B0604020202020204" charset="0"/>
              </a:rPr>
              <a:t> </a:t>
            </a:r>
          </a:p>
        </p:txBody>
      </p:sp>
      <p:pic>
        <p:nvPicPr>
          <p:cNvPr id="19" name="Picture 18" descr="A picture containing plant, flower, vegetable&#10;&#10;Description automatically generated">
            <a:extLst>
              <a:ext uri="{FF2B5EF4-FFF2-40B4-BE49-F238E27FC236}">
                <a16:creationId xmlns:a16="http://schemas.microsoft.com/office/drawing/2014/main" id="{0B308768-8D34-4D4F-9BCD-67E4481B03A1}"/>
              </a:ext>
            </a:extLst>
          </p:cNvPr>
          <p:cNvPicPr>
            <a:picLocks noChangeAspect="1"/>
          </p:cNvPicPr>
          <p:nvPr/>
        </p:nvPicPr>
        <p:blipFill>
          <a:blip r:embed="rId2"/>
          <a:stretch>
            <a:fillRect/>
          </a:stretch>
        </p:blipFill>
        <p:spPr>
          <a:xfrm>
            <a:off x="6336927" y="2643279"/>
            <a:ext cx="2252382" cy="2252382"/>
          </a:xfrm>
          <a:prstGeom prst="rect">
            <a:avLst/>
          </a:prstGeom>
        </p:spPr>
      </p:pic>
    </p:spTree>
    <p:extLst>
      <p:ext uri="{BB962C8B-B14F-4D97-AF65-F5344CB8AC3E}">
        <p14:creationId xmlns:p14="http://schemas.microsoft.com/office/powerpoint/2010/main" val="31838466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0802CC-42CC-4172-B337-2F5AD05C4936}"/>
              </a:ext>
            </a:extLst>
          </p:cNvPr>
          <p:cNvSpPr>
            <a:spLocks noGrp="1"/>
          </p:cNvSpPr>
          <p:nvPr>
            <p:ph type="body" idx="1"/>
          </p:nvPr>
        </p:nvSpPr>
        <p:spPr>
          <a:xfrm>
            <a:off x="3004057" y="272290"/>
            <a:ext cx="2587135" cy="601769"/>
          </a:xfrm>
        </p:spPr>
        <p:txBody>
          <a:bodyPr/>
          <a:lstStyle/>
          <a:p>
            <a:pPr marL="0" indent="0">
              <a:buNone/>
            </a:pPr>
            <a:r>
              <a:rPr lang="en-US" dirty="0" err="1"/>
              <a:t>Bạn</a:t>
            </a:r>
            <a:r>
              <a:rPr lang="en-US" dirty="0"/>
              <a:t> </a:t>
            </a:r>
            <a:r>
              <a:rPr lang="en-US" dirty="0" err="1"/>
              <a:t>có</a:t>
            </a:r>
            <a:r>
              <a:rPr lang="en-US" dirty="0"/>
              <a:t> </a:t>
            </a:r>
            <a:r>
              <a:rPr lang="en-US" dirty="0" err="1"/>
              <a:t>Biết</a:t>
            </a:r>
            <a:r>
              <a:rPr lang="en-US" dirty="0"/>
              <a:t> ?</a:t>
            </a:r>
          </a:p>
        </p:txBody>
      </p:sp>
      <p:sp>
        <p:nvSpPr>
          <p:cNvPr id="3" name="Slide Number Placeholder 2">
            <a:extLst>
              <a:ext uri="{FF2B5EF4-FFF2-40B4-BE49-F238E27FC236}">
                <a16:creationId xmlns:a16="http://schemas.microsoft.com/office/drawing/2014/main" id="{E70BDC1E-AAF4-425E-BC1A-064EB886ED7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5" name="Picture 4">
            <a:extLst>
              <a:ext uri="{FF2B5EF4-FFF2-40B4-BE49-F238E27FC236}">
                <a16:creationId xmlns:a16="http://schemas.microsoft.com/office/drawing/2014/main" id="{5E37BC6F-1668-432C-8C10-25853CC4DE86}"/>
              </a:ext>
            </a:extLst>
          </p:cNvPr>
          <p:cNvPicPr>
            <a:picLocks noChangeAspect="1"/>
          </p:cNvPicPr>
          <p:nvPr/>
        </p:nvPicPr>
        <p:blipFill>
          <a:blip r:embed="rId2"/>
          <a:stretch>
            <a:fillRect/>
          </a:stretch>
        </p:blipFill>
        <p:spPr>
          <a:xfrm>
            <a:off x="6067891" y="1364824"/>
            <a:ext cx="2650120" cy="2615453"/>
          </a:xfrm>
          <a:prstGeom prst="rect">
            <a:avLst/>
          </a:prstGeom>
        </p:spPr>
      </p:pic>
      <p:sp>
        <p:nvSpPr>
          <p:cNvPr id="7" name="TextBox 6">
            <a:extLst>
              <a:ext uri="{FF2B5EF4-FFF2-40B4-BE49-F238E27FC236}">
                <a16:creationId xmlns:a16="http://schemas.microsoft.com/office/drawing/2014/main" id="{8000454B-FDB3-41D8-822B-786FF82BB6C7}"/>
              </a:ext>
            </a:extLst>
          </p:cNvPr>
          <p:cNvSpPr txBox="1"/>
          <p:nvPr/>
        </p:nvSpPr>
        <p:spPr>
          <a:xfrm>
            <a:off x="414949" y="1340643"/>
            <a:ext cx="5450374" cy="2462213"/>
          </a:xfrm>
          <a:prstGeom prst="rect">
            <a:avLst/>
          </a:prstGeom>
          <a:noFill/>
        </p:spPr>
        <p:txBody>
          <a:bodyPr wrap="square" rtlCol="0">
            <a:spAutoFit/>
          </a:bodyPr>
          <a:lstStyle/>
          <a:p>
            <a:r>
              <a:rPr lang="vi-VN"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Mạnh Luật – </a:t>
            </a:r>
            <a:r>
              <a:rPr lang="en-US" b="1" i="0" dirty="0" err="1">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Cựu</a:t>
            </a:r>
            <a:r>
              <a:rPr lang="en-US"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 </a:t>
            </a:r>
            <a:r>
              <a:rPr lang="en-US" b="1" i="0" dirty="0" err="1">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sinh</a:t>
            </a:r>
            <a:r>
              <a:rPr lang="en-US"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 </a:t>
            </a:r>
            <a:r>
              <a:rPr lang="en-US" b="1" i="0" dirty="0" err="1">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viên</a:t>
            </a:r>
            <a:r>
              <a:rPr lang="en-US"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 UIT</a:t>
            </a:r>
          </a:p>
          <a:p>
            <a:endParaRPr lang="en-US"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vi-VN"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CEO và đồng sáng lập của Cyber Jutsu.</a:t>
            </a:r>
            <a:endParaRPr lang="en-US"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vi-VN"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Cựu Kỹ sư phần mềm của Microsoft, MSRC, trụ sở Anh Quốc, </a:t>
            </a:r>
            <a:endParaRPr lang="en-US"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vi-VN"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Cựu Chuyên viên Nghiên cứu Bảo mật của Tencent</a:t>
            </a:r>
            <a:endParaRPr lang="en-US"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vi-VN"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Cựu Kỹ sư bảo mật ứng dụng của tập đoàn VNG </a:t>
            </a:r>
            <a:endParaRPr lang="en-US"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vi-VN"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rPr>
              <a:t>Quán quân cuộc thi Cyber SEA Game 2015.</a:t>
            </a:r>
            <a:endParaRPr lang="en-US" b="1" i="0" dirty="0">
              <a:solidFill>
                <a:schemeClr val="tx2">
                  <a:lumMod val="25000"/>
                </a:schemeClr>
              </a:solidFill>
              <a:effectLst/>
              <a:latin typeface="Quicksand" panose="020B060402020202020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Top 3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cuộc</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thi</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DEFCON CTF 2017 –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đây</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được</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xem</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như</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là</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giải</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vô</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địch</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CTF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toàn</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thế</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giới</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khi</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chỉ</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có</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16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đội</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lọt</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vào</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vòng</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chung</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 </a:t>
            </a:r>
            <a:r>
              <a:rPr lang="en-US" b="1" dirty="0" err="1">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kết</a:t>
            </a:r>
            <a:r>
              <a:rPr lang="en-US" b="1" dirty="0">
                <a:solidFill>
                  <a:schemeClr val="tx2">
                    <a:lumMod val="25000"/>
                  </a:schemeClr>
                </a:solidFill>
                <a:latin typeface="Quicksand" panose="020B0604020202020204" charset="0"/>
                <a:ea typeface="Segoe UI Historic" panose="020B0502040204020203" pitchFamily="34" charset="0"/>
                <a:cs typeface="Segoe UI Historic" panose="020B0502040204020203" pitchFamily="34" charset="0"/>
              </a:rPr>
              <a:t>.</a:t>
            </a:r>
          </a:p>
        </p:txBody>
      </p:sp>
    </p:spTree>
    <p:extLst>
      <p:ext uri="{BB962C8B-B14F-4D97-AF65-F5344CB8AC3E}">
        <p14:creationId xmlns:p14="http://schemas.microsoft.com/office/powerpoint/2010/main" val="143566801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xfrm>
            <a:off x="1028375"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err="1"/>
              <a:t>Lời</a:t>
            </a:r>
            <a:r>
              <a:rPr lang="en-US" dirty="0"/>
              <a:t> </a:t>
            </a:r>
            <a:r>
              <a:rPr lang="en-US" dirty="0" err="1"/>
              <a:t>giải</a:t>
            </a:r>
            <a:endParaRPr dirty="0"/>
          </a:p>
        </p:txBody>
      </p:sp>
      <p:sp>
        <p:nvSpPr>
          <p:cNvPr id="802" name="Google Shape;802;p2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7" name="TextBox 6">
            <a:extLst>
              <a:ext uri="{FF2B5EF4-FFF2-40B4-BE49-F238E27FC236}">
                <a16:creationId xmlns:a16="http://schemas.microsoft.com/office/drawing/2014/main" id="{8C9B4319-3BD0-4579-BA74-D5AA3AFA2D39}"/>
              </a:ext>
            </a:extLst>
          </p:cNvPr>
          <p:cNvSpPr txBox="1"/>
          <p:nvPr/>
        </p:nvSpPr>
        <p:spPr>
          <a:xfrm>
            <a:off x="260538" y="1020248"/>
            <a:ext cx="7192166" cy="830997"/>
          </a:xfrm>
          <a:prstGeom prst="rect">
            <a:avLst/>
          </a:prstGeom>
          <a:noFill/>
        </p:spPr>
        <p:txBody>
          <a:bodyPr wrap="square" rtlCol="0">
            <a:spAutoFit/>
          </a:bodyPr>
          <a:lstStyle/>
          <a:p>
            <a:r>
              <a:rPr lang="en-US" sz="1600" b="1" dirty="0">
                <a:solidFill>
                  <a:schemeClr val="bg2">
                    <a:lumMod val="75000"/>
                  </a:schemeClr>
                </a:solidFill>
                <a:latin typeface="Quicksand" panose="020B0604020202020204" charset="0"/>
              </a:rPr>
              <a:t>Abstraction:</a:t>
            </a:r>
          </a:p>
          <a:p>
            <a:pPr marL="285750" indent="-285750">
              <a:buFont typeface="Arial" panose="020B0604020202020204" pitchFamily="34" charset="0"/>
              <a:buChar char="•"/>
            </a:pPr>
            <a:r>
              <a:rPr lang="en-US" sz="1600" dirty="0">
                <a:solidFill>
                  <a:schemeClr val="bg2">
                    <a:lumMod val="75000"/>
                  </a:schemeClr>
                </a:solidFill>
                <a:latin typeface="Quicksand" panose="020B0604020202020204" charset="0"/>
              </a:rPr>
              <a:t>Cho </a:t>
            </a:r>
            <a:r>
              <a:rPr lang="en-US" sz="1600" dirty="0" err="1">
                <a:solidFill>
                  <a:schemeClr val="bg2">
                    <a:lumMod val="75000"/>
                  </a:schemeClr>
                </a:solidFill>
                <a:latin typeface="Quicksand" panose="020B0604020202020204" charset="0"/>
              </a:rPr>
              <a:t>cây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gồm</a:t>
            </a:r>
            <a:r>
              <a:rPr lang="en-US" sz="1600" dirty="0">
                <a:solidFill>
                  <a:schemeClr val="bg2">
                    <a:lumMod val="75000"/>
                  </a:schemeClr>
                </a:solidFill>
                <a:latin typeface="Quicksand" panose="020B0604020202020204" charset="0"/>
              </a:rPr>
              <a:t> N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có</a:t>
            </a:r>
            <a:r>
              <a:rPr lang="en-US" sz="1600" dirty="0">
                <a:solidFill>
                  <a:schemeClr val="bg2">
                    <a:lumMod val="75000"/>
                  </a:schemeClr>
                </a:solidFill>
                <a:latin typeface="Quicksand" panose="020B0604020202020204" charset="0"/>
              </a:rPr>
              <a:t> N-1 </a:t>
            </a:r>
            <a:r>
              <a:rPr lang="en-US" sz="1600" dirty="0" err="1">
                <a:solidFill>
                  <a:schemeClr val="bg2">
                    <a:lumMod val="75000"/>
                  </a:schemeClr>
                </a:solidFill>
                <a:latin typeface="Quicksand" panose="020B0604020202020204" charset="0"/>
              </a:rPr>
              <a:t>cạnh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đếm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tô</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màu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sao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thỏa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mãn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yêu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cầu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đề</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endParaRPr lang="en-US" sz="1600" dirty="0">
              <a:solidFill>
                <a:schemeClr val="bg2">
                  <a:lumMod val="75000"/>
                </a:schemeClr>
              </a:solidFill>
              <a:latin typeface="Quicksand" panose="020B0604020202020204" charset="0"/>
            </a:endParaRPr>
          </a:p>
        </p:txBody>
      </p:sp>
      <p:sp>
        <p:nvSpPr>
          <p:cNvPr id="10" name="TextBox 9">
            <a:extLst>
              <a:ext uri="{FF2B5EF4-FFF2-40B4-BE49-F238E27FC236}">
                <a16:creationId xmlns:a16="http://schemas.microsoft.com/office/drawing/2014/main" id="{F09F726D-58E2-4210-86B1-85755656E4D7}"/>
              </a:ext>
            </a:extLst>
          </p:cNvPr>
          <p:cNvSpPr txBox="1"/>
          <p:nvPr/>
        </p:nvSpPr>
        <p:spPr>
          <a:xfrm>
            <a:off x="212412" y="3181056"/>
            <a:ext cx="5402441" cy="1077218"/>
          </a:xfrm>
          <a:prstGeom prst="rect">
            <a:avLst/>
          </a:prstGeom>
          <a:noFill/>
        </p:spPr>
        <p:txBody>
          <a:bodyPr wrap="none" rtlCol="0">
            <a:spAutoFit/>
          </a:bodyPr>
          <a:lstStyle/>
          <a:p>
            <a:r>
              <a:rPr lang="en-US" sz="1600" b="1" dirty="0" err="1">
                <a:solidFill>
                  <a:schemeClr val="bg2">
                    <a:lumMod val="75000"/>
                  </a:schemeClr>
                </a:solidFill>
                <a:latin typeface="Quicksand" panose="020B0604020202020204" charset="0"/>
              </a:rPr>
              <a:t>Partern</a:t>
            </a:r>
            <a:r>
              <a:rPr lang="en-US" sz="1600" b="1" dirty="0">
                <a:solidFill>
                  <a:schemeClr val="bg2">
                    <a:lumMod val="75000"/>
                  </a:schemeClr>
                </a:solidFill>
                <a:latin typeface="Quicksand" panose="020B0604020202020204" charset="0"/>
              </a:rPr>
              <a:t> </a:t>
            </a:r>
            <a:r>
              <a:rPr lang="en-US" sz="1600" b="1" dirty="0" err="1">
                <a:solidFill>
                  <a:schemeClr val="bg2">
                    <a:lumMod val="75000"/>
                  </a:schemeClr>
                </a:solidFill>
                <a:latin typeface="Quicksand" panose="020B0604020202020204" charset="0"/>
              </a:rPr>
              <a:t>Regconition</a:t>
            </a:r>
            <a:r>
              <a:rPr lang="en-US" sz="1600" b="1" dirty="0">
                <a:solidFill>
                  <a:schemeClr val="bg2">
                    <a:lumMod val="75000"/>
                  </a:schemeClr>
                </a:solidFill>
                <a:latin typeface="Quicksand" panose="020B0604020202020204" charset="0"/>
              </a:rPr>
              <a:t>:</a:t>
            </a:r>
          </a:p>
          <a:p>
            <a:pPr marL="285750" indent="-285750">
              <a:buFont typeface="Arial" panose="020B0604020202020204" pitchFamily="34" charset="0"/>
              <a:buChar char="•"/>
            </a:pPr>
            <a:r>
              <a:rPr lang="en-US" sz="1600" dirty="0" err="1">
                <a:solidFill>
                  <a:schemeClr val="bg2">
                    <a:lumMod val="75000"/>
                  </a:schemeClr>
                </a:solidFill>
                <a:latin typeface="Quicksand" panose="020B0604020202020204" charset="0"/>
              </a:rPr>
              <a:t>Từ</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gốc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để</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tìm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tất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cả</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tô</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màu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từ</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nút</a:t>
            </a:r>
            <a:r>
              <a:rPr lang="en-US" sz="1600" dirty="0">
                <a:solidFill>
                  <a:schemeClr val="bg2">
                    <a:lumMod val="75000"/>
                  </a:schemeClr>
                </a:solidFill>
                <a:latin typeface="Quicksand" panose="020B0604020202020204" charset="0"/>
              </a:rPr>
              <a:t> con</a:t>
            </a:r>
          </a:p>
          <a:p>
            <a:r>
              <a:rPr lang="en-US" sz="1600" dirty="0">
                <a:solidFill>
                  <a:schemeClr val="bg2">
                    <a:lumMod val="75000"/>
                  </a:schemeClr>
                </a:solidFill>
                <a:latin typeface="Quicksand" panose="020B0604020202020204" charset="0"/>
              </a:rPr>
              <a:t>=&gt;  </a:t>
            </a:r>
            <a:r>
              <a:rPr lang="en-US" sz="1600" dirty="0" err="1">
                <a:solidFill>
                  <a:schemeClr val="bg2">
                    <a:lumMod val="75000"/>
                  </a:schemeClr>
                </a:solidFill>
                <a:latin typeface="Quicksand" panose="020B0604020202020204" charset="0"/>
              </a:rPr>
              <a:t>Quy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hoạch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động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trên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cây</a:t>
            </a:r>
            <a:r>
              <a:rPr lang="en-US" sz="1600" dirty="0">
                <a:solidFill>
                  <a:schemeClr val="bg2">
                    <a:lumMod val="75000"/>
                  </a:schemeClr>
                </a:solidFill>
                <a:latin typeface="Quicksand" panose="020B0604020202020204" charset="0"/>
              </a:rPr>
              <a:t>.</a:t>
            </a:r>
          </a:p>
          <a:p>
            <a:r>
              <a:rPr lang="en-US" sz="1600" dirty="0">
                <a:solidFill>
                  <a:schemeClr val="bg2">
                    <a:lumMod val="75000"/>
                  </a:schemeClr>
                </a:solidFill>
                <a:latin typeface="Quicksand" panose="020B0604020202020204" charset="0"/>
              </a:rPr>
              <a:t> </a:t>
            </a:r>
          </a:p>
        </p:txBody>
      </p:sp>
      <p:sp>
        <p:nvSpPr>
          <p:cNvPr id="11" name="TextBox 10">
            <a:extLst>
              <a:ext uri="{FF2B5EF4-FFF2-40B4-BE49-F238E27FC236}">
                <a16:creationId xmlns:a16="http://schemas.microsoft.com/office/drawing/2014/main" id="{F1522938-74A6-4E53-B8B6-14B737F6FD1A}"/>
              </a:ext>
            </a:extLst>
          </p:cNvPr>
          <p:cNvSpPr txBox="1"/>
          <p:nvPr/>
        </p:nvSpPr>
        <p:spPr>
          <a:xfrm>
            <a:off x="260538" y="2130857"/>
            <a:ext cx="8883462" cy="830997"/>
          </a:xfrm>
          <a:prstGeom prst="rect">
            <a:avLst/>
          </a:prstGeom>
          <a:noFill/>
        </p:spPr>
        <p:txBody>
          <a:bodyPr wrap="square" rtlCol="0">
            <a:spAutoFit/>
          </a:bodyPr>
          <a:lstStyle/>
          <a:p>
            <a:r>
              <a:rPr lang="en-US" sz="1600" b="1" dirty="0">
                <a:solidFill>
                  <a:schemeClr val="bg2">
                    <a:lumMod val="75000"/>
                  </a:schemeClr>
                </a:solidFill>
                <a:latin typeface="Quicksand" panose="020B0604020202020204" charset="0"/>
              </a:rPr>
              <a:t>Decomposition:</a:t>
            </a:r>
          </a:p>
          <a:p>
            <a:pPr marL="285750" indent="-285750">
              <a:buFont typeface="Arial" panose="020B0604020202020204" pitchFamily="34" charset="0"/>
              <a:buChar char="•"/>
            </a:pPr>
            <a:r>
              <a:rPr lang="en-US" sz="1600" dirty="0" err="1">
                <a:solidFill>
                  <a:schemeClr val="bg2">
                    <a:lumMod val="75000"/>
                  </a:schemeClr>
                </a:solidFill>
                <a:latin typeface="Quicksand" panose="020B0604020202020204" charset="0"/>
              </a:rPr>
              <a:t>Chọn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một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là</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gốc</a:t>
            </a:r>
            <a:r>
              <a:rPr lang="en-US" sz="1600" dirty="0">
                <a:solidFill>
                  <a:schemeClr val="bg2">
                    <a:lumMod val="75000"/>
                  </a:schemeClr>
                </a:solidFill>
                <a:latin typeface="Quicksand" panose="020B0604020202020204" charset="0"/>
              </a:rPr>
              <a:t>, ta chia </a:t>
            </a:r>
            <a:r>
              <a:rPr lang="en-US" sz="1600" dirty="0" err="1">
                <a:solidFill>
                  <a:schemeClr val="bg2">
                    <a:lumMod val="75000"/>
                  </a:schemeClr>
                </a:solidFill>
                <a:latin typeface="Quicksand" panose="020B0604020202020204" charset="0"/>
              </a:rPr>
              <a:t>nhỏ</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toán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từ</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tìm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tất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cả</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tô</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màu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đỉnh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gốc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thành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tìm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tất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cả</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tô</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màu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con </a:t>
            </a:r>
            <a:r>
              <a:rPr lang="en-US" sz="1600" dirty="0" err="1">
                <a:solidFill>
                  <a:schemeClr val="bg2">
                    <a:lumMod val="75000"/>
                  </a:schemeClr>
                </a:solidFill>
                <a:latin typeface="Quicksand" panose="020B0604020202020204" charset="0"/>
              </a:rPr>
              <a:t>của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gốc</a:t>
            </a:r>
            <a:endParaRPr lang="en-US" sz="1600" dirty="0">
              <a:solidFill>
                <a:schemeClr val="bg2">
                  <a:lumMod val="75000"/>
                </a:schemeClr>
              </a:solidFill>
              <a:latin typeface="Quicksand" panose="020B0604020202020204" charset="0"/>
            </a:endParaRPr>
          </a:p>
        </p:txBody>
      </p:sp>
      <p:sp>
        <p:nvSpPr>
          <p:cNvPr id="8" name="Google Shape;1293;p48">
            <a:extLst>
              <a:ext uri="{FF2B5EF4-FFF2-40B4-BE49-F238E27FC236}">
                <a16:creationId xmlns:a16="http://schemas.microsoft.com/office/drawing/2014/main" id="{42A25F05-C9E6-49EE-895F-395DE3A0719A}"/>
              </a:ext>
            </a:extLst>
          </p:cNvPr>
          <p:cNvSpPr/>
          <p:nvPr/>
        </p:nvSpPr>
        <p:spPr>
          <a:xfrm>
            <a:off x="7640643" y="122766"/>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295;p48">
            <a:extLst>
              <a:ext uri="{FF2B5EF4-FFF2-40B4-BE49-F238E27FC236}">
                <a16:creationId xmlns:a16="http://schemas.microsoft.com/office/drawing/2014/main" id="{6482C139-27FB-4378-8A8F-DED75FD38854}"/>
              </a:ext>
            </a:extLst>
          </p:cNvPr>
          <p:cNvSpPr/>
          <p:nvPr/>
        </p:nvSpPr>
        <p:spPr>
          <a:xfrm>
            <a:off x="398396" y="116750"/>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57775F-F2C3-435A-821D-11AAD46427B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F25B5C09-D9A8-476E-9385-F7C573A9D40E}"/>
              </a:ext>
            </a:extLst>
          </p:cNvPr>
          <p:cNvPicPr>
            <a:picLocks noChangeAspect="1"/>
          </p:cNvPicPr>
          <p:nvPr/>
        </p:nvPicPr>
        <p:blipFill rotWithShape="1">
          <a:blip r:embed="rId2"/>
          <a:srcRect t="8652"/>
          <a:stretch/>
        </p:blipFill>
        <p:spPr>
          <a:xfrm>
            <a:off x="5745680" y="222502"/>
            <a:ext cx="3304190" cy="469849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3A3C920-C99E-4C65-AD18-BBCC1770E76C}"/>
                  </a:ext>
                </a:extLst>
              </p:cNvPr>
              <p:cNvSpPr txBox="1"/>
              <p:nvPr/>
            </p:nvSpPr>
            <p:spPr>
              <a:xfrm>
                <a:off x="186579" y="549600"/>
                <a:ext cx="5122071" cy="2788071"/>
              </a:xfrm>
              <a:prstGeom prst="rect">
                <a:avLst/>
              </a:prstGeom>
              <a:noFill/>
            </p:spPr>
            <p:txBody>
              <a:bodyPr wrap="square" rtlCol="0">
                <a:spAutoFit/>
              </a:bodyPr>
              <a:lstStyle/>
              <a:p>
                <a:pPr marL="285750" indent="-285750" algn="l">
                  <a:buFont typeface="Arial" panose="020B0604020202020204" pitchFamily="34" charset="0"/>
                  <a:buChar char="•"/>
                </a:pPr>
                <a:r>
                  <a:rPr lang="vi-VN" b="0" i="0" dirty="0">
                    <a:solidFill>
                      <a:schemeClr val="tx2">
                        <a:lumMod val="25000"/>
                      </a:schemeClr>
                    </a:solidFill>
                    <a:effectLst/>
                    <a:latin typeface="Quicksand" panose="020B0604020202020204" charset="0"/>
                  </a:rPr>
                  <a:t>Đầu tiên, chọn một đỉnh bất kỳ làm gốc, gọi đỉnh đó là root. Gọi dp[i][j] là số cách để tô màu cây con của đỉnh i, với đỉnh i được tô màu j.</a:t>
                </a:r>
              </a:p>
              <a:p>
                <a:pPr marL="285750" indent="-285750" algn="l">
                  <a:buFont typeface="Arial" panose="020B0604020202020204" pitchFamily="34" charset="0"/>
                  <a:buChar char="•"/>
                </a:pPr>
                <a:r>
                  <a:rPr lang="vi-VN" b="0" i="0" dirty="0">
                    <a:solidFill>
                      <a:schemeClr val="tx2">
                        <a:lumMod val="25000"/>
                      </a:schemeClr>
                    </a:solidFill>
                    <a:effectLst/>
                    <a:latin typeface="Quicksand" panose="020B0604020202020204" charset="0"/>
                  </a:rPr>
                  <a:t>Chúng ta sẽ coi j=0 là màu đen và j=1 là màu trắng.</a:t>
                </a:r>
              </a:p>
              <a:p>
                <a:pPr marL="285750" indent="-285750" algn="l">
                  <a:buFont typeface="Arial" panose="020B0604020202020204" pitchFamily="34" charset="0"/>
                  <a:buChar char="•"/>
                </a:pPr>
                <a:r>
                  <a:rPr lang="vi-VN" b="0" i="0" dirty="0">
                    <a:solidFill>
                      <a:schemeClr val="tx2">
                        <a:lumMod val="25000"/>
                      </a:schemeClr>
                    </a:solidFill>
                    <a:effectLst/>
                    <a:latin typeface="Quicksand" panose="020B0604020202020204" charset="0"/>
                  </a:rPr>
                  <a:t>Nếu chúng ta tô đỉnh i màu đen, thì toàn bộ các con của nó phải màu trắng. Do đó, ta có</a:t>
                </a:r>
                <a:r>
                  <a:rPr lang="en-US" b="0" i="0" dirty="0">
                    <a:solidFill>
                      <a:schemeClr val="tx2">
                        <a:lumMod val="25000"/>
                      </a:schemeClr>
                    </a:solidFill>
                    <a:effectLst/>
                    <a:latin typeface="Quicksand" panose="020B0604020202020204" charset="0"/>
                  </a:rPr>
                  <a:t>:</a:t>
                </a:r>
              </a:p>
              <a:p>
                <a:pPr algn="l"/>
                <a:r>
                  <a:rPr lang="en-US" dirty="0">
                    <a:solidFill>
                      <a:schemeClr val="tx2">
                        <a:lumMod val="25000"/>
                      </a:schemeClr>
                    </a:solidFill>
                    <a:latin typeface="Quicksand" panose="020B0604020202020204" charset="0"/>
                  </a:rPr>
                  <a:t>         </a:t>
                </a:r>
                <a:r>
                  <a:rPr lang="en-US" dirty="0" err="1">
                    <a:solidFill>
                      <a:schemeClr val="tx2">
                        <a:lumMod val="25000"/>
                      </a:schemeClr>
                    </a:solidFill>
                    <a:latin typeface="Quicksand" panose="020B0604020202020204" charset="0"/>
                  </a:rPr>
                  <a:t>dp</a:t>
                </a:r>
                <a:r>
                  <a:rPr lang="en-US" dirty="0">
                    <a:solidFill>
                      <a:schemeClr val="tx2">
                        <a:lumMod val="25000"/>
                      </a:schemeClr>
                    </a:solidFill>
                    <a:latin typeface="Quicksand" panose="020B0604020202020204" charset="0"/>
                  </a:rPr>
                  <a:t>[</a:t>
                </a:r>
                <a:r>
                  <a:rPr lang="en-US" dirty="0" err="1">
                    <a:solidFill>
                      <a:schemeClr val="tx2">
                        <a:lumMod val="25000"/>
                      </a:schemeClr>
                    </a:solidFill>
                    <a:latin typeface="Quicksand" panose="020B0604020202020204" charset="0"/>
                  </a:rPr>
                  <a:t>i</a:t>
                </a:r>
                <a:r>
                  <a:rPr lang="en-US" dirty="0">
                    <a:solidFill>
                      <a:schemeClr val="tx2">
                        <a:lumMod val="25000"/>
                      </a:schemeClr>
                    </a:solidFill>
                    <a:latin typeface="Quicksand" panose="020B0604020202020204" charset="0"/>
                  </a:rPr>
                  <a:t>][0] = </a:t>
                </a:r>
                <a14:m>
                  <m:oMath xmlns:m="http://schemas.openxmlformats.org/officeDocument/2006/math">
                    <m:r>
                      <m:rPr>
                        <m:sty m:val="p"/>
                      </m:rPr>
                      <a:rPr lang="en-US" sz="1800" i="0" smtClean="0">
                        <a:solidFill>
                          <a:schemeClr val="tx2">
                            <a:lumMod val="25000"/>
                          </a:schemeClr>
                        </a:solidFill>
                        <a:latin typeface="Cambria Math" panose="02040503050406030204" pitchFamily="18" charset="0"/>
                      </a:rPr>
                      <m:t>Π</m:t>
                    </m:r>
                    <m:r>
                      <a:rPr lang="en-US" sz="1800" i="1" smtClean="0">
                        <a:solidFill>
                          <a:schemeClr val="tx2">
                            <a:lumMod val="25000"/>
                          </a:schemeClr>
                        </a:solidFill>
                        <a:latin typeface="Cambria Math" panose="02040503050406030204" pitchFamily="18" charset="0"/>
                      </a:rPr>
                      <m:t> </m:t>
                    </m:r>
                  </m:oMath>
                </a14:m>
                <a:r>
                  <a:rPr lang="en-US" dirty="0" err="1">
                    <a:solidFill>
                      <a:schemeClr val="tx2">
                        <a:lumMod val="25000"/>
                      </a:schemeClr>
                    </a:solidFill>
                    <a:latin typeface="Quicksand" panose="020B0604020202020204" charset="0"/>
                  </a:rPr>
                  <a:t>dp</a:t>
                </a:r>
                <a:r>
                  <a:rPr lang="en-US" dirty="0">
                    <a:solidFill>
                      <a:schemeClr val="tx2">
                        <a:lumMod val="25000"/>
                      </a:schemeClr>
                    </a:solidFill>
                    <a:latin typeface="Quicksand" panose="020B0604020202020204" charset="0"/>
                  </a:rPr>
                  <a:t>[c][1] </a:t>
                </a:r>
                <a:r>
                  <a:rPr lang="en-US" dirty="0" err="1">
                    <a:solidFill>
                      <a:schemeClr val="tx2">
                        <a:lumMod val="25000"/>
                      </a:schemeClr>
                    </a:solidFill>
                    <a:latin typeface="Quicksand" panose="020B0604020202020204" charset="0"/>
                  </a:rPr>
                  <a:t>với</a:t>
                </a:r>
                <a:r>
                  <a:rPr lang="en-US" dirty="0">
                    <a:solidFill>
                      <a:schemeClr val="tx2">
                        <a:lumMod val="25000"/>
                      </a:schemeClr>
                    </a:solidFill>
                    <a:latin typeface="Quicksand" panose="020B0604020202020204" charset="0"/>
                  </a:rPr>
                  <a:t> </a:t>
                </a:r>
                <a:r>
                  <a:rPr lang="en-US" dirty="0" err="1">
                    <a:solidFill>
                      <a:schemeClr val="tx2">
                        <a:lumMod val="25000"/>
                      </a:schemeClr>
                    </a:solidFill>
                    <a:latin typeface="Quicksand" panose="020B0604020202020204" charset="0"/>
                  </a:rPr>
                  <a:t>mọi</a:t>
                </a:r>
                <a:r>
                  <a:rPr lang="en-US" dirty="0">
                    <a:solidFill>
                      <a:schemeClr val="tx2">
                        <a:lumMod val="25000"/>
                      </a:schemeClr>
                    </a:solidFill>
                    <a:latin typeface="Quicksand" panose="020B0604020202020204" charset="0"/>
                  </a:rPr>
                  <a:t> c </a:t>
                </a:r>
                <a:r>
                  <a:rPr lang="en-US" dirty="0" err="1">
                    <a:solidFill>
                      <a:schemeClr val="tx2">
                        <a:lumMod val="25000"/>
                      </a:schemeClr>
                    </a:solidFill>
                    <a:latin typeface="Quicksand" panose="020B0604020202020204" charset="0"/>
                  </a:rPr>
                  <a:t>thuộc</a:t>
                </a:r>
                <a:r>
                  <a:rPr lang="en-US" dirty="0">
                    <a:solidFill>
                      <a:schemeClr val="tx2">
                        <a:lumMod val="25000"/>
                      </a:schemeClr>
                    </a:solidFill>
                    <a:latin typeface="Quicksand" panose="020B0604020202020204" charset="0"/>
                  </a:rPr>
                  <a:t> </a:t>
                </a:r>
                <a:r>
                  <a:rPr lang="en-US" dirty="0" err="1">
                    <a:solidFill>
                      <a:schemeClr val="tx2">
                        <a:lumMod val="25000"/>
                      </a:schemeClr>
                    </a:solidFill>
                    <a:latin typeface="Quicksand" panose="020B0604020202020204" charset="0"/>
                  </a:rPr>
                  <a:t>tập</a:t>
                </a:r>
                <a:r>
                  <a:rPr lang="en-US" dirty="0">
                    <a:solidFill>
                      <a:schemeClr val="tx2">
                        <a:lumMod val="25000"/>
                      </a:schemeClr>
                    </a:solidFill>
                    <a:latin typeface="Quicksand" panose="020B0604020202020204" charset="0"/>
                  </a:rPr>
                  <a:t> con </a:t>
                </a:r>
                <a:r>
                  <a:rPr lang="en-US" dirty="0" err="1">
                    <a:solidFill>
                      <a:schemeClr val="tx2">
                        <a:lumMod val="25000"/>
                      </a:schemeClr>
                    </a:solidFill>
                    <a:latin typeface="Quicksand" panose="020B0604020202020204" charset="0"/>
                  </a:rPr>
                  <a:t>của</a:t>
                </a:r>
                <a:r>
                  <a:rPr lang="en-US" dirty="0">
                    <a:solidFill>
                      <a:schemeClr val="tx2">
                        <a:lumMod val="25000"/>
                      </a:schemeClr>
                    </a:solidFill>
                    <a:latin typeface="Quicksand" panose="020B0604020202020204" charset="0"/>
                  </a:rPr>
                  <a:t> </a:t>
                </a:r>
                <a:r>
                  <a:rPr lang="en-US" dirty="0" err="1">
                    <a:solidFill>
                      <a:schemeClr val="tx2">
                        <a:lumMod val="25000"/>
                      </a:schemeClr>
                    </a:solidFill>
                    <a:latin typeface="Quicksand" panose="020B0604020202020204" charset="0"/>
                  </a:rPr>
                  <a:t>i</a:t>
                </a:r>
                <a:endParaRPr lang="en-US" dirty="0">
                  <a:solidFill>
                    <a:schemeClr val="tx2">
                      <a:lumMod val="25000"/>
                    </a:schemeClr>
                  </a:solidFill>
                  <a:latin typeface="Quicksand" panose="020B0604020202020204" charset="0"/>
                </a:endParaRPr>
              </a:p>
              <a:p>
                <a:pPr marL="285750" indent="-285750" algn="l">
                  <a:buFont typeface="Arial" panose="020B0604020202020204" pitchFamily="34" charset="0"/>
                  <a:buChar char="•"/>
                </a:pPr>
                <a:r>
                  <a:rPr lang="vi-VN" b="0" i="0" dirty="0">
                    <a:solidFill>
                      <a:srgbClr val="000000"/>
                    </a:solidFill>
                    <a:effectLst/>
                    <a:latin typeface="Quicksand" panose="020B0604020202020204" charset="0"/>
                  </a:rPr>
                  <a:t>Nếu chúng ta tô đỉnh </a:t>
                </a:r>
                <a:r>
                  <a:rPr lang="vi-VN" dirty="0">
                    <a:latin typeface="Quicksand" panose="020B0604020202020204" charset="0"/>
                  </a:rPr>
                  <a:t>i</a:t>
                </a:r>
                <a:r>
                  <a:rPr lang="vi-VN" b="0" i="0" dirty="0">
                    <a:solidFill>
                      <a:srgbClr val="000000"/>
                    </a:solidFill>
                    <a:effectLst/>
                    <a:latin typeface="Quicksand" panose="020B0604020202020204" charset="0"/>
                  </a:rPr>
                  <a:t> màu trắng, thì các con của nó có thể có màu đen hoặc trắng đều được. Do đó, ta có</a:t>
                </a:r>
                <a:r>
                  <a:rPr lang="en-US" b="0" i="0" dirty="0">
                    <a:solidFill>
                      <a:srgbClr val="000000"/>
                    </a:solidFill>
                    <a:effectLst/>
                    <a:latin typeface="Quicksand" panose="020B0604020202020204" charset="0"/>
                  </a:rPr>
                  <a:t>:</a:t>
                </a:r>
              </a:p>
              <a:p>
                <a:pPr marL="285750" indent="-285750" algn="l">
                  <a:buFont typeface="Arial" panose="020B0604020202020204" pitchFamily="34" charset="0"/>
                  <a:buChar char="•"/>
                </a:pPr>
                <a:r>
                  <a:rPr lang="en-US" dirty="0">
                    <a:latin typeface="Quicksand" panose="020B0604020202020204" charset="0"/>
                  </a:rPr>
                  <a:t>  </a:t>
                </a:r>
                <a:r>
                  <a:rPr lang="en-US" dirty="0" err="1">
                    <a:latin typeface="Quicksand" panose="020B0604020202020204" charset="0"/>
                  </a:rPr>
                  <a:t>dp</a:t>
                </a:r>
                <a:r>
                  <a:rPr lang="en-US" dirty="0">
                    <a:latin typeface="Quicksand" panose="020B0604020202020204" charset="0"/>
                  </a:rPr>
                  <a:t>[</a:t>
                </a:r>
                <a:r>
                  <a:rPr lang="en-US" dirty="0" err="1">
                    <a:latin typeface="Quicksand" panose="020B0604020202020204" charset="0"/>
                  </a:rPr>
                  <a:t>i</a:t>
                </a:r>
                <a:r>
                  <a:rPr lang="en-US" dirty="0">
                    <a:latin typeface="Quicksand" panose="020B0604020202020204" charset="0"/>
                  </a:rPr>
                  <a:t>][1] = </a:t>
                </a:r>
                <a14:m>
                  <m:oMath xmlns:m="http://schemas.openxmlformats.org/officeDocument/2006/math">
                    <m:r>
                      <m:rPr>
                        <m:sty m:val="p"/>
                      </m:rPr>
                      <a:rPr lang="en-US" sz="1800" i="0" smtClean="0">
                        <a:solidFill>
                          <a:schemeClr val="tx2">
                            <a:lumMod val="25000"/>
                          </a:schemeClr>
                        </a:solidFill>
                        <a:latin typeface="Cambria Math" panose="02040503050406030204" pitchFamily="18" charset="0"/>
                      </a:rPr>
                      <m:t>Π</m:t>
                    </m:r>
                  </m:oMath>
                </a14:m>
                <a:r>
                  <a:rPr lang="en-US" dirty="0">
                    <a:latin typeface="Quicksand" panose="020B0604020202020204" charset="0"/>
                  </a:rPr>
                  <a:t> (</a:t>
                </a:r>
                <a:r>
                  <a:rPr lang="en-US" dirty="0" err="1">
                    <a:latin typeface="Quicksand" panose="020B0604020202020204" charset="0"/>
                  </a:rPr>
                  <a:t>dp</a:t>
                </a:r>
                <a:r>
                  <a:rPr lang="en-US" dirty="0">
                    <a:latin typeface="Quicksand" panose="020B0604020202020204" charset="0"/>
                  </a:rPr>
                  <a:t>[c][1] + </a:t>
                </a:r>
                <a:r>
                  <a:rPr lang="en-US" dirty="0" err="1">
                    <a:latin typeface="Quicksand" panose="020B0604020202020204" charset="0"/>
                  </a:rPr>
                  <a:t>dp</a:t>
                </a:r>
                <a:r>
                  <a:rPr lang="en-US" dirty="0">
                    <a:latin typeface="Quicksand" panose="020B0604020202020204" charset="0"/>
                  </a:rPr>
                  <a:t>[c][0])</a:t>
                </a:r>
              </a:p>
              <a:p>
                <a:pPr marL="285750" indent="-285750" algn="l">
                  <a:buFont typeface="Arial" panose="020B0604020202020204" pitchFamily="34" charset="0"/>
                  <a:buChar char="•"/>
                </a:pPr>
                <a:endParaRPr lang="en-US" b="0" i="0" dirty="0">
                  <a:solidFill>
                    <a:schemeClr val="tx2">
                      <a:lumMod val="25000"/>
                    </a:schemeClr>
                  </a:solidFill>
                  <a:effectLst/>
                  <a:latin typeface="Quicksand" panose="020B0604020202020204" charset="0"/>
                </a:endParaRPr>
              </a:p>
              <a:p>
                <a:pPr marL="285750" indent="-285750" algn="l">
                  <a:buFont typeface="Arial" panose="020B0604020202020204" pitchFamily="34" charset="0"/>
                  <a:buChar char="•"/>
                </a:pPr>
                <a:r>
                  <a:rPr lang="en-US" b="0" i="0" dirty="0" err="1">
                    <a:solidFill>
                      <a:schemeClr val="tx2">
                        <a:lumMod val="25000"/>
                      </a:schemeClr>
                    </a:solidFill>
                    <a:effectLst/>
                    <a:latin typeface="Quicksand" panose="020B0604020202020204" charset="0"/>
                  </a:rPr>
                  <a:t>Đáp</a:t>
                </a:r>
                <a:r>
                  <a:rPr lang="en-US" b="0" i="0" dirty="0">
                    <a:solidFill>
                      <a:schemeClr val="tx2">
                        <a:lumMod val="25000"/>
                      </a:schemeClr>
                    </a:solidFill>
                    <a:effectLst/>
                    <a:latin typeface="Quicksand" panose="020B0604020202020204" charset="0"/>
                  </a:rPr>
                  <a:t> </a:t>
                </a:r>
                <a:r>
                  <a:rPr lang="en-US" b="0" i="0" dirty="0" err="1">
                    <a:solidFill>
                      <a:schemeClr val="tx2">
                        <a:lumMod val="25000"/>
                      </a:schemeClr>
                    </a:solidFill>
                    <a:effectLst/>
                    <a:latin typeface="Quicksand" panose="020B0604020202020204" charset="0"/>
                  </a:rPr>
                  <a:t>án</a:t>
                </a:r>
                <a:r>
                  <a:rPr lang="en-US" b="0" i="0" dirty="0">
                    <a:solidFill>
                      <a:schemeClr val="tx2">
                        <a:lumMod val="25000"/>
                      </a:schemeClr>
                    </a:solidFill>
                    <a:effectLst/>
                    <a:latin typeface="Quicksand" panose="020B0604020202020204" charset="0"/>
                  </a:rPr>
                  <a:t> </a:t>
                </a:r>
                <a:r>
                  <a:rPr lang="en-US" b="0" i="0" dirty="0" err="1">
                    <a:solidFill>
                      <a:schemeClr val="tx2">
                        <a:lumMod val="25000"/>
                      </a:schemeClr>
                    </a:solidFill>
                    <a:effectLst/>
                    <a:latin typeface="Quicksand" panose="020B0604020202020204" charset="0"/>
                  </a:rPr>
                  <a:t>sẽ</a:t>
                </a:r>
                <a:r>
                  <a:rPr lang="en-US" b="0" i="0" dirty="0">
                    <a:solidFill>
                      <a:schemeClr val="tx2">
                        <a:lumMod val="25000"/>
                      </a:schemeClr>
                    </a:solidFill>
                    <a:effectLst/>
                    <a:latin typeface="Quicksand" panose="020B0604020202020204" charset="0"/>
                  </a:rPr>
                  <a:t> </a:t>
                </a:r>
                <a:r>
                  <a:rPr lang="en-US" b="0" i="0" dirty="0" err="1">
                    <a:solidFill>
                      <a:schemeClr val="tx2">
                        <a:lumMod val="25000"/>
                      </a:schemeClr>
                    </a:solidFill>
                    <a:effectLst/>
                    <a:latin typeface="Quicksand" panose="020B0604020202020204" charset="0"/>
                  </a:rPr>
                  <a:t>là</a:t>
                </a:r>
                <a:r>
                  <a:rPr lang="en-US" b="0" i="0" dirty="0">
                    <a:solidFill>
                      <a:schemeClr val="tx2">
                        <a:lumMod val="25000"/>
                      </a:schemeClr>
                    </a:solidFill>
                    <a:effectLst/>
                    <a:latin typeface="Quicksand" panose="020B0604020202020204" charset="0"/>
                  </a:rPr>
                  <a:t> </a:t>
                </a:r>
                <a:r>
                  <a:rPr lang="en-US" b="0" i="0" dirty="0" err="1">
                    <a:solidFill>
                      <a:schemeClr val="tx2">
                        <a:lumMod val="25000"/>
                      </a:schemeClr>
                    </a:solidFill>
                    <a:effectLst/>
                    <a:latin typeface="Quicksand" panose="020B0604020202020204" charset="0"/>
                  </a:rPr>
                  <a:t>dp</a:t>
                </a:r>
                <a:r>
                  <a:rPr lang="en-US" b="0" i="0" dirty="0">
                    <a:solidFill>
                      <a:schemeClr val="tx2">
                        <a:lumMod val="25000"/>
                      </a:schemeClr>
                    </a:solidFill>
                    <a:effectLst/>
                    <a:latin typeface="Quicksand" panose="020B0604020202020204" charset="0"/>
                  </a:rPr>
                  <a:t>[root][0] + </a:t>
                </a:r>
                <a:r>
                  <a:rPr lang="en-US" b="0" i="0" dirty="0" err="1">
                    <a:solidFill>
                      <a:schemeClr val="tx2">
                        <a:lumMod val="25000"/>
                      </a:schemeClr>
                    </a:solidFill>
                    <a:effectLst/>
                    <a:latin typeface="Quicksand" panose="020B0604020202020204" charset="0"/>
                  </a:rPr>
                  <a:t>dp</a:t>
                </a:r>
                <a:r>
                  <a:rPr lang="en-US" b="0" i="0" dirty="0">
                    <a:solidFill>
                      <a:schemeClr val="tx2">
                        <a:lumMod val="25000"/>
                      </a:schemeClr>
                    </a:solidFill>
                    <a:effectLst/>
                    <a:latin typeface="Quicksand" panose="020B0604020202020204" charset="0"/>
                  </a:rPr>
                  <a:t>[root][1]</a:t>
                </a:r>
                <a:endParaRPr lang="vi-VN" b="0" i="0" dirty="0">
                  <a:solidFill>
                    <a:schemeClr val="tx2">
                      <a:lumMod val="25000"/>
                    </a:schemeClr>
                  </a:solidFill>
                  <a:effectLst/>
                  <a:latin typeface="Quicksand" panose="020B0604020202020204" charset="0"/>
                </a:endParaRPr>
              </a:p>
            </p:txBody>
          </p:sp>
        </mc:Choice>
        <mc:Fallback>
          <p:sp>
            <p:nvSpPr>
              <p:cNvPr id="7" name="TextBox 6">
                <a:extLst>
                  <a:ext uri="{FF2B5EF4-FFF2-40B4-BE49-F238E27FC236}">
                    <a16:creationId xmlns:a16="http://schemas.microsoft.com/office/drawing/2014/main" id="{B3A3C920-C99E-4C65-AD18-BBCC1770E76C}"/>
                  </a:ext>
                </a:extLst>
              </p:cNvPr>
              <p:cNvSpPr txBox="1">
                <a:spLocks noRot="1" noChangeAspect="1" noMove="1" noResize="1" noEditPoints="1" noAdjustHandles="1" noChangeArrowheads="1" noChangeShapeType="1" noTextEdit="1"/>
              </p:cNvSpPr>
              <p:nvPr/>
            </p:nvSpPr>
            <p:spPr>
              <a:xfrm>
                <a:off x="186579" y="549600"/>
                <a:ext cx="5122071" cy="2788071"/>
              </a:xfrm>
              <a:prstGeom prst="rect">
                <a:avLst/>
              </a:prstGeom>
              <a:blipFill>
                <a:blip r:embed="rId3"/>
                <a:stretch>
                  <a:fillRect l="-238" t="-437" r="-119" b="-131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698D009-93BD-4C50-8DCA-98CD06E4ED42}"/>
              </a:ext>
            </a:extLst>
          </p:cNvPr>
          <p:cNvSpPr txBox="1"/>
          <p:nvPr/>
        </p:nvSpPr>
        <p:spPr>
          <a:xfrm>
            <a:off x="94130" y="137227"/>
            <a:ext cx="2357551" cy="307777"/>
          </a:xfrm>
          <a:prstGeom prst="rect">
            <a:avLst/>
          </a:prstGeom>
          <a:noFill/>
        </p:spPr>
        <p:txBody>
          <a:bodyPr wrap="square" rtlCol="0">
            <a:spAutoFit/>
          </a:bodyPr>
          <a:lstStyle/>
          <a:p>
            <a:r>
              <a:rPr lang="en-US" b="1" dirty="0">
                <a:solidFill>
                  <a:schemeClr val="bg2">
                    <a:lumMod val="75000"/>
                  </a:schemeClr>
                </a:solidFill>
                <a:latin typeface="Quicksand" panose="020B0604020202020204" charset="0"/>
              </a:rPr>
              <a:t>Algorithm Design:</a:t>
            </a:r>
          </a:p>
        </p:txBody>
      </p:sp>
      <p:sp>
        <p:nvSpPr>
          <p:cNvPr id="12" name="TextBox 11">
            <a:extLst>
              <a:ext uri="{FF2B5EF4-FFF2-40B4-BE49-F238E27FC236}">
                <a16:creationId xmlns:a16="http://schemas.microsoft.com/office/drawing/2014/main" id="{E0AC4E46-507F-4D75-B8DF-F875A63160F0}"/>
              </a:ext>
            </a:extLst>
          </p:cNvPr>
          <p:cNvSpPr txBox="1"/>
          <p:nvPr/>
        </p:nvSpPr>
        <p:spPr>
          <a:xfrm>
            <a:off x="107578" y="3442267"/>
            <a:ext cx="1951175" cy="523220"/>
          </a:xfrm>
          <a:prstGeom prst="rect">
            <a:avLst/>
          </a:prstGeom>
          <a:noFill/>
        </p:spPr>
        <p:txBody>
          <a:bodyPr wrap="none" rtlCol="0">
            <a:spAutoFit/>
          </a:bodyPr>
          <a:lstStyle/>
          <a:p>
            <a:r>
              <a:rPr lang="en-US" b="1" dirty="0">
                <a:solidFill>
                  <a:schemeClr val="bg2">
                    <a:lumMod val="75000"/>
                  </a:schemeClr>
                </a:solidFill>
                <a:latin typeface="Quicksand" panose="020B0604020202020204" charset="0"/>
              </a:rPr>
              <a:t>Evaluation:</a:t>
            </a:r>
          </a:p>
          <a:p>
            <a:pPr marL="285750" indent="-285750">
              <a:buFont typeface="Arial" panose="020B0604020202020204" pitchFamily="34" charset="0"/>
              <a:buChar char="•"/>
            </a:pPr>
            <a:r>
              <a:rPr lang="en-US" dirty="0" err="1">
                <a:solidFill>
                  <a:schemeClr val="bg2">
                    <a:lumMod val="75000"/>
                  </a:schemeClr>
                </a:solidFill>
                <a:latin typeface="Quicksand" panose="020B0604020202020204" charset="0"/>
              </a:rPr>
              <a:t>Độ</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phức</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tạp</a:t>
            </a:r>
            <a:r>
              <a:rPr lang="en-US" dirty="0">
                <a:solidFill>
                  <a:schemeClr val="bg2">
                    <a:lumMod val="75000"/>
                  </a:schemeClr>
                </a:solidFill>
                <a:latin typeface="Quicksand" panose="020B0604020202020204" charset="0"/>
              </a:rPr>
              <a:t>: O(n)</a:t>
            </a:r>
          </a:p>
        </p:txBody>
      </p:sp>
    </p:spTree>
    <p:extLst>
      <p:ext uri="{BB962C8B-B14F-4D97-AF65-F5344CB8AC3E}">
        <p14:creationId xmlns:p14="http://schemas.microsoft.com/office/powerpoint/2010/main" val="374461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F7F465-399B-461E-9EDC-A95CCB0A55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01520D39-0D8A-432A-8C87-B7A482074E1C}"/>
              </a:ext>
            </a:extLst>
          </p:cNvPr>
          <p:cNvPicPr>
            <a:picLocks noChangeAspect="1"/>
          </p:cNvPicPr>
          <p:nvPr/>
        </p:nvPicPr>
        <p:blipFill>
          <a:blip r:embed="rId2"/>
          <a:stretch>
            <a:fillRect/>
          </a:stretch>
        </p:blipFill>
        <p:spPr>
          <a:xfrm>
            <a:off x="3442013" y="58375"/>
            <a:ext cx="3249853" cy="5026750"/>
          </a:xfrm>
          <a:prstGeom prst="rect">
            <a:avLst/>
          </a:prstGeom>
        </p:spPr>
      </p:pic>
      <p:sp>
        <p:nvSpPr>
          <p:cNvPr id="5" name="TextBox 4">
            <a:extLst>
              <a:ext uri="{FF2B5EF4-FFF2-40B4-BE49-F238E27FC236}">
                <a16:creationId xmlns:a16="http://schemas.microsoft.com/office/drawing/2014/main" id="{A4806227-A936-44BA-AAD4-B8B1B24568AA}"/>
              </a:ext>
            </a:extLst>
          </p:cNvPr>
          <p:cNvSpPr txBox="1"/>
          <p:nvPr/>
        </p:nvSpPr>
        <p:spPr>
          <a:xfrm>
            <a:off x="941295" y="211186"/>
            <a:ext cx="2357551" cy="307777"/>
          </a:xfrm>
          <a:prstGeom prst="rect">
            <a:avLst/>
          </a:prstGeom>
          <a:noFill/>
        </p:spPr>
        <p:txBody>
          <a:bodyPr wrap="square" rtlCol="0">
            <a:spAutoFit/>
          </a:bodyPr>
          <a:lstStyle/>
          <a:p>
            <a:r>
              <a:rPr lang="en-US" b="1" dirty="0">
                <a:solidFill>
                  <a:schemeClr val="bg2">
                    <a:lumMod val="75000"/>
                  </a:schemeClr>
                </a:solidFill>
                <a:latin typeface="Quicksand" panose="020B0604020202020204" charset="0"/>
              </a:rPr>
              <a:t>Code </a:t>
            </a:r>
            <a:r>
              <a:rPr lang="en-US" b="1" dirty="0" err="1">
                <a:solidFill>
                  <a:schemeClr val="bg2">
                    <a:lumMod val="75000"/>
                  </a:schemeClr>
                </a:solidFill>
                <a:latin typeface="Quicksand" panose="020B0604020202020204" charset="0"/>
              </a:rPr>
              <a:t>tham</a:t>
            </a:r>
            <a:r>
              <a:rPr lang="en-US" b="1" dirty="0">
                <a:solidFill>
                  <a:schemeClr val="bg2">
                    <a:lumMod val="75000"/>
                  </a:schemeClr>
                </a:solidFill>
                <a:latin typeface="Quicksand" panose="020B0604020202020204" charset="0"/>
              </a:rPr>
              <a:t> </a:t>
            </a:r>
            <a:r>
              <a:rPr lang="en-US" b="1" dirty="0" err="1">
                <a:solidFill>
                  <a:schemeClr val="bg2">
                    <a:lumMod val="75000"/>
                  </a:schemeClr>
                </a:solidFill>
                <a:latin typeface="Quicksand" panose="020B0604020202020204" charset="0"/>
              </a:rPr>
              <a:t>khảo</a:t>
            </a:r>
            <a:endParaRPr lang="en-US" b="1"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353518771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353299-60B7-4654-AD36-816B68B1DE6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3" name="Slide Number Placeholder 1">
            <a:extLst>
              <a:ext uri="{FF2B5EF4-FFF2-40B4-BE49-F238E27FC236}">
                <a16:creationId xmlns:a16="http://schemas.microsoft.com/office/drawing/2014/main" id="{00A48FAB-A2D2-48D3-B6B7-270AFDB01EF1}"/>
              </a:ext>
            </a:extLst>
          </p:cNvPr>
          <p:cNvSpPr txBox="1">
            <a:spLocks/>
          </p:cNvSpPr>
          <p:nvPr/>
        </p:nvSpPr>
        <p:spPr>
          <a:xfrm>
            <a:off x="4297625" y="4749850"/>
            <a:ext cx="548700" cy="276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1pPr>
            <a:lvl2pPr marR="0" lvl="1"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2pPr>
            <a:lvl3pPr marR="0" lvl="2"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3pPr>
            <a:lvl4pPr marR="0" lvl="3"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4pPr>
            <a:lvl5pPr marR="0" lvl="4"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5pPr>
            <a:lvl6pPr marR="0" lvl="5"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6pPr>
            <a:lvl7pPr marR="0" lvl="6"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7pPr>
            <a:lvl8pPr marR="0" lvl="7"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8pPr>
            <a:lvl9pPr marR="0" lvl="8"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9pPr>
          </a:lstStyle>
          <a:p>
            <a:fld id="{00000000-1234-1234-1234-123412341234}" type="slidenum">
              <a:rPr lang="en" smtClean="0"/>
              <a:pPr/>
              <a:t>18</a:t>
            </a:fld>
            <a:endParaRPr lang="en"/>
          </a:p>
        </p:txBody>
      </p:sp>
      <p:sp>
        <p:nvSpPr>
          <p:cNvPr id="4" name="TextBox 3">
            <a:extLst>
              <a:ext uri="{FF2B5EF4-FFF2-40B4-BE49-F238E27FC236}">
                <a16:creationId xmlns:a16="http://schemas.microsoft.com/office/drawing/2014/main" id="{9ABE97DE-13EE-401C-B276-489F01D24224}"/>
              </a:ext>
            </a:extLst>
          </p:cNvPr>
          <p:cNvSpPr txBox="1"/>
          <p:nvPr/>
        </p:nvSpPr>
        <p:spPr>
          <a:xfrm>
            <a:off x="237181" y="799240"/>
            <a:ext cx="8740564" cy="830997"/>
          </a:xfrm>
          <a:prstGeom prst="rect">
            <a:avLst/>
          </a:prstGeom>
          <a:noFill/>
        </p:spPr>
        <p:txBody>
          <a:bodyPr wrap="square" rtlCol="0">
            <a:spAutoFit/>
          </a:bodyPr>
          <a:lstStyle/>
          <a:p>
            <a:r>
              <a:rPr lang="en-US" sz="1600" dirty="0" err="1">
                <a:solidFill>
                  <a:schemeClr val="bg2">
                    <a:lumMod val="75000"/>
                  </a:schemeClr>
                </a:solidFill>
                <a:latin typeface="Quicksand" panose="020B0604020202020204" charset="0"/>
              </a:rPr>
              <a:t>Huy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được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thầy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giao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thiết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kế</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tập</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môn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Phân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tích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và</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thiết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kế</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thuật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toán,vì</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lười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soạn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bài,Huy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đã</a:t>
            </a:r>
            <a:r>
              <a:rPr lang="en-US" sz="1600" dirty="0">
                <a:solidFill>
                  <a:schemeClr val="bg2">
                    <a:lumMod val="75000"/>
                  </a:schemeClr>
                </a:solidFill>
                <a:latin typeface="Quicksand" panose="020B0604020202020204" charset="0"/>
              </a:rPr>
              <a:t> copy 1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trong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cuốn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rồi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thêm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bớt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một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số</a:t>
            </a:r>
            <a:r>
              <a:rPr lang="en-US" sz="1600" dirty="0">
                <a:solidFill>
                  <a:schemeClr val="bg2">
                    <a:lumMod val="75000"/>
                  </a:schemeClr>
                </a:solidFill>
                <a:latin typeface="Quicksand" panose="020B0604020202020204" charset="0"/>
              </a:rPr>
              <a:t> chi </a:t>
            </a:r>
            <a:r>
              <a:rPr lang="en-US" sz="1600" dirty="0" err="1">
                <a:solidFill>
                  <a:schemeClr val="bg2">
                    <a:lumMod val="75000"/>
                  </a:schemeClr>
                </a:solidFill>
                <a:latin typeface="Quicksand" panose="020B0604020202020204" charset="0"/>
              </a:rPr>
              <a:t>tiết.Lúc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này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Huy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lại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quên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mất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giải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của</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toán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hãy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giúp</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Huy</a:t>
            </a:r>
            <a:r>
              <a:rPr lang="en-US" sz="1600" dirty="0">
                <a:solidFill>
                  <a:schemeClr val="bg2">
                    <a:lumMod val="75000"/>
                  </a:schemeClr>
                </a:solidFill>
                <a:latin typeface="Quicksand" panose="020B0604020202020204" charset="0"/>
              </a:rPr>
              <a:t> qua </a:t>
            </a:r>
            <a:r>
              <a:rPr lang="en-US" sz="1600" dirty="0" err="1">
                <a:solidFill>
                  <a:schemeClr val="bg2">
                    <a:lumMod val="75000"/>
                  </a:schemeClr>
                </a:solidFill>
                <a:latin typeface="Quicksand" panose="020B0604020202020204" charset="0"/>
              </a:rPr>
              <a:t>môn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toán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như</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sau</a:t>
            </a:r>
            <a:r>
              <a:rPr lang="en-US" sz="1600" dirty="0">
                <a:solidFill>
                  <a:schemeClr val="bg2">
                    <a:lumMod val="75000"/>
                  </a:schemeClr>
                </a:solidFill>
                <a:latin typeface="Quicksand" panose="020B0604020202020204" charset="0"/>
              </a:rPr>
              <a:t>:</a:t>
            </a:r>
          </a:p>
        </p:txBody>
      </p:sp>
      <p:sp>
        <p:nvSpPr>
          <p:cNvPr id="5" name="TextBox 4">
            <a:extLst>
              <a:ext uri="{FF2B5EF4-FFF2-40B4-BE49-F238E27FC236}">
                <a16:creationId xmlns:a16="http://schemas.microsoft.com/office/drawing/2014/main" id="{D1F6D738-BB22-4190-8861-EC64D71D0F04}"/>
              </a:ext>
            </a:extLst>
          </p:cNvPr>
          <p:cNvSpPr txBox="1"/>
          <p:nvPr/>
        </p:nvSpPr>
        <p:spPr>
          <a:xfrm>
            <a:off x="237181" y="1729165"/>
            <a:ext cx="8606282" cy="1323439"/>
          </a:xfrm>
          <a:prstGeom prst="rect">
            <a:avLst/>
          </a:prstGeom>
          <a:noFill/>
        </p:spPr>
        <p:txBody>
          <a:bodyPr wrap="square" rtlCol="0">
            <a:spAutoFit/>
          </a:bodyPr>
          <a:lstStyle/>
          <a:p>
            <a:pPr algn="just"/>
            <a:r>
              <a:rPr lang="en-US" sz="1600" dirty="0" err="1">
                <a:solidFill>
                  <a:schemeClr val="bg2">
                    <a:lumMod val="75000"/>
                  </a:schemeClr>
                </a:solidFill>
                <a:latin typeface="Quicksand" panose="020B0604020202020204" charset="0"/>
              </a:rPr>
              <a:t>Vùng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đồng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bằng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sông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Hồng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có</a:t>
            </a:r>
            <a:r>
              <a:rPr lang="en-US" sz="1600" dirty="0">
                <a:solidFill>
                  <a:schemeClr val="bg2">
                    <a:lumMod val="75000"/>
                  </a:schemeClr>
                </a:solidFill>
                <a:latin typeface="Quicksand" panose="020B0604020202020204" charset="0"/>
              </a:rPr>
              <a:t> N </a:t>
            </a:r>
            <a:r>
              <a:rPr lang="en-US" sz="1600" dirty="0" err="1">
                <a:solidFill>
                  <a:schemeClr val="bg2">
                    <a:lumMod val="75000"/>
                  </a:schemeClr>
                </a:solidFill>
                <a:latin typeface="Quicksand" panose="020B0604020202020204" charset="0"/>
              </a:rPr>
              <a:t>thành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phố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được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nối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với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nhau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bằng</a:t>
            </a:r>
            <a:r>
              <a:rPr lang="en-US" sz="1600" dirty="0">
                <a:solidFill>
                  <a:schemeClr val="bg2">
                    <a:lumMod val="75000"/>
                  </a:schemeClr>
                </a:solidFill>
                <a:latin typeface="Quicksand" panose="020B0604020202020204" charset="0"/>
              </a:rPr>
              <a:t> m </a:t>
            </a:r>
            <a:r>
              <a:rPr lang="en-US" sz="1600" dirty="0" err="1">
                <a:solidFill>
                  <a:schemeClr val="bg2">
                    <a:lumMod val="75000"/>
                  </a:schemeClr>
                </a:solidFill>
                <a:latin typeface="Quicksand" panose="020B0604020202020204" charset="0"/>
              </a:rPr>
              <a:t>đoạn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đường</a:t>
            </a:r>
            <a:r>
              <a:rPr lang="en-US" sz="1600" dirty="0">
                <a:solidFill>
                  <a:schemeClr val="bg2">
                    <a:lumMod val="75000"/>
                  </a:schemeClr>
                </a:solidFill>
                <a:latin typeface="Quicksand" panose="020B0604020202020204" charset="0"/>
              </a:rPr>
              <a:t> 2 </a:t>
            </a:r>
            <a:r>
              <a:rPr lang="en-US" sz="1600" dirty="0" err="1">
                <a:solidFill>
                  <a:schemeClr val="bg2">
                    <a:lumMod val="75000"/>
                  </a:schemeClr>
                </a:solidFill>
                <a:latin typeface="Quicksand" panose="020B0604020202020204" charset="0"/>
              </a:rPr>
              <a:t>chiều</a:t>
            </a:r>
            <a:r>
              <a:rPr lang="en-US" sz="1600" dirty="0">
                <a:solidFill>
                  <a:schemeClr val="bg2">
                    <a:lumMod val="75000"/>
                  </a:schemeClr>
                </a:solidFill>
                <a:latin typeface="Quicksand" panose="020B0604020202020204" charset="0"/>
              </a:rPr>
              <a:t>. Do </a:t>
            </a:r>
            <a:r>
              <a:rPr lang="en-US" sz="1600" dirty="0" err="1">
                <a:solidFill>
                  <a:schemeClr val="bg2">
                    <a:lumMod val="75000"/>
                  </a:schemeClr>
                </a:solidFill>
                <a:latin typeface="Quicksand" panose="020B0604020202020204" charset="0"/>
              </a:rPr>
              <a:t>tình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hình</a:t>
            </a:r>
            <a:r>
              <a:rPr lang="en-US" sz="1600" dirty="0">
                <a:solidFill>
                  <a:schemeClr val="bg2">
                    <a:lumMod val="75000"/>
                  </a:schemeClr>
                </a:solidFill>
                <a:latin typeface="Quicksand" panose="020B0604020202020204" charset="0"/>
              </a:rPr>
              <a:t> COVID-19 </a:t>
            </a:r>
            <a:r>
              <a:rPr lang="en-US" sz="1600" dirty="0" err="1">
                <a:solidFill>
                  <a:schemeClr val="bg2">
                    <a:lumMod val="75000"/>
                  </a:schemeClr>
                </a:solidFill>
                <a:latin typeface="Quicksand" panose="020B0604020202020204" charset="0"/>
              </a:rPr>
              <a:t>nên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chính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phủ</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muốn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vận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chuyển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lương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thực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từ</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thành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phố</a:t>
            </a:r>
            <a:r>
              <a:rPr lang="en-US" sz="1600" dirty="0">
                <a:solidFill>
                  <a:schemeClr val="bg2">
                    <a:lumMod val="75000"/>
                  </a:schemeClr>
                </a:solidFill>
                <a:latin typeface="Quicksand" panose="020B0604020202020204" charset="0"/>
              </a:rPr>
              <a:t> ra </a:t>
            </a:r>
            <a:r>
              <a:rPr lang="en-US" sz="1600" dirty="0" err="1">
                <a:solidFill>
                  <a:schemeClr val="bg2">
                    <a:lumMod val="75000"/>
                  </a:schemeClr>
                </a:solidFill>
                <a:latin typeface="Quicksand" panose="020B0604020202020204" charset="0"/>
              </a:rPr>
              <a:t>bến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cảng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để</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trợ</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giúp</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đồng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bào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tại</a:t>
            </a:r>
            <a:r>
              <a:rPr lang="en-US" sz="1600" dirty="0">
                <a:solidFill>
                  <a:schemeClr val="bg2">
                    <a:lumMod val="75000"/>
                  </a:schemeClr>
                </a:solidFill>
                <a:latin typeface="Quicksand" panose="020B0604020202020204" charset="0"/>
              </a:rPr>
              <a:t> TP.HCM. </a:t>
            </a:r>
            <a:r>
              <a:rPr lang="en-US" sz="1600" dirty="0" err="1">
                <a:solidFill>
                  <a:schemeClr val="bg2">
                    <a:lumMod val="75000"/>
                  </a:schemeClr>
                </a:solidFill>
                <a:latin typeface="Quicksand" panose="020B0604020202020204" charset="0"/>
              </a:rPr>
              <a:t>Bến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cảng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nằm</a:t>
            </a:r>
            <a:r>
              <a:rPr lang="en-US" sz="1600" dirty="0">
                <a:solidFill>
                  <a:schemeClr val="bg2">
                    <a:lumMod val="75000"/>
                  </a:schemeClr>
                </a:solidFill>
                <a:latin typeface="Quicksand" panose="020B0604020202020204" charset="0"/>
              </a:rPr>
              <a:t> ở </a:t>
            </a:r>
            <a:r>
              <a:rPr lang="en-US" sz="1600" dirty="0" err="1">
                <a:solidFill>
                  <a:schemeClr val="bg2">
                    <a:lumMod val="75000"/>
                  </a:schemeClr>
                </a:solidFill>
                <a:latin typeface="Quicksand" panose="020B0604020202020204" charset="0"/>
              </a:rPr>
              <a:t>thành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phố</a:t>
            </a:r>
            <a:r>
              <a:rPr lang="en-US" sz="1600" dirty="0">
                <a:solidFill>
                  <a:schemeClr val="bg2">
                    <a:lumMod val="75000"/>
                  </a:schemeClr>
                </a:solidFill>
                <a:latin typeface="Quicksand" panose="020B0604020202020204" charset="0"/>
              </a:rPr>
              <a:t> 1. </a:t>
            </a:r>
            <a:r>
              <a:rPr lang="en-US" sz="1600" dirty="0" err="1">
                <a:solidFill>
                  <a:schemeClr val="bg2">
                    <a:lumMod val="75000"/>
                  </a:schemeClr>
                </a:solidFill>
                <a:latin typeface="Quicksand" panose="020B0604020202020204" charset="0"/>
              </a:rPr>
              <a:t>Các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thành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phố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còn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lại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mỗi</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thành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phố</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đều</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có</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một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kho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lương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thực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Chính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phủ</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muốn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đẩy</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nhanh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quá</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trình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vận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chuyển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nhanh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nhất</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nhưng</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vẫn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đảm</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bảo</a:t>
            </a:r>
            <a:r>
              <a:rPr lang="en-US" sz="1600" dirty="0">
                <a:solidFill>
                  <a:schemeClr val="bg2">
                    <a:lumMod val="75000"/>
                  </a:schemeClr>
                </a:solidFill>
                <a:latin typeface="Quicksand" panose="020B0604020202020204" charset="0"/>
              </a:rPr>
              <a:t> an </a:t>
            </a:r>
            <a:r>
              <a:rPr lang="en-US" sz="1600" dirty="0" err="1">
                <a:solidFill>
                  <a:schemeClr val="bg2">
                    <a:lumMod val="75000"/>
                  </a:schemeClr>
                </a:solidFill>
                <a:latin typeface="Quicksand" panose="020B0604020202020204" charset="0"/>
              </a:rPr>
              <a:t>toàn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nên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thực</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hiện</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theo</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cách</a:t>
            </a:r>
            <a:r>
              <a:rPr lang="en-US" sz="1600" dirty="0">
                <a:solidFill>
                  <a:schemeClr val="bg2">
                    <a:lumMod val="75000"/>
                  </a:schemeClr>
                </a:solidFill>
                <a:latin typeface="Quicksand" panose="020B0604020202020204" charset="0"/>
              </a:rPr>
              <a:t> </a:t>
            </a:r>
            <a:r>
              <a:rPr lang="en-US" sz="1600" dirty="0" err="1">
                <a:solidFill>
                  <a:schemeClr val="bg2">
                    <a:lumMod val="75000"/>
                  </a:schemeClr>
                </a:solidFill>
                <a:latin typeface="Quicksand" panose="020B0604020202020204" charset="0"/>
              </a:rPr>
              <a:t>sau</a:t>
            </a:r>
            <a:r>
              <a:rPr lang="en-US" sz="1600" dirty="0">
                <a:solidFill>
                  <a:schemeClr val="bg2">
                    <a:lumMod val="75000"/>
                  </a:schemeClr>
                </a:solidFill>
                <a:latin typeface="Quicksand" panose="020B0604020202020204" charset="0"/>
              </a:rPr>
              <a:t>:</a:t>
            </a:r>
          </a:p>
        </p:txBody>
      </p:sp>
      <p:sp>
        <p:nvSpPr>
          <p:cNvPr id="6" name="TextBox 5">
            <a:extLst>
              <a:ext uri="{FF2B5EF4-FFF2-40B4-BE49-F238E27FC236}">
                <a16:creationId xmlns:a16="http://schemas.microsoft.com/office/drawing/2014/main" id="{73BCEA80-6CE3-4D34-8AF2-AEDC1D87E243}"/>
              </a:ext>
            </a:extLst>
          </p:cNvPr>
          <p:cNvSpPr txBox="1"/>
          <p:nvPr/>
        </p:nvSpPr>
        <p:spPr>
          <a:xfrm>
            <a:off x="237181" y="3259280"/>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Ban đầu, tại nhà kho ở mỗi thành phố, có 2 xe dùng để vận chuyển lương thực. Sau khi một xe đã vận chuyển tới cảng an toàn, xe kia được bắt đầu xuất phát, xe chở hàng xong lập tức quay về kho để tiếp tục chuyển hàng. Thời gian di chuyển giữa 2 thành phố là 1 đơn vị thời gian</a:t>
            </a:r>
            <a:endParaRPr lang="en-US" sz="1600" dirty="0">
              <a:solidFill>
                <a:schemeClr val="bg2">
                  <a:lumMod val="75000"/>
                </a:schemeClr>
              </a:solidFill>
              <a:latin typeface="Quicksand" panose="020B0604020202020204" charset="0"/>
            </a:endParaRPr>
          </a:p>
        </p:txBody>
      </p:sp>
      <p:sp>
        <p:nvSpPr>
          <p:cNvPr id="7" name="Google Shape;728;p18">
            <a:extLst>
              <a:ext uri="{FF2B5EF4-FFF2-40B4-BE49-F238E27FC236}">
                <a16:creationId xmlns:a16="http://schemas.microsoft.com/office/drawing/2014/main" id="{159A58FD-25A2-4544-984D-B842482768C8}"/>
              </a:ext>
            </a:extLst>
          </p:cNvPr>
          <p:cNvSpPr txBox="1">
            <a:spLocks/>
          </p:cNvSpPr>
          <p:nvPr/>
        </p:nvSpPr>
        <p:spPr>
          <a:xfrm>
            <a:off x="935288" y="110566"/>
            <a:ext cx="7087200"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err="1">
                <a:solidFill>
                  <a:schemeClr val="bg2">
                    <a:lumMod val="75000"/>
                  </a:schemeClr>
                </a:solidFill>
                <a:latin typeface="Amatic SC" panose="00000500000000000000" pitchFamily="2" charset="-79"/>
                <a:cs typeface="Amatic SC" panose="00000500000000000000" pitchFamily="2" charset="-79"/>
              </a:rPr>
              <a:t>Bài</a:t>
            </a:r>
            <a:r>
              <a:rPr lang="en-US" sz="3000" b="1">
                <a:solidFill>
                  <a:schemeClr val="bg2">
                    <a:lumMod val="75000"/>
                  </a:schemeClr>
                </a:solidFill>
                <a:latin typeface="Amatic SC" panose="00000500000000000000" pitchFamily="2" charset="-79"/>
                <a:cs typeface="Amatic SC" panose="00000500000000000000" pitchFamily="2" charset="-79"/>
              </a:rPr>
              <a:t> 3</a:t>
            </a:r>
            <a:endParaRPr lang="en-US" sz="3000" b="1" dirty="0">
              <a:solidFill>
                <a:schemeClr val="bg2">
                  <a:lumMod val="75000"/>
                </a:schemeClr>
              </a:solidFill>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387631599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F82EC9-31C0-458E-B783-81F54F539D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Oval 2">
            <a:extLst>
              <a:ext uri="{FF2B5EF4-FFF2-40B4-BE49-F238E27FC236}">
                <a16:creationId xmlns:a16="http://schemas.microsoft.com/office/drawing/2014/main" id="{6C1FFBCC-029D-4434-B3CF-16EEAB5C9570}"/>
              </a:ext>
            </a:extLst>
          </p:cNvPr>
          <p:cNvSpPr/>
          <p:nvPr/>
        </p:nvSpPr>
        <p:spPr>
          <a:xfrm>
            <a:off x="2340620" y="2169485"/>
            <a:ext cx="445904" cy="3964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1</a:t>
            </a:r>
          </a:p>
        </p:txBody>
      </p:sp>
      <p:sp>
        <p:nvSpPr>
          <p:cNvPr id="4" name="Oval 3">
            <a:extLst>
              <a:ext uri="{FF2B5EF4-FFF2-40B4-BE49-F238E27FC236}">
                <a16:creationId xmlns:a16="http://schemas.microsoft.com/office/drawing/2014/main" id="{9BBF954A-C455-431A-9699-2507D112BDEA}"/>
              </a:ext>
            </a:extLst>
          </p:cNvPr>
          <p:cNvSpPr/>
          <p:nvPr/>
        </p:nvSpPr>
        <p:spPr>
          <a:xfrm>
            <a:off x="3454952"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F3CD186-20D1-4C12-86A7-BE4CA5EF05D3}"/>
              </a:ext>
            </a:extLst>
          </p:cNvPr>
          <p:cNvCxnSpPr>
            <a:stCxn id="3" idx="6"/>
            <a:endCxn id="4" idx="2"/>
          </p:cNvCxnSpPr>
          <p:nvPr/>
        </p:nvCxnSpPr>
        <p:spPr>
          <a:xfrm>
            <a:off x="2786524"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be 5">
            <a:extLst>
              <a:ext uri="{FF2B5EF4-FFF2-40B4-BE49-F238E27FC236}">
                <a16:creationId xmlns:a16="http://schemas.microsoft.com/office/drawing/2014/main" id="{5A6CBF22-A463-4ACF-97BB-ED520092A311}"/>
              </a:ext>
            </a:extLst>
          </p:cNvPr>
          <p:cNvSpPr/>
          <p:nvPr/>
        </p:nvSpPr>
        <p:spPr>
          <a:xfrm>
            <a:off x="5900443" y="1812112"/>
            <a:ext cx="283328" cy="254313"/>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4C242B5B-C9B4-46E4-8D67-D10B2BD94F05}"/>
              </a:ext>
            </a:extLst>
          </p:cNvPr>
          <p:cNvSpPr/>
          <p:nvPr/>
        </p:nvSpPr>
        <p:spPr>
          <a:xfrm>
            <a:off x="5535827" y="1812112"/>
            <a:ext cx="283328" cy="254313"/>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32C1921-A82D-4820-873B-9B013C37607F}"/>
              </a:ext>
            </a:extLst>
          </p:cNvPr>
          <p:cNvSpPr/>
          <p:nvPr/>
        </p:nvSpPr>
        <p:spPr>
          <a:xfrm>
            <a:off x="4569284" y="2169485"/>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B8D027F-513C-45E2-A3F5-2A1A0AA19FF4}"/>
              </a:ext>
            </a:extLst>
          </p:cNvPr>
          <p:cNvCxnSpPr>
            <a:endCxn id="8" idx="2"/>
          </p:cNvCxnSpPr>
          <p:nvPr/>
        </p:nvCxnSpPr>
        <p:spPr>
          <a:xfrm>
            <a:off x="3900856" y="2361900"/>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C671C513-1EF3-4041-A159-12CDC4A6E219}"/>
              </a:ext>
            </a:extLst>
          </p:cNvPr>
          <p:cNvSpPr/>
          <p:nvPr/>
        </p:nvSpPr>
        <p:spPr>
          <a:xfrm>
            <a:off x="5677491"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C8B72C3-91C8-4871-990F-7AF723E6E944}"/>
              </a:ext>
            </a:extLst>
          </p:cNvPr>
          <p:cNvCxnSpPr>
            <a:endCxn id="10" idx="2"/>
          </p:cNvCxnSpPr>
          <p:nvPr/>
        </p:nvCxnSpPr>
        <p:spPr>
          <a:xfrm>
            <a:off x="5009063"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2948613-7A59-47F8-8F59-60683105B84E}"/>
              </a:ext>
            </a:extLst>
          </p:cNvPr>
          <p:cNvSpPr txBox="1"/>
          <p:nvPr/>
        </p:nvSpPr>
        <p:spPr>
          <a:xfrm>
            <a:off x="266143" y="584251"/>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Ban đầu, tại nhà kho ở mỗi thành phố, có 2 xe dùng để vận chuyển lương thực. Sau khi một xe đã vận chuyển tới cảng an toàn, xe kia được bắt đầu xuất phát, xe chở hàng xong lập tức quay về kho để tiếp tục chuyển hàng. Thời gian di chuyển giữa 2 thành phố là 1 đơn vị thời gian</a:t>
            </a:r>
            <a:endParaRPr lang="en-US" sz="1600"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25699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2499725" y="332755"/>
            <a:ext cx="3595799"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600" dirty="0" err="1"/>
              <a:t>Giới</a:t>
            </a:r>
            <a:r>
              <a:rPr lang="en-US" sz="3600" dirty="0"/>
              <a:t> </a:t>
            </a:r>
            <a:r>
              <a:rPr lang="en-US" sz="3600" dirty="0" err="1"/>
              <a:t>thiệu</a:t>
            </a:r>
            <a:endParaRPr sz="36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9" name="TextBox 18">
            <a:extLst>
              <a:ext uri="{FF2B5EF4-FFF2-40B4-BE49-F238E27FC236}">
                <a16:creationId xmlns:a16="http://schemas.microsoft.com/office/drawing/2014/main" id="{1B16F975-4359-435A-B99E-722313EA1305}"/>
              </a:ext>
            </a:extLst>
          </p:cNvPr>
          <p:cNvSpPr txBox="1"/>
          <p:nvPr/>
        </p:nvSpPr>
        <p:spPr>
          <a:xfrm>
            <a:off x="5671920" y="1734374"/>
            <a:ext cx="2833964" cy="461665"/>
          </a:xfrm>
          <a:prstGeom prst="rect">
            <a:avLst/>
          </a:prstGeom>
          <a:noFill/>
        </p:spPr>
        <p:txBody>
          <a:bodyPr wrap="square" rtlCol="0">
            <a:spAutoFit/>
          </a:bodyPr>
          <a:lstStyle/>
          <a:p>
            <a:r>
              <a:rPr lang="en-US" sz="2400" b="1" dirty="0" err="1">
                <a:solidFill>
                  <a:schemeClr val="tx1"/>
                </a:solidFill>
                <a:latin typeface="Amatic SC" panose="020B0604020202020204" pitchFamily="2" charset="-79"/>
                <a:cs typeface="Amatic SC" panose="020B0604020202020204" pitchFamily="2" charset="-79"/>
              </a:rPr>
              <a:t>mở</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rộng</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và</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ứng</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dụng</a:t>
            </a:r>
            <a:endParaRPr lang="en-US" sz="2400" b="1" dirty="0">
              <a:solidFill>
                <a:schemeClr val="tx1"/>
              </a:solidFill>
              <a:latin typeface="Amatic SC" panose="020B0604020202020204" pitchFamily="2" charset="-79"/>
              <a:cs typeface="Amatic SC" panose="020B0604020202020204" pitchFamily="2" charset="-79"/>
            </a:endParaRPr>
          </a:p>
        </p:txBody>
      </p:sp>
      <p:sp>
        <p:nvSpPr>
          <p:cNvPr id="20" name="TextBox 19">
            <a:extLst>
              <a:ext uri="{FF2B5EF4-FFF2-40B4-BE49-F238E27FC236}">
                <a16:creationId xmlns:a16="http://schemas.microsoft.com/office/drawing/2014/main" id="{97A02141-F32A-4B32-A872-EE7F1AEB25E0}"/>
              </a:ext>
            </a:extLst>
          </p:cNvPr>
          <p:cNvSpPr txBox="1"/>
          <p:nvPr/>
        </p:nvSpPr>
        <p:spPr>
          <a:xfrm>
            <a:off x="932931" y="1758155"/>
            <a:ext cx="1944740" cy="461665"/>
          </a:xfrm>
          <a:prstGeom prst="rect">
            <a:avLst/>
          </a:prstGeom>
          <a:noFill/>
        </p:spPr>
        <p:txBody>
          <a:bodyPr wrap="square" rtlCol="0">
            <a:spAutoFit/>
          </a:bodyPr>
          <a:lstStyle/>
          <a:p>
            <a:r>
              <a:rPr lang="en-US" sz="2400" b="1" dirty="0" err="1">
                <a:solidFill>
                  <a:schemeClr val="tx1"/>
                </a:solidFill>
                <a:latin typeface="Amatic SC" panose="020B0604020202020204" pitchFamily="2" charset="-79"/>
                <a:cs typeface="Amatic SC" panose="020B0604020202020204" pitchFamily="2" charset="-79"/>
              </a:rPr>
              <a:t>Ôn</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tập</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kiến</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thức</a:t>
            </a:r>
            <a:endParaRPr lang="en-US" sz="2400" b="1" dirty="0">
              <a:solidFill>
                <a:schemeClr val="tx1"/>
              </a:solidFill>
              <a:latin typeface="Amatic SC" panose="020B0604020202020204" pitchFamily="2" charset="-79"/>
              <a:cs typeface="Amatic SC" panose="020B0604020202020204" pitchFamily="2" charset="-79"/>
            </a:endParaRPr>
          </a:p>
        </p:txBody>
      </p:sp>
      <p:sp>
        <p:nvSpPr>
          <p:cNvPr id="21" name="TextBox 20">
            <a:extLst>
              <a:ext uri="{FF2B5EF4-FFF2-40B4-BE49-F238E27FC236}">
                <a16:creationId xmlns:a16="http://schemas.microsoft.com/office/drawing/2014/main" id="{C35D5735-66F5-4788-8C01-8B03E3690432}"/>
              </a:ext>
            </a:extLst>
          </p:cNvPr>
          <p:cNvSpPr txBox="1"/>
          <p:nvPr/>
        </p:nvSpPr>
        <p:spPr>
          <a:xfrm>
            <a:off x="5671920" y="2939753"/>
            <a:ext cx="2833964" cy="461665"/>
          </a:xfrm>
          <a:prstGeom prst="rect">
            <a:avLst/>
          </a:prstGeom>
          <a:noFill/>
        </p:spPr>
        <p:txBody>
          <a:bodyPr wrap="square" rtlCol="0">
            <a:spAutoFit/>
          </a:bodyPr>
          <a:lstStyle/>
          <a:p>
            <a:r>
              <a:rPr lang="en-US" sz="2400" b="1" dirty="0" err="1">
                <a:solidFill>
                  <a:schemeClr val="tx1"/>
                </a:solidFill>
                <a:latin typeface="Amatic SC" panose="020B0604020202020204" pitchFamily="2" charset="-79"/>
                <a:cs typeface="Amatic SC" panose="020B0604020202020204" pitchFamily="2" charset="-79"/>
              </a:rPr>
              <a:t>tổng</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kết</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nhận</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xét</a:t>
            </a:r>
            <a:endParaRPr lang="en-US" sz="2400" b="1" dirty="0">
              <a:solidFill>
                <a:schemeClr val="tx1"/>
              </a:solidFill>
              <a:latin typeface="Amatic SC" panose="020B0604020202020204" pitchFamily="2" charset="-79"/>
              <a:cs typeface="Amatic SC" panose="020B0604020202020204" pitchFamily="2" charset="-79"/>
            </a:endParaRPr>
          </a:p>
        </p:txBody>
      </p:sp>
      <p:sp>
        <p:nvSpPr>
          <p:cNvPr id="22" name="TextBox 21">
            <a:extLst>
              <a:ext uri="{FF2B5EF4-FFF2-40B4-BE49-F238E27FC236}">
                <a16:creationId xmlns:a16="http://schemas.microsoft.com/office/drawing/2014/main" id="{A11ABB32-5466-45EE-9753-76882736BA6C}"/>
              </a:ext>
            </a:extLst>
          </p:cNvPr>
          <p:cNvSpPr txBox="1"/>
          <p:nvPr/>
        </p:nvSpPr>
        <p:spPr>
          <a:xfrm>
            <a:off x="1008529" y="2939754"/>
            <a:ext cx="1727947" cy="461665"/>
          </a:xfrm>
          <a:prstGeom prst="rect">
            <a:avLst/>
          </a:prstGeom>
          <a:noFill/>
        </p:spPr>
        <p:txBody>
          <a:bodyPr wrap="square" rtlCol="0">
            <a:spAutoFit/>
          </a:bodyPr>
          <a:lstStyle/>
          <a:p>
            <a:r>
              <a:rPr lang="en-US" sz="2400" b="1" dirty="0" err="1">
                <a:solidFill>
                  <a:schemeClr val="tx1"/>
                </a:solidFill>
                <a:latin typeface="Amatic SC" panose="020B0604020202020204" pitchFamily="2" charset="-79"/>
                <a:cs typeface="Amatic SC" panose="020B0604020202020204" pitchFamily="2" charset="-79"/>
              </a:rPr>
              <a:t>luyện</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tập</a:t>
            </a:r>
            <a:endParaRPr lang="en-US" sz="2400" b="1" dirty="0">
              <a:solidFill>
                <a:schemeClr val="tx1"/>
              </a:solidFill>
              <a:latin typeface="Amatic SC" panose="020B0604020202020204" pitchFamily="2" charset="-79"/>
              <a:cs typeface="Amatic SC" panose="020B0604020202020204" pitchFamily="2" charset="-79"/>
            </a:endParaRPr>
          </a:p>
        </p:txBody>
      </p:sp>
      <p:sp>
        <p:nvSpPr>
          <p:cNvPr id="23" name="Google Shape;2416;p37">
            <a:hlinkClick r:id="rId3" action="ppaction://hlinksldjump"/>
            <a:extLst>
              <a:ext uri="{FF2B5EF4-FFF2-40B4-BE49-F238E27FC236}">
                <a16:creationId xmlns:a16="http://schemas.microsoft.com/office/drawing/2014/main" id="{0FDCB8FB-A3CC-47C2-B389-C66A66A9C53E}"/>
              </a:ext>
            </a:extLst>
          </p:cNvPr>
          <p:cNvSpPr/>
          <p:nvPr/>
        </p:nvSpPr>
        <p:spPr>
          <a:xfrm rot="-40126">
            <a:off x="2996044" y="1675187"/>
            <a:ext cx="767404" cy="595065"/>
          </a:xfrm>
          <a:custGeom>
            <a:avLst/>
            <a:gdLst/>
            <a:ahLst/>
            <a:cxnLst/>
            <a:rect l="l" t="t" r="r" b="b"/>
            <a:pathLst>
              <a:path w="25776" h="6184" extrusionOk="0">
                <a:moveTo>
                  <a:pt x="6" y="1"/>
                </a:moveTo>
                <a:cubicBezTo>
                  <a:pt x="245" y="199"/>
                  <a:pt x="325" y="514"/>
                  <a:pt x="31" y="864"/>
                </a:cubicBezTo>
                <a:cubicBezTo>
                  <a:pt x="154" y="982"/>
                  <a:pt x="246" y="1150"/>
                  <a:pt x="234" y="1337"/>
                </a:cubicBezTo>
                <a:cubicBezTo>
                  <a:pt x="224" y="1452"/>
                  <a:pt x="181" y="1562"/>
                  <a:pt x="162" y="1672"/>
                </a:cubicBezTo>
                <a:cubicBezTo>
                  <a:pt x="113" y="1968"/>
                  <a:pt x="230" y="2263"/>
                  <a:pt x="278" y="2557"/>
                </a:cubicBezTo>
                <a:cubicBezTo>
                  <a:pt x="324" y="2852"/>
                  <a:pt x="257" y="3224"/>
                  <a:pt x="1" y="3327"/>
                </a:cubicBezTo>
                <a:cubicBezTo>
                  <a:pt x="45" y="3580"/>
                  <a:pt x="327" y="3736"/>
                  <a:pt x="333" y="3996"/>
                </a:cubicBezTo>
                <a:cubicBezTo>
                  <a:pt x="335" y="4154"/>
                  <a:pt x="229" y="4287"/>
                  <a:pt x="169" y="4431"/>
                </a:cubicBezTo>
                <a:cubicBezTo>
                  <a:pt x="45" y="4721"/>
                  <a:pt x="105" y="5061"/>
                  <a:pt x="145" y="5380"/>
                </a:cubicBezTo>
                <a:cubicBezTo>
                  <a:pt x="180" y="5657"/>
                  <a:pt x="169" y="5987"/>
                  <a:pt x="10" y="6184"/>
                </a:cubicBezTo>
                <a:lnTo>
                  <a:pt x="25775" y="6184"/>
                </a:lnTo>
                <a:lnTo>
                  <a:pt x="25775" y="6180"/>
                </a:lnTo>
                <a:cubicBezTo>
                  <a:pt x="25661" y="5973"/>
                  <a:pt x="25552" y="5753"/>
                  <a:pt x="25370" y="5617"/>
                </a:cubicBezTo>
                <a:cubicBezTo>
                  <a:pt x="25291" y="5560"/>
                  <a:pt x="25194" y="5505"/>
                  <a:pt x="25178" y="5403"/>
                </a:cubicBezTo>
                <a:cubicBezTo>
                  <a:pt x="25167" y="5338"/>
                  <a:pt x="25197" y="5273"/>
                  <a:pt x="25235" y="5221"/>
                </a:cubicBezTo>
                <a:cubicBezTo>
                  <a:pt x="25310" y="5114"/>
                  <a:pt x="25419" y="5041"/>
                  <a:pt x="25512" y="4951"/>
                </a:cubicBezTo>
                <a:cubicBezTo>
                  <a:pt x="25604" y="4860"/>
                  <a:pt x="25680" y="4727"/>
                  <a:pt x="25658" y="4594"/>
                </a:cubicBezTo>
                <a:cubicBezTo>
                  <a:pt x="25647" y="4547"/>
                  <a:pt x="25626" y="4501"/>
                  <a:pt x="25614" y="4454"/>
                </a:cubicBezTo>
                <a:cubicBezTo>
                  <a:pt x="25571" y="4276"/>
                  <a:pt x="25664" y="4066"/>
                  <a:pt x="25573" y="3911"/>
                </a:cubicBezTo>
                <a:cubicBezTo>
                  <a:pt x="25528" y="3835"/>
                  <a:pt x="25446" y="3787"/>
                  <a:pt x="25414" y="3705"/>
                </a:cubicBezTo>
                <a:cubicBezTo>
                  <a:pt x="25365" y="3578"/>
                  <a:pt x="25451" y="3440"/>
                  <a:pt x="25531" y="3334"/>
                </a:cubicBezTo>
                <a:cubicBezTo>
                  <a:pt x="25612" y="3230"/>
                  <a:pt x="25693" y="3088"/>
                  <a:pt x="25636" y="2964"/>
                </a:cubicBezTo>
                <a:cubicBezTo>
                  <a:pt x="25622" y="2932"/>
                  <a:pt x="25598" y="2905"/>
                  <a:pt x="25588" y="2871"/>
                </a:cubicBezTo>
                <a:cubicBezTo>
                  <a:pt x="25571" y="2806"/>
                  <a:pt x="25607" y="2739"/>
                  <a:pt x="25618" y="2673"/>
                </a:cubicBezTo>
                <a:cubicBezTo>
                  <a:pt x="25639" y="2554"/>
                  <a:pt x="25566" y="2427"/>
                  <a:pt x="25460" y="2396"/>
                </a:cubicBezTo>
                <a:cubicBezTo>
                  <a:pt x="25666" y="2146"/>
                  <a:pt x="25707" y="1753"/>
                  <a:pt x="25557" y="1460"/>
                </a:cubicBezTo>
                <a:cubicBezTo>
                  <a:pt x="25501" y="1350"/>
                  <a:pt x="25417" y="1229"/>
                  <a:pt x="25460" y="1110"/>
                </a:cubicBezTo>
                <a:cubicBezTo>
                  <a:pt x="25489" y="1025"/>
                  <a:pt x="25574" y="979"/>
                  <a:pt x="25626" y="906"/>
                </a:cubicBezTo>
                <a:cubicBezTo>
                  <a:pt x="25717" y="780"/>
                  <a:pt x="25690" y="599"/>
                  <a:pt x="25671" y="439"/>
                </a:cubicBezTo>
                <a:cubicBezTo>
                  <a:pt x="25652" y="284"/>
                  <a:pt x="25660" y="97"/>
                  <a:pt x="25775" y="7"/>
                </a:cubicBezTo>
                <a:lnTo>
                  <a:pt x="25775" y="1"/>
                </a:lnTo>
                <a:close/>
              </a:path>
            </a:pathLst>
          </a:custGeom>
          <a:solidFill>
            <a:schemeClr val="tx2">
              <a:lumMod val="25000"/>
            </a:schemeClr>
          </a:solidFill>
          <a:ln>
            <a:noFill/>
          </a:ln>
          <a:effectLst>
            <a:outerShdw dist="19050" dir="5400000" algn="bl" rotWithShape="0">
              <a:srgbClr val="000000">
                <a:alpha val="19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a:p>
        </p:txBody>
      </p:sp>
      <p:sp>
        <p:nvSpPr>
          <p:cNvPr id="24" name="Google Shape;2416;p37">
            <a:hlinkClick r:id="rId3" action="ppaction://hlinksldjump"/>
            <a:extLst>
              <a:ext uri="{FF2B5EF4-FFF2-40B4-BE49-F238E27FC236}">
                <a16:creationId xmlns:a16="http://schemas.microsoft.com/office/drawing/2014/main" id="{0AEA3AA6-8FEA-479D-9B10-C43526E72C7D}"/>
              </a:ext>
            </a:extLst>
          </p:cNvPr>
          <p:cNvSpPr/>
          <p:nvPr/>
        </p:nvSpPr>
        <p:spPr>
          <a:xfrm rot="-40126">
            <a:off x="4671372" y="1667675"/>
            <a:ext cx="767404" cy="595065"/>
          </a:xfrm>
          <a:custGeom>
            <a:avLst/>
            <a:gdLst/>
            <a:ahLst/>
            <a:cxnLst/>
            <a:rect l="l" t="t" r="r" b="b"/>
            <a:pathLst>
              <a:path w="25776" h="6184" extrusionOk="0">
                <a:moveTo>
                  <a:pt x="6" y="1"/>
                </a:moveTo>
                <a:cubicBezTo>
                  <a:pt x="245" y="199"/>
                  <a:pt x="325" y="514"/>
                  <a:pt x="31" y="864"/>
                </a:cubicBezTo>
                <a:cubicBezTo>
                  <a:pt x="154" y="982"/>
                  <a:pt x="246" y="1150"/>
                  <a:pt x="234" y="1337"/>
                </a:cubicBezTo>
                <a:cubicBezTo>
                  <a:pt x="224" y="1452"/>
                  <a:pt x="181" y="1562"/>
                  <a:pt x="162" y="1672"/>
                </a:cubicBezTo>
                <a:cubicBezTo>
                  <a:pt x="113" y="1968"/>
                  <a:pt x="230" y="2263"/>
                  <a:pt x="278" y="2557"/>
                </a:cubicBezTo>
                <a:cubicBezTo>
                  <a:pt x="324" y="2852"/>
                  <a:pt x="257" y="3224"/>
                  <a:pt x="1" y="3327"/>
                </a:cubicBezTo>
                <a:cubicBezTo>
                  <a:pt x="45" y="3580"/>
                  <a:pt x="327" y="3736"/>
                  <a:pt x="333" y="3996"/>
                </a:cubicBezTo>
                <a:cubicBezTo>
                  <a:pt x="335" y="4154"/>
                  <a:pt x="229" y="4287"/>
                  <a:pt x="169" y="4431"/>
                </a:cubicBezTo>
                <a:cubicBezTo>
                  <a:pt x="45" y="4721"/>
                  <a:pt x="105" y="5061"/>
                  <a:pt x="145" y="5380"/>
                </a:cubicBezTo>
                <a:cubicBezTo>
                  <a:pt x="180" y="5657"/>
                  <a:pt x="169" y="5987"/>
                  <a:pt x="10" y="6184"/>
                </a:cubicBezTo>
                <a:lnTo>
                  <a:pt x="25775" y="6184"/>
                </a:lnTo>
                <a:lnTo>
                  <a:pt x="25775" y="6180"/>
                </a:lnTo>
                <a:cubicBezTo>
                  <a:pt x="25661" y="5973"/>
                  <a:pt x="25552" y="5753"/>
                  <a:pt x="25370" y="5617"/>
                </a:cubicBezTo>
                <a:cubicBezTo>
                  <a:pt x="25291" y="5560"/>
                  <a:pt x="25194" y="5505"/>
                  <a:pt x="25178" y="5403"/>
                </a:cubicBezTo>
                <a:cubicBezTo>
                  <a:pt x="25167" y="5338"/>
                  <a:pt x="25197" y="5273"/>
                  <a:pt x="25235" y="5221"/>
                </a:cubicBezTo>
                <a:cubicBezTo>
                  <a:pt x="25310" y="5114"/>
                  <a:pt x="25419" y="5041"/>
                  <a:pt x="25512" y="4951"/>
                </a:cubicBezTo>
                <a:cubicBezTo>
                  <a:pt x="25604" y="4860"/>
                  <a:pt x="25680" y="4727"/>
                  <a:pt x="25658" y="4594"/>
                </a:cubicBezTo>
                <a:cubicBezTo>
                  <a:pt x="25647" y="4547"/>
                  <a:pt x="25626" y="4501"/>
                  <a:pt x="25614" y="4454"/>
                </a:cubicBezTo>
                <a:cubicBezTo>
                  <a:pt x="25571" y="4276"/>
                  <a:pt x="25664" y="4066"/>
                  <a:pt x="25573" y="3911"/>
                </a:cubicBezTo>
                <a:cubicBezTo>
                  <a:pt x="25528" y="3835"/>
                  <a:pt x="25446" y="3787"/>
                  <a:pt x="25414" y="3705"/>
                </a:cubicBezTo>
                <a:cubicBezTo>
                  <a:pt x="25365" y="3578"/>
                  <a:pt x="25451" y="3440"/>
                  <a:pt x="25531" y="3334"/>
                </a:cubicBezTo>
                <a:cubicBezTo>
                  <a:pt x="25612" y="3230"/>
                  <a:pt x="25693" y="3088"/>
                  <a:pt x="25636" y="2964"/>
                </a:cubicBezTo>
                <a:cubicBezTo>
                  <a:pt x="25622" y="2932"/>
                  <a:pt x="25598" y="2905"/>
                  <a:pt x="25588" y="2871"/>
                </a:cubicBezTo>
                <a:cubicBezTo>
                  <a:pt x="25571" y="2806"/>
                  <a:pt x="25607" y="2739"/>
                  <a:pt x="25618" y="2673"/>
                </a:cubicBezTo>
                <a:cubicBezTo>
                  <a:pt x="25639" y="2554"/>
                  <a:pt x="25566" y="2427"/>
                  <a:pt x="25460" y="2396"/>
                </a:cubicBezTo>
                <a:cubicBezTo>
                  <a:pt x="25666" y="2146"/>
                  <a:pt x="25707" y="1753"/>
                  <a:pt x="25557" y="1460"/>
                </a:cubicBezTo>
                <a:cubicBezTo>
                  <a:pt x="25501" y="1350"/>
                  <a:pt x="25417" y="1229"/>
                  <a:pt x="25460" y="1110"/>
                </a:cubicBezTo>
                <a:cubicBezTo>
                  <a:pt x="25489" y="1025"/>
                  <a:pt x="25574" y="979"/>
                  <a:pt x="25626" y="906"/>
                </a:cubicBezTo>
                <a:cubicBezTo>
                  <a:pt x="25717" y="780"/>
                  <a:pt x="25690" y="599"/>
                  <a:pt x="25671" y="439"/>
                </a:cubicBezTo>
                <a:cubicBezTo>
                  <a:pt x="25652" y="284"/>
                  <a:pt x="25660" y="97"/>
                  <a:pt x="25775" y="7"/>
                </a:cubicBezTo>
                <a:lnTo>
                  <a:pt x="25775" y="1"/>
                </a:lnTo>
                <a:close/>
              </a:path>
            </a:pathLst>
          </a:custGeom>
          <a:solidFill>
            <a:schemeClr val="tx2">
              <a:lumMod val="25000"/>
            </a:schemeClr>
          </a:solidFill>
          <a:ln>
            <a:noFill/>
          </a:ln>
          <a:effectLst>
            <a:outerShdw dist="19050" dir="5400000" algn="bl" rotWithShape="0">
              <a:srgbClr val="000000">
                <a:alpha val="19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a:p>
        </p:txBody>
      </p:sp>
      <p:sp>
        <p:nvSpPr>
          <p:cNvPr id="25" name="Google Shape;2416;p37">
            <a:hlinkClick r:id="rId3" action="ppaction://hlinksldjump"/>
            <a:extLst>
              <a:ext uri="{FF2B5EF4-FFF2-40B4-BE49-F238E27FC236}">
                <a16:creationId xmlns:a16="http://schemas.microsoft.com/office/drawing/2014/main" id="{FFC5B959-55E8-4162-8058-34F31BC0F844}"/>
              </a:ext>
            </a:extLst>
          </p:cNvPr>
          <p:cNvSpPr/>
          <p:nvPr/>
        </p:nvSpPr>
        <p:spPr>
          <a:xfrm rot="-40126">
            <a:off x="4695379" y="2880760"/>
            <a:ext cx="767404" cy="595065"/>
          </a:xfrm>
          <a:custGeom>
            <a:avLst/>
            <a:gdLst/>
            <a:ahLst/>
            <a:cxnLst/>
            <a:rect l="l" t="t" r="r" b="b"/>
            <a:pathLst>
              <a:path w="25776" h="6184" extrusionOk="0">
                <a:moveTo>
                  <a:pt x="6" y="1"/>
                </a:moveTo>
                <a:cubicBezTo>
                  <a:pt x="245" y="199"/>
                  <a:pt x="325" y="514"/>
                  <a:pt x="31" y="864"/>
                </a:cubicBezTo>
                <a:cubicBezTo>
                  <a:pt x="154" y="982"/>
                  <a:pt x="246" y="1150"/>
                  <a:pt x="234" y="1337"/>
                </a:cubicBezTo>
                <a:cubicBezTo>
                  <a:pt x="224" y="1452"/>
                  <a:pt x="181" y="1562"/>
                  <a:pt x="162" y="1672"/>
                </a:cubicBezTo>
                <a:cubicBezTo>
                  <a:pt x="113" y="1968"/>
                  <a:pt x="230" y="2263"/>
                  <a:pt x="278" y="2557"/>
                </a:cubicBezTo>
                <a:cubicBezTo>
                  <a:pt x="324" y="2852"/>
                  <a:pt x="257" y="3224"/>
                  <a:pt x="1" y="3327"/>
                </a:cubicBezTo>
                <a:cubicBezTo>
                  <a:pt x="45" y="3580"/>
                  <a:pt x="327" y="3736"/>
                  <a:pt x="333" y="3996"/>
                </a:cubicBezTo>
                <a:cubicBezTo>
                  <a:pt x="335" y="4154"/>
                  <a:pt x="229" y="4287"/>
                  <a:pt x="169" y="4431"/>
                </a:cubicBezTo>
                <a:cubicBezTo>
                  <a:pt x="45" y="4721"/>
                  <a:pt x="105" y="5061"/>
                  <a:pt x="145" y="5380"/>
                </a:cubicBezTo>
                <a:cubicBezTo>
                  <a:pt x="180" y="5657"/>
                  <a:pt x="169" y="5987"/>
                  <a:pt x="10" y="6184"/>
                </a:cubicBezTo>
                <a:lnTo>
                  <a:pt x="25775" y="6184"/>
                </a:lnTo>
                <a:lnTo>
                  <a:pt x="25775" y="6180"/>
                </a:lnTo>
                <a:cubicBezTo>
                  <a:pt x="25661" y="5973"/>
                  <a:pt x="25552" y="5753"/>
                  <a:pt x="25370" y="5617"/>
                </a:cubicBezTo>
                <a:cubicBezTo>
                  <a:pt x="25291" y="5560"/>
                  <a:pt x="25194" y="5505"/>
                  <a:pt x="25178" y="5403"/>
                </a:cubicBezTo>
                <a:cubicBezTo>
                  <a:pt x="25167" y="5338"/>
                  <a:pt x="25197" y="5273"/>
                  <a:pt x="25235" y="5221"/>
                </a:cubicBezTo>
                <a:cubicBezTo>
                  <a:pt x="25310" y="5114"/>
                  <a:pt x="25419" y="5041"/>
                  <a:pt x="25512" y="4951"/>
                </a:cubicBezTo>
                <a:cubicBezTo>
                  <a:pt x="25604" y="4860"/>
                  <a:pt x="25680" y="4727"/>
                  <a:pt x="25658" y="4594"/>
                </a:cubicBezTo>
                <a:cubicBezTo>
                  <a:pt x="25647" y="4547"/>
                  <a:pt x="25626" y="4501"/>
                  <a:pt x="25614" y="4454"/>
                </a:cubicBezTo>
                <a:cubicBezTo>
                  <a:pt x="25571" y="4276"/>
                  <a:pt x="25664" y="4066"/>
                  <a:pt x="25573" y="3911"/>
                </a:cubicBezTo>
                <a:cubicBezTo>
                  <a:pt x="25528" y="3835"/>
                  <a:pt x="25446" y="3787"/>
                  <a:pt x="25414" y="3705"/>
                </a:cubicBezTo>
                <a:cubicBezTo>
                  <a:pt x="25365" y="3578"/>
                  <a:pt x="25451" y="3440"/>
                  <a:pt x="25531" y="3334"/>
                </a:cubicBezTo>
                <a:cubicBezTo>
                  <a:pt x="25612" y="3230"/>
                  <a:pt x="25693" y="3088"/>
                  <a:pt x="25636" y="2964"/>
                </a:cubicBezTo>
                <a:cubicBezTo>
                  <a:pt x="25622" y="2932"/>
                  <a:pt x="25598" y="2905"/>
                  <a:pt x="25588" y="2871"/>
                </a:cubicBezTo>
                <a:cubicBezTo>
                  <a:pt x="25571" y="2806"/>
                  <a:pt x="25607" y="2739"/>
                  <a:pt x="25618" y="2673"/>
                </a:cubicBezTo>
                <a:cubicBezTo>
                  <a:pt x="25639" y="2554"/>
                  <a:pt x="25566" y="2427"/>
                  <a:pt x="25460" y="2396"/>
                </a:cubicBezTo>
                <a:cubicBezTo>
                  <a:pt x="25666" y="2146"/>
                  <a:pt x="25707" y="1753"/>
                  <a:pt x="25557" y="1460"/>
                </a:cubicBezTo>
                <a:cubicBezTo>
                  <a:pt x="25501" y="1350"/>
                  <a:pt x="25417" y="1229"/>
                  <a:pt x="25460" y="1110"/>
                </a:cubicBezTo>
                <a:cubicBezTo>
                  <a:pt x="25489" y="1025"/>
                  <a:pt x="25574" y="979"/>
                  <a:pt x="25626" y="906"/>
                </a:cubicBezTo>
                <a:cubicBezTo>
                  <a:pt x="25717" y="780"/>
                  <a:pt x="25690" y="599"/>
                  <a:pt x="25671" y="439"/>
                </a:cubicBezTo>
                <a:cubicBezTo>
                  <a:pt x="25652" y="284"/>
                  <a:pt x="25660" y="97"/>
                  <a:pt x="25775" y="7"/>
                </a:cubicBezTo>
                <a:lnTo>
                  <a:pt x="25775" y="1"/>
                </a:lnTo>
                <a:close/>
              </a:path>
            </a:pathLst>
          </a:custGeom>
          <a:solidFill>
            <a:schemeClr val="tx2">
              <a:lumMod val="25000"/>
            </a:schemeClr>
          </a:solidFill>
          <a:ln>
            <a:noFill/>
          </a:ln>
          <a:effectLst>
            <a:outerShdw dist="19050" dir="5400000" algn="bl" rotWithShape="0">
              <a:srgbClr val="000000">
                <a:alpha val="19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a:p>
        </p:txBody>
      </p:sp>
      <p:sp>
        <p:nvSpPr>
          <p:cNvPr id="26" name="Google Shape;2416;p37">
            <a:hlinkClick r:id="rId3" action="ppaction://hlinksldjump"/>
            <a:extLst>
              <a:ext uri="{FF2B5EF4-FFF2-40B4-BE49-F238E27FC236}">
                <a16:creationId xmlns:a16="http://schemas.microsoft.com/office/drawing/2014/main" id="{3077A278-3BFE-4BAE-96FA-85824F97A457}"/>
              </a:ext>
            </a:extLst>
          </p:cNvPr>
          <p:cNvSpPr/>
          <p:nvPr/>
        </p:nvSpPr>
        <p:spPr>
          <a:xfrm rot="-40126">
            <a:off x="2996044" y="2873056"/>
            <a:ext cx="767404" cy="595065"/>
          </a:xfrm>
          <a:custGeom>
            <a:avLst/>
            <a:gdLst/>
            <a:ahLst/>
            <a:cxnLst/>
            <a:rect l="l" t="t" r="r" b="b"/>
            <a:pathLst>
              <a:path w="25776" h="6184" extrusionOk="0">
                <a:moveTo>
                  <a:pt x="6" y="1"/>
                </a:moveTo>
                <a:cubicBezTo>
                  <a:pt x="245" y="199"/>
                  <a:pt x="325" y="514"/>
                  <a:pt x="31" y="864"/>
                </a:cubicBezTo>
                <a:cubicBezTo>
                  <a:pt x="154" y="982"/>
                  <a:pt x="246" y="1150"/>
                  <a:pt x="234" y="1337"/>
                </a:cubicBezTo>
                <a:cubicBezTo>
                  <a:pt x="224" y="1452"/>
                  <a:pt x="181" y="1562"/>
                  <a:pt x="162" y="1672"/>
                </a:cubicBezTo>
                <a:cubicBezTo>
                  <a:pt x="113" y="1968"/>
                  <a:pt x="230" y="2263"/>
                  <a:pt x="278" y="2557"/>
                </a:cubicBezTo>
                <a:cubicBezTo>
                  <a:pt x="324" y="2852"/>
                  <a:pt x="257" y="3224"/>
                  <a:pt x="1" y="3327"/>
                </a:cubicBezTo>
                <a:cubicBezTo>
                  <a:pt x="45" y="3580"/>
                  <a:pt x="327" y="3736"/>
                  <a:pt x="333" y="3996"/>
                </a:cubicBezTo>
                <a:cubicBezTo>
                  <a:pt x="335" y="4154"/>
                  <a:pt x="229" y="4287"/>
                  <a:pt x="169" y="4431"/>
                </a:cubicBezTo>
                <a:cubicBezTo>
                  <a:pt x="45" y="4721"/>
                  <a:pt x="105" y="5061"/>
                  <a:pt x="145" y="5380"/>
                </a:cubicBezTo>
                <a:cubicBezTo>
                  <a:pt x="180" y="5657"/>
                  <a:pt x="169" y="5987"/>
                  <a:pt x="10" y="6184"/>
                </a:cubicBezTo>
                <a:lnTo>
                  <a:pt x="25775" y="6184"/>
                </a:lnTo>
                <a:lnTo>
                  <a:pt x="25775" y="6180"/>
                </a:lnTo>
                <a:cubicBezTo>
                  <a:pt x="25661" y="5973"/>
                  <a:pt x="25552" y="5753"/>
                  <a:pt x="25370" y="5617"/>
                </a:cubicBezTo>
                <a:cubicBezTo>
                  <a:pt x="25291" y="5560"/>
                  <a:pt x="25194" y="5505"/>
                  <a:pt x="25178" y="5403"/>
                </a:cubicBezTo>
                <a:cubicBezTo>
                  <a:pt x="25167" y="5338"/>
                  <a:pt x="25197" y="5273"/>
                  <a:pt x="25235" y="5221"/>
                </a:cubicBezTo>
                <a:cubicBezTo>
                  <a:pt x="25310" y="5114"/>
                  <a:pt x="25419" y="5041"/>
                  <a:pt x="25512" y="4951"/>
                </a:cubicBezTo>
                <a:cubicBezTo>
                  <a:pt x="25604" y="4860"/>
                  <a:pt x="25680" y="4727"/>
                  <a:pt x="25658" y="4594"/>
                </a:cubicBezTo>
                <a:cubicBezTo>
                  <a:pt x="25647" y="4547"/>
                  <a:pt x="25626" y="4501"/>
                  <a:pt x="25614" y="4454"/>
                </a:cubicBezTo>
                <a:cubicBezTo>
                  <a:pt x="25571" y="4276"/>
                  <a:pt x="25664" y="4066"/>
                  <a:pt x="25573" y="3911"/>
                </a:cubicBezTo>
                <a:cubicBezTo>
                  <a:pt x="25528" y="3835"/>
                  <a:pt x="25446" y="3787"/>
                  <a:pt x="25414" y="3705"/>
                </a:cubicBezTo>
                <a:cubicBezTo>
                  <a:pt x="25365" y="3578"/>
                  <a:pt x="25451" y="3440"/>
                  <a:pt x="25531" y="3334"/>
                </a:cubicBezTo>
                <a:cubicBezTo>
                  <a:pt x="25612" y="3230"/>
                  <a:pt x="25693" y="3088"/>
                  <a:pt x="25636" y="2964"/>
                </a:cubicBezTo>
                <a:cubicBezTo>
                  <a:pt x="25622" y="2932"/>
                  <a:pt x="25598" y="2905"/>
                  <a:pt x="25588" y="2871"/>
                </a:cubicBezTo>
                <a:cubicBezTo>
                  <a:pt x="25571" y="2806"/>
                  <a:pt x="25607" y="2739"/>
                  <a:pt x="25618" y="2673"/>
                </a:cubicBezTo>
                <a:cubicBezTo>
                  <a:pt x="25639" y="2554"/>
                  <a:pt x="25566" y="2427"/>
                  <a:pt x="25460" y="2396"/>
                </a:cubicBezTo>
                <a:cubicBezTo>
                  <a:pt x="25666" y="2146"/>
                  <a:pt x="25707" y="1753"/>
                  <a:pt x="25557" y="1460"/>
                </a:cubicBezTo>
                <a:cubicBezTo>
                  <a:pt x="25501" y="1350"/>
                  <a:pt x="25417" y="1229"/>
                  <a:pt x="25460" y="1110"/>
                </a:cubicBezTo>
                <a:cubicBezTo>
                  <a:pt x="25489" y="1025"/>
                  <a:pt x="25574" y="979"/>
                  <a:pt x="25626" y="906"/>
                </a:cubicBezTo>
                <a:cubicBezTo>
                  <a:pt x="25717" y="780"/>
                  <a:pt x="25690" y="599"/>
                  <a:pt x="25671" y="439"/>
                </a:cubicBezTo>
                <a:cubicBezTo>
                  <a:pt x="25652" y="284"/>
                  <a:pt x="25660" y="97"/>
                  <a:pt x="25775" y="7"/>
                </a:cubicBezTo>
                <a:lnTo>
                  <a:pt x="25775" y="1"/>
                </a:lnTo>
                <a:close/>
              </a:path>
            </a:pathLst>
          </a:custGeom>
          <a:solidFill>
            <a:schemeClr val="tx2">
              <a:lumMod val="25000"/>
            </a:schemeClr>
          </a:solidFill>
          <a:ln>
            <a:noFill/>
          </a:ln>
          <a:effectLst>
            <a:outerShdw dist="19050" dir="5400000" algn="bl" rotWithShape="0">
              <a:srgbClr val="000000">
                <a:alpha val="19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a:p>
        </p:txBody>
      </p:sp>
      <p:sp>
        <p:nvSpPr>
          <p:cNvPr id="28" name="Google Shape;2417;p37">
            <a:extLst>
              <a:ext uri="{FF2B5EF4-FFF2-40B4-BE49-F238E27FC236}">
                <a16:creationId xmlns:a16="http://schemas.microsoft.com/office/drawing/2014/main" id="{2383C748-26B0-401B-8BB9-5C0E584F6CA4}"/>
              </a:ext>
            </a:extLst>
          </p:cNvPr>
          <p:cNvSpPr txBox="1">
            <a:spLocks noGrp="1"/>
          </p:cNvSpPr>
          <p:nvPr/>
        </p:nvSpPr>
        <p:spPr>
          <a:xfrm flipH="1">
            <a:off x="4646825" y="1773356"/>
            <a:ext cx="764700" cy="38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500"/>
              <a:buFont typeface="Coiny"/>
              <a:buNone/>
              <a:defRPr sz="2800" b="0" i="0" u="none" strike="noStrike" cap="none">
                <a:solidFill>
                  <a:schemeClr val="accent3"/>
                </a:solidFill>
                <a:latin typeface="Coiny"/>
                <a:ea typeface="Coiny"/>
                <a:cs typeface="Coiny"/>
                <a:sym typeface="Coiny"/>
              </a:defRPr>
            </a:lvl1pPr>
            <a:lvl2pPr marR="0" lvl="1"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2pPr>
            <a:lvl3pPr marR="0" lvl="2"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3pPr>
            <a:lvl4pPr marR="0" lvl="3"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4pPr>
            <a:lvl5pPr marR="0" lvl="4"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5pPr>
            <a:lvl6pPr marR="0" lvl="5"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6pPr>
            <a:lvl7pPr marR="0" lvl="6"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7pPr>
            <a:lvl8pPr marR="0" lvl="7"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8pPr>
            <a:lvl9pPr marR="0" lvl="8"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9pPr>
          </a:lstStyle>
          <a:p>
            <a:pPr marL="0" lvl="0" indent="0" algn="ctr" rtl="0">
              <a:spcBef>
                <a:spcPts val="0"/>
              </a:spcBef>
              <a:spcAft>
                <a:spcPts val="0"/>
              </a:spcAft>
              <a:buNone/>
            </a:pPr>
            <a:r>
              <a:rPr lang="en" dirty="0">
                <a:solidFill>
                  <a:schemeClr val="bg1"/>
                </a:solidFill>
              </a:rPr>
              <a:t>03</a:t>
            </a:r>
            <a:endParaRPr dirty="0">
              <a:solidFill>
                <a:schemeClr val="bg1"/>
              </a:solidFill>
            </a:endParaRPr>
          </a:p>
        </p:txBody>
      </p:sp>
      <p:sp>
        <p:nvSpPr>
          <p:cNvPr id="31" name="Google Shape;2417;p37">
            <a:extLst>
              <a:ext uri="{FF2B5EF4-FFF2-40B4-BE49-F238E27FC236}">
                <a16:creationId xmlns:a16="http://schemas.microsoft.com/office/drawing/2014/main" id="{71AD7D1D-A145-42F1-AF7C-8250C1226199}"/>
              </a:ext>
            </a:extLst>
          </p:cNvPr>
          <p:cNvSpPr txBox="1">
            <a:spLocks noGrp="1"/>
          </p:cNvSpPr>
          <p:nvPr/>
        </p:nvSpPr>
        <p:spPr>
          <a:xfrm flipH="1">
            <a:off x="2992597" y="1773356"/>
            <a:ext cx="764700" cy="38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500"/>
              <a:buFont typeface="Coiny"/>
              <a:buNone/>
              <a:defRPr sz="2800" b="0" i="0" u="none" strike="noStrike" cap="none">
                <a:solidFill>
                  <a:schemeClr val="accent3"/>
                </a:solidFill>
                <a:latin typeface="Coiny"/>
                <a:ea typeface="Coiny"/>
                <a:cs typeface="Coiny"/>
                <a:sym typeface="Coiny"/>
              </a:defRPr>
            </a:lvl1pPr>
            <a:lvl2pPr marR="0" lvl="1"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2pPr>
            <a:lvl3pPr marR="0" lvl="2"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3pPr>
            <a:lvl4pPr marR="0" lvl="3"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4pPr>
            <a:lvl5pPr marR="0" lvl="4"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5pPr>
            <a:lvl6pPr marR="0" lvl="5"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6pPr>
            <a:lvl7pPr marR="0" lvl="6"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7pPr>
            <a:lvl8pPr marR="0" lvl="7"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8pPr>
            <a:lvl9pPr marR="0" lvl="8"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9pPr>
          </a:lstStyle>
          <a:p>
            <a:pPr marL="0" lvl="0" indent="0" algn="ctr" rtl="0">
              <a:spcBef>
                <a:spcPts val="0"/>
              </a:spcBef>
              <a:spcAft>
                <a:spcPts val="0"/>
              </a:spcAft>
              <a:buNone/>
            </a:pPr>
            <a:r>
              <a:rPr lang="en" dirty="0">
                <a:solidFill>
                  <a:schemeClr val="bg1"/>
                </a:solidFill>
              </a:rPr>
              <a:t>01</a:t>
            </a:r>
            <a:endParaRPr dirty="0">
              <a:solidFill>
                <a:schemeClr val="bg1"/>
              </a:solidFill>
            </a:endParaRPr>
          </a:p>
        </p:txBody>
      </p:sp>
      <p:sp>
        <p:nvSpPr>
          <p:cNvPr id="32" name="Google Shape;2417;p37">
            <a:extLst>
              <a:ext uri="{FF2B5EF4-FFF2-40B4-BE49-F238E27FC236}">
                <a16:creationId xmlns:a16="http://schemas.microsoft.com/office/drawing/2014/main" id="{206623DD-B2AB-461B-897F-59207251CDD4}"/>
              </a:ext>
            </a:extLst>
          </p:cNvPr>
          <p:cNvSpPr txBox="1">
            <a:spLocks noGrp="1"/>
          </p:cNvSpPr>
          <p:nvPr/>
        </p:nvSpPr>
        <p:spPr>
          <a:xfrm flipH="1">
            <a:off x="4662294" y="2954771"/>
            <a:ext cx="764700" cy="38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500"/>
              <a:buFont typeface="Coiny"/>
              <a:buNone/>
              <a:defRPr sz="2800" b="0" i="0" u="none" strike="noStrike" cap="none">
                <a:solidFill>
                  <a:schemeClr val="accent3"/>
                </a:solidFill>
                <a:latin typeface="Coiny"/>
                <a:ea typeface="Coiny"/>
                <a:cs typeface="Coiny"/>
                <a:sym typeface="Coiny"/>
              </a:defRPr>
            </a:lvl1pPr>
            <a:lvl2pPr marR="0" lvl="1"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2pPr>
            <a:lvl3pPr marR="0" lvl="2"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3pPr>
            <a:lvl4pPr marR="0" lvl="3"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4pPr>
            <a:lvl5pPr marR="0" lvl="4"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5pPr>
            <a:lvl6pPr marR="0" lvl="5"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6pPr>
            <a:lvl7pPr marR="0" lvl="6"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7pPr>
            <a:lvl8pPr marR="0" lvl="7"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8pPr>
            <a:lvl9pPr marR="0" lvl="8"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9pPr>
          </a:lstStyle>
          <a:p>
            <a:pPr marL="0" lvl="0" indent="0" algn="ctr" rtl="0">
              <a:spcBef>
                <a:spcPts val="0"/>
              </a:spcBef>
              <a:spcAft>
                <a:spcPts val="0"/>
              </a:spcAft>
              <a:buNone/>
            </a:pPr>
            <a:r>
              <a:rPr lang="en" dirty="0">
                <a:solidFill>
                  <a:schemeClr val="bg1"/>
                </a:solidFill>
              </a:rPr>
              <a:t>04</a:t>
            </a:r>
            <a:endParaRPr dirty="0">
              <a:solidFill>
                <a:schemeClr val="bg1"/>
              </a:solidFill>
            </a:endParaRPr>
          </a:p>
        </p:txBody>
      </p:sp>
      <p:sp>
        <p:nvSpPr>
          <p:cNvPr id="33" name="Google Shape;2417;p37">
            <a:extLst>
              <a:ext uri="{FF2B5EF4-FFF2-40B4-BE49-F238E27FC236}">
                <a16:creationId xmlns:a16="http://schemas.microsoft.com/office/drawing/2014/main" id="{72B55EAE-CBB4-4E5C-98B2-164C2DDC4C63}"/>
              </a:ext>
            </a:extLst>
          </p:cNvPr>
          <p:cNvSpPr txBox="1">
            <a:spLocks noGrp="1"/>
          </p:cNvSpPr>
          <p:nvPr/>
        </p:nvSpPr>
        <p:spPr>
          <a:xfrm flipH="1">
            <a:off x="3006288" y="2954771"/>
            <a:ext cx="764700" cy="38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500"/>
              <a:buFont typeface="Coiny"/>
              <a:buNone/>
              <a:defRPr sz="2800" b="0" i="0" u="none" strike="noStrike" cap="none">
                <a:solidFill>
                  <a:schemeClr val="accent3"/>
                </a:solidFill>
                <a:latin typeface="Coiny"/>
                <a:ea typeface="Coiny"/>
                <a:cs typeface="Coiny"/>
                <a:sym typeface="Coiny"/>
              </a:defRPr>
            </a:lvl1pPr>
            <a:lvl2pPr marR="0" lvl="1"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2pPr>
            <a:lvl3pPr marR="0" lvl="2"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3pPr>
            <a:lvl4pPr marR="0" lvl="3"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4pPr>
            <a:lvl5pPr marR="0" lvl="4"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5pPr>
            <a:lvl6pPr marR="0" lvl="5"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6pPr>
            <a:lvl7pPr marR="0" lvl="6"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7pPr>
            <a:lvl8pPr marR="0" lvl="7"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8pPr>
            <a:lvl9pPr marR="0" lvl="8" algn="r" rtl="0">
              <a:lnSpc>
                <a:spcPct val="100000"/>
              </a:lnSpc>
              <a:spcBef>
                <a:spcPts val="0"/>
              </a:spcBef>
              <a:spcAft>
                <a:spcPts val="0"/>
              </a:spcAft>
              <a:buClr>
                <a:schemeClr val="accent3"/>
              </a:buClr>
              <a:buSzPts val="2500"/>
              <a:buFont typeface="Arial"/>
              <a:buNone/>
              <a:defRPr sz="2500" b="0" i="0" u="none" strike="noStrike" cap="none">
                <a:solidFill>
                  <a:schemeClr val="accent3"/>
                </a:solidFill>
                <a:latin typeface="Arial"/>
                <a:ea typeface="Arial"/>
                <a:cs typeface="Arial"/>
                <a:sym typeface="Arial"/>
              </a:defRPr>
            </a:lvl9pPr>
          </a:lstStyle>
          <a:p>
            <a:pPr marL="0" lvl="0" indent="0" algn="ctr" rtl="0">
              <a:spcBef>
                <a:spcPts val="0"/>
              </a:spcBef>
              <a:spcAft>
                <a:spcPts val="0"/>
              </a:spcAft>
              <a:buNone/>
            </a:pPr>
            <a:r>
              <a:rPr lang="en" dirty="0">
                <a:solidFill>
                  <a:schemeClr val="bg1"/>
                </a:solidFill>
              </a:rPr>
              <a:t>02</a:t>
            </a:r>
            <a:endParaRPr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317025-46BA-476B-9190-CD8E5E3ADA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3" name="Oval 2">
            <a:extLst>
              <a:ext uri="{FF2B5EF4-FFF2-40B4-BE49-F238E27FC236}">
                <a16:creationId xmlns:a16="http://schemas.microsoft.com/office/drawing/2014/main" id="{DD421E34-B525-415C-8328-B5037432948F}"/>
              </a:ext>
            </a:extLst>
          </p:cNvPr>
          <p:cNvSpPr/>
          <p:nvPr/>
        </p:nvSpPr>
        <p:spPr>
          <a:xfrm>
            <a:off x="2340620" y="2169485"/>
            <a:ext cx="445904" cy="3964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1</a:t>
            </a:r>
          </a:p>
        </p:txBody>
      </p:sp>
      <p:sp>
        <p:nvSpPr>
          <p:cNvPr id="4" name="Oval 3">
            <a:extLst>
              <a:ext uri="{FF2B5EF4-FFF2-40B4-BE49-F238E27FC236}">
                <a16:creationId xmlns:a16="http://schemas.microsoft.com/office/drawing/2014/main" id="{3C757E2F-0310-4D25-A9CD-AFCB5BF5287F}"/>
              </a:ext>
            </a:extLst>
          </p:cNvPr>
          <p:cNvSpPr/>
          <p:nvPr/>
        </p:nvSpPr>
        <p:spPr>
          <a:xfrm>
            <a:off x="3454952"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75C23D2-CE93-41BB-BF3E-F3D837EC21B7}"/>
              </a:ext>
            </a:extLst>
          </p:cNvPr>
          <p:cNvCxnSpPr>
            <a:stCxn id="3" idx="6"/>
            <a:endCxn id="4" idx="2"/>
          </p:cNvCxnSpPr>
          <p:nvPr/>
        </p:nvCxnSpPr>
        <p:spPr>
          <a:xfrm>
            <a:off x="2786524"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be 5">
            <a:extLst>
              <a:ext uri="{FF2B5EF4-FFF2-40B4-BE49-F238E27FC236}">
                <a16:creationId xmlns:a16="http://schemas.microsoft.com/office/drawing/2014/main" id="{36B40393-A981-4FD1-AD16-E921BD18A1E8}"/>
              </a:ext>
            </a:extLst>
          </p:cNvPr>
          <p:cNvSpPr/>
          <p:nvPr/>
        </p:nvSpPr>
        <p:spPr>
          <a:xfrm>
            <a:off x="5900443" y="1812112"/>
            <a:ext cx="283328" cy="254313"/>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8D969150-93C3-4B26-A548-1D9821BB395E}"/>
              </a:ext>
            </a:extLst>
          </p:cNvPr>
          <p:cNvSpPr/>
          <p:nvPr/>
        </p:nvSpPr>
        <p:spPr>
          <a:xfrm>
            <a:off x="4650572" y="1812111"/>
            <a:ext cx="283328" cy="254313"/>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C4ECB3F-DEE9-4100-B60C-A13ECED40098}"/>
              </a:ext>
            </a:extLst>
          </p:cNvPr>
          <p:cNvSpPr/>
          <p:nvPr/>
        </p:nvSpPr>
        <p:spPr>
          <a:xfrm>
            <a:off x="4569284" y="2169485"/>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957DB4B-C246-44C9-A8DA-2F4FBDB4FA98}"/>
              </a:ext>
            </a:extLst>
          </p:cNvPr>
          <p:cNvCxnSpPr>
            <a:endCxn id="8" idx="2"/>
          </p:cNvCxnSpPr>
          <p:nvPr/>
        </p:nvCxnSpPr>
        <p:spPr>
          <a:xfrm>
            <a:off x="3900856" y="2361900"/>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2CB2A57-CF70-41F3-B236-094834A3E571}"/>
              </a:ext>
            </a:extLst>
          </p:cNvPr>
          <p:cNvSpPr/>
          <p:nvPr/>
        </p:nvSpPr>
        <p:spPr>
          <a:xfrm>
            <a:off x="5677491"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90BD9EC-081D-4770-86E2-4DE9F853DCFE}"/>
              </a:ext>
            </a:extLst>
          </p:cNvPr>
          <p:cNvCxnSpPr>
            <a:endCxn id="10" idx="2"/>
          </p:cNvCxnSpPr>
          <p:nvPr/>
        </p:nvCxnSpPr>
        <p:spPr>
          <a:xfrm>
            <a:off x="5009063"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7EB1FDB-52C8-4AF2-B21F-A86FD356813A}"/>
              </a:ext>
            </a:extLst>
          </p:cNvPr>
          <p:cNvSpPr txBox="1"/>
          <p:nvPr/>
        </p:nvSpPr>
        <p:spPr>
          <a:xfrm>
            <a:off x="266143" y="584251"/>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Ban đầu, tại nhà kho ở mỗi thành phố, có 2 xe dùng để vận chuyển lương thực. Sau khi một xe đã vận chuyển tới cảng an toàn, xe kia được bắt đầu xuất phát, xe chở hàng xong lập tức quay về kho để tiếp tục chuyển hàng. Thời gian di chuyển giữa 2 thành phố là 1 đơn vị thời gian</a:t>
            </a:r>
            <a:endParaRPr lang="en-US" sz="1600"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3149918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F4CF4F-CD65-4F39-8E04-E389733477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3" name="Oval 2">
            <a:extLst>
              <a:ext uri="{FF2B5EF4-FFF2-40B4-BE49-F238E27FC236}">
                <a16:creationId xmlns:a16="http://schemas.microsoft.com/office/drawing/2014/main" id="{75A0160A-85B1-4F76-A7CC-CA8A2A8C2C37}"/>
              </a:ext>
            </a:extLst>
          </p:cNvPr>
          <p:cNvSpPr/>
          <p:nvPr/>
        </p:nvSpPr>
        <p:spPr>
          <a:xfrm>
            <a:off x="2340620" y="2169485"/>
            <a:ext cx="445904" cy="3964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1</a:t>
            </a:r>
          </a:p>
        </p:txBody>
      </p:sp>
      <p:sp>
        <p:nvSpPr>
          <p:cNvPr id="4" name="Oval 3">
            <a:extLst>
              <a:ext uri="{FF2B5EF4-FFF2-40B4-BE49-F238E27FC236}">
                <a16:creationId xmlns:a16="http://schemas.microsoft.com/office/drawing/2014/main" id="{AEAECC32-660F-4724-A30E-ED7ACBC542D5}"/>
              </a:ext>
            </a:extLst>
          </p:cNvPr>
          <p:cNvSpPr/>
          <p:nvPr/>
        </p:nvSpPr>
        <p:spPr>
          <a:xfrm>
            <a:off x="3454952"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F7669B5-9D49-439E-985A-2271F7B31AAE}"/>
              </a:ext>
            </a:extLst>
          </p:cNvPr>
          <p:cNvCxnSpPr>
            <a:stCxn id="3" idx="6"/>
            <a:endCxn id="4" idx="2"/>
          </p:cNvCxnSpPr>
          <p:nvPr/>
        </p:nvCxnSpPr>
        <p:spPr>
          <a:xfrm>
            <a:off x="2786524"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be 5">
            <a:extLst>
              <a:ext uri="{FF2B5EF4-FFF2-40B4-BE49-F238E27FC236}">
                <a16:creationId xmlns:a16="http://schemas.microsoft.com/office/drawing/2014/main" id="{5EE2EB32-6AF4-4CEC-91AA-0EFE99DD11B1}"/>
              </a:ext>
            </a:extLst>
          </p:cNvPr>
          <p:cNvSpPr/>
          <p:nvPr/>
        </p:nvSpPr>
        <p:spPr>
          <a:xfrm>
            <a:off x="5900443" y="1812112"/>
            <a:ext cx="283328" cy="254313"/>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CB64EF64-A7B1-4F33-A160-1808247A9A54}"/>
              </a:ext>
            </a:extLst>
          </p:cNvPr>
          <p:cNvSpPr/>
          <p:nvPr/>
        </p:nvSpPr>
        <p:spPr>
          <a:xfrm>
            <a:off x="3536240" y="1812111"/>
            <a:ext cx="283328" cy="254313"/>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F465906-15AD-45C2-B9BF-2395ACE03456}"/>
              </a:ext>
            </a:extLst>
          </p:cNvPr>
          <p:cNvSpPr/>
          <p:nvPr/>
        </p:nvSpPr>
        <p:spPr>
          <a:xfrm>
            <a:off x="4569284" y="2169485"/>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D663B46-A574-443F-955B-F2FC288D88B2}"/>
              </a:ext>
            </a:extLst>
          </p:cNvPr>
          <p:cNvCxnSpPr>
            <a:endCxn id="8" idx="2"/>
          </p:cNvCxnSpPr>
          <p:nvPr/>
        </p:nvCxnSpPr>
        <p:spPr>
          <a:xfrm>
            <a:off x="3900856" y="2361900"/>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9C0CC16-323A-4E3E-AFFB-58BAF5310C5E}"/>
              </a:ext>
            </a:extLst>
          </p:cNvPr>
          <p:cNvSpPr/>
          <p:nvPr/>
        </p:nvSpPr>
        <p:spPr>
          <a:xfrm>
            <a:off x="5677491"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445F8CA-2FE6-4D9C-9A3E-5D5FE68465F4}"/>
              </a:ext>
            </a:extLst>
          </p:cNvPr>
          <p:cNvCxnSpPr>
            <a:endCxn id="10" idx="2"/>
          </p:cNvCxnSpPr>
          <p:nvPr/>
        </p:nvCxnSpPr>
        <p:spPr>
          <a:xfrm>
            <a:off x="5009063"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0AFF3F-6F01-41CE-8772-EF620803B5CF}"/>
              </a:ext>
            </a:extLst>
          </p:cNvPr>
          <p:cNvSpPr txBox="1"/>
          <p:nvPr/>
        </p:nvSpPr>
        <p:spPr>
          <a:xfrm>
            <a:off x="266143" y="584251"/>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Ban đầu, tại nhà kho ở mỗi thành phố, có 2 xe dùng để vận chuyển lương thực. Sau khi một xe đã vận chuyển tới cảng an toàn, xe kia được bắt đầu xuất phát, xe chở hàng xong lập tức quay về kho để tiếp tục chuyển hàng. Thời gian di chuyển giữa 2 thành phố là 1 đơn vị thời gian</a:t>
            </a:r>
            <a:endParaRPr lang="en-US" sz="1600"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431111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316A31-AA88-4545-8557-7DE1346BDA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3" name="Oval 2">
            <a:extLst>
              <a:ext uri="{FF2B5EF4-FFF2-40B4-BE49-F238E27FC236}">
                <a16:creationId xmlns:a16="http://schemas.microsoft.com/office/drawing/2014/main" id="{8BB54FD1-327D-451C-A2EE-517C1FCCFAF2}"/>
              </a:ext>
            </a:extLst>
          </p:cNvPr>
          <p:cNvSpPr/>
          <p:nvPr/>
        </p:nvSpPr>
        <p:spPr>
          <a:xfrm>
            <a:off x="2340620" y="2169485"/>
            <a:ext cx="445904" cy="3964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1</a:t>
            </a:r>
          </a:p>
        </p:txBody>
      </p:sp>
      <p:sp>
        <p:nvSpPr>
          <p:cNvPr id="4" name="Oval 3">
            <a:extLst>
              <a:ext uri="{FF2B5EF4-FFF2-40B4-BE49-F238E27FC236}">
                <a16:creationId xmlns:a16="http://schemas.microsoft.com/office/drawing/2014/main" id="{1199B9B7-2846-4688-BF47-57F0D39CDADA}"/>
              </a:ext>
            </a:extLst>
          </p:cNvPr>
          <p:cNvSpPr/>
          <p:nvPr/>
        </p:nvSpPr>
        <p:spPr>
          <a:xfrm>
            <a:off x="3454952"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1C09ED3-3E81-4AD4-965A-B349912338B8}"/>
              </a:ext>
            </a:extLst>
          </p:cNvPr>
          <p:cNvCxnSpPr>
            <a:stCxn id="3" idx="6"/>
            <a:endCxn id="4" idx="2"/>
          </p:cNvCxnSpPr>
          <p:nvPr/>
        </p:nvCxnSpPr>
        <p:spPr>
          <a:xfrm>
            <a:off x="2786524"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be 5">
            <a:extLst>
              <a:ext uri="{FF2B5EF4-FFF2-40B4-BE49-F238E27FC236}">
                <a16:creationId xmlns:a16="http://schemas.microsoft.com/office/drawing/2014/main" id="{F9BFAC1B-F206-4EDD-AD1E-6DC6D1C638F1}"/>
              </a:ext>
            </a:extLst>
          </p:cNvPr>
          <p:cNvSpPr/>
          <p:nvPr/>
        </p:nvSpPr>
        <p:spPr>
          <a:xfrm>
            <a:off x="5900443" y="1812112"/>
            <a:ext cx="283328" cy="254313"/>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85CCDBC6-AA31-42F8-AD6E-9E84A3CE1692}"/>
              </a:ext>
            </a:extLst>
          </p:cNvPr>
          <p:cNvSpPr/>
          <p:nvPr/>
        </p:nvSpPr>
        <p:spPr>
          <a:xfrm>
            <a:off x="2421908" y="1812111"/>
            <a:ext cx="283328" cy="254313"/>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20F6DC5-F1D1-44F8-97C7-16A3FBAEC121}"/>
              </a:ext>
            </a:extLst>
          </p:cNvPr>
          <p:cNvSpPr/>
          <p:nvPr/>
        </p:nvSpPr>
        <p:spPr>
          <a:xfrm>
            <a:off x="4569284" y="2169485"/>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0523123-FB00-4B08-B545-E53137BB0369}"/>
              </a:ext>
            </a:extLst>
          </p:cNvPr>
          <p:cNvCxnSpPr>
            <a:endCxn id="8" idx="2"/>
          </p:cNvCxnSpPr>
          <p:nvPr/>
        </p:nvCxnSpPr>
        <p:spPr>
          <a:xfrm>
            <a:off x="3900856" y="2361900"/>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9DD987A-5EA1-4403-A7D0-BFF50C0CA129}"/>
              </a:ext>
            </a:extLst>
          </p:cNvPr>
          <p:cNvSpPr/>
          <p:nvPr/>
        </p:nvSpPr>
        <p:spPr>
          <a:xfrm>
            <a:off x="5677491"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85FBEF7-7C50-4CF6-87EE-2B2D054D852B}"/>
              </a:ext>
            </a:extLst>
          </p:cNvPr>
          <p:cNvCxnSpPr>
            <a:endCxn id="10" idx="2"/>
          </p:cNvCxnSpPr>
          <p:nvPr/>
        </p:nvCxnSpPr>
        <p:spPr>
          <a:xfrm>
            <a:off x="5009063"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4B5A18B-B4B4-4F6D-B216-D35EDEF519AF}"/>
              </a:ext>
            </a:extLst>
          </p:cNvPr>
          <p:cNvSpPr txBox="1"/>
          <p:nvPr/>
        </p:nvSpPr>
        <p:spPr>
          <a:xfrm>
            <a:off x="266143" y="584251"/>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Ban đầu, tại nhà kho ở mỗi thành phố, có 2 xe dùng để vận chuyển lương thực. Sau khi một xe đã vận chuyển tới cảng an toàn, xe kia được bắt đầu xuất phát, xe chở hàng xong lập tức quay về kho để tiếp tục chuyển hàng. Thời gian di chuyển giữa 2 thành phố là 1 đơn vị thời gian</a:t>
            </a:r>
            <a:endParaRPr lang="en-US" sz="1600"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534653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072590-C928-4C8F-84CE-073C9590FF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3" name="Oval 2">
            <a:extLst>
              <a:ext uri="{FF2B5EF4-FFF2-40B4-BE49-F238E27FC236}">
                <a16:creationId xmlns:a16="http://schemas.microsoft.com/office/drawing/2014/main" id="{4D2F0409-57C0-4D7B-98A2-A00D272945BF}"/>
              </a:ext>
            </a:extLst>
          </p:cNvPr>
          <p:cNvSpPr/>
          <p:nvPr/>
        </p:nvSpPr>
        <p:spPr>
          <a:xfrm>
            <a:off x="2340620" y="2169485"/>
            <a:ext cx="445904" cy="3964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1</a:t>
            </a:r>
          </a:p>
        </p:txBody>
      </p:sp>
      <p:sp>
        <p:nvSpPr>
          <p:cNvPr id="4" name="Oval 3">
            <a:extLst>
              <a:ext uri="{FF2B5EF4-FFF2-40B4-BE49-F238E27FC236}">
                <a16:creationId xmlns:a16="http://schemas.microsoft.com/office/drawing/2014/main" id="{C3C2EF35-015E-4C68-896A-43C0CBE89A6E}"/>
              </a:ext>
            </a:extLst>
          </p:cNvPr>
          <p:cNvSpPr/>
          <p:nvPr/>
        </p:nvSpPr>
        <p:spPr>
          <a:xfrm>
            <a:off x="3454952"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48E0EC6-2505-4B68-AFA0-131A930D4CEB}"/>
              </a:ext>
            </a:extLst>
          </p:cNvPr>
          <p:cNvCxnSpPr>
            <a:stCxn id="3" idx="6"/>
            <a:endCxn id="4" idx="2"/>
          </p:cNvCxnSpPr>
          <p:nvPr/>
        </p:nvCxnSpPr>
        <p:spPr>
          <a:xfrm>
            <a:off x="2786524"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be 5">
            <a:extLst>
              <a:ext uri="{FF2B5EF4-FFF2-40B4-BE49-F238E27FC236}">
                <a16:creationId xmlns:a16="http://schemas.microsoft.com/office/drawing/2014/main" id="{5E836037-1F93-44FA-BBFC-CDB6BC0BCBE8}"/>
              </a:ext>
            </a:extLst>
          </p:cNvPr>
          <p:cNvSpPr/>
          <p:nvPr/>
        </p:nvSpPr>
        <p:spPr>
          <a:xfrm>
            <a:off x="4704661" y="1801084"/>
            <a:ext cx="283328" cy="254313"/>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D52C165D-BBB1-4572-8F92-48D2CE83008C}"/>
              </a:ext>
            </a:extLst>
          </p:cNvPr>
          <p:cNvSpPr/>
          <p:nvPr/>
        </p:nvSpPr>
        <p:spPr>
          <a:xfrm>
            <a:off x="3536240" y="1812111"/>
            <a:ext cx="283328" cy="254313"/>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26961CC-937E-41A0-881F-ED3BB5E97933}"/>
              </a:ext>
            </a:extLst>
          </p:cNvPr>
          <p:cNvSpPr/>
          <p:nvPr/>
        </p:nvSpPr>
        <p:spPr>
          <a:xfrm>
            <a:off x="4569284" y="2169485"/>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6E39173-B5D5-4A1F-9539-738663CFD435}"/>
              </a:ext>
            </a:extLst>
          </p:cNvPr>
          <p:cNvCxnSpPr>
            <a:endCxn id="8" idx="2"/>
          </p:cNvCxnSpPr>
          <p:nvPr/>
        </p:nvCxnSpPr>
        <p:spPr>
          <a:xfrm>
            <a:off x="3900856" y="2361900"/>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D1B35FF-278A-4773-97B0-137B0CE6406C}"/>
              </a:ext>
            </a:extLst>
          </p:cNvPr>
          <p:cNvSpPr/>
          <p:nvPr/>
        </p:nvSpPr>
        <p:spPr>
          <a:xfrm>
            <a:off x="5677491"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48E75EF-86F7-4B79-AF9F-1736099761FF}"/>
              </a:ext>
            </a:extLst>
          </p:cNvPr>
          <p:cNvCxnSpPr>
            <a:endCxn id="10" idx="2"/>
          </p:cNvCxnSpPr>
          <p:nvPr/>
        </p:nvCxnSpPr>
        <p:spPr>
          <a:xfrm>
            <a:off x="5009063"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1DDE2B-4FA6-4BD9-A3FD-C17590644998}"/>
              </a:ext>
            </a:extLst>
          </p:cNvPr>
          <p:cNvSpPr txBox="1"/>
          <p:nvPr/>
        </p:nvSpPr>
        <p:spPr>
          <a:xfrm>
            <a:off x="266143" y="584251"/>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Ban đầu, tại nhà kho ở mỗi thành phố, có 2 xe dùng để vận chuyển lương thực. Sau khi một xe đã vận chuyển tới cảng an toàn, xe kia được bắt đầu xuất phát, xe chở hàng xong lập tức quay về kho để tiếp tục chuyển hàng. Thời gian di chuyển giữa 2 thành phố là 1 đơn vị thời gian</a:t>
            </a:r>
            <a:endParaRPr lang="en-US" sz="1600"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3698834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09EE8E-3500-4C7F-8F58-1D14CC7E51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3" name="Oval 2">
            <a:extLst>
              <a:ext uri="{FF2B5EF4-FFF2-40B4-BE49-F238E27FC236}">
                <a16:creationId xmlns:a16="http://schemas.microsoft.com/office/drawing/2014/main" id="{1309373D-4E9C-4945-B85C-3F3DEE68385F}"/>
              </a:ext>
            </a:extLst>
          </p:cNvPr>
          <p:cNvSpPr/>
          <p:nvPr/>
        </p:nvSpPr>
        <p:spPr>
          <a:xfrm>
            <a:off x="2340620" y="2169485"/>
            <a:ext cx="445904" cy="3964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1</a:t>
            </a:r>
          </a:p>
        </p:txBody>
      </p:sp>
      <p:sp>
        <p:nvSpPr>
          <p:cNvPr id="4" name="Oval 3">
            <a:extLst>
              <a:ext uri="{FF2B5EF4-FFF2-40B4-BE49-F238E27FC236}">
                <a16:creationId xmlns:a16="http://schemas.microsoft.com/office/drawing/2014/main" id="{EA4AD1CC-C1BE-4FF8-9C8F-2F2A42D5BA4B}"/>
              </a:ext>
            </a:extLst>
          </p:cNvPr>
          <p:cNvSpPr/>
          <p:nvPr/>
        </p:nvSpPr>
        <p:spPr>
          <a:xfrm>
            <a:off x="3454952"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E5480E54-DE60-422F-8C32-07F717BBA491}"/>
              </a:ext>
            </a:extLst>
          </p:cNvPr>
          <p:cNvCxnSpPr>
            <a:stCxn id="3" idx="6"/>
            <a:endCxn id="4" idx="2"/>
          </p:cNvCxnSpPr>
          <p:nvPr/>
        </p:nvCxnSpPr>
        <p:spPr>
          <a:xfrm>
            <a:off x="2786524"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be 5">
            <a:extLst>
              <a:ext uri="{FF2B5EF4-FFF2-40B4-BE49-F238E27FC236}">
                <a16:creationId xmlns:a16="http://schemas.microsoft.com/office/drawing/2014/main" id="{BBEDFBE3-97D3-479D-A683-248CF7ED7778}"/>
              </a:ext>
            </a:extLst>
          </p:cNvPr>
          <p:cNvSpPr/>
          <p:nvPr/>
        </p:nvSpPr>
        <p:spPr>
          <a:xfrm>
            <a:off x="3536240" y="1779519"/>
            <a:ext cx="283328" cy="254313"/>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7942197E-9DA8-4DEB-98A5-0C9D403C4214}"/>
              </a:ext>
            </a:extLst>
          </p:cNvPr>
          <p:cNvSpPr/>
          <p:nvPr/>
        </p:nvSpPr>
        <p:spPr>
          <a:xfrm>
            <a:off x="4650572" y="1779519"/>
            <a:ext cx="283328" cy="254313"/>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04E039C-D3CE-44C8-BA23-87E0D17B6290}"/>
              </a:ext>
            </a:extLst>
          </p:cNvPr>
          <p:cNvSpPr/>
          <p:nvPr/>
        </p:nvSpPr>
        <p:spPr>
          <a:xfrm>
            <a:off x="4569284" y="2169485"/>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619BF1A-1585-4B32-8ACA-208E067DF2FC}"/>
              </a:ext>
            </a:extLst>
          </p:cNvPr>
          <p:cNvCxnSpPr>
            <a:endCxn id="8" idx="2"/>
          </p:cNvCxnSpPr>
          <p:nvPr/>
        </p:nvCxnSpPr>
        <p:spPr>
          <a:xfrm>
            <a:off x="3900856" y="2361900"/>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B864AE4C-583C-4D96-9F02-9509F7F59E80}"/>
              </a:ext>
            </a:extLst>
          </p:cNvPr>
          <p:cNvSpPr/>
          <p:nvPr/>
        </p:nvSpPr>
        <p:spPr>
          <a:xfrm>
            <a:off x="5677491"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E26300E-45F4-439E-A064-6D143ABF0776}"/>
              </a:ext>
            </a:extLst>
          </p:cNvPr>
          <p:cNvCxnSpPr>
            <a:endCxn id="10" idx="2"/>
          </p:cNvCxnSpPr>
          <p:nvPr/>
        </p:nvCxnSpPr>
        <p:spPr>
          <a:xfrm>
            <a:off x="5009063"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780424-43D3-40AE-A13D-7AC72A3604BA}"/>
              </a:ext>
            </a:extLst>
          </p:cNvPr>
          <p:cNvSpPr txBox="1"/>
          <p:nvPr/>
        </p:nvSpPr>
        <p:spPr>
          <a:xfrm>
            <a:off x="266143" y="584251"/>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Ban đầu, tại nhà kho ở mỗi thành phố, có 2 xe dùng để vận chuyển lương thực. Sau khi một xe đã vận chuyển tới cảng an toàn, xe kia được bắt đầu xuất phát, xe chở hàng xong lập tức quay về kho để tiếp tục chuyển hàng. Thời gian di chuyển giữa 2 thành phố là 1 đơn vị thời gian</a:t>
            </a:r>
            <a:endParaRPr lang="en-US" sz="1600"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217094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749783-F4A1-4199-A38F-3366925C612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
        <p:nvSpPr>
          <p:cNvPr id="3" name="Oval 2">
            <a:extLst>
              <a:ext uri="{FF2B5EF4-FFF2-40B4-BE49-F238E27FC236}">
                <a16:creationId xmlns:a16="http://schemas.microsoft.com/office/drawing/2014/main" id="{46F55BD1-8987-4EB3-BF01-3B2840716005}"/>
              </a:ext>
            </a:extLst>
          </p:cNvPr>
          <p:cNvSpPr/>
          <p:nvPr/>
        </p:nvSpPr>
        <p:spPr>
          <a:xfrm>
            <a:off x="2340620" y="2169485"/>
            <a:ext cx="445904" cy="3964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1</a:t>
            </a:r>
          </a:p>
        </p:txBody>
      </p:sp>
      <p:sp>
        <p:nvSpPr>
          <p:cNvPr id="4" name="Oval 3">
            <a:extLst>
              <a:ext uri="{FF2B5EF4-FFF2-40B4-BE49-F238E27FC236}">
                <a16:creationId xmlns:a16="http://schemas.microsoft.com/office/drawing/2014/main" id="{02FDFA8F-0F23-424B-B8D3-6DB4C1E177E6}"/>
              </a:ext>
            </a:extLst>
          </p:cNvPr>
          <p:cNvSpPr/>
          <p:nvPr/>
        </p:nvSpPr>
        <p:spPr>
          <a:xfrm>
            <a:off x="3454952"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F78FFA2-7071-49B1-8ACD-056833260F87}"/>
              </a:ext>
            </a:extLst>
          </p:cNvPr>
          <p:cNvCxnSpPr>
            <a:stCxn id="3" idx="6"/>
            <a:endCxn id="4" idx="2"/>
          </p:cNvCxnSpPr>
          <p:nvPr/>
        </p:nvCxnSpPr>
        <p:spPr>
          <a:xfrm>
            <a:off x="2786524"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be 5">
            <a:extLst>
              <a:ext uri="{FF2B5EF4-FFF2-40B4-BE49-F238E27FC236}">
                <a16:creationId xmlns:a16="http://schemas.microsoft.com/office/drawing/2014/main" id="{4DA2791E-7BF2-4DAC-9D3D-8959FD4DF906}"/>
              </a:ext>
            </a:extLst>
          </p:cNvPr>
          <p:cNvSpPr/>
          <p:nvPr/>
        </p:nvSpPr>
        <p:spPr>
          <a:xfrm>
            <a:off x="2421908" y="1779518"/>
            <a:ext cx="283328" cy="254313"/>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C5A9CA80-DCD2-42D5-BCD8-B4E8A66456E8}"/>
              </a:ext>
            </a:extLst>
          </p:cNvPr>
          <p:cNvSpPr/>
          <p:nvPr/>
        </p:nvSpPr>
        <p:spPr>
          <a:xfrm>
            <a:off x="5758779" y="1779517"/>
            <a:ext cx="283328" cy="254313"/>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72E51F4-B219-482D-8819-F00D0FF4AF14}"/>
              </a:ext>
            </a:extLst>
          </p:cNvPr>
          <p:cNvSpPr/>
          <p:nvPr/>
        </p:nvSpPr>
        <p:spPr>
          <a:xfrm>
            <a:off x="4569284" y="2169485"/>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986C12B-71DE-4EE7-B41F-73243BA9B28B}"/>
              </a:ext>
            </a:extLst>
          </p:cNvPr>
          <p:cNvCxnSpPr>
            <a:endCxn id="8" idx="2"/>
          </p:cNvCxnSpPr>
          <p:nvPr/>
        </p:nvCxnSpPr>
        <p:spPr>
          <a:xfrm>
            <a:off x="3900856" y="2361900"/>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BCD717D0-CB7E-4D6B-A405-22B5B6D22403}"/>
              </a:ext>
            </a:extLst>
          </p:cNvPr>
          <p:cNvSpPr/>
          <p:nvPr/>
        </p:nvSpPr>
        <p:spPr>
          <a:xfrm>
            <a:off x="5677491"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32F3C4C-9142-43F7-84A4-F14175E3A550}"/>
              </a:ext>
            </a:extLst>
          </p:cNvPr>
          <p:cNvCxnSpPr>
            <a:endCxn id="10" idx="2"/>
          </p:cNvCxnSpPr>
          <p:nvPr/>
        </p:nvCxnSpPr>
        <p:spPr>
          <a:xfrm>
            <a:off x="5009063"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A52A3F-EF43-41BC-82C6-EA55C2D1B56F}"/>
              </a:ext>
            </a:extLst>
          </p:cNvPr>
          <p:cNvSpPr txBox="1"/>
          <p:nvPr/>
        </p:nvSpPr>
        <p:spPr>
          <a:xfrm>
            <a:off x="266143" y="584251"/>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Ban đầu, tại nhà kho ở mỗi thành phố, có 2 xe dùng để vận chuyển lương thực. Sau khi một xe đã vận chuyển tới cảng an toàn, xe kia được bắt đầu xuất phát, xe chở hàng xong lập tức quay về kho để tiếp tục chuyển hàng. Thời gian di chuyển giữa 2 thành phố là 1 đơn vị thời gian</a:t>
            </a:r>
            <a:endParaRPr lang="en-US" sz="1600"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3693865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7883B4-A8DE-4A49-8FEB-261100CB7A8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3" name="Oval 2">
            <a:extLst>
              <a:ext uri="{FF2B5EF4-FFF2-40B4-BE49-F238E27FC236}">
                <a16:creationId xmlns:a16="http://schemas.microsoft.com/office/drawing/2014/main" id="{0578D3AA-942E-449D-BB89-08E851DB10AA}"/>
              </a:ext>
            </a:extLst>
          </p:cNvPr>
          <p:cNvSpPr/>
          <p:nvPr/>
        </p:nvSpPr>
        <p:spPr>
          <a:xfrm>
            <a:off x="2340620" y="2169485"/>
            <a:ext cx="445904" cy="3964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1</a:t>
            </a:r>
          </a:p>
        </p:txBody>
      </p:sp>
      <p:sp>
        <p:nvSpPr>
          <p:cNvPr id="4" name="Oval 3">
            <a:extLst>
              <a:ext uri="{FF2B5EF4-FFF2-40B4-BE49-F238E27FC236}">
                <a16:creationId xmlns:a16="http://schemas.microsoft.com/office/drawing/2014/main" id="{6AFE6755-0A88-430F-8F85-28B1363620E0}"/>
              </a:ext>
            </a:extLst>
          </p:cNvPr>
          <p:cNvSpPr/>
          <p:nvPr/>
        </p:nvSpPr>
        <p:spPr>
          <a:xfrm>
            <a:off x="3454952"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E521A1FB-DB87-4956-B315-4CB580B48A76}"/>
              </a:ext>
            </a:extLst>
          </p:cNvPr>
          <p:cNvCxnSpPr>
            <a:stCxn id="3" idx="6"/>
            <a:endCxn id="4" idx="2"/>
          </p:cNvCxnSpPr>
          <p:nvPr/>
        </p:nvCxnSpPr>
        <p:spPr>
          <a:xfrm>
            <a:off x="2786524"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be 5">
            <a:extLst>
              <a:ext uri="{FF2B5EF4-FFF2-40B4-BE49-F238E27FC236}">
                <a16:creationId xmlns:a16="http://schemas.microsoft.com/office/drawing/2014/main" id="{2559EE61-9465-46BF-918B-6AA18FE35308}"/>
              </a:ext>
            </a:extLst>
          </p:cNvPr>
          <p:cNvSpPr/>
          <p:nvPr/>
        </p:nvSpPr>
        <p:spPr>
          <a:xfrm>
            <a:off x="3536240" y="1760629"/>
            <a:ext cx="283328" cy="254313"/>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24F13CAD-155A-4202-BCB5-5BB5687E7326}"/>
              </a:ext>
            </a:extLst>
          </p:cNvPr>
          <p:cNvSpPr/>
          <p:nvPr/>
        </p:nvSpPr>
        <p:spPr>
          <a:xfrm>
            <a:off x="4650572" y="1757371"/>
            <a:ext cx="283328" cy="254313"/>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9DF109B-FED5-4376-8929-0F77AA853300}"/>
              </a:ext>
            </a:extLst>
          </p:cNvPr>
          <p:cNvSpPr/>
          <p:nvPr/>
        </p:nvSpPr>
        <p:spPr>
          <a:xfrm>
            <a:off x="4569284" y="2169485"/>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9FB1BA0-0B61-4ED2-A1E3-27449E333A86}"/>
              </a:ext>
            </a:extLst>
          </p:cNvPr>
          <p:cNvCxnSpPr>
            <a:endCxn id="8" idx="2"/>
          </p:cNvCxnSpPr>
          <p:nvPr/>
        </p:nvCxnSpPr>
        <p:spPr>
          <a:xfrm>
            <a:off x="3900856" y="2361900"/>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C72B4FEA-48B2-4CEA-AACA-8BF1E1116ED9}"/>
              </a:ext>
            </a:extLst>
          </p:cNvPr>
          <p:cNvSpPr/>
          <p:nvPr/>
        </p:nvSpPr>
        <p:spPr>
          <a:xfrm>
            <a:off x="5677491" y="2175297"/>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B2345DD-C952-43EF-8690-8ABBA370BABF}"/>
              </a:ext>
            </a:extLst>
          </p:cNvPr>
          <p:cNvCxnSpPr>
            <a:endCxn id="10" idx="2"/>
          </p:cNvCxnSpPr>
          <p:nvPr/>
        </p:nvCxnSpPr>
        <p:spPr>
          <a:xfrm>
            <a:off x="5009063" y="2367712"/>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C5C3F49-F3EB-4D76-99BF-A3DB958CC127}"/>
              </a:ext>
            </a:extLst>
          </p:cNvPr>
          <p:cNvSpPr txBox="1"/>
          <p:nvPr/>
        </p:nvSpPr>
        <p:spPr>
          <a:xfrm>
            <a:off x="266143" y="584251"/>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Ban đầu, tại nhà kho ở mỗi thành phố, có 2 xe dùng để vận chuyển lương thực. Sau khi một xe đã vận chuyển tới cảng an toàn, xe kia được bắt đầu xuất phát, xe chở hàng xong lập tức quay về kho để tiếp tục chuyển hàng. Thời gian di chuyển giữa 2 thành phố là 1 đơn vị thời gian</a:t>
            </a:r>
            <a:endParaRPr lang="en-US" sz="1600" dirty="0">
              <a:solidFill>
                <a:schemeClr val="bg2">
                  <a:lumMod val="75000"/>
                </a:schemeClr>
              </a:solidFill>
              <a:latin typeface="Quicksand" panose="020B0604020202020204" charset="0"/>
            </a:endParaRPr>
          </a:p>
        </p:txBody>
      </p:sp>
    </p:spTree>
    <p:extLst>
      <p:ext uri="{BB962C8B-B14F-4D97-AF65-F5344CB8AC3E}">
        <p14:creationId xmlns:p14="http://schemas.microsoft.com/office/powerpoint/2010/main" val="535450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68FA95-38F7-49AF-8DD6-FAF9830D42D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
        <p:nvSpPr>
          <p:cNvPr id="3" name="Slide Number Placeholder 1">
            <a:extLst>
              <a:ext uri="{FF2B5EF4-FFF2-40B4-BE49-F238E27FC236}">
                <a16:creationId xmlns:a16="http://schemas.microsoft.com/office/drawing/2014/main" id="{0384D195-25E7-46C2-9E68-02BB4C955891}"/>
              </a:ext>
            </a:extLst>
          </p:cNvPr>
          <p:cNvSpPr txBox="1">
            <a:spLocks/>
          </p:cNvSpPr>
          <p:nvPr/>
        </p:nvSpPr>
        <p:spPr>
          <a:xfrm>
            <a:off x="4297625" y="4749850"/>
            <a:ext cx="548700" cy="276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1pPr>
            <a:lvl2pPr marR="0" lvl="1"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2pPr>
            <a:lvl3pPr marR="0" lvl="2"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3pPr>
            <a:lvl4pPr marR="0" lvl="3"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4pPr>
            <a:lvl5pPr marR="0" lvl="4"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5pPr>
            <a:lvl6pPr marR="0" lvl="5"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6pPr>
            <a:lvl7pPr marR="0" lvl="6"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7pPr>
            <a:lvl8pPr marR="0" lvl="7"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8pPr>
            <a:lvl9pPr marR="0" lvl="8" algn="ctr" rtl="0">
              <a:lnSpc>
                <a:spcPct val="100000"/>
              </a:lnSpc>
              <a:spcBef>
                <a:spcPts val="0"/>
              </a:spcBef>
              <a:spcAft>
                <a:spcPts val="0"/>
              </a:spcAft>
              <a:buClr>
                <a:srgbClr val="000000"/>
              </a:buClr>
              <a:buFont typeface="Arial"/>
              <a:buNone/>
              <a:defRPr sz="1000" b="0" i="0" u="none" strike="noStrike" cap="none">
                <a:solidFill>
                  <a:schemeClr val="dk2"/>
                </a:solidFill>
                <a:latin typeface="Quicksand"/>
                <a:ea typeface="Quicksand"/>
                <a:cs typeface="Quicksand"/>
                <a:sym typeface="Quicksand"/>
              </a:defRPr>
            </a:lvl9pPr>
          </a:lstStyle>
          <a:p>
            <a:fld id="{00000000-1234-1234-1234-123412341234}" type="slidenum">
              <a:rPr lang="en" smtClean="0"/>
              <a:pPr/>
              <a:t>27</a:t>
            </a:fld>
            <a:endParaRPr lang="en"/>
          </a:p>
        </p:txBody>
      </p:sp>
      <p:sp>
        <p:nvSpPr>
          <p:cNvPr id="4" name="TextBox 3">
            <a:extLst>
              <a:ext uri="{FF2B5EF4-FFF2-40B4-BE49-F238E27FC236}">
                <a16:creationId xmlns:a16="http://schemas.microsoft.com/office/drawing/2014/main" id="{EC822A77-6CDD-4EAE-A1EA-EA5503BDC986}"/>
              </a:ext>
            </a:extLst>
          </p:cNvPr>
          <p:cNvSpPr txBox="1"/>
          <p:nvPr/>
        </p:nvSpPr>
        <p:spPr>
          <a:xfrm>
            <a:off x="268834" y="730175"/>
            <a:ext cx="8606282" cy="584775"/>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Yêu cầu: Để viện trợ đủ lương thực cho TP.HCM cần k xe xuất ra bến cảng. Hãy xác định thời gian sớm nhất để Chính phủ hoàn thành kế hoạch</a:t>
            </a:r>
            <a:endParaRPr lang="en-US" sz="1600" dirty="0">
              <a:solidFill>
                <a:schemeClr val="bg2">
                  <a:lumMod val="75000"/>
                </a:schemeClr>
              </a:solidFill>
              <a:latin typeface="Quicksand" panose="020B0604020202020204" charset="0"/>
            </a:endParaRPr>
          </a:p>
        </p:txBody>
      </p:sp>
      <p:sp>
        <p:nvSpPr>
          <p:cNvPr id="5" name="Google Shape;728;p18">
            <a:extLst>
              <a:ext uri="{FF2B5EF4-FFF2-40B4-BE49-F238E27FC236}">
                <a16:creationId xmlns:a16="http://schemas.microsoft.com/office/drawing/2014/main" id="{252B2052-87A8-4DE3-A76E-695AD7E446E7}"/>
              </a:ext>
            </a:extLst>
          </p:cNvPr>
          <p:cNvSpPr txBox="1">
            <a:spLocks/>
          </p:cNvSpPr>
          <p:nvPr/>
        </p:nvSpPr>
        <p:spPr>
          <a:xfrm>
            <a:off x="935288" y="110566"/>
            <a:ext cx="7087200"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err="1">
                <a:solidFill>
                  <a:schemeClr val="bg2">
                    <a:lumMod val="75000"/>
                  </a:schemeClr>
                </a:solidFill>
                <a:latin typeface="Amatic SC" panose="00000500000000000000" pitchFamily="2" charset="-79"/>
                <a:cs typeface="Amatic SC" panose="00000500000000000000" pitchFamily="2" charset="-79"/>
              </a:rPr>
              <a:t>Bài</a:t>
            </a:r>
            <a:r>
              <a:rPr lang="en-US" sz="3000" b="1">
                <a:solidFill>
                  <a:schemeClr val="bg2">
                    <a:lumMod val="75000"/>
                  </a:schemeClr>
                </a:solidFill>
                <a:latin typeface="Amatic SC" panose="00000500000000000000" pitchFamily="2" charset="-79"/>
                <a:cs typeface="Amatic SC" panose="00000500000000000000" pitchFamily="2" charset="-79"/>
              </a:rPr>
              <a:t> 3</a:t>
            </a:r>
            <a:endParaRPr lang="en-US" sz="3000" b="1" dirty="0">
              <a:solidFill>
                <a:schemeClr val="bg2">
                  <a:lumMod val="75000"/>
                </a:schemeClr>
              </a:solidFill>
              <a:latin typeface="Amatic SC" panose="00000500000000000000" pitchFamily="2" charset="-79"/>
              <a:cs typeface="Amatic SC" panose="00000500000000000000" pitchFamily="2" charset="-79"/>
            </a:endParaRPr>
          </a:p>
        </p:txBody>
      </p:sp>
      <p:sp>
        <p:nvSpPr>
          <p:cNvPr id="6" name="TextBox 5">
            <a:extLst>
              <a:ext uri="{FF2B5EF4-FFF2-40B4-BE49-F238E27FC236}">
                <a16:creationId xmlns:a16="http://schemas.microsoft.com/office/drawing/2014/main" id="{12A0332F-0C15-4F3A-9470-4018F36DF467}"/>
              </a:ext>
            </a:extLst>
          </p:cNvPr>
          <p:cNvSpPr txBox="1"/>
          <p:nvPr/>
        </p:nvSpPr>
        <p:spPr>
          <a:xfrm>
            <a:off x="269103" y="1257577"/>
            <a:ext cx="8606282" cy="1077218"/>
          </a:xfrm>
          <a:prstGeom prst="rect">
            <a:avLst/>
          </a:prstGeom>
          <a:noFill/>
        </p:spPr>
        <p:txBody>
          <a:bodyPr wrap="square" rtlCol="0">
            <a:spAutoFit/>
          </a:bodyPr>
          <a:lstStyle/>
          <a:p>
            <a:pPr algn="just"/>
            <a:r>
              <a:rPr lang="en-US" sz="1600">
                <a:solidFill>
                  <a:schemeClr val="bg2">
                    <a:lumMod val="75000"/>
                  </a:schemeClr>
                </a:solidFill>
                <a:latin typeface="Quicksand" panose="020B0604020202020204" charset="0"/>
              </a:rPr>
              <a:t>Dữ liệu:</a:t>
            </a:r>
          </a:p>
          <a:p>
            <a:pPr marL="285750" indent="-285750" algn="just">
              <a:buFontTx/>
              <a:buChar char="-"/>
            </a:pPr>
            <a:r>
              <a:rPr lang="en-US" sz="1600">
                <a:solidFill>
                  <a:schemeClr val="bg2">
                    <a:lumMod val="75000"/>
                  </a:schemeClr>
                </a:solidFill>
                <a:latin typeface="Quicksand" panose="020B0604020202020204" charset="0"/>
              </a:rPr>
              <a:t>Dòng đầu chứa 3 số nguyên dương n,m,k (m,n ≤ 10</a:t>
            </a:r>
            <a:r>
              <a:rPr lang="en-US" sz="1600" baseline="30000">
                <a:solidFill>
                  <a:schemeClr val="bg2">
                    <a:lumMod val="75000"/>
                  </a:schemeClr>
                </a:solidFill>
                <a:latin typeface="Quicksand" panose="020B0604020202020204" charset="0"/>
              </a:rPr>
              <a:t>5</a:t>
            </a:r>
            <a:r>
              <a:rPr lang="en-US" sz="1600">
                <a:solidFill>
                  <a:schemeClr val="bg2">
                    <a:lumMod val="75000"/>
                  </a:schemeClr>
                </a:solidFill>
                <a:latin typeface="Quicksand" panose="020B0604020202020204" charset="0"/>
              </a:rPr>
              <a:t>; k ≤ 10</a:t>
            </a:r>
            <a:r>
              <a:rPr lang="en-US" sz="1600" baseline="30000">
                <a:solidFill>
                  <a:schemeClr val="bg2">
                    <a:lumMod val="75000"/>
                  </a:schemeClr>
                </a:solidFill>
                <a:latin typeface="Quicksand" panose="020B0604020202020204" charset="0"/>
              </a:rPr>
              <a:t>15</a:t>
            </a:r>
            <a:r>
              <a:rPr lang="en-US" sz="1600">
                <a:solidFill>
                  <a:schemeClr val="bg2">
                    <a:lumMod val="75000"/>
                  </a:schemeClr>
                </a:solidFill>
                <a:latin typeface="Quicksand" panose="020B0604020202020204" charset="0"/>
              </a:rPr>
              <a:t>)</a:t>
            </a:r>
          </a:p>
          <a:p>
            <a:pPr marL="285750" indent="-285750" algn="just">
              <a:buFontTx/>
              <a:buChar char="-"/>
            </a:pPr>
            <a:r>
              <a:rPr lang="en-US" sz="1600">
                <a:solidFill>
                  <a:schemeClr val="bg2">
                    <a:lumMod val="75000"/>
                  </a:schemeClr>
                </a:solidFill>
                <a:latin typeface="Quicksand" panose="020B0604020202020204" charset="0"/>
              </a:rPr>
              <a:t>m dòng tiếp theo, mỗi dòng gồm 2 số u,v xác định đoạn đường nối 2 thành phố u và v. Dữ liệu đảm bảo các thành phố đều có đường đi đến thành phố 1</a:t>
            </a:r>
            <a:endParaRPr lang="en-US" sz="1600" dirty="0">
              <a:solidFill>
                <a:schemeClr val="bg2">
                  <a:lumMod val="75000"/>
                </a:schemeClr>
              </a:solidFill>
              <a:latin typeface="Quicksand" panose="020B0604020202020204" charset="0"/>
            </a:endParaRPr>
          </a:p>
        </p:txBody>
      </p:sp>
      <p:sp>
        <p:nvSpPr>
          <p:cNvPr id="7" name="Oval 6">
            <a:extLst>
              <a:ext uri="{FF2B5EF4-FFF2-40B4-BE49-F238E27FC236}">
                <a16:creationId xmlns:a16="http://schemas.microsoft.com/office/drawing/2014/main" id="{E3E1D80F-5007-4BFA-8678-70866517C2D8}"/>
              </a:ext>
            </a:extLst>
          </p:cNvPr>
          <p:cNvSpPr/>
          <p:nvPr/>
        </p:nvSpPr>
        <p:spPr>
          <a:xfrm>
            <a:off x="492638" y="2780103"/>
            <a:ext cx="445904" cy="3964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1</a:t>
            </a:r>
          </a:p>
        </p:txBody>
      </p:sp>
      <p:sp>
        <p:nvSpPr>
          <p:cNvPr id="8" name="Oval 7">
            <a:extLst>
              <a:ext uri="{FF2B5EF4-FFF2-40B4-BE49-F238E27FC236}">
                <a16:creationId xmlns:a16="http://schemas.microsoft.com/office/drawing/2014/main" id="{F7458B14-61AF-4B0B-A021-72BE0AF2C9B2}"/>
              </a:ext>
            </a:extLst>
          </p:cNvPr>
          <p:cNvSpPr/>
          <p:nvPr/>
        </p:nvSpPr>
        <p:spPr>
          <a:xfrm>
            <a:off x="1606970" y="2785915"/>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9" name="Oval 8">
            <a:extLst>
              <a:ext uri="{FF2B5EF4-FFF2-40B4-BE49-F238E27FC236}">
                <a16:creationId xmlns:a16="http://schemas.microsoft.com/office/drawing/2014/main" id="{F7DCDF5B-E3D3-45D8-8ED1-DC4F6DE72096}"/>
              </a:ext>
            </a:extLst>
          </p:cNvPr>
          <p:cNvSpPr/>
          <p:nvPr/>
        </p:nvSpPr>
        <p:spPr>
          <a:xfrm>
            <a:off x="2721302" y="2780103"/>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0" name="Oval 9">
            <a:extLst>
              <a:ext uri="{FF2B5EF4-FFF2-40B4-BE49-F238E27FC236}">
                <a16:creationId xmlns:a16="http://schemas.microsoft.com/office/drawing/2014/main" id="{DB5FF15B-3782-401C-92BA-80E9018C2B00}"/>
              </a:ext>
            </a:extLst>
          </p:cNvPr>
          <p:cNvSpPr/>
          <p:nvPr/>
        </p:nvSpPr>
        <p:spPr>
          <a:xfrm>
            <a:off x="1606970" y="3905962"/>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11" name="Oval 10">
            <a:extLst>
              <a:ext uri="{FF2B5EF4-FFF2-40B4-BE49-F238E27FC236}">
                <a16:creationId xmlns:a16="http://schemas.microsoft.com/office/drawing/2014/main" id="{4CF609EE-CC7B-4C87-B648-0C252D59A612}"/>
              </a:ext>
            </a:extLst>
          </p:cNvPr>
          <p:cNvSpPr/>
          <p:nvPr/>
        </p:nvSpPr>
        <p:spPr>
          <a:xfrm>
            <a:off x="492638" y="3905963"/>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2" name="Oval 11">
            <a:extLst>
              <a:ext uri="{FF2B5EF4-FFF2-40B4-BE49-F238E27FC236}">
                <a16:creationId xmlns:a16="http://schemas.microsoft.com/office/drawing/2014/main" id="{A969EC69-3642-480A-A32A-652D53276EE8}"/>
              </a:ext>
            </a:extLst>
          </p:cNvPr>
          <p:cNvSpPr/>
          <p:nvPr/>
        </p:nvSpPr>
        <p:spPr>
          <a:xfrm>
            <a:off x="2721302" y="3905961"/>
            <a:ext cx="445904" cy="396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cxnSp>
        <p:nvCxnSpPr>
          <p:cNvPr id="13" name="Straight Connector 12">
            <a:extLst>
              <a:ext uri="{FF2B5EF4-FFF2-40B4-BE49-F238E27FC236}">
                <a16:creationId xmlns:a16="http://schemas.microsoft.com/office/drawing/2014/main" id="{FEEE4D98-A76E-4337-A7AD-FA7DB7F84DD9}"/>
              </a:ext>
            </a:extLst>
          </p:cNvPr>
          <p:cNvCxnSpPr>
            <a:stCxn id="7" idx="6"/>
            <a:endCxn id="8" idx="2"/>
          </p:cNvCxnSpPr>
          <p:nvPr/>
        </p:nvCxnSpPr>
        <p:spPr>
          <a:xfrm>
            <a:off x="938542" y="2978330"/>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1E1481-DABE-4285-B26D-8CAF9F0009DD}"/>
              </a:ext>
            </a:extLst>
          </p:cNvPr>
          <p:cNvCxnSpPr/>
          <p:nvPr/>
        </p:nvCxnSpPr>
        <p:spPr>
          <a:xfrm>
            <a:off x="2052874" y="2972517"/>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A3A7C7-6313-4CAE-B1F7-5644A95712A1}"/>
              </a:ext>
            </a:extLst>
          </p:cNvPr>
          <p:cNvCxnSpPr/>
          <p:nvPr/>
        </p:nvCxnSpPr>
        <p:spPr>
          <a:xfrm>
            <a:off x="938542" y="4104187"/>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427E62-0CB4-465E-97F2-834E4BBF60BB}"/>
              </a:ext>
            </a:extLst>
          </p:cNvPr>
          <p:cNvCxnSpPr/>
          <p:nvPr/>
        </p:nvCxnSpPr>
        <p:spPr>
          <a:xfrm>
            <a:off x="2035396" y="4101281"/>
            <a:ext cx="668428" cy="5812"/>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755959-E979-42D9-9A5A-26A6FA96E297}"/>
              </a:ext>
            </a:extLst>
          </p:cNvPr>
          <p:cNvCxnSpPr>
            <a:stCxn id="7" idx="4"/>
            <a:endCxn id="11" idx="0"/>
          </p:cNvCxnSpPr>
          <p:nvPr/>
        </p:nvCxnSpPr>
        <p:spPr>
          <a:xfrm>
            <a:off x="715590" y="3176556"/>
            <a:ext cx="0" cy="729407"/>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275BF57-214C-45B2-9D4D-48294D3AD4AA}"/>
              </a:ext>
            </a:extLst>
          </p:cNvPr>
          <p:cNvCxnSpPr>
            <a:stCxn id="8" idx="4"/>
            <a:endCxn id="10" idx="0"/>
          </p:cNvCxnSpPr>
          <p:nvPr/>
        </p:nvCxnSpPr>
        <p:spPr>
          <a:xfrm>
            <a:off x="1829922" y="3182368"/>
            <a:ext cx="0" cy="723594"/>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8B3682-11CE-4222-8BFF-E3224371FD2C}"/>
              </a:ext>
            </a:extLst>
          </p:cNvPr>
          <p:cNvCxnSpPr>
            <a:stCxn id="9" idx="4"/>
            <a:endCxn id="12" idx="0"/>
          </p:cNvCxnSpPr>
          <p:nvPr/>
        </p:nvCxnSpPr>
        <p:spPr>
          <a:xfrm>
            <a:off x="2944254" y="3176556"/>
            <a:ext cx="0" cy="729405"/>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0" name="Table 30">
            <a:extLst>
              <a:ext uri="{FF2B5EF4-FFF2-40B4-BE49-F238E27FC236}">
                <a16:creationId xmlns:a16="http://schemas.microsoft.com/office/drawing/2014/main" id="{D21D52F4-C56C-41A1-8F9F-B4B300CCD2AA}"/>
              </a:ext>
            </a:extLst>
          </p:cNvPr>
          <p:cNvGraphicFramePr>
            <a:graphicFrameLocks noGrp="1"/>
          </p:cNvGraphicFramePr>
          <p:nvPr>
            <p:extLst>
              <p:ext uri="{D42A27DB-BD31-4B8C-83A1-F6EECF244321}">
                <p14:modId xmlns:p14="http://schemas.microsoft.com/office/powerpoint/2010/main" val="2663361629"/>
              </p:ext>
            </p:extLst>
          </p:nvPr>
        </p:nvGraphicFramePr>
        <p:xfrm>
          <a:off x="3353765" y="2445222"/>
          <a:ext cx="1841004" cy="2304628"/>
        </p:xfrm>
        <a:graphic>
          <a:graphicData uri="http://schemas.openxmlformats.org/drawingml/2006/table">
            <a:tbl>
              <a:tblPr firstRow="1" bandRow="1">
                <a:tableStyleId>{2B03CB37-95F9-485E-A174-E9CAC466BC3E}</a:tableStyleId>
              </a:tblPr>
              <a:tblGrid>
                <a:gridCol w="920502">
                  <a:extLst>
                    <a:ext uri="{9D8B030D-6E8A-4147-A177-3AD203B41FA5}">
                      <a16:colId xmlns:a16="http://schemas.microsoft.com/office/drawing/2014/main" val="3390232148"/>
                    </a:ext>
                  </a:extLst>
                </a:gridCol>
                <a:gridCol w="920502">
                  <a:extLst>
                    <a:ext uri="{9D8B030D-6E8A-4147-A177-3AD203B41FA5}">
                      <a16:colId xmlns:a16="http://schemas.microsoft.com/office/drawing/2014/main" val="336812172"/>
                    </a:ext>
                  </a:extLst>
                </a:gridCol>
              </a:tblGrid>
              <a:tr h="506308">
                <a:tc>
                  <a:txBody>
                    <a:bodyPr/>
                    <a:lstStyle/>
                    <a:p>
                      <a:r>
                        <a:rPr lang="en-US" dirty="0"/>
                        <a:t>INPUT</a:t>
                      </a:r>
                    </a:p>
                  </a:txBody>
                  <a:tcPr/>
                </a:tc>
                <a:tc>
                  <a:txBody>
                    <a:bodyPr/>
                    <a:lstStyle/>
                    <a:p>
                      <a:r>
                        <a:rPr lang="en-US"/>
                        <a:t>OUTPUT</a:t>
                      </a:r>
                    </a:p>
                  </a:txBody>
                  <a:tcPr/>
                </a:tc>
                <a:extLst>
                  <a:ext uri="{0D108BD9-81ED-4DB2-BD59-A6C34878D82A}">
                    <a16:rowId xmlns:a16="http://schemas.microsoft.com/office/drawing/2014/main" val="125120405"/>
                  </a:ext>
                </a:extLst>
              </a:tr>
              <a:tr h="1757186">
                <a:tc>
                  <a:txBody>
                    <a:bodyPr/>
                    <a:lstStyle/>
                    <a:p>
                      <a:r>
                        <a:rPr lang="en-US"/>
                        <a:t>6 7 10</a:t>
                      </a:r>
                    </a:p>
                    <a:p>
                      <a:r>
                        <a:rPr lang="en-US"/>
                        <a:t>1 4</a:t>
                      </a:r>
                    </a:p>
                    <a:p>
                      <a:r>
                        <a:rPr lang="en-US"/>
                        <a:t>5 1</a:t>
                      </a:r>
                    </a:p>
                    <a:p>
                      <a:r>
                        <a:rPr lang="en-US"/>
                        <a:t>6 5</a:t>
                      </a:r>
                    </a:p>
                    <a:p>
                      <a:r>
                        <a:rPr lang="en-US"/>
                        <a:t>4 6</a:t>
                      </a:r>
                    </a:p>
                    <a:p>
                      <a:r>
                        <a:rPr lang="en-US"/>
                        <a:t>4 3</a:t>
                      </a:r>
                    </a:p>
                    <a:p>
                      <a:r>
                        <a:rPr lang="en-US"/>
                        <a:t>2 3</a:t>
                      </a:r>
                    </a:p>
                    <a:p>
                      <a:r>
                        <a:rPr lang="en-US"/>
                        <a:t>2 6</a:t>
                      </a:r>
                    </a:p>
                  </a:txBody>
                  <a:tcPr/>
                </a:tc>
                <a:tc>
                  <a:txBody>
                    <a:bodyPr/>
                    <a:lstStyle/>
                    <a:p>
                      <a:r>
                        <a:rPr lang="en-US" dirty="0"/>
                        <a:t>4</a:t>
                      </a:r>
                    </a:p>
                  </a:txBody>
                  <a:tcPr/>
                </a:tc>
                <a:extLst>
                  <a:ext uri="{0D108BD9-81ED-4DB2-BD59-A6C34878D82A}">
                    <a16:rowId xmlns:a16="http://schemas.microsoft.com/office/drawing/2014/main" val="1275376547"/>
                  </a:ext>
                </a:extLst>
              </a:tr>
            </a:tbl>
          </a:graphicData>
        </a:graphic>
      </p:graphicFrame>
      <p:sp>
        <p:nvSpPr>
          <p:cNvPr id="21" name="TextBox 20">
            <a:extLst>
              <a:ext uri="{FF2B5EF4-FFF2-40B4-BE49-F238E27FC236}">
                <a16:creationId xmlns:a16="http://schemas.microsoft.com/office/drawing/2014/main" id="{3F3FE7C3-E62D-4C95-A3AF-113687E65940}"/>
              </a:ext>
            </a:extLst>
          </p:cNvPr>
          <p:cNvSpPr txBox="1"/>
          <p:nvPr/>
        </p:nvSpPr>
        <p:spPr>
          <a:xfrm>
            <a:off x="5381328" y="2797317"/>
            <a:ext cx="3291462" cy="1600438"/>
          </a:xfrm>
          <a:prstGeom prst="rect">
            <a:avLst/>
          </a:prstGeom>
          <a:noFill/>
        </p:spPr>
        <p:txBody>
          <a:bodyPr wrap="square">
            <a:spAutoFit/>
          </a:bodyPr>
          <a:lstStyle/>
          <a:p>
            <a:pPr algn="just"/>
            <a:r>
              <a:rPr lang="en-US" i="1">
                <a:solidFill>
                  <a:schemeClr val="tx2">
                    <a:lumMod val="25000"/>
                  </a:schemeClr>
                </a:solidFill>
                <a:latin typeface="Quicksand" panose="020B0604020202020204" charset="0"/>
              </a:rPr>
              <a:t>Ở thời điểm 1, có 02 xe từ thành phố 4,5 tới. Thời điểm 2, có 04 xe từ các</a:t>
            </a:r>
          </a:p>
          <a:p>
            <a:pPr algn="just"/>
            <a:r>
              <a:rPr lang="en-US" i="1">
                <a:solidFill>
                  <a:schemeClr val="tx2">
                    <a:lumMod val="25000"/>
                  </a:schemeClr>
                </a:solidFill>
                <a:latin typeface="Quicksand" panose="020B0604020202020204" charset="0"/>
              </a:rPr>
              <a:t>thành phố 3, 4, 5, 6 tới cảng. Thời điểm 3, có 03 xe từ các thành phố 1, 4, 5 tới. Thời điểm 4,</a:t>
            </a:r>
          </a:p>
          <a:p>
            <a:pPr algn="just"/>
            <a:r>
              <a:rPr lang="en-US" i="1">
                <a:solidFill>
                  <a:schemeClr val="tx2">
                    <a:lumMod val="25000"/>
                  </a:schemeClr>
                </a:solidFill>
                <a:latin typeface="Quicksand" panose="020B0604020202020204" charset="0"/>
              </a:rPr>
              <a:t>chỉ cẩn thêm 01 xe từ một trong các thành phố 3, 4, 5, 6 tới sẽ đủ 10 xe</a:t>
            </a:r>
          </a:p>
        </p:txBody>
      </p:sp>
    </p:spTree>
    <p:extLst>
      <p:ext uri="{BB962C8B-B14F-4D97-AF65-F5344CB8AC3E}">
        <p14:creationId xmlns:p14="http://schemas.microsoft.com/office/powerpoint/2010/main" val="372995742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F37DE-E8F7-48DD-8857-ACC56F07321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3" name="TextBox 2">
            <a:extLst>
              <a:ext uri="{FF2B5EF4-FFF2-40B4-BE49-F238E27FC236}">
                <a16:creationId xmlns:a16="http://schemas.microsoft.com/office/drawing/2014/main" id="{12D0F41E-C18F-4283-AD3F-C81E1231D888}"/>
              </a:ext>
            </a:extLst>
          </p:cNvPr>
          <p:cNvSpPr txBox="1"/>
          <p:nvPr/>
        </p:nvSpPr>
        <p:spPr>
          <a:xfrm>
            <a:off x="268859" y="675687"/>
            <a:ext cx="8606282" cy="954107"/>
          </a:xfrm>
          <a:prstGeom prst="rect">
            <a:avLst/>
          </a:prstGeom>
          <a:noFill/>
        </p:spPr>
        <p:txBody>
          <a:bodyPr wrap="square" rtlCol="0">
            <a:spAutoFit/>
          </a:bodyPr>
          <a:lstStyle/>
          <a:p>
            <a:pPr algn="just"/>
            <a:r>
              <a:rPr lang="en-US" b="1" dirty="0">
                <a:solidFill>
                  <a:schemeClr val="bg2">
                    <a:lumMod val="75000"/>
                  </a:schemeClr>
                </a:solidFill>
                <a:latin typeface="Quicksand" panose="020B0604020202020204" charset="0"/>
              </a:rPr>
              <a:t>Decomposition</a:t>
            </a:r>
          </a:p>
          <a:p>
            <a:pPr marL="285750" indent="-285750" algn="just">
              <a:buFontTx/>
              <a:buChar char="-"/>
            </a:pPr>
            <a:r>
              <a:rPr lang="en-US" dirty="0" err="1">
                <a:solidFill>
                  <a:schemeClr val="bg2">
                    <a:lumMod val="75000"/>
                  </a:schemeClr>
                </a:solidFill>
                <a:latin typeface="Quicksand" panose="020B0604020202020204" charset="0"/>
              </a:rPr>
              <a:t>Từ</a:t>
            </a:r>
            <a:r>
              <a:rPr lang="en-US" dirty="0">
                <a:solidFill>
                  <a:schemeClr val="bg2">
                    <a:lumMod val="75000"/>
                  </a:schemeClr>
                </a:solidFill>
                <a:latin typeface="Quicksand" panose="020B0604020202020204" charset="0"/>
              </a:rPr>
              <a:t> 1 </a:t>
            </a:r>
            <a:r>
              <a:rPr lang="en-US" dirty="0" err="1">
                <a:solidFill>
                  <a:schemeClr val="bg2">
                    <a:lumMod val="75000"/>
                  </a:schemeClr>
                </a:solidFill>
                <a:latin typeface="Quicksand" panose="020B0604020202020204" charset="0"/>
              </a:rPr>
              <a:t>thành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phố</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luôn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đường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ngắn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nhất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đến</a:t>
            </a:r>
            <a:r>
              <a:rPr lang="en-US" dirty="0">
                <a:solidFill>
                  <a:schemeClr val="bg2">
                    <a:lumMod val="75000"/>
                  </a:schemeClr>
                </a:solidFill>
                <a:latin typeface="Quicksand" panose="020B0604020202020204" charset="0"/>
              </a:rPr>
              <a:t> 1</a:t>
            </a:r>
          </a:p>
          <a:p>
            <a:pPr marL="285750" indent="-285750" algn="just">
              <a:buFontTx/>
              <a:buChar char="-"/>
            </a:pPr>
            <a:r>
              <a:rPr lang="en-US" dirty="0" err="1">
                <a:solidFill>
                  <a:schemeClr val="bg2">
                    <a:lumMod val="75000"/>
                  </a:schemeClr>
                </a:solidFill>
                <a:latin typeface="Quicksand" panose="020B0604020202020204" charset="0"/>
              </a:rPr>
              <a:t>Tại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một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đỉnh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cách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đỉnh</a:t>
            </a:r>
            <a:r>
              <a:rPr lang="en-US" dirty="0">
                <a:solidFill>
                  <a:schemeClr val="bg2">
                    <a:lumMod val="75000"/>
                  </a:schemeClr>
                </a:solidFill>
                <a:latin typeface="Quicksand" panose="020B0604020202020204" charset="0"/>
              </a:rPr>
              <a:t> 1 </a:t>
            </a:r>
            <a:r>
              <a:rPr lang="en-US" dirty="0" err="1">
                <a:solidFill>
                  <a:schemeClr val="bg2">
                    <a:lumMod val="75000"/>
                  </a:schemeClr>
                </a:solidFill>
                <a:latin typeface="Quicksand" panose="020B0604020202020204" charset="0"/>
              </a:rPr>
              <a:t>khoảng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cách</a:t>
            </a:r>
            <a:r>
              <a:rPr lang="en-US" dirty="0">
                <a:solidFill>
                  <a:schemeClr val="bg2">
                    <a:lumMod val="75000"/>
                  </a:schemeClr>
                </a:solidFill>
                <a:latin typeface="Quicksand" panose="020B0604020202020204" charset="0"/>
              </a:rPr>
              <a:t> d. </a:t>
            </a:r>
            <a:r>
              <a:rPr lang="en-US" dirty="0" err="1">
                <a:solidFill>
                  <a:schemeClr val="bg2">
                    <a:lumMod val="75000"/>
                  </a:schemeClr>
                </a:solidFill>
                <a:latin typeface="Quicksand" panose="020B0604020202020204" charset="0"/>
              </a:rPr>
              <a:t>Đến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thời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điểm</a:t>
            </a:r>
            <a:r>
              <a:rPr lang="en-US" dirty="0">
                <a:solidFill>
                  <a:schemeClr val="bg2">
                    <a:lumMod val="75000"/>
                  </a:schemeClr>
                </a:solidFill>
                <a:latin typeface="Quicksand" panose="020B0604020202020204" charset="0"/>
              </a:rPr>
              <a:t> T </a:t>
            </a:r>
            <a:r>
              <a:rPr lang="en-US" dirty="0" err="1">
                <a:solidFill>
                  <a:schemeClr val="bg2">
                    <a:lumMod val="75000"/>
                  </a:schemeClr>
                </a:solidFill>
                <a:latin typeface="Quicksand" panose="020B0604020202020204" charset="0"/>
              </a:rPr>
              <a:t>sẽ</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có</a:t>
            </a:r>
            <a:r>
              <a:rPr lang="en-US" dirty="0">
                <a:solidFill>
                  <a:schemeClr val="bg2">
                    <a:lumMod val="75000"/>
                  </a:schemeClr>
                </a:solidFill>
                <a:latin typeface="Quicksand" panose="020B0604020202020204" charset="0"/>
              </a:rPr>
              <a:t> T/d </a:t>
            </a:r>
            <a:r>
              <a:rPr lang="en-US" dirty="0" err="1">
                <a:solidFill>
                  <a:schemeClr val="bg2">
                    <a:lumMod val="75000"/>
                  </a:schemeClr>
                </a:solidFill>
                <a:latin typeface="Quicksand" panose="020B0604020202020204" charset="0"/>
              </a:rPr>
              <a:t>xe</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đã</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vận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chuyển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được</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hàng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đến</a:t>
            </a:r>
            <a:r>
              <a:rPr lang="en-US" dirty="0">
                <a:solidFill>
                  <a:schemeClr val="bg2">
                    <a:lumMod val="75000"/>
                  </a:schemeClr>
                </a:solidFill>
                <a:latin typeface="Quicksand" panose="020B0604020202020204" charset="0"/>
              </a:rPr>
              <a:t> 1</a:t>
            </a:r>
          </a:p>
        </p:txBody>
      </p:sp>
      <p:sp>
        <p:nvSpPr>
          <p:cNvPr id="4" name="TextBox 3">
            <a:extLst>
              <a:ext uri="{FF2B5EF4-FFF2-40B4-BE49-F238E27FC236}">
                <a16:creationId xmlns:a16="http://schemas.microsoft.com/office/drawing/2014/main" id="{71588877-AF1C-4AF4-8356-149646527CD5}"/>
              </a:ext>
            </a:extLst>
          </p:cNvPr>
          <p:cNvSpPr txBox="1"/>
          <p:nvPr/>
        </p:nvSpPr>
        <p:spPr>
          <a:xfrm>
            <a:off x="223032" y="1629794"/>
            <a:ext cx="8606282" cy="738664"/>
          </a:xfrm>
          <a:prstGeom prst="rect">
            <a:avLst/>
          </a:prstGeom>
          <a:noFill/>
        </p:spPr>
        <p:txBody>
          <a:bodyPr wrap="square" rtlCol="0">
            <a:spAutoFit/>
          </a:bodyPr>
          <a:lstStyle/>
          <a:p>
            <a:pPr algn="just"/>
            <a:r>
              <a:rPr lang="en-US" b="1" dirty="0">
                <a:solidFill>
                  <a:schemeClr val="bg2">
                    <a:lumMod val="75000"/>
                  </a:schemeClr>
                </a:solidFill>
                <a:latin typeface="Quicksand" panose="020B0604020202020204" charset="0"/>
              </a:rPr>
              <a:t>Abstraction</a:t>
            </a:r>
          </a:p>
          <a:p>
            <a:pPr marL="285750" indent="-285750" algn="just">
              <a:buFontTx/>
              <a:buChar char="-"/>
            </a:pPr>
            <a:r>
              <a:rPr lang="en-US" dirty="0">
                <a:solidFill>
                  <a:schemeClr val="bg2">
                    <a:lumMod val="75000"/>
                  </a:schemeClr>
                </a:solidFill>
                <a:latin typeface="Quicksand" panose="020B0604020202020204" charset="0"/>
              </a:rPr>
              <a:t>Input: Cho </a:t>
            </a:r>
            <a:r>
              <a:rPr lang="en-US" dirty="0" err="1">
                <a:solidFill>
                  <a:schemeClr val="bg2">
                    <a:lumMod val="75000"/>
                  </a:schemeClr>
                </a:solidFill>
                <a:latin typeface="Quicksand" panose="020B0604020202020204" charset="0"/>
              </a:rPr>
              <a:t>đồ</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thị</a:t>
            </a:r>
            <a:r>
              <a:rPr lang="en-US" dirty="0">
                <a:solidFill>
                  <a:schemeClr val="bg2">
                    <a:lumMod val="75000"/>
                  </a:schemeClr>
                </a:solidFill>
                <a:latin typeface="Quicksand" panose="020B0604020202020204" charset="0"/>
              </a:rPr>
              <a:t> N </a:t>
            </a:r>
            <a:r>
              <a:rPr lang="en-US" dirty="0" err="1">
                <a:solidFill>
                  <a:schemeClr val="bg2">
                    <a:lumMod val="75000"/>
                  </a:schemeClr>
                </a:solidFill>
                <a:latin typeface="Quicksand" panose="020B0604020202020204" charset="0"/>
              </a:rPr>
              <a:t>đỉnh</a:t>
            </a:r>
            <a:r>
              <a:rPr lang="en-US" dirty="0">
                <a:solidFill>
                  <a:schemeClr val="bg2">
                    <a:lumMod val="75000"/>
                  </a:schemeClr>
                </a:solidFill>
                <a:latin typeface="Quicksand" panose="020B0604020202020204" charset="0"/>
              </a:rPr>
              <a:t>, M </a:t>
            </a:r>
            <a:r>
              <a:rPr lang="en-US" dirty="0" err="1">
                <a:solidFill>
                  <a:schemeClr val="bg2">
                    <a:lumMod val="75000"/>
                  </a:schemeClr>
                </a:solidFill>
                <a:latin typeface="Quicksand" panose="020B0604020202020204" charset="0"/>
              </a:rPr>
              <a:t>cạnh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và</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số</a:t>
            </a:r>
            <a:r>
              <a:rPr lang="en-US" dirty="0">
                <a:solidFill>
                  <a:schemeClr val="bg2">
                    <a:lumMod val="75000"/>
                  </a:schemeClr>
                </a:solidFill>
                <a:latin typeface="Quicksand" panose="020B0604020202020204" charset="0"/>
              </a:rPr>
              <a:t> K</a:t>
            </a:r>
          </a:p>
          <a:p>
            <a:pPr marL="285750" indent="-285750" algn="just">
              <a:buFontTx/>
              <a:buChar char="-"/>
            </a:pPr>
            <a:r>
              <a:rPr lang="en-US" dirty="0" err="1">
                <a:solidFill>
                  <a:schemeClr val="bg2">
                    <a:lumMod val="75000"/>
                  </a:schemeClr>
                </a:solidFill>
                <a:latin typeface="Quicksand" panose="020B0604020202020204" charset="0"/>
              </a:rPr>
              <a:t>Tìm</a:t>
            </a:r>
            <a:r>
              <a:rPr lang="en-US" dirty="0">
                <a:solidFill>
                  <a:schemeClr val="bg2">
                    <a:lumMod val="75000"/>
                  </a:schemeClr>
                </a:solidFill>
                <a:latin typeface="Quicksand" panose="020B0604020202020204" charset="0"/>
              </a:rPr>
              <a:t> T </a:t>
            </a:r>
            <a:r>
              <a:rPr lang="en-US" dirty="0" err="1">
                <a:solidFill>
                  <a:schemeClr val="bg2">
                    <a:lumMod val="75000"/>
                  </a:schemeClr>
                </a:solidFill>
                <a:latin typeface="Quicksand" panose="020B0604020202020204" charset="0"/>
              </a:rPr>
              <a:t>nhỏ</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nhất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sao</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cho</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tổng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các</a:t>
            </a:r>
            <a:r>
              <a:rPr lang="en-US" dirty="0">
                <a:solidFill>
                  <a:schemeClr val="bg2">
                    <a:lumMod val="75000"/>
                  </a:schemeClr>
                </a:solidFill>
                <a:latin typeface="Quicksand" panose="020B0604020202020204" charset="0"/>
              </a:rPr>
              <a:t> T/d[</a:t>
            </a:r>
            <a:r>
              <a:rPr lang="en-US" dirty="0" err="1">
                <a:solidFill>
                  <a:schemeClr val="bg2">
                    <a:lumMod val="75000"/>
                  </a:schemeClr>
                </a:solidFill>
                <a:latin typeface="Quicksand" panose="020B0604020202020204" charset="0"/>
              </a:rPr>
              <a:t>i</a:t>
            </a:r>
            <a:r>
              <a:rPr lang="en-US" dirty="0">
                <a:solidFill>
                  <a:schemeClr val="bg2">
                    <a:lumMod val="75000"/>
                  </a:schemeClr>
                </a:solidFill>
                <a:latin typeface="Quicksand" panose="020B0604020202020204" charset="0"/>
              </a:rPr>
              <a:t>] ≥ K</a:t>
            </a:r>
          </a:p>
        </p:txBody>
      </p:sp>
      <p:sp>
        <p:nvSpPr>
          <p:cNvPr id="5" name="TextBox 4">
            <a:extLst>
              <a:ext uri="{FF2B5EF4-FFF2-40B4-BE49-F238E27FC236}">
                <a16:creationId xmlns:a16="http://schemas.microsoft.com/office/drawing/2014/main" id="{27639468-B7AD-40C7-B718-CA49B1950D19}"/>
              </a:ext>
            </a:extLst>
          </p:cNvPr>
          <p:cNvSpPr txBox="1"/>
          <p:nvPr/>
        </p:nvSpPr>
        <p:spPr>
          <a:xfrm>
            <a:off x="268590" y="2368458"/>
            <a:ext cx="8606282" cy="738664"/>
          </a:xfrm>
          <a:prstGeom prst="rect">
            <a:avLst/>
          </a:prstGeom>
          <a:noFill/>
        </p:spPr>
        <p:txBody>
          <a:bodyPr wrap="square" rtlCol="0">
            <a:spAutoFit/>
          </a:bodyPr>
          <a:lstStyle/>
          <a:p>
            <a:pPr algn="just"/>
            <a:r>
              <a:rPr lang="en-US" b="1" dirty="0">
                <a:solidFill>
                  <a:schemeClr val="bg2">
                    <a:lumMod val="75000"/>
                  </a:schemeClr>
                </a:solidFill>
                <a:latin typeface="Quicksand" panose="020B0604020202020204" charset="0"/>
              </a:rPr>
              <a:t>Pattern Recognition</a:t>
            </a:r>
          </a:p>
          <a:p>
            <a:pPr marL="285750" indent="-285750" algn="just">
              <a:buFontTx/>
              <a:buChar char="-"/>
            </a:pPr>
            <a:r>
              <a:rPr lang="en-US" dirty="0" err="1">
                <a:solidFill>
                  <a:schemeClr val="bg2">
                    <a:lumMod val="75000"/>
                  </a:schemeClr>
                </a:solidFill>
                <a:latin typeface="Quicksand" panose="020B0604020202020204" charset="0"/>
              </a:rPr>
              <a:t>Tìm</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đường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ngắn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nhất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từ</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một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thành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phố</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đến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đỉnh</a:t>
            </a:r>
            <a:r>
              <a:rPr lang="en-US" dirty="0">
                <a:solidFill>
                  <a:schemeClr val="bg2">
                    <a:lumMod val="75000"/>
                  </a:schemeClr>
                </a:solidFill>
                <a:latin typeface="Quicksand" panose="020B0604020202020204" charset="0"/>
              </a:rPr>
              <a:t> 1: BFS</a:t>
            </a:r>
          </a:p>
          <a:p>
            <a:pPr marL="285750" indent="-285750" algn="just">
              <a:buFontTx/>
              <a:buChar char="-"/>
            </a:pPr>
            <a:r>
              <a:rPr lang="en-US" dirty="0" err="1">
                <a:solidFill>
                  <a:schemeClr val="bg2">
                    <a:lumMod val="75000"/>
                  </a:schemeClr>
                </a:solidFill>
                <a:latin typeface="Quicksand" panose="020B0604020202020204" charset="0"/>
              </a:rPr>
              <a:t>Tìm</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kiếm</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nhị</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phân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để</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xác</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định</a:t>
            </a:r>
            <a:r>
              <a:rPr lang="en-US" dirty="0">
                <a:solidFill>
                  <a:schemeClr val="bg2">
                    <a:lumMod val="75000"/>
                  </a:schemeClr>
                </a:solidFill>
                <a:latin typeface="Quicksand" panose="020B0604020202020204" charset="0"/>
              </a:rPr>
              <a:t> T</a:t>
            </a:r>
          </a:p>
        </p:txBody>
      </p:sp>
      <p:sp>
        <p:nvSpPr>
          <p:cNvPr id="6" name="TextBox 5">
            <a:extLst>
              <a:ext uri="{FF2B5EF4-FFF2-40B4-BE49-F238E27FC236}">
                <a16:creationId xmlns:a16="http://schemas.microsoft.com/office/drawing/2014/main" id="{C2BABEAF-6CB5-41CC-949A-3F02AE50BB48}"/>
              </a:ext>
            </a:extLst>
          </p:cNvPr>
          <p:cNvSpPr txBox="1"/>
          <p:nvPr/>
        </p:nvSpPr>
        <p:spPr>
          <a:xfrm>
            <a:off x="223032" y="3107122"/>
            <a:ext cx="8606282" cy="1384995"/>
          </a:xfrm>
          <a:prstGeom prst="rect">
            <a:avLst/>
          </a:prstGeom>
          <a:noFill/>
        </p:spPr>
        <p:txBody>
          <a:bodyPr wrap="square" rtlCol="0">
            <a:spAutoFit/>
          </a:bodyPr>
          <a:lstStyle/>
          <a:p>
            <a:pPr algn="just"/>
            <a:r>
              <a:rPr lang="en-US" b="1" dirty="0">
                <a:solidFill>
                  <a:schemeClr val="bg2">
                    <a:lumMod val="75000"/>
                  </a:schemeClr>
                </a:solidFill>
                <a:latin typeface="Quicksand" panose="020B0604020202020204" charset="0"/>
              </a:rPr>
              <a:t>Algorithm Design</a:t>
            </a:r>
          </a:p>
          <a:p>
            <a:pPr marL="285750" indent="-285750" algn="just">
              <a:buFontTx/>
              <a:buChar char="-"/>
            </a:pPr>
            <a:r>
              <a:rPr lang="en-US" dirty="0" err="1">
                <a:solidFill>
                  <a:schemeClr val="bg2">
                    <a:lumMod val="75000"/>
                  </a:schemeClr>
                </a:solidFill>
                <a:latin typeface="Quicksand" panose="020B0604020202020204" charset="0"/>
              </a:rPr>
              <a:t>Dùng</a:t>
            </a:r>
            <a:r>
              <a:rPr lang="en-US" dirty="0">
                <a:solidFill>
                  <a:schemeClr val="bg2">
                    <a:lumMod val="75000"/>
                  </a:schemeClr>
                </a:solidFill>
                <a:latin typeface="Quicksand" panose="020B0604020202020204" charset="0"/>
              </a:rPr>
              <a:t> BFS </a:t>
            </a:r>
            <a:r>
              <a:rPr lang="en-US" dirty="0" err="1">
                <a:solidFill>
                  <a:schemeClr val="bg2">
                    <a:lumMod val="75000"/>
                  </a:schemeClr>
                </a:solidFill>
                <a:latin typeface="Quicksand" panose="020B0604020202020204" charset="0"/>
              </a:rPr>
              <a:t>tạo</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mảng</a:t>
            </a:r>
            <a:r>
              <a:rPr lang="en-US" dirty="0">
                <a:solidFill>
                  <a:schemeClr val="bg2">
                    <a:lumMod val="75000"/>
                  </a:schemeClr>
                </a:solidFill>
                <a:latin typeface="Quicksand" panose="020B0604020202020204" charset="0"/>
              </a:rPr>
              <a:t> d, </a:t>
            </a:r>
            <a:r>
              <a:rPr lang="en-US" dirty="0" err="1">
                <a:solidFill>
                  <a:schemeClr val="bg2">
                    <a:lumMod val="75000"/>
                  </a:schemeClr>
                </a:solidFill>
                <a:latin typeface="Quicksand" panose="020B0604020202020204" charset="0"/>
              </a:rPr>
              <a:t>với</a:t>
            </a:r>
            <a:r>
              <a:rPr lang="en-US" dirty="0">
                <a:solidFill>
                  <a:schemeClr val="bg2">
                    <a:lumMod val="75000"/>
                  </a:schemeClr>
                </a:solidFill>
                <a:latin typeface="Quicksand" panose="020B0604020202020204" charset="0"/>
              </a:rPr>
              <a:t> d[</a:t>
            </a:r>
            <a:r>
              <a:rPr lang="en-US" dirty="0" err="1">
                <a:solidFill>
                  <a:schemeClr val="bg2">
                    <a:lumMod val="75000"/>
                  </a:schemeClr>
                </a:solidFill>
                <a:latin typeface="Quicksand" panose="020B0604020202020204" charset="0"/>
              </a:rPr>
              <a:t>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là</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khoảng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cách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nhỏ</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nhất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từ</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đỉnh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đến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đỉnh</a:t>
            </a:r>
            <a:r>
              <a:rPr lang="en-US" dirty="0">
                <a:solidFill>
                  <a:schemeClr val="bg2">
                    <a:lumMod val="75000"/>
                  </a:schemeClr>
                </a:solidFill>
                <a:latin typeface="Quicksand" panose="020B0604020202020204" charset="0"/>
              </a:rPr>
              <a:t> 1</a:t>
            </a:r>
          </a:p>
          <a:p>
            <a:pPr marL="285750" indent="-285750" algn="just">
              <a:buFontTx/>
              <a:buChar char="-"/>
            </a:pPr>
            <a:r>
              <a:rPr lang="en-US" dirty="0" err="1">
                <a:solidFill>
                  <a:schemeClr val="bg2">
                    <a:lumMod val="75000"/>
                  </a:schemeClr>
                </a:solidFill>
                <a:latin typeface="Quicksand" panose="020B0604020202020204" charset="0"/>
              </a:rPr>
              <a:t>Tìm</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kiếm</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nhị</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phân</a:t>
            </a:r>
            <a:r>
              <a:rPr lang="en-US" dirty="0">
                <a:solidFill>
                  <a:schemeClr val="bg2">
                    <a:lumMod val="75000"/>
                  </a:schemeClr>
                </a:solidFill>
                <a:latin typeface="Quicksand" panose="020B0604020202020204" charset="0"/>
              </a:rPr>
              <a:t> T </a:t>
            </a:r>
            <a:r>
              <a:rPr lang="en-US" dirty="0" err="1">
                <a:solidFill>
                  <a:schemeClr val="bg2">
                    <a:lumMod val="75000"/>
                  </a:schemeClr>
                </a:solidFill>
                <a:latin typeface="Quicksand" panose="020B0604020202020204" charset="0"/>
              </a:rPr>
              <a:t>trong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khoảng</a:t>
            </a:r>
            <a:r>
              <a:rPr lang="en-US" dirty="0">
                <a:solidFill>
                  <a:schemeClr val="bg2">
                    <a:lumMod val="75000"/>
                  </a:schemeClr>
                </a:solidFill>
                <a:latin typeface="Quicksand" panose="020B0604020202020204" charset="0"/>
              </a:rPr>
              <a:t> 0 </a:t>
            </a:r>
            <a:r>
              <a:rPr lang="en-US" dirty="0">
                <a:solidFill>
                  <a:schemeClr val="bg2">
                    <a:lumMod val="75000"/>
                  </a:schemeClr>
                </a:solidFill>
                <a:latin typeface="Quicksand" panose="020B0604020202020204" charset="0"/>
                <a:sym typeface="Wingdings" panose="05000000000000000000" pitchFamily="2" charset="2"/>
              </a:rPr>
              <a:t> 1e18:</a:t>
            </a:r>
          </a:p>
          <a:p>
            <a:pPr algn="just"/>
            <a:r>
              <a:rPr lang="en-US" dirty="0">
                <a:solidFill>
                  <a:schemeClr val="bg2">
                    <a:lumMod val="75000"/>
                  </a:schemeClr>
                </a:solidFill>
                <a:latin typeface="Quicksand" panose="020B0604020202020204" charset="0"/>
                <a:sym typeface="Wingdings" panose="05000000000000000000" pitchFamily="2" charset="2"/>
              </a:rPr>
              <a:t>	for </a:t>
            </a:r>
            <a:r>
              <a:rPr lang="en-US" dirty="0" err="1">
                <a:solidFill>
                  <a:schemeClr val="bg2">
                    <a:lumMod val="75000"/>
                  </a:schemeClr>
                </a:solidFill>
                <a:latin typeface="Quicksand" panose="020B0604020202020204" charset="0"/>
                <a:sym typeface="Wingdings" panose="05000000000000000000" pitchFamily="2" charset="2"/>
              </a:rPr>
              <a:t>i</a:t>
            </a:r>
            <a:r>
              <a:rPr lang="en-US" dirty="0">
                <a:solidFill>
                  <a:schemeClr val="bg2">
                    <a:lumMod val="75000"/>
                  </a:schemeClr>
                </a:solidFill>
                <a:latin typeface="Quicksand" panose="020B0604020202020204" charset="0"/>
                <a:sym typeface="Wingdings" panose="05000000000000000000" pitchFamily="2" charset="2"/>
              </a:rPr>
              <a:t> in (2,n):</a:t>
            </a:r>
          </a:p>
          <a:p>
            <a:pPr algn="just"/>
            <a:r>
              <a:rPr lang="en-US" dirty="0">
                <a:solidFill>
                  <a:schemeClr val="bg2">
                    <a:lumMod val="75000"/>
                  </a:schemeClr>
                </a:solidFill>
                <a:latin typeface="Quicksand" panose="020B0604020202020204" charset="0"/>
                <a:sym typeface="Wingdings" panose="05000000000000000000" pitchFamily="2" charset="2"/>
              </a:rPr>
              <a:t>		count += T / d[</a:t>
            </a:r>
            <a:r>
              <a:rPr lang="en-US" dirty="0" err="1">
                <a:solidFill>
                  <a:schemeClr val="bg2">
                    <a:lumMod val="75000"/>
                  </a:schemeClr>
                </a:solidFill>
                <a:latin typeface="Quicksand" panose="020B0604020202020204" charset="0"/>
                <a:sym typeface="Wingdings" panose="05000000000000000000" pitchFamily="2" charset="2"/>
              </a:rPr>
              <a:t>i</a:t>
            </a:r>
            <a:r>
              <a:rPr lang="en-US" dirty="0">
                <a:solidFill>
                  <a:schemeClr val="bg2">
                    <a:lumMod val="75000"/>
                  </a:schemeClr>
                </a:solidFill>
                <a:latin typeface="Quicksand" panose="020B0604020202020204" charset="0"/>
                <a:sym typeface="Wingdings" panose="05000000000000000000" pitchFamily="2" charset="2"/>
              </a:rPr>
              <a:t>]</a:t>
            </a:r>
          </a:p>
          <a:p>
            <a:pPr algn="just"/>
            <a:r>
              <a:rPr lang="en-US" dirty="0">
                <a:solidFill>
                  <a:schemeClr val="bg2">
                    <a:lumMod val="75000"/>
                  </a:schemeClr>
                </a:solidFill>
                <a:latin typeface="Quicksand" panose="020B0604020202020204" charset="0"/>
                <a:sym typeface="Wingdings" panose="05000000000000000000" pitchFamily="2" charset="2"/>
              </a:rPr>
              <a:t>	if (count &gt;= K)  </a:t>
            </a:r>
            <a:r>
              <a:rPr lang="en-US" dirty="0" err="1">
                <a:solidFill>
                  <a:schemeClr val="bg2">
                    <a:lumMod val="75000"/>
                  </a:schemeClr>
                </a:solidFill>
                <a:latin typeface="Quicksand" panose="020B0604020202020204" charset="0"/>
                <a:sym typeface="Wingdings" panose="05000000000000000000" pitchFamily="2" charset="2"/>
              </a:rPr>
              <a:t>giảm</a:t>
            </a:r>
            <a:r>
              <a:rPr lang="en-US" dirty="0">
                <a:solidFill>
                  <a:schemeClr val="bg2">
                    <a:lumMod val="75000"/>
                  </a:schemeClr>
                </a:solidFill>
                <a:latin typeface="Quicksand" panose="020B0604020202020204" charset="0"/>
                <a:sym typeface="Wingdings" panose="05000000000000000000" pitchFamily="2" charset="2"/>
              </a:rPr>
              <a:t> T</a:t>
            </a:r>
            <a:endParaRPr lang="en-US" dirty="0">
              <a:solidFill>
                <a:schemeClr val="bg2">
                  <a:lumMod val="75000"/>
                </a:schemeClr>
              </a:solidFill>
              <a:latin typeface="Quicksand" panose="020B0604020202020204" charset="0"/>
            </a:endParaRPr>
          </a:p>
        </p:txBody>
      </p:sp>
      <p:sp>
        <p:nvSpPr>
          <p:cNvPr id="7" name="Google Shape;728;p18">
            <a:extLst>
              <a:ext uri="{FF2B5EF4-FFF2-40B4-BE49-F238E27FC236}">
                <a16:creationId xmlns:a16="http://schemas.microsoft.com/office/drawing/2014/main" id="{67295B3B-B941-429F-95D1-10FCC74A7A2E}"/>
              </a:ext>
            </a:extLst>
          </p:cNvPr>
          <p:cNvSpPr txBox="1">
            <a:spLocks/>
          </p:cNvSpPr>
          <p:nvPr/>
        </p:nvSpPr>
        <p:spPr>
          <a:xfrm>
            <a:off x="982573" y="142854"/>
            <a:ext cx="7087200"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dirty="0" err="1">
                <a:solidFill>
                  <a:schemeClr val="bg2">
                    <a:lumMod val="75000"/>
                  </a:schemeClr>
                </a:solidFill>
                <a:latin typeface="Amatic SC" panose="00000500000000000000" pitchFamily="2" charset="-79"/>
                <a:cs typeface="Amatic SC" panose="00000500000000000000" pitchFamily="2" charset="-79"/>
              </a:rPr>
              <a:t>Lời</a:t>
            </a:r>
            <a:r>
              <a:rPr lang="en-US" sz="3000" b="1" dirty="0">
                <a:solidFill>
                  <a:schemeClr val="bg2">
                    <a:lumMod val="75000"/>
                  </a:schemeClr>
                </a:solidFill>
                <a:latin typeface="Amatic SC" panose="00000500000000000000" pitchFamily="2" charset="-79"/>
                <a:cs typeface="Amatic SC" panose="00000500000000000000" pitchFamily="2" charset="-79"/>
              </a:rPr>
              <a:t> </a:t>
            </a:r>
            <a:r>
              <a:rPr lang="en-US" sz="3000" b="1" dirty="0" err="1">
                <a:solidFill>
                  <a:schemeClr val="bg2">
                    <a:lumMod val="75000"/>
                  </a:schemeClr>
                </a:solidFill>
                <a:latin typeface="Amatic SC" panose="00000500000000000000" pitchFamily="2" charset="-79"/>
                <a:cs typeface="Amatic SC" panose="00000500000000000000" pitchFamily="2" charset="-79"/>
              </a:rPr>
              <a:t>giải</a:t>
            </a:r>
            <a:endParaRPr lang="en-US" sz="3000" b="1" dirty="0">
              <a:solidFill>
                <a:schemeClr val="bg2">
                  <a:lumMod val="75000"/>
                </a:schemeClr>
              </a:solidFill>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3131262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A91B2B-98BC-43F9-8A59-FA7FC863CBD1}"/>
              </a:ext>
            </a:extLst>
          </p:cNvPr>
          <p:cNvSpPr txBox="1"/>
          <p:nvPr/>
        </p:nvSpPr>
        <p:spPr>
          <a:xfrm>
            <a:off x="571150" y="1144775"/>
            <a:ext cx="5486751" cy="2031325"/>
          </a:xfrm>
          <a:prstGeom prst="rect">
            <a:avLst/>
          </a:prstGeom>
          <a:noFill/>
        </p:spPr>
        <p:txBody>
          <a:bodyPr wrap="square" rtlCol="0">
            <a:spAutoFit/>
          </a:bodyPr>
          <a:lstStyle/>
          <a:p>
            <a:pPr algn="just"/>
            <a:r>
              <a:rPr lang="en-US" dirty="0" err="1">
                <a:solidFill>
                  <a:schemeClr val="bg2">
                    <a:lumMod val="75000"/>
                  </a:schemeClr>
                </a:solidFill>
                <a:latin typeface="Quicksand" panose="020B0604020202020204" charset="0"/>
              </a:rPr>
              <a:t>Bẵng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một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thời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gian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Huy</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hiện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giờ</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đã</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là</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một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kỹ</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sư</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phần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mềm</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chuyên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nghiệp</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lâu</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năm</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trong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một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tập</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đoàn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lớn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với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mức</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lương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hơn</a:t>
            </a:r>
            <a:r>
              <a:rPr lang="en-US" dirty="0">
                <a:solidFill>
                  <a:schemeClr val="bg2">
                    <a:lumMod val="75000"/>
                  </a:schemeClr>
                </a:solidFill>
                <a:latin typeface="Quicksand" panose="020B0604020202020204" charset="0"/>
              </a:rPr>
              <a:t> 300 </a:t>
            </a:r>
            <a:r>
              <a:rPr lang="en-US" dirty="0" err="1">
                <a:solidFill>
                  <a:schemeClr val="bg2">
                    <a:lumMod val="75000"/>
                  </a:schemeClr>
                </a:solidFill>
                <a:latin typeface="Quicksand" panose="020B0604020202020204" charset="0"/>
              </a:rPr>
              <a:t>triệu</a:t>
            </a:r>
            <a:r>
              <a:rPr lang="en-US" dirty="0">
                <a:solidFill>
                  <a:schemeClr val="bg2">
                    <a:lumMod val="75000"/>
                  </a:schemeClr>
                </a:solidFill>
                <a:latin typeface="Quicksand" panose="020B0604020202020204" charset="0"/>
              </a:rPr>
              <a:t>/</a:t>
            </a:r>
            <a:r>
              <a:rPr lang="en-US" dirty="0" err="1">
                <a:solidFill>
                  <a:schemeClr val="bg2">
                    <a:lumMod val="75000"/>
                  </a:schemeClr>
                </a:solidFill>
                <a:latin typeface="Quicksand" panose="020B0604020202020204" charset="0"/>
              </a:rPr>
              <a:t>tháng.Huy</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nhớ</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lại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cuốn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sách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ngày</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xưa</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vẫn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còn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chưa</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giải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hết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nên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cố</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gắng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tìm</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lại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tuy</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nhiên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thì</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cuốn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sách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đó</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đã</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thất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lạc.Tương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truyền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bất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cứ</a:t>
            </a:r>
            <a:r>
              <a:rPr lang="en-US" dirty="0">
                <a:solidFill>
                  <a:schemeClr val="bg2">
                    <a:lumMod val="75000"/>
                  </a:schemeClr>
                </a:solidFill>
                <a:latin typeface="Quicksand" panose="020B0604020202020204" charset="0"/>
              </a:rPr>
              <a:t> ai </a:t>
            </a:r>
            <a:r>
              <a:rPr lang="en-US" dirty="0" err="1">
                <a:solidFill>
                  <a:schemeClr val="bg2">
                    <a:lumMod val="75000"/>
                  </a:schemeClr>
                </a:solidFill>
                <a:latin typeface="Quicksand" panose="020B0604020202020204" charset="0"/>
              </a:rPr>
              <a:t>giải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được</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hết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tất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cả</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các</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bài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tập</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trong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cuốn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sách</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đó</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thì</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trên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thông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thiên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văn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dưới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tường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địa</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lí</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coi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như</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có</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sẵn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một</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vị</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trí</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trong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FAANG.Cuốn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sách</a:t>
            </a:r>
            <a:r>
              <a:rPr lang="en-US" dirty="0">
                <a:solidFill>
                  <a:schemeClr val="bg2">
                    <a:lumMod val="75000"/>
                  </a:schemeClr>
                </a:solidFill>
                <a:latin typeface="Quicksand" panose="020B0604020202020204" charset="0"/>
              </a:rPr>
              <a:t> 300 </a:t>
            </a:r>
            <a:r>
              <a:rPr lang="en-US" dirty="0" err="1">
                <a:solidFill>
                  <a:schemeClr val="bg2">
                    <a:lumMod val="75000"/>
                  </a:schemeClr>
                </a:solidFill>
                <a:latin typeface="Quicksand" panose="020B0604020202020204" charset="0"/>
              </a:rPr>
              <a:t>bài</a:t>
            </a:r>
            <a:r>
              <a:rPr lang="en-US" dirty="0">
                <a:solidFill>
                  <a:schemeClr val="bg2">
                    <a:lumMod val="75000"/>
                  </a:schemeClr>
                </a:solidFill>
                <a:latin typeface="Quicksand" panose="020B0604020202020204" charset="0"/>
              </a:rPr>
              <a:t> code </a:t>
            </a:r>
            <a:r>
              <a:rPr lang="en-US" dirty="0" err="1">
                <a:solidFill>
                  <a:schemeClr val="bg2">
                    <a:lumMod val="75000"/>
                  </a:schemeClr>
                </a:solidFill>
                <a:latin typeface="Quicksand" panose="020B0604020202020204" charset="0"/>
              </a:rPr>
              <a:t>thiếu</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nhi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ngày</a:t>
            </a:r>
            <a:r>
              <a:rPr lang="en-US" dirty="0">
                <a:solidFill>
                  <a:schemeClr val="bg2">
                    <a:lumMod val="75000"/>
                  </a:schemeClr>
                </a:solidFill>
                <a:latin typeface="Quicksand" panose="020B0604020202020204" charset="0"/>
              </a:rPr>
              <a:t> qua </a:t>
            </a:r>
            <a:r>
              <a:rPr lang="en-US" dirty="0" err="1">
                <a:solidFill>
                  <a:schemeClr val="bg2">
                    <a:lumMod val="75000"/>
                  </a:schemeClr>
                </a:solidFill>
                <a:latin typeface="Quicksand" panose="020B0604020202020204" charset="0"/>
              </a:rPr>
              <a:t>ngày</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vẫn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đang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chờ</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đợi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người</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xứng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đáng</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tìm</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được.Chúc</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bạn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là</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người</a:t>
            </a:r>
            <a:r>
              <a:rPr lang="en-US" dirty="0">
                <a:solidFill>
                  <a:schemeClr val="bg2">
                    <a:lumMod val="75000"/>
                  </a:schemeClr>
                </a:solidFill>
                <a:latin typeface="Quicksand" panose="020B0604020202020204" charset="0"/>
              </a:rPr>
              <a:t> may </a:t>
            </a:r>
            <a:r>
              <a:rPr lang="en-US" dirty="0" err="1">
                <a:solidFill>
                  <a:schemeClr val="bg2">
                    <a:lumMod val="75000"/>
                  </a:schemeClr>
                </a:solidFill>
                <a:latin typeface="Quicksand" panose="020B0604020202020204" charset="0"/>
              </a:rPr>
              <a:t>mắn</a:t>
            </a:r>
            <a:r>
              <a:rPr lang="en-US" dirty="0">
                <a:solidFill>
                  <a:schemeClr val="bg2">
                    <a:lumMod val="75000"/>
                  </a:schemeClr>
                </a:solidFill>
                <a:latin typeface="Quicksand" panose="020B0604020202020204" charset="0"/>
              </a:rPr>
              <a:t> </a:t>
            </a:r>
            <a:r>
              <a:rPr lang="en-US" dirty="0" err="1">
                <a:solidFill>
                  <a:schemeClr val="bg2">
                    <a:lumMod val="75000"/>
                  </a:schemeClr>
                </a:solidFill>
                <a:latin typeface="Quicksand" panose="020B0604020202020204" charset="0"/>
              </a:rPr>
              <a:t>đó</a:t>
            </a:r>
            <a:endParaRPr lang="en-US" dirty="0">
              <a:solidFill>
                <a:schemeClr val="bg2">
                  <a:lumMod val="75000"/>
                </a:schemeClr>
              </a:solidFill>
              <a:latin typeface="Quicksand" panose="020B0604020202020204" charset="0"/>
            </a:endParaRPr>
          </a:p>
        </p:txBody>
      </p:sp>
      <p:pic>
        <p:nvPicPr>
          <p:cNvPr id="4" name="Picture 3" descr="Text&#10;&#10;Description automatically generated">
            <a:extLst>
              <a:ext uri="{FF2B5EF4-FFF2-40B4-BE49-F238E27FC236}">
                <a16:creationId xmlns:a16="http://schemas.microsoft.com/office/drawing/2014/main" id="{0A985C83-AD8A-432B-8967-212F21BEDC49}"/>
              </a:ext>
            </a:extLst>
          </p:cNvPr>
          <p:cNvPicPr>
            <a:picLocks noChangeAspect="1"/>
          </p:cNvPicPr>
          <p:nvPr/>
        </p:nvPicPr>
        <p:blipFill>
          <a:blip r:embed="rId2"/>
          <a:stretch>
            <a:fillRect/>
          </a:stretch>
        </p:blipFill>
        <p:spPr>
          <a:xfrm>
            <a:off x="6372994" y="1647264"/>
            <a:ext cx="2572662" cy="2572662"/>
          </a:xfrm>
          <a:prstGeom prst="rect">
            <a:avLst/>
          </a:prstGeom>
        </p:spPr>
      </p:pic>
      <p:sp>
        <p:nvSpPr>
          <p:cNvPr id="6" name="TextBox 5">
            <a:extLst>
              <a:ext uri="{FF2B5EF4-FFF2-40B4-BE49-F238E27FC236}">
                <a16:creationId xmlns:a16="http://schemas.microsoft.com/office/drawing/2014/main" id="{1706E703-0F5D-404E-B7A5-B57E93B7886B}"/>
              </a:ext>
            </a:extLst>
          </p:cNvPr>
          <p:cNvSpPr txBox="1"/>
          <p:nvPr/>
        </p:nvSpPr>
        <p:spPr>
          <a:xfrm>
            <a:off x="3314525" y="3690948"/>
            <a:ext cx="1035423" cy="307777"/>
          </a:xfrm>
          <a:prstGeom prst="rect">
            <a:avLst/>
          </a:prstGeom>
          <a:noFill/>
        </p:spPr>
        <p:txBody>
          <a:bodyPr wrap="square">
            <a:spAutoFit/>
          </a:bodyPr>
          <a:lstStyle/>
          <a:p>
            <a:pPr algn="just"/>
            <a:r>
              <a:rPr lang="en-US" dirty="0">
                <a:solidFill>
                  <a:schemeClr val="bg2">
                    <a:lumMod val="75000"/>
                  </a:schemeClr>
                </a:solidFill>
                <a:latin typeface="Quicksand" panose="020B0604020202020204" charset="0"/>
              </a:rPr>
              <a:t>THE END</a:t>
            </a:r>
          </a:p>
        </p:txBody>
      </p:sp>
    </p:spTree>
    <p:extLst>
      <p:ext uri="{BB962C8B-B14F-4D97-AF65-F5344CB8AC3E}">
        <p14:creationId xmlns:p14="http://schemas.microsoft.com/office/powerpoint/2010/main" val="313279712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4"/>
                </a:solidFill>
              </a:rPr>
              <a:t>1.</a:t>
            </a:r>
            <a:endParaRPr dirty="0">
              <a:solidFill>
                <a:schemeClr val="accent4"/>
              </a:solidFill>
            </a:endParaRPr>
          </a:p>
          <a:p>
            <a:pPr marL="0" lvl="0" indent="0" algn="ctr" rtl="0">
              <a:spcBef>
                <a:spcPts val="0"/>
              </a:spcBef>
              <a:spcAft>
                <a:spcPts val="0"/>
              </a:spcAft>
              <a:buNone/>
            </a:pPr>
            <a:r>
              <a:rPr lang="en-US" dirty="0"/>
              <a:t>Ô</a:t>
            </a:r>
            <a:r>
              <a:rPr lang="en" dirty="0"/>
              <a:t>n tập</a:t>
            </a:r>
            <a:endParaRPr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4"/>
                </a:solidFill>
              </a:rPr>
              <a:t>3</a:t>
            </a:r>
            <a:endParaRPr dirty="0">
              <a:solidFill>
                <a:schemeClr val="accent4"/>
              </a:solidFill>
            </a:endParaRPr>
          </a:p>
          <a:p>
            <a:pPr marL="0" lvl="0" indent="0" algn="ctr" rtl="0">
              <a:spcBef>
                <a:spcPts val="0"/>
              </a:spcBef>
              <a:spcAft>
                <a:spcPts val="0"/>
              </a:spcAft>
              <a:buNone/>
            </a:pPr>
            <a:r>
              <a:rPr lang="en-US" dirty="0" err="1"/>
              <a:t>Ứng</a:t>
            </a:r>
            <a:r>
              <a:rPr lang="en-US" dirty="0"/>
              <a:t> </a:t>
            </a:r>
            <a:r>
              <a:rPr lang="en-US" dirty="0" err="1"/>
              <a:t>dụng</a:t>
            </a:r>
            <a:endParaRPr dirty="0"/>
          </a:p>
        </p:txBody>
      </p:sp>
    </p:spTree>
    <p:extLst>
      <p:ext uri="{BB962C8B-B14F-4D97-AF65-F5344CB8AC3E}">
        <p14:creationId xmlns:p14="http://schemas.microsoft.com/office/powerpoint/2010/main" val="141090704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DB2B800D-2371-42CC-9A0C-B9092B85B572}"/>
              </a:ext>
            </a:extLst>
          </p:cNvPr>
          <p:cNvPicPr>
            <a:picLocks noChangeAspect="1"/>
          </p:cNvPicPr>
          <p:nvPr/>
        </p:nvPicPr>
        <p:blipFill>
          <a:blip r:embed="rId2"/>
          <a:stretch>
            <a:fillRect/>
          </a:stretch>
        </p:blipFill>
        <p:spPr>
          <a:xfrm>
            <a:off x="5437796" y="2571750"/>
            <a:ext cx="3191781" cy="2146271"/>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3DFA89F8-F868-41FD-B1A3-E7B2BF475E8D}"/>
              </a:ext>
            </a:extLst>
          </p:cNvPr>
          <p:cNvPicPr>
            <a:picLocks noChangeAspect="1"/>
          </p:cNvPicPr>
          <p:nvPr/>
        </p:nvPicPr>
        <p:blipFill>
          <a:blip r:embed="rId3"/>
          <a:stretch>
            <a:fillRect/>
          </a:stretch>
        </p:blipFill>
        <p:spPr>
          <a:xfrm>
            <a:off x="460636" y="56196"/>
            <a:ext cx="3227013" cy="2164394"/>
          </a:xfrm>
          <a:prstGeom prst="rect">
            <a:avLst/>
          </a:prstGeom>
        </p:spPr>
      </p:pic>
      <p:pic>
        <p:nvPicPr>
          <p:cNvPr id="9" name="Picture 8" descr="Diagram&#10;&#10;Description automatically generated">
            <a:extLst>
              <a:ext uri="{FF2B5EF4-FFF2-40B4-BE49-F238E27FC236}">
                <a16:creationId xmlns:a16="http://schemas.microsoft.com/office/drawing/2014/main" id="{8B7F62D7-D740-4A0B-AA96-443305389E5B}"/>
              </a:ext>
            </a:extLst>
          </p:cNvPr>
          <p:cNvPicPr>
            <a:picLocks noChangeAspect="1"/>
          </p:cNvPicPr>
          <p:nvPr/>
        </p:nvPicPr>
        <p:blipFill rotWithShape="1">
          <a:blip r:embed="rId4"/>
          <a:srcRect l="8789" t="1768" r="12383"/>
          <a:stretch/>
        </p:blipFill>
        <p:spPr>
          <a:xfrm>
            <a:off x="460636" y="2504234"/>
            <a:ext cx="4070111" cy="2447567"/>
          </a:xfrm>
          <a:prstGeom prst="rect">
            <a:avLst/>
          </a:prstGeom>
        </p:spPr>
      </p:pic>
      <p:pic>
        <p:nvPicPr>
          <p:cNvPr id="11" name="Picture 10" descr="A person sitting at a desk with a computer&#10;&#10;Description automatically generated with low confidence">
            <a:extLst>
              <a:ext uri="{FF2B5EF4-FFF2-40B4-BE49-F238E27FC236}">
                <a16:creationId xmlns:a16="http://schemas.microsoft.com/office/drawing/2014/main" id="{30DF1ECF-9A87-47AF-8E1E-66B61B9AFE6E}"/>
              </a:ext>
            </a:extLst>
          </p:cNvPr>
          <p:cNvPicPr>
            <a:picLocks noChangeAspect="1"/>
          </p:cNvPicPr>
          <p:nvPr/>
        </p:nvPicPr>
        <p:blipFill>
          <a:blip r:embed="rId5"/>
          <a:stretch>
            <a:fillRect/>
          </a:stretch>
        </p:blipFill>
        <p:spPr>
          <a:xfrm>
            <a:off x="4888005" y="56196"/>
            <a:ext cx="3980329" cy="2079424"/>
          </a:xfrm>
          <a:prstGeom prst="rect">
            <a:avLst/>
          </a:prstGeom>
        </p:spPr>
      </p:pic>
    </p:spTree>
    <p:extLst>
      <p:ext uri="{BB962C8B-B14F-4D97-AF65-F5344CB8AC3E}">
        <p14:creationId xmlns:p14="http://schemas.microsoft.com/office/powerpoint/2010/main" val="990347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3F91A5F5-13C4-48DC-B71C-C4562E25A9ED}"/>
              </a:ext>
            </a:extLst>
          </p:cNvPr>
          <p:cNvSpPr>
            <a:spLocks noChangeArrowheads="1"/>
          </p:cNvSpPr>
          <p:nvPr/>
        </p:nvSpPr>
        <p:spPr bwMode="auto">
          <a:xfrm>
            <a:off x="969402" y="819357"/>
            <a:ext cx="699206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2">
                    <a:lumMod val="50000"/>
                  </a:schemeClr>
                </a:solidFill>
                <a:effectLst/>
                <a:latin typeface="Quicksand" panose="020B0604020202020204" charset="0"/>
              </a:rPr>
              <a:t>Nhiều</a:t>
            </a:r>
            <a:r>
              <a:rPr kumimoji="0" lang="en-US" altLang="en-US" b="0" i="0" u="none" strike="noStrike" cap="none" normalizeH="0" baseline="0" dirty="0">
                <a:ln>
                  <a:noFill/>
                </a:ln>
                <a:solidFill>
                  <a:schemeClr val="tx2">
                    <a:lumMod val="50000"/>
                  </a:schemeClr>
                </a:solidFill>
                <a:effectLst/>
                <a:latin typeface="Quicksand" panose="020B0604020202020204" charset="0"/>
              </a:rPr>
              <a:t> coder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làm</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cả</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đời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mà</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không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từng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phải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cài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một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thuật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toán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quy</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hoạch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động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nào</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Thế</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nhưng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quy</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hoạch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động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là</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cần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thiết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cho</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nhiều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thuật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toán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quan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trọng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Một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thuật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toán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có</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lẽ</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nhiều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người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đã</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từng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sử</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dụng</a:t>
            </a:r>
            <a:r>
              <a:rPr kumimoji="0" lang="en-US" altLang="en-US" b="0" i="0" u="none" strike="noStrike" cap="none" normalizeH="0" baseline="0" dirty="0">
                <a:ln>
                  <a:noFill/>
                </a:ln>
                <a:solidFill>
                  <a:schemeClr val="tx2">
                    <a:lumMod val="50000"/>
                  </a:schemeClr>
                </a:solidFill>
                <a:effectLst/>
                <a:latin typeface="Quicksand" panose="020B0604020202020204" charset="0"/>
              </a:rPr>
              <a:t> qua </a:t>
            </a:r>
            <a:r>
              <a:rPr kumimoji="0" lang="en-US" altLang="en-US" b="0" i="0" u="none" strike="noStrike" cap="none" normalizeH="0" baseline="0" dirty="0" err="1">
                <a:ln>
                  <a:noFill/>
                </a:ln>
                <a:solidFill>
                  <a:schemeClr val="tx2">
                    <a:lumMod val="50000"/>
                  </a:schemeClr>
                </a:solidFill>
                <a:effectLst/>
                <a:latin typeface="Quicksand" panose="020B0604020202020204" charset="0"/>
              </a:rPr>
              <a:t>mà</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không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biết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là</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tìm</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khoảng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cách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của</a:t>
            </a:r>
            <a:r>
              <a:rPr kumimoji="0" lang="en-US" altLang="en-US" b="0" i="0" u="none" strike="noStrike" cap="none" normalizeH="0" baseline="0" dirty="0">
                <a:ln>
                  <a:noFill/>
                </a:ln>
                <a:solidFill>
                  <a:schemeClr val="tx2">
                    <a:lumMod val="50000"/>
                  </a:schemeClr>
                </a:solidFill>
                <a:effectLst/>
                <a:latin typeface="Quicksand" panose="020B0604020202020204" charset="0"/>
              </a:rPr>
              <a:t> 2 </a:t>
            </a:r>
            <a:r>
              <a:rPr kumimoji="0" lang="en-US" altLang="en-US" b="0" i="0" u="none" strike="noStrike" cap="none" normalizeH="0" baseline="0" dirty="0" err="1">
                <a:ln>
                  <a:noFill/>
                </a:ln>
                <a:solidFill>
                  <a:schemeClr val="tx2">
                    <a:lumMod val="50000"/>
                  </a:schemeClr>
                </a:solidFill>
                <a:effectLst/>
                <a:latin typeface="Quicksand" panose="020B0604020202020204" charset="0"/>
              </a:rPr>
              <a:t>chuỗi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Cụ</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thể</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hơn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tính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toán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xem</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sau</a:t>
            </a:r>
            <a:r>
              <a:rPr kumimoji="0" lang="en-US" altLang="en-US" b="0" i="0" u="none" strike="noStrike" cap="none" normalizeH="0" baseline="0" dirty="0">
                <a:ln>
                  <a:noFill/>
                </a:ln>
                <a:solidFill>
                  <a:schemeClr val="tx2">
                    <a:lumMod val="50000"/>
                  </a:schemeClr>
                </a:solidFill>
                <a:effectLst/>
                <a:latin typeface="Quicksand" panose="020B0604020202020204" charset="0"/>
              </a:rPr>
              <a:t> bao </a:t>
            </a:r>
            <a:r>
              <a:rPr kumimoji="0" lang="en-US" altLang="en-US" b="0" i="0" u="none" strike="noStrike" cap="none" normalizeH="0" baseline="0" dirty="0" err="1">
                <a:ln>
                  <a:noFill/>
                </a:ln>
                <a:solidFill>
                  <a:schemeClr val="tx2">
                    <a:lumMod val="50000"/>
                  </a:schemeClr>
                </a:solidFill>
                <a:effectLst/>
                <a:latin typeface="Quicksand" panose="020B0604020202020204" charset="0"/>
              </a:rPr>
              <a:t>nhiêu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lần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thêm</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xóa</a:t>
            </a:r>
            <a:r>
              <a:rPr kumimoji="0" lang="en-US" altLang="en-US" b="0" i="0" u="none" strike="noStrike" cap="none" normalizeH="0" baseline="0" dirty="0">
                <a:ln>
                  <a:noFill/>
                </a:ln>
                <a:solidFill>
                  <a:schemeClr val="tx2">
                    <a:lumMod val="50000"/>
                  </a:schemeClr>
                </a:solidFill>
                <a:effectLst/>
                <a:latin typeface="Quicksand" panose="020B0604020202020204" charset="0"/>
              </a:rPr>
              <a:t> hay </a:t>
            </a:r>
            <a:r>
              <a:rPr kumimoji="0" lang="en-US" altLang="en-US" b="0" i="0" u="none" strike="noStrike" cap="none" normalizeH="0" baseline="0" dirty="0" err="1">
                <a:ln>
                  <a:noFill/>
                </a:ln>
                <a:solidFill>
                  <a:schemeClr val="tx2">
                    <a:lumMod val="50000"/>
                  </a:schemeClr>
                </a:solidFill>
                <a:effectLst/>
                <a:latin typeface="Quicksand" panose="020B0604020202020204" charset="0"/>
              </a:rPr>
              <a:t>sửa</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thì</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xâu</a:t>
            </a:r>
            <a:r>
              <a:rPr kumimoji="0" lang="en-US" altLang="en-US" b="0" i="0" u="none" strike="noStrike" cap="none" normalizeH="0" baseline="0" dirty="0">
                <a:ln>
                  <a:noFill/>
                </a:ln>
                <a:solidFill>
                  <a:schemeClr val="tx2">
                    <a:lumMod val="50000"/>
                  </a:schemeClr>
                </a:solidFill>
                <a:effectLst/>
                <a:latin typeface="Quicksand" panose="020B0604020202020204" charset="0"/>
              </a:rPr>
              <a:t> A </a:t>
            </a:r>
            <a:r>
              <a:rPr kumimoji="0" lang="en-US" altLang="en-US" b="0" i="0" u="none" strike="noStrike" cap="none" normalizeH="0" baseline="0" dirty="0" err="1">
                <a:ln>
                  <a:noFill/>
                </a:ln>
                <a:solidFill>
                  <a:schemeClr val="tx2">
                    <a:lumMod val="50000"/>
                  </a:schemeClr>
                </a:solidFill>
                <a:effectLst/>
                <a:latin typeface="Quicksand" panose="020B0604020202020204" charset="0"/>
              </a:rPr>
              <a:t>sẽ</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trở</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thành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xâu</a:t>
            </a:r>
            <a:r>
              <a:rPr kumimoji="0" lang="en-US" altLang="en-US" b="0" i="0" u="none" strike="noStrike" cap="none" normalizeH="0" baseline="0" dirty="0">
                <a:ln>
                  <a:noFill/>
                </a:ln>
                <a:solidFill>
                  <a:schemeClr val="tx2">
                    <a:lumMod val="50000"/>
                  </a:schemeClr>
                </a:solidFill>
                <a:effectLst/>
                <a:latin typeface="Quicksand" panose="020B0604020202020204" charset="0"/>
              </a:rPr>
              <a:t> B.</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2">
                    <a:lumMod val="50000"/>
                  </a:schemeClr>
                </a:solidFill>
                <a:effectLst/>
                <a:latin typeface="Quicksand" panose="020B0604020202020204" charset="0"/>
              </a:rPr>
              <a:t>Ví</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dụ</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có</a:t>
            </a:r>
            <a:r>
              <a:rPr kumimoji="0" lang="en-US" altLang="en-US" b="0" i="0" u="none" strike="noStrike" cap="none" normalizeH="0" baseline="0" dirty="0">
                <a:ln>
                  <a:noFill/>
                </a:ln>
                <a:solidFill>
                  <a:schemeClr val="tx2">
                    <a:lumMod val="50000"/>
                  </a:schemeClr>
                </a:solidFill>
                <a:effectLst/>
                <a:latin typeface="Quicksand" panose="020B0604020202020204" charset="0"/>
              </a:rPr>
              <a:t> 2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xâu</a:t>
            </a:r>
            <a:r>
              <a:rPr kumimoji="0" lang="en-US" altLang="en-US" b="0" i="0" u="none" strike="noStrike" cap="none" normalizeH="0" baseline="0" dirty="0">
                <a:ln>
                  <a:noFill/>
                </a:ln>
                <a:solidFill>
                  <a:schemeClr val="tx2">
                    <a:lumMod val="50000"/>
                  </a:schemeClr>
                </a:solidFill>
                <a:effectLst/>
                <a:latin typeface="Quicksand" panose="020B0604020202020204" charset="0"/>
              </a:rPr>
              <a:t> "AABAA" </a:t>
            </a:r>
            <a:r>
              <a:rPr kumimoji="0" lang="en-US" altLang="en-US" b="0" i="0" u="none" strike="noStrike" cap="none" normalizeH="0" baseline="0" dirty="0" err="1">
                <a:ln>
                  <a:noFill/>
                </a:ln>
                <a:solidFill>
                  <a:schemeClr val="tx2">
                    <a:lumMod val="50000"/>
                  </a:schemeClr>
                </a:solidFill>
                <a:effectLst/>
                <a:latin typeface="Quicksand" panose="020B0604020202020204" charset="0"/>
              </a:rPr>
              <a:t>và</a:t>
            </a:r>
            <a:r>
              <a:rPr kumimoji="0" lang="en-US" altLang="en-US" b="0" i="0" u="none" strike="noStrike" cap="none" normalizeH="0" baseline="0" dirty="0">
                <a:ln>
                  <a:noFill/>
                </a:ln>
                <a:solidFill>
                  <a:schemeClr val="tx2">
                    <a:lumMod val="50000"/>
                  </a:schemeClr>
                </a:solidFill>
                <a:effectLst/>
                <a:latin typeface="Quicksand" panose="020B0604020202020204" charset="0"/>
              </a:rPr>
              <a:t> "AAAB".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Để</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chuyển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xâu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đầu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thành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xâu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sau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đơn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giản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nhất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là</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xóa</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kí</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tự</a:t>
            </a:r>
            <a:r>
              <a:rPr kumimoji="0" lang="en-US" altLang="en-US" b="0" i="0" u="none" strike="noStrike" cap="none" normalizeH="0" baseline="0" dirty="0">
                <a:ln>
                  <a:noFill/>
                </a:ln>
                <a:solidFill>
                  <a:schemeClr val="tx2">
                    <a:lumMod val="50000"/>
                  </a:schemeClr>
                </a:solidFill>
                <a:effectLst/>
                <a:latin typeface="Quicksand" panose="020B0604020202020204" charset="0"/>
              </a:rPr>
              <a:t> 'B' ở </a:t>
            </a:r>
            <a:r>
              <a:rPr kumimoji="0" lang="en-US" altLang="en-US" b="0" i="0" u="none" strike="noStrike" cap="none" normalizeH="0" baseline="0" dirty="0" err="1">
                <a:ln>
                  <a:noFill/>
                </a:ln>
                <a:solidFill>
                  <a:schemeClr val="tx2">
                    <a:lumMod val="50000"/>
                  </a:schemeClr>
                </a:solidFill>
                <a:effectLst/>
                <a:latin typeface="Quicksand" panose="020B0604020202020204" charset="0"/>
              </a:rPr>
              <a:t>giữa</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rồi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chuyển</a:t>
            </a:r>
            <a:r>
              <a:rPr kumimoji="0" lang="en-US" altLang="en-US" b="0" i="0" u="none" strike="noStrike" cap="none" normalizeH="0" baseline="0" dirty="0">
                <a:ln>
                  <a:noFill/>
                </a:ln>
                <a:solidFill>
                  <a:schemeClr val="tx2">
                    <a:lumMod val="50000"/>
                  </a:schemeClr>
                </a:solidFill>
                <a:effectLst/>
                <a:latin typeface="Quicksand" panose="020B0604020202020204" charset="0"/>
              </a:rPr>
              <a:t> 'A' </a:t>
            </a:r>
            <a:r>
              <a:rPr kumimoji="0" lang="en-US" altLang="en-US" b="0" i="0" u="none" strike="noStrike" cap="none" normalizeH="0" baseline="0" dirty="0" err="1">
                <a:ln>
                  <a:noFill/>
                </a:ln>
                <a:solidFill>
                  <a:schemeClr val="tx2">
                    <a:lumMod val="50000"/>
                  </a:schemeClr>
                </a:solidFill>
                <a:effectLst/>
                <a:latin typeface="Quicksand" panose="020B0604020202020204" charset="0"/>
              </a:rPr>
              <a:t>cuối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xâu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thành</a:t>
            </a:r>
            <a:r>
              <a:rPr kumimoji="0" lang="en-US" altLang="en-US" b="0" i="0" u="none" strike="noStrike" cap="none" normalizeH="0" baseline="0" dirty="0">
                <a:ln>
                  <a:noFill/>
                </a:ln>
                <a:solidFill>
                  <a:schemeClr val="tx2">
                    <a:lumMod val="50000"/>
                  </a:schemeClr>
                </a:solidFill>
                <a:effectLst/>
                <a:latin typeface="Quicksand" panose="020B0604020202020204" charset="0"/>
              </a:rPr>
              <a:t> 'B'.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Thuật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toán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này</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có</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rất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nhiều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ứng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dụng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ví</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dụ</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như</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trong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các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vấn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đề</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liên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quan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đến</a:t>
            </a:r>
            <a:r>
              <a:rPr kumimoji="0" lang="en-US" altLang="en-US" b="0" i="0" u="none" strike="noStrike" cap="none" normalizeH="0" baseline="0" dirty="0">
                <a:ln>
                  <a:noFill/>
                </a:ln>
                <a:solidFill>
                  <a:schemeClr val="tx2">
                    <a:lumMod val="50000"/>
                  </a:schemeClr>
                </a:solidFill>
                <a:effectLst/>
                <a:latin typeface="Quicksand" panose="020B0604020202020204" charset="0"/>
              </a:rPr>
              <a:t> DNA hay </a:t>
            </a:r>
            <a:r>
              <a:rPr kumimoji="0" lang="en-US" altLang="en-US" b="0" i="0" u="none" strike="noStrike" cap="none" normalizeH="0" baseline="0" dirty="0" err="1">
                <a:ln>
                  <a:noFill/>
                </a:ln>
                <a:solidFill>
                  <a:schemeClr val="tx2">
                    <a:lumMod val="50000"/>
                  </a:schemeClr>
                </a:solidFill>
                <a:effectLst/>
                <a:latin typeface="Quicksand" panose="020B0604020202020204" charset="0"/>
              </a:rPr>
              <a:t>chống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đạo</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văn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Với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các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lập</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trình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viên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thuật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toán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này</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thường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được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dùng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trong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việc</a:t>
            </a:r>
            <a:r>
              <a:rPr kumimoji="0" lang="en-US" altLang="en-US" b="0" i="0" u="none" strike="noStrike" cap="none" normalizeH="0" baseline="0" dirty="0">
                <a:ln>
                  <a:noFill/>
                </a:ln>
                <a:solidFill>
                  <a:schemeClr val="tx2">
                    <a:lumMod val="50000"/>
                  </a:schemeClr>
                </a:solidFill>
                <a:effectLst/>
                <a:latin typeface="Quicksand" panose="020B0604020202020204" charset="0"/>
              </a:rPr>
              <a:t> so </a:t>
            </a:r>
            <a:r>
              <a:rPr kumimoji="0" lang="en-US" altLang="en-US" b="0" i="0" u="none" strike="noStrike" cap="none" normalizeH="0" baseline="0" dirty="0" err="1">
                <a:ln>
                  <a:noFill/>
                </a:ln>
                <a:solidFill>
                  <a:schemeClr val="tx2">
                    <a:lumMod val="50000"/>
                  </a:schemeClr>
                </a:solidFill>
                <a:effectLst/>
                <a:latin typeface="Quicksand" panose="020B0604020202020204" charset="0"/>
              </a:rPr>
              <a:t>sánh</a:t>
            </a:r>
            <a:r>
              <a:rPr kumimoji="0" lang="en-US" altLang="en-US" b="0" i="0" u="none" strike="noStrike" cap="none" normalizeH="0" baseline="0" dirty="0">
                <a:ln>
                  <a:noFill/>
                </a:ln>
                <a:solidFill>
                  <a:schemeClr val="tx2">
                    <a:lumMod val="50000"/>
                  </a:schemeClr>
                </a:solidFill>
                <a:effectLst/>
                <a:latin typeface="Quicksand" panose="020B0604020202020204" charset="0"/>
              </a:rPr>
              <a:t> 2 </a:t>
            </a:r>
            <a:r>
              <a:rPr kumimoji="0" lang="en-US" altLang="en-US" b="0" i="0" u="none" strike="noStrike" cap="none" normalizeH="0" baseline="0" dirty="0" err="1">
                <a:ln>
                  <a:noFill/>
                </a:ln>
                <a:solidFill>
                  <a:schemeClr val="tx2">
                    <a:lumMod val="50000"/>
                  </a:schemeClr>
                </a:solidFill>
                <a:effectLst/>
                <a:latin typeface="Quicksand" panose="020B0604020202020204" charset="0"/>
              </a:rPr>
              <a:t>phiên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bản</a:t>
            </a:r>
            <a:r>
              <a:rPr kumimoji="0" lang="en-US" altLang="en-US" b="0" i="0" u="none" strike="noStrike" cap="none" normalizeH="0" baseline="0" dirty="0">
                <a:ln>
                  <a:noFill/>
                </a:ln>
                <a:solidFill>
                  <a:schemeClr val="tx2">
                    <a:lumMod val="50000"/>
                  </a:schemeClr>
                </a:solidFill>
                <a:effectLst/>
                <a:latin typeface="Quicksand" panose="020B0604020202020204" charset="0"/>
              </a:rPr>
              <a:t> source code (</a:t>
            </a:r>
            <a:r>
              <a:rPr kumimoji="0" lang="en-US" altLang="en-US" b="0" i="0" u="none" strike="noStrike" cap="none" normalizeH="0" baseline="0" dirty="0" err="1">
                <a:ln>
                  <a:noFill/>
                </a:ln>
                <a:solidFill>
                  <a:schemeClr val="tx2">
                    <a:lumMod val="50000"/>
                  </a:schemeClr>
                </a:solidFill>
                <a:effectLst/>
                <a:latin typeface="Quicksand" panose="020B0604020202020204" charset="0"/>
              </a:rPr>
              <a:t>mã</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nguồn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của</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cùng</a:t>
            </a:r>
            <a:r>
              <a:rPr kumimoji="0" lang="en-US" altLang="en-US" b="0" i="0" u="none" strike="noStrike" cap="none" normalizeH="0" baseline="0" dirty="0">
                <a:ln>
                  <a:noFill/>
                </a:ln>
                <a:solidFill>
                  <a:schemeClr val="tx2">
                    <a:lumMod val="50000"/>
                  </a:schemeClr>
                </a:solidFill>
                <a:effectLst/>
                <a:latin typeface="Quicksand" panose="020B0604020202020204" charset="0"/>
              </a:rPr>
              <a:t> 1 file. </a:t>
            </a:r>
            <a:r>
              <a:rPr kumimoji="0" lang="en-US" altLang="en-US" b="0" i="0" u="none" strike="noStrike" cap="none" normalizeH="0" baseline="0" dirty="0" err="1">
                <a:ln>
                  <a:noFill/>
                </a:ln>
                <a:solidFill>
                  <a:schemeClr val="tx2">
                    <a:lumMod val="50000"/>
                  </a:schemeClr>
                </a:solidFill>
                <a:effectLst/>
                <a:latin typeface="Quicksand" panose="020B0604020202020204" charset="0"/>
              </a:rPr>
              <a:t>Nếu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các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phần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tử</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của</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chuỗi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là</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các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dòng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của</a:t>
            </a:r>
            <a:r>
              <a:rPr kumimoji="0" lang="en-US" altLang="en-US" b="0" i="0" u="none" strike="noStrike" cap="none" normalizeH="0" baseline="0" dirty="0">
                <a:ln>
                  <a:noFill/>
                </a:ln>
                <a:solidFill>
                  <a:schemeClr val="tx2">
                    <a:lumMod val="50000"/>
                  </a:schemeClr>
                </a:solidFill>
                <a:effectLst/>
                <a:latin typeface="Quicksand" panose="020B0604020202020204" charset="0"/>
              </a:rPr>
              <a:t> file,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thuật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sẽ</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cho</a:t>
            </a:r>
            <a:r>
              <a:rPr kumimoji="0" lang="en-US" altLang="en-US" b="0" i="0" u="none" strike="noStrike" cap="none" normalizeH="0" baseline="0" dirty="0">
                <a:ln>
                  <a:noFill/>
                </a:ln>
                <a:solidFill>
                  <a:schemeClr val="tx2">
                    <a:lumMod val="50000"/>
                  </a:schemeClr>
                </a:solidFill>
                <a:effectLst/>
                <a:latin typeface="Quicksand" panose="020B0604020202020204" charset="0"/>
              </a:rPr>
              <a:t> ta </a:t>
            </a:r>
            <a:r>
              <a:rPr kumimoji="0" lang="en-US" altLang="en-US" b="0" i="0" u="none" strike="noStrike" cap="none" normalizeH="0" baseline="0" dirty="0" err="1">
                <a:ln>
                  <a:noFill/>
                </a:ln>
                <a:solidFill>
                  <a:schemeClr val="tx2">
                    <a:lumMod val="50000"/>
                  </a:schemeClr>
                </a:solidFill>
                <a:effectLst/>
                <a:latin typeface="Quicksand" panose="020B0604020202020204" charset="0"/>
              </a:rPr>
              <a:t>biết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dòng</a:t>
            </a:r>
            <a:r>
              <a:rPr kumimoji="0" lang="en-US" altLang="en-US" b="0" i="0" u="none" strike="noStrike" cap="none" normalizeH="0" baseline="0" dirty="0">
                <a:ln>
                  <a:noFill/>
                </a:ln>
                <a:solidFill>
                  <a:schemeClr val="tx2">
                    <a:lumMod val="50000"/>
                  </a:schemeClr>
                </a:solidFill>
                <a:effectLst/>
                <a:latin typeface="Quicksand" panose="020B0604020202020204" charset="0"/>
              </a:rPr>
              <a:t> code </a:t>
            </a:r>
            <a:r>
              <a:rPr kumimoji="0" lang="en-US" altLang="en-US" b="0" i="0" u="none" strike="noStrike" cap="none" normalizeH="0" baseline="0" dirty="0" err="1">
                <a:ln>
                  <a:noFill/>
                </a:ln>
                <a:solidFill>
                  <a:schemeClr val="tx2">
                    <a:lumMod val="50000"/>
                  </a:schemeClr>
                </a:solidFill>
                <a:effectLst/>
                <a:latin typeface="Quicksand" panose="020B0604020202020204" charset="0"/>
              </a:rPr>
              <a:t>nào</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bị</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xóa</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dòng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nào</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bị</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thêm</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vào</a:t>
            </a:r>
            <a:r>
              <a:rPr kumimoji="0" lang="en-US" altLang="en-US" b="0" i="0" u="none" strike="noStrike" cap="none" normalizeH="0" baseline="0" dirty="0">
                <a:ln>
                  <a:noFill/>
                </a:ln>
                <a:solidFill>
                  <a:schemeClr val="tx2">
                    <a:lumMod val="50000"/>
                  </a:schemeClr>
                </a:solidFill>
                <a:effectLst/>
                <a:latin typeface="Quicksand" panose="020B0604020202020204" charset="0"/>
              </a:rPr>
              <a:t> hay </a:t>
            </a:r>
            <a:r>
              <a:rPr kumimoji="0" lang="en-US" altLang="en-US" b="0" i="0" u="none" strike="noStrike" cap="none" normalizeH="0" baseline="0" dirty="0" err="1">
                <a:ln>
                  <a:noFill/>
                </a:ln>
                <a:solidFill>
                  <a:schemeClr val="tx2">
                    <a:lumMod val="50000"/>
                  </a:schemeClr>
                </a:solidFill>
                <a:effectLst/>
                <a:latin typeface="Quicksand" panose="020B0604020202020204" charset="0"/>
              </a:rPr>
              <a:t>sửa</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trong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các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phiên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bản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đó</a:t>
            </a:r>
            <a:r>
              <a:rPr kumimoji="0" lang="en-US" altLang="en-US" b="0" i="0" u="none" strike="noStrike" cap="none" normalizeH="0" baseline="0" dirty="0">
                <a:ln>
                  <a:noFill/>
                </a:ln>
                <a:solidFill>
                  <a:schemeClr val="tx2">
                    <a:lumMod val="50000"/>
                  </a:schemeClr>
                </a:solidFill>
                <a:effectLst/>
                <a:latin typeface="Quicksand" panose="020B060402020202020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2">
                    <a:lumMod val="50000"/>
                  </a:schemeClr>
                </a:solidFill>
                <a:effectLst/>
                <a:latin typeface="Quicksand" panose="020B0604020202020204" charset="0"/>
              </a:rPr>
              <a:t>Không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có</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quy</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hoạch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động</a:t>
            </a:r>
            <a:r>
              <a:rPr kumimoji="0" lang="en-US" altLang="en-US" b="0" i="0" u="none" strike="noStrike" cap="none" normalizeH="0" baseline="0" dirty="0">
                <a:ln>
                  <a:noFill/>
                </a:ln>
                <a:solidFill>
                  <a:schemeClr val="tx2">
                    <a:lumMod val="50000"/>
                  </a:schemeClr>
                </a:solidFill>
                <a:effectLst/>
                <a:latin typeface="Quicksand" panose="020B0604020202020204" charset="0"/>
              </a:rPr>
              <a:t>, ta </a:t>
            </a:r>
            <a:r>
              <a:rPr kumimoji="0" lang="en-US" altLang="en-US" b="0" i="0" u="none" strike="noStrike" cap="none" normalizeH="0" baseline="0" dirty="0" err="1">
                <a:ln>
                  <a:noFill/>
                </a:ln>
                <a:solidFill>
                  <a:schemeClr val="tx2">
                    <a:lumMod val="50000"/>
                  </a:schemeClr>
                </a:solidFill>
                <a:effectLst/>
                <a:latin typeface="Quicksand" panose="020B0604020202020204" charset="0"/>
              </a:rPr>
              <a:t>sẽ</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phải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xét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các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trường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hợp</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theo</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cấp</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số</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mũ</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để</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biến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một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xâu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thành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xâu</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khác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Với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quy</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hoạch</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động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bài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toán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này</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được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giải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quyết</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với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độ</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phức</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tạp</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chỉ</a:t>
            </a:r>
            <a:r>
              <a:rPr kumimoji="0" lang="en-US" altLang="en-US" b="0" i="0" u="none" strike="noStrike" cap="none" normalizeH="0" baseline="0" dirty="0">
                <a:ln>
                  <a:noFill/>
                </a:ln>
                <a:solidFill>
                  <a:schemeClr val="tx2">
                    <a:lumMod val="50000"/>
                  </a:schemeClr>
                </a:solidFill>
                <a:effectLst/>
                <a:latin typeface="Quicksand" panose="020B0604020202020204" charset="0"/>
              </a:rPr>
              <a:t> O(N∗M)O(N∗M), </a:t>
            </a:r>
            <a:r>
              <a:rPr kumimoji="0" lang="en-US" altLang="en-US" b="0" i="0" u="none" strike="noStrike" cap="none" normalizeH="0" baseline="0" dirty="0" err="1">
                <a:ln>
                  <a:noFill/>
                </a:ln>
                <a:solidFill>
                  <a:schemeClr val="tx2">
                    <a:lumMod val="50000"/>
                  </a:schemeClr>
                </a:solidFill>
                <a:effectLst/>
                <a:latin typeface="Quicksand" panose="020B0604020202020204" charset="0"/>
              </a:rPr>
              <a:t>trong</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đó</a:t>
            </a:r>
            <a:r>
              <a:rPr kumimoji="0" lang="en-US" altLang="en-US" b="0" i="0" u="none" strike="noStrike" cap="none" normalizeH="0" baseline="0" dirty="0">
                <a:ln>
                  <a:noFill/>
                </a:ln>
                <a:solidFill>
                  <a:schemeClr val="tx2">
                    <a:lumMod val="50000"/>
                  </a:schemeClr>
                </a:solidFill>
                <a:effectLst/>
                <a:latin typeface="Quicksand" panose="020B0604020202020204" charset="0"/>
              </a:rPr>
              <a:t> NN </a:t>
            </a:r>
            <a:r>
              <a:rPr kumimoji="0" lang="en-US" altLang="en-US" b="0" i="0" u="none" strike="noStrike" cap="none" normalizeH="0" baseline="0" dirty="0" err="1">
                <a:ln>
                  <a:noFill/>
                </a:ln>
                <a:solidFill>
                  <a:schemeClr val="tx2">
                    <a:lumMod val="50000"/>
                  </a:schemeClr>
                </a:solidFill>
                <a:effectLst/>
                <a:latin typeface="Quicksand" panose="020B0604020202020204" charset="0"/>
              </a:rPr>
              <a:t>và</a:t>
            </a:r>
            <a:r>
              <a:rPr kumimoji="0" lang="en-US" altLang="en-US" b="0" i="0" u="none" strike="noStrike" cap="none" normalizeH="0" baseline="0" dirty="0">
                <a:ln>
                  <a:noFill/>
                </a:ln>
                <a:solidFill>
                  <a:schemeClr val="tx2">
                    <a:lumMod val="50000"/>
                  </a:schemeClr>
                </a:solidFill>
                <a:effectLst/>
                <a:latin typeface="Quicksand" panose="020B0604020202020204" charset="0"/>
              </a:rPr>
              <a:t> MM </a:t>
            </a:r>
            <a:r>
              <a:rPr kumimoji="0" lang="en-US" altLang="en-US" b="0" i="0" u="none" strike="noStrike" cap="none" normalizeH="0" baseline="0" dirty="0" err="1">
                <a:ln>
                  <a:noFill/>
                </a:ln>
                <a:solidFill>
                  <a:schemeClr val="tx2">
                    <a:lumMod val="50000"/>
                  </a:schemeClr>
                </a:solidFill>
                <a:effectLst/>
                <a:latin typeface="Quicksand" panose="020B0604020202020204" charset="0"/>
              </a:rPr>
              <a:t>là</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số</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phần</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tử</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của</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mỗi</a:t>
            </a:r>
            <a:r>
              <a:rPr kumimoji="0" lang="en-US" altLang="en-US" b="0" i="0" u="none" strike="noStrike" cap="none" normalizeH="0" baseline="0" dirty="0">
                <a:ln>
                  <a:noFill/>
                </a:ln>
                <a:solidFill>
                  <a:schemeClr val="tx2">
                    <a:lumMod val="50000"/>
                  </a:schemeClr>
                </a:solidFill>
                <a:effectLst/>
                <a:latin typeface="Quicksand" panose="020B0604020202020204" charset="0"/>
              </a:rPr>
              <a:t> </a:t>
            </a:r>
            <a:r>
              <a:rPr kumimoji="0" lang="en-US" altLang="en-US" b="0" i="0" u="none" strike="noStrike" cap="none" normalizeH="0" baseline="0" dirty="0" err="1">
                <a:ln>
                  <a:noFill/>
                </a:ln>
                <a:solidFill>
                  <a:schemeClr val="tx2">
                    <a:lumMod val="50000"/>
                  </a:schemeClr>
                </a:solidFill>
                <a:effectLst/>
                <a:latin typeface="Quicksand" panose="020B0604020202020204" charset="0"/>
              </a:rPr>
              <a:t>xâu</a:t>
            </a:r>
            <a:r>
              <a:rPr kumimoji="0" lang="en-US" altLang="en-US" b="0" i="0" u="none" strike="noStrike" cap="none" normalizeH="0" baseline="0" dirty="0">
                <a:ln>
                  <a:noFill/>
                </a:ln>
                <a:solidFill>
                  <a:schemeClr val="tx2">
                    <a:lumMod val="50000"/>
                  </a:schemeClr>
                </a:solidFill>
                <a:effectLst/>
                <a:latin typeface="Quicksand" panose="020B0604020202020204" charset="0"/>
              </a:rPr>
              <a:t>.</a:t>
            </a:r>
          </a:p>
          <a:p>
            <a:pPr marR="0" lvl="0" algn="l" defTabSz="914400" rtl="0" eaLnBrk="0" fontAlgn="base" latinLnBrk="0" hangingPunct="0">
              <a:lnSpc>
                <a:spcPct val="100000"/>
              </a:lnSpc>
              <a:spcBef>
                <a:spcPct val="0"/>
              </a:spcBef>
              <a:spcAft>
                <a:spcPct val="0"/>
              </a:spcAft>
              <a:buClrTx/>
              <a:buSzTx/>
              <a:tabLst/>
            </a:pPr>
            <a:endParaRPr lang="en-US" altLang="en-US" dirty="0">
              <a:solidFill>
                <a:schemeClr val="tx2">
                  <a:lumMod val="50000"/>
                </a:schemeClr>
              </a:solidFill>
              <a:latin typeface="Quicksa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chemeClr val="tx2">
                    <a:lumMod val="50000"/>
                  </a:schemeClr>
                </a:solidFill>
                <a:effectLst/>
                <a:latin typeface="Quicksand" panose="020B0604020202020204" charset="0"/>
              </a:rPr>
              <a:t>Nguồn</a:t>
            </a:r>
            <a:r>
              <a:rPr kumimoji="0" lang="en-US" altLang="en-US" b="0" i="0" u="none" strike="noStrike" cap="none" normalizeH="0" dirty="0">
                <a:ln>
                  <a:noFill/>
                </a:ln>
                <a:solidFill>
                  <a:schemeClr val="tx2">
                    <a:lumMod val="50000"/>
                  </a:schemeClr>
                </a:solidFill>
                <a:effectLst/>
                <a:latin typeface="Quicksand" panose="020B0604020202020204" charset="0"/>
              </a:rPr>
              <a:t> VNOI</a:t>
            </a:r>
            <a:endParaRPr kumimoji="0" lang="en-US" altLang="en-US" b="0" i="0" u="none" strike="noStrike" cap="none" normalizeH="0" baseline="0" dirty="0">
              <a:ln>
                <a:noFill/>
              </a:ln>
              <a:solidFill>
                <a:schemeClr val="tx2">
                  <a:lumMod val="50000"/>
                </a:schemeClr>
              </a:solidFill>
              <a:effectLst/>
              <a:latin typeface="Quicksand" panose="020B0604020202020204" charset="0"/>
            </a:endParaRPr>
          </a:p>
        </p:txBody>
      </p:sp>
    </p:spTree>
    <p:extLst>
      <p:ext uri="{BB962C8B-B14F-4D97-AF65-F5344CB8AC3E}">
        <p14:creationId xmlns:p14="http://schemas.microsoft.com/office/powerpoint/2010/main" val="3203945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4"/>
                </a:solidFill>
              </a:rPr>
              <a:t>4.</a:t>
            </a:r>
            <a:endParaRPr dirty="0">
              <a:solidFill>
                <a:schemeClr val="accent4"/>
              </a:solidFill>
            </a:endParaRPr>
          </a:p>
          <a:p>
            <a:pPr marL="0" lvl="0" indent="0" algn="ctr" rtl="0">
              <a:spcBef>
                <a:spcPts val="0"/>
              </a:spcBef>
              <a:spcAft>
                <a:spcPts val="0"/>
              </a:spcAft>
              <a:buNone/>
            </a:pPr>
            <a:r>
              <a:rPr lang="en-US" dirty="0" err="1"/>
              <a:t>Tổng</a:t>
            </a:r>
            <a:r>
              <a:rPr lang="en-US" dirty="0"/>
              <a:t> </a:t>
            </a:r>
            <a:r>
              <a:rPr lang="en-US" dirty="0" err="1"/>
              <a:t>kết</a:t>
            </a:r>
            <a:endParaRPr dirty="0"/>
          </a:p>
        </p:txBody>
      </p:sp>
    </p:spTree>
    <p:extLst>
      <p:ext uri="{BB962C8B-B14F-4D97-AF65-F5344CB8AC3E}">
        <p14:creationId xmlns:p14="http://schemas.microsoft.com/office/powerpoint/2010/main" val="395219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40"/>
          <p:cNvSpPr txBox="1">
            <a:spLocks noGrp="1"/>
          </p:cNvSpPr>
          <p:nvPr>
            <p:ph type="title"/>
          </p:nvPr>
        </p:nvSpPr>
        <p:spPr>
          <a:xfrm>
            <a:off x="902655" y="29353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Roadmap</a:t>
            </a:r>
            <a:endParaRPr dirty="0"/>
          </a:p>
        </p:txBody>
      </p:sp>
      <p:sp>
        <p:nvSpPr>
          <p:cNvPr id="996" name="Google Shape;996;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998" name="Google Shape;998;p40"/>
          <p:cNvGrpSpPr/>
          <p:nvPr/>
        </p:nvGrpSpPr>
        <p:grpSpPr>
          <a:xfrm>
            <a:off x="1786339" y="1703401"/>
            <a:ext cx="473400" cy="473400"/>
            <a:chOff x="1786339" y="1703401"/>
            <a:chExt cx="473400" cy="473400"/>
          </a:xfrm>
        </p:grpSpPr>
        <p:sp>
          <p:nvSpPr>
            <p:cNvPr id="999" name="Google Shape;999;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icksand"/>
                <a:ea typeface="Quicksand"/>
                <a:cs typeface="Quicksand"/>
                <a:sym typeface="Quicksand"/>
              </a:endParaRPr>
            </a:p>
          </p:txBody>
        </p:sp>
        <p:sp>
          <p:nvSpPr>
            <p:cNvPr id="1000" name="Google Shape;1000;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Quicksand"/>
                  <a:ea typeface="Quicksand"/>
                  <a:cs typeface="Quicksand"/>
                  <a:sym typeface="Quicksand"/>
                </a:rPr>
                <a:t>1</a:t>
              </a:r>
              <a:endParaRPr sz="600">
                <a:solidFill>
                  <a:schemeClr val="dk2"/>
                </a:solidFill>
                <a:latin typeface="Quicksand"/>
                <a:ea typeface="Quicksand"/>
                <a:cs typeface="Quicksand"/>
                <a:sym typeface="Quicksand"/>
              </a:endParaRPr>
            </a:p>
          </p:txBody>
        </p:sp>
      </p:grpSp>
      <p:grpSp>
        <p:nvGrpSpPr>
          <p:cNvPr id="1001" name="Google Shape;1001;p40"/>
          <p:cNvGrpSpPr/>
          <p:nvPr/>
        </p:nvGrpSpPr>
        <p:grpSpPr>
          <a:xfrm>
            <a:off x="3814414" y="1703401"/>
            <a:ext cx="473400" cy="473400"/>
            <a:chOff x="3814414" y="1703401"/>
            <a:chExt cx="473400" cy="473400"/>
          </a:xfrm>
        </p:grpSpPr>
        <p:sp>
          <p:nvSpPr>
            <p:cNvPr id="1002" name="Google Shape;1002;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icksand"/>
                <a:ea typeface="Quicksand"/>
                <a:cs typeface="Quicksand"/>
                <a:sym typeface="Quicksand"/>
              </a:endParaRPr>
            </a:p>
          </p:txBody>
        </p:sp>
        <p:sp>
          <p:nvSpPr>
            <p:cNvPr id="1003" name="Google Shape;1003;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Quicksand"/>
                  <a:ea typeface="Quicksand"/>
                  <a:cs typeface="Quicksand"/>
                  <a:sym typeface="Quicksand"/>
                </a:rPr>
                <a:t>3</a:t>
              </a:r>
              <a:endParaRPr sz="600">
                <a:solidFill>
                  <a:schemeClr val="dk2"/>
                </a:solidFill>
                <a:latin typeface="Quicksand"/>
                <a:ea typeface="Quicksand"/>
                <a:cs typeface="Quicksand"/>
                <a:sym typeface="Quicksand"/>
              </a:endParaRPr>
            </a:p>
          </p:txBody>
        </p:sp>
      </p:grpSp>
      <p:grpSp>
        <p:nvGrpSpPr>
          <p:cNvPr id="1004" name="Google Shape;1004;p40"/>
          <p:cNvGrpSpPr/>
          <p:nvPr/>
        </p:nvGrpSpPr>
        <p:grpSpPr>
          <a:xfrm>
            <a:off x="5842489" y="1703401"/>
            <a:ext cx="473400" cy="473400"/>
            <a:chOff x="5842489" y="1703401"/>
            <a:chExt cx="473400" cy="473400"/>
          </a:xfrm>
        </p:grpSpPr>
        <p:sp>
          <p:nvSpPr>
            <p:cNvPr id="1005" name="Google Shape;1005;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icksand"/>
                <a:ea typeface="Quicksand"/>
                <a:cs typeface="Quicksand"/>
                <a:sym typeface="Quicksand"/>
              </a:endParaRPr>
            </a:p>
          </p:txBody>
        </p:sp>
        <p:sp>
          <p:nvSpPr>
            <p:cNvPr id="1006" name="Google Shape;1006;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Quicksand"/>
                  <a:ea typeface="Quicksand"/>
                  <a:cs typeface="Quicksand"/>
                  <a:sym typeface="Quicksand"/>
                </a:rPr>
                <a:t>5</a:t>
              </a:r>
              <a:endParaRPr sz="600">
                <a:solidFill>
                  <a:schemeClr val="dk2"/>
                </a:solidFill>
                <a:latin typeface="Quicksand"/>
                <a:ea typeface="Quicksand"/>
                <a:cs typeface="Quicksand"/>
                <a:sym typeface="Quicksand"/>
              </a:endParaRPr>
            </a:p>
          </p:txBody>
        </p:sp>
      </p:grpSp>
      <p:grpSp>
        <p:nvGrpSpPr>
          <p:cNvPr id="1007" name="Google Shape;1007;p40"/>
          <p:cNvGrpSpPr/>
          <p:nvPr/>
        </p:nvGrpSpPr>
        <p:grpSpPr>
          <a:xfrm>
            <a:off x="6880814" y="3576300"/>
            <a:ext cx="473400" cy="473400"/>
            <a:chOff x="6880814" y="3576300"/>
            <a:chExt cx="473400" cy="473400"/>
          </a:xfrm>
        </p:grpSpPr>
        <p:sp>
          <p:nvSpPr>
            <p:cNvPr id="1008" name="Google Shape;1008;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icksand"/>
                <a:ea typeface="Quicksand"/>
                <a:cs typeface="Quicksand"/>
                <a:sym typeface="Quicksand"/>
              </a:endParaRPr>
            </a:p>
          </p:txBody>
        </p:sp>
        <p:sp>
          <p:nvSpPr>
            <p:cNvPr id="1009" name="Google Shape;1009;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Quicksand"/>
                  <a:ea typeface="Quicksand"/>
                  <a:cs typeface="Quicksand"/>
                  <a:sym typeface="Quicksand"/>
                </a:rPr>
                <a:t>6</a:t>
              </a:r>
              <a:endParaRPr sz="600">
                <a:solidFill>
                  <a:schemeClr val="dk2"/>
                </a:solidFill>
                <a:latin typeface="Quicksand"/>
                <a:ea typeface="Quicksand"/>
                <a:cs typeface="Quicksand"/>
                <a:sym typeface="Quicksand"/>
              </a:endParaRPr>
            </a:p>
          </p:txBody>
        </p:sp>
      </p:grpSp>
      <p:grpSp>
        <p:nvGrpSpPr>
          <p:cNvPr id="1010" name="Google Shape;1010;p40"/>
          <p:cNvGrpSpPr/>
          <p:nvPr/>
        </p:nvGrpSpPr>
        <p:grpSpPr>
          <a:xfrm>
            <a:off x="4852739" y="3576300"/>
            <a:ext cx="473400" cy="473400"/>
            <a:chOff x="4852739" y="3576300"/>
            <a:chExt cx="473400" cy="473400"/>
          </a:xfrm>
        </p:grpSpPr>
        <p:sp>
          <p:nvSpPr>
            <p:cNvPr id="1011" name="Google Shape;1011;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icksand"/>
                <a:ea typeface="Quicksand"/>
                <a:cs typeface="Quicksand"/>
                <a:sym typeface="Quicksand"/>
              </a:endParaRPr>
            </a:p>
          </p:txBody>
        </p:sp>
        <p:sp>
          <p:nvSpPr>
            <p:cNvPr id="1012" name="Google Shape;1012;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Quicksand"/>
                  <a:ea typeface="Quicksand"/>
                  <a:cs typeface="Quicksand"/>
                  <a:sym typeface="Quicksand"/>
                </a:rPr>
                <a:t>4</a:t>
              </a:r>
              <a:endParaRPr sz="600">
                <a:solidFill>
                  <a:schemeClr val="dk2"/>
                </a:solidFill>
                <a:latin typeface="Quicksand"/>
                <a:ea typeface="Quicksand"/>
                <a:cs typeface="Quicksand"/>
                <a:sym typeface="Quicksand"/>
              </a:endParaRPr>
            </a:p>
          </p:txBody>
        </p:sp>
      </p:grpSp>
      <p:grpSp>
        <p:nvGrpSpPr>
          <p:cNvPr id="1013" name="Google Shape;1013;p40"/>
          <p:cNvGrpSpPr/>
          <p:nvPr/>
        </p:nvGrpSpPr>
        <p:grpSpPr>
          <a:xfrm>
            <a:off x="2824664" y="3576300"/>
            <a:ext cx="473400" cy="473400"/>
            <a:chOff x="2824664" y="3576300"/>
            <a:chExt cx="473400" cy="473400"/>
          </a:xfrm>
        </p:grpSpPr>
        <p:sp>
          <p:nvSpPr>
            <p:cNvPr id="1014" name="Google Shape;1014;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icksand"/>
                <a:ea typeface="Quicksand"/>
                <a:cs typeface="Quicksand"/>
                <a:sym typeface="Quicksand"/>
              </a:endParaRPr>
            </a:p>
          </p:txBody>
        </p:sp>
        <p:sp>
          <p:nvSpPr>
            <p:cNvPr id="1015" name="Google Shape;1015;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Quicksand"/>
                  <a:ea typeface="Quicksand"/>
                  <a:cs typeface="Quicksand"/>
                  <a:sym typeface="Quicksand"/>
                </a:rPr>
                <a:t>2</a:t>
              </a:r>
              <a:endParaRPr sz="600">
                <a:solidFill>
                  <a:schemeClr val="dk2"/>
                </a:solidFill>
                <a:latin typeface="Quicksand"/>
                <a:ea typeface="Quicksand"/>
                <a:cs typeface="Quicksand"/>
                <a:sym typeface="Quicksand"/>
              </a:endParaRPr>
            </a:p>
          </p:txBody>
        </p:sp>
      </p:grpSp>
      <p:sp>
        <p:nvSpPr>
          <p:cNvPr id="1016" name="Google Shape;1016;p40"/>
          <p:cNvSpPr txBox="1"/>
          <p:nvPr/>
        </p:nvSpPr>
        <p:spPr>
          <a:xfrm>
            <a:off x="1379839" y="1250164"/>
            <a:ext cx="1286400" cy="371688"/>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a:solidFill>
                  <a:schemeClr val="dk2"/>
                </a:solidFill>
                <a:latin typeface="Quicksand"/>
                <a:ea typeface="Quicksand"/>
                <a:cs typeface="Quicksand"/>
                <a:sym typeface="Quicksand"/>
              </a:rPr>
              <a:t>Start l</a:t>
            </a:r>
            <a:r>
              <a:rPr lang="en" sz="1200" dirty="0">
                <a:solidFill>
                  <a:schemeClr val="dk2"/>
                </a:solidFill>
                <a:latin typeface="Quicksand"/>
                <a:ea typeface="Quicksand"/>
                <a:cs typeface="Quicksand"/>
                <a:sym typeface="Quicksand"/>
              </a:rPr>
              <a:t>earning a language first</a:t>
            </a:r>
            <a:endParaRPr sz="1200" dirty="0">
              <a:solidFill>
                <a:schemeClr val="dk2"/>
              </a:solidFill>
              <a:latin typeface="Quicksand"/>
              <a:ea typeface="Quicksand"/>
              <a:cs typeface="Quicksand"/>
              <a:sym typeface="Quicksand"/>
            </a:endParaRPr>
          </a:p>
        </p:txBody>
      </p:sp>
      <p:sp>
        <p:nvSpPr>
          <p:cNvPr id="1017" name="Google Shape;1017;p40"/>
          <p:cNvSpPr txBox="1"/>
          <p:nvPr/>
        </p:nvSpPr>
        <p:spPr>
          <a:xfrm>
            <a:off x="3293313" y="1046098"/>
            <a:ext cx="163295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dirty="0">
                <a:solidFill>
                  <a:schemeClr val="dk2"/>
                </a:solidFill>
                <a:latin typeface="Quicksand"/>
                <a:ea typeface="Quicksand"/>
                <a:cs typeface="Quicksand"/>
                <a:sym typeface="Quicksand"/>
              </a:rPr>
              <a:t>Basics Algotithms</a:t>
            </a:r>
            <a:endParaRPr dirty="0">
              <a:solidFill>
                <a:schemeClr val="dk2"/>
              </a:solidFill>
              <a:latin typeface="Quicksand"/>
              <a:ea typeface="Quicksand"/>
              <a:cs typeface="Quicksand"/>
              <a:sym typeface="Quicksand"/>
            </a:endParaRPr>
          </a:p>
        </p:txBody>
      </p:sp>
      <p:sp>
        <p:nvSpPr>
          <p:cNvPr id="1018" name="Google Shape;1018;p40"/>
          <p:cNvSpPr txBox="1"/>
          <p:nvPr/>
        </p:nvSpPr>
        <p:spPr>
          <a:xfrm>
            <a:off x="5368939" y="1312798"/>
            <a:ext cx="1815625" cy="255769"/>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dirty="0">
                <a:solidFill>
                  <a:schemeClr val="dk2"/>
                </a:solidFill>
                <a:latin typeface="Quicksand"/>
                <a:ea typeface="Quicksand"/>
                <a:cs typeface="Quicksand"/>
                <a:sym typeface="Quicksand"/>
              </a:rPr>
              <a:t>Build real life projects</a:t>
            </a:r>
            <a:endParaRPr dirty="0">
              <a:solidFill>
                <a:schemeClr val="dk2"/>
              </a:solidFill>
              <a:latin typeface="Quicksand"/>
              <a:ea typeface="Quicksand"/>
              <a:cs typeface="Quicksand"/>
              <a:sym typeface="Quicksand"/>
            </a:endParaRPr>
          </a:p>
        </p:txBody>
      </p:sp>
      <p:sp>
        <p:nvSpPr>
          <p:cNvPr id="1019" name="Google Shape;1019;p40"/>
          <p:cNvSpPr txBox="1"/>
          <p:nvPr/>
        </p:nvSpPr>
        <p:spPr>
          <a:xfrm>
            <a:off x="2351114" y="4129536"/>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dirty="0">
                <a:solidFill>
                  <a:schemeClr val="dk2"/>
                </a:solidFill>
                <a:latin typeface="Quicksand"/>
                <a:ea typeface="Quicksand"/>
                <a:cs typeface="Quicksand"/>
                <a:sym typeface="Quicksand"/>
              </a:rPr>
              <a:t>Complexities</a:t>
            </a:r>
            <a:endParaRPr dirty="0">
              <a:solidFill>
                <a:schemeClr val="dk2"/>
              </a:solidFill>
              <a:latin typeface="Quicksand"/>
              <a:ea typeface="Quicksand"/>
              <a:cs typeface="Quicksand"/>
              <a:sym typeface="Quicksand"/>
            </a:endParaRPr>
          </a:p>
        </p:txBody>
      </p:sp>
      <p:sp>
        <p:nvSpPr>
          <p:cNvPr id="1020" name="Google Shape;1020;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dirty="0">
                <a:solidFill>
                  <a:schemeClr val="dk2"/>
                </a:solidFill>
                <a:latin typeface="Quicksand"/>
                <a:ea typeface="Quicksand"/>
                <a:cs typeface="Quicksand"/>
                <a:sym typeface="Quicksand"/>
              </a:rPr>
              <a:t>Advance Topics</a:t>
            </a:r>
            <a:endParaRPr dirty="0">
              <a:solidFill>
                <a:schemeClr val="dk2"/>
              </a:solidFill>
              <a:latin typeface="Quicksand"/>
              <a:ea typeface="Quicksand"/>
              <a:cs typeface="Quicksand"/>
              <a:sym typeface="Quicksand"/>
            </a:endParaRPr>
          </a:p>
        </p:txBody>
      </p:sp>
      <p:sp>
        <p:nvSpPr>
          <p:cNvPr id="1021" name="Google Shape;1021;p40"/>
          <p:cNvSpPr txBox="1"/>
          <p:nvPr/>
        </p:nvSpPr>
        <p:spPr>
          <a:xfrm>
            <a:off x="6474334" y="4063600"/>
            <a:ext cx="1761989" cy="23945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dirty="0">
                <a:solidFill>
                  <a:schemeClr val="dk2"/>
                </a:solidFill>
                <a:latin typeface="Quicksand"/>
                <a:ea typeface="Quicksand"/>
                <a:cs typeface="Quicksand"/>
                <a:sym typeface="Quicksand"/>
              </a:rPr>
              <a:t>Keep Practicing</a:t>
            </a:r>
            <a:endParaRPr dirty="0">
              <a:solidFill>
                <a:schemeClr val="dk2"/>
              </a:solidFill>
              <a:latin typeface="Quicksand"/>
              <a:ea typeface="Quicksand"/>
              <a:cs typeface="Quicksand"/>
              <a:sym typeface="Quicksan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1769400" y="487414"/>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br>
              <a:rPr lang="en" dirty="0"/>
            </a:br>
            <a:r>
              <a:rPr lang="en" dirty="0"/>
              <a:t>Extra Resources</a:t>
            </a:r>
            <a:endParaRPr dirty="0"/>
          </a:p>
        </p:txBody>
      </p:sp>
      <p:sp>
        <p:nvSpPr>
          <p:cNvPr id="6" name="Google Shape;800;p25">
            <a:extLst>
              <a:ext uri="{FF2B5EF4-FFF2-40B4-BE49-F238E27FC236}">
                <a16:creationId xmlns:a16="http://schemas.microsoft.com/office/drawing/2014/main" id="{47BD1644-C9A5-4932-84D9-C96C455BCF87}"/>
              </a:ext>
            </a:extLst>
          </p:cNvPr>
          <p:cNvSpPr txBox="1">
            <a:spLocks/>
          </p:cNvSpPr>
          <p:nvPr/>
        </p:nvSpPr>
        <p:spPr>
          <a:xfrm>
            <a:off x="2258968" y="1891157"/>
            <a:ext cx="2662517" cy="276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2000" dirty="0"/>
              <a:t>https://www.hackerearth.com/</a:t>
            </a:r>
          </a:p>
        </p:txBody>
      </p:sp>
      <p:sp>
        <p:nvSpPr>
          <p:cNvPr id="7" name="Google Shape;800;p25">
            <a:extLst>
              <a:ext uri="{FF2B5EF4-FFF2-40B4-BE49-F238E27FC236}">
                <a16:creationId xmlns:a16="http://schemas.microsoft.com/office/drawing/2014/main" id="{541068F3-8C04-48F1-888D-1EDAC6E60A21}"/>
              </a:ext>
            </a:extLst>
          </p:cNvPr>
          <p:cNvSpPr txBox="1">
            <a:spLocks/>
          </p:cNvSpPr>
          <p:nvPr/>
        </p:nvSpPr>
        <p:spPr>
          <a:xfrm>
            <a:off x="2258968" y="2412000"/>
            <a:ext cx="2528322" cy="276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2000" dirty="0"/>
              <a:t>https://cp-algorithms.com/</a:t>
            </a:r>
          </a:p>
        </p:txBody>
      </p:sp>
      <p:sp>
        <p:nvSpPr>
          <p:cNvPr id="8" name="Google Shape;800;p25">
            <a:extLst>
              <a:ext uri="{FF2B5EF4-FFF2-40B4-BE49-F238E27FC236}">
                <a16:creationId xmlns:a16="http://schemas.microsoft.com/office/drawing/2014/main" id="{1FFD57CA-DE9D-4CA4-ADB9-3721E04D2E7F}"/>
              </a:ext>
            </a:extLst>
          </p:cNvPr>
          <p:cNvSpPr txBox="1">
            <a:spLocks/>
          </p:cNvSpPr>
          <p:nvPr/>
        </p:nvSpPr>
        <p:spPr>
          <a:xfrm>
            <a:off x="2346511" y="2975444"/>
            <a:ext cx="3359523" cy="276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2000" dirty="0"/>
              <a:t>https://codeforces.com/blog/entry/23054</a:t>
            </a:r>
          </a:p>
        </p:txBody>
      </p:sp>
      <p:sp>
        <p:nvSpPr>
          <p:cNvPr id="4" name="TextBox 3">
            <a:extLst>
              <a:ext uri="{FF2B5EF4-FFF2-40B4-BE49-F238E27FC236}">
                <a16:creationId xmlns:a16="http://schemas.microsoft.com/office/drawing/2014/main" id="{E8F4F409-B2C6-436E-B83E-85E3C87CE7A5}"/>
              </a:ext>
            </a:extLst>
          </p:cNvPr>
          <p:cNvSpPr txBox="1"/>
          <p:nvPr/>
        </p:nvSpPr>
        <p:spPr>
          <a:xfrm>
            <a:off x="2346511" y="3496287"/>
            <a:ext cx="2580724" cy="400110"/>
          </a:xfrm>
          <a:prstGeom prst="rect">
            <a:avLst/>
          </a:prstGeom>
          <a:noFill/>
        </p:spPr>
        <p:txBody>
          <a:bodyPr wrap="square" rtlCol="0">
            <a:spAutoFit/>
          </a:bodyPr>
          <a:lstStyle/>
          <a:p>
            <a:r>
              <a:rPr lang="en-US" sz="2000" b="1" dirty="0">
                <a:latin typeface="Amatic SC" panose="00000500000000000000" pitchFamily="2" charset="-79"/>
                <a:cs typeface="Amatic SC" panose="00000500000000000000" pitchFamily="2" charset="-79"/>
              </a:rPr>
              <a:t>https://oj.vnoi.info/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923" name="Google Shape;923;p35"/>
          <p:cNvSpPr txBox="1">
            <a:spLocks noGrp="1"/>
          </p:cNvSpPr>
          <p:nvPr>
            <p:ph type="ctrTitle" idx="4294967295"/>
          </p:nvPr>
        </p:nvSpPr>
        <p:spPr>
          <a:xfrm>
            <a:off x="1392600" y="2140129"/>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924" name="Google Shape;924;p35"/>
          <p:cNvSpPr txBox="1">
            <a:spLocks noGrp="1"/>
          </p:cNvSpPr>
          <p:nvPr>
            <p:ph type="subTitle" idx="4294967295"/>
          </p:nvPr>
        </p:nvSpPr>
        <p:spPr>
          <a:xfrm>
            <a:off x="1392600" y="3001134"/>
            <a:ext cx="6593700" cy="101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lang="en" sz="1800" b="1" dirty="0"/>
          </a:p>
          <a:p>
            <a:pPr marL="0" lvl="0" indent="0" algn="ctr" rtl="0">
              <a:spcBef>
                <a:spcPts val="0"/>
              </a:spcBef>
              <a:spcAft>
                <a:spcPts val="0"/>
              </a:spcAft>
              <a:buNone/>
            </a:pPr>
            <a:r>
              <a:rPr lang="en" sz="1800" b="1" dirty="0"/>
              <a:t>Có câu hỏi hoặc thắc mắc ?</a:t>
            </a:r>
          </a:p>
          <a:p>
            <a:pPr marL="0" lvl="0" indent="0" algn="ctr" rtl="0">
              <a:spcBef>
                <a:spcPts val="0"/>
              </a:spcBef>
              <a:spcAft>
                <a:spcPts val="0"/>
              </a:spcAft>
              <a:buNone/>
            </a:pPr>
            <a:r>
              <a:rPr lang="en" sz="1800" b="1" dirty="0"/>
              <a:t>Hãy liên hệ nhóm mình qua email hoặc facebook</a:t>
            </a:r>
          </a:p>
          <a:p>
            <a:pPr marL="0" lvl="0" indent="0" algn="ctr" rtl="0">
              <a:spcBef>
                <a:spcPts val="0"/>
              </a:spcBef>
              <a:spcAft>
                <a:spcPts val="0"/>
              </a:spcAft>
              <a:buNone/>
            </a:pPr>
            <a:endParaRPr sz="1800" b="1" dirty="0"/>
          </a:p>
        </p:txBody>
      </p:sp>
      <p:sp>
        <p:nvSpPr>
          <p:cNvPr id="925" name="Google Shape;925;p35"/>
          <p:cNvSpPr/>
          <p:nvPr/>
        </p:nvSpPr>
        <p:spPr>
          <a:xfrm>
            <a:off x="4039248" y="927032"/>
            <a:ext cx="1300413" cy="114978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821"/>
        <p:cNvGrpSpPr/>
        <p:nvPr/>
      </p:nvGrpSpPr>
      <p:grpSpPr>
        <a:xfrm>
          <a:off x="0" y="0"/>
          <a:ext cx="0" cy="0"/>
          <a:chOff x="0" y="0"/>
          <a:chExt cx="0" cy="0"/>
        </a:xfrm>
      </p:grpSpPr>
      <p:sp>
        <p:nvSpPr>
          <p:cNvPr id="822" name="Google Shape;822;p27"/>
          <p:cNvSpPr txBox="1">
            <a:spLocks noGrp="1"/>
          </p:cNvSpPr>
          <p:nvPr>
            <p:ph type="ctrTitle" idx="4294967295"/>
          </p:nvPr>
        </p:nvSpPr>
        <p:spPr>
          <a:xfrm>
            <a:off x="685800" y="1583342"/>
            <a:ext cx="7772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9600" dirty="0">
                <a:solidFill>
                  <a:schemeClr val="lt1"/>
                </a:solidFill>
              </a:rPr>
              <a:t>The end</a:t>
            </a:r>
            <a:endParaRPr sz="9600" dirty="0">
              <a:solidFill>
                <a:schemeClr val="lt1"/>
              </a:solidFill>
            </a:endParaRPr>
          </a:p>
        </p:txBody>
      </p:sp>
      <p:sp>
        <p:nvSpPr>
          <p:cNvPr id="824" name="Google Shape;824;p2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5"/>
          <p:cNvSpPr txBox="1">
            <a:spLocks noGrp="1"/>
          </p:cNvSpPr>
          <p:nvPr>
            <p:ph type="ctrTitle" idx="4294967295"/>
          </p:nvPr>
        </p:nvSpPr>
        <p:spPr>
          <a:xfrm>
            <a:off x="1275125" y="563210"/>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6000" dirty="0" err="1">
                <a:solidFill>
                  <a:schemeClr val="bg2">
                    <a:lumMod val="50000"/>
                  </a:schemeClr>
                </a:solidFill>
              </a:rPr>
              <a:t>Luật</a:t>
            </a:r>
            <a:r>
              <a:rPr lang="en-US" sz="6000" dirty="0">
                <a:solidFill>
                  <a:schemeClr val="bg2">
                    <a:lumMod val="50000"/>
                  </a:schemeClr>
                </a:solidFill>
              </a:rPr>
              <a:t> </a:t>
            </a:r>
            <a:r>
              <a:rPr lang="en-US" sz="6000" dirty="0" err="1">
                <a:solidFill>
                  <a:schemeClr val="bg2">
                    <a:lumMod val="50000"/>
                  </a:schemeClr>
                </a:solidFill>
              </a:rPr>
              <a:t>chơi</a:t>
            </a:r>
            <a:endParaRPr sz="6000" dirty="0">
              <a:solidFill>
                <a:schemeClr val="bg2">
                  <a:lumMod val="50000"/>
                </a:schemeClr>
              </a:solidFill>
            </a:endParaRPr>
          </a:p>
        </p:txBody>
      </p:sp>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8" name="TextBox 7">
            <a:extLst>
              <a:ext uri="{FF2B5EF4-FFF2-40B4-BE49-F238E27FC236}">
                <a16:creationId xmlns:a16="http://schemas.microsoft.com/office/drawing/2014/main" id="{703AC415-FCDD-4772-BFFC-99F5ADB9B60D}"/>
              </a:ext>
            </a:extLst>
          </p:cNvPr>
          <p:cNvSpPr txBox="1"/>
          <p:nvPr/>
        </p:nvSpPr>
        <p:spPr>
          <a:xfrm>
            <a:off x="583308" y="1832114"/>
            <a:ext cx="6281416" cy="461665"/>
          </a:xfrm>
          <a:prstGeom prst="rect">
            <a:avLst/>
          </a:prstGeom>
          <a:noFill/>
        </p:spPr>
        <p:txBody>
          <a:bodyPr wrap="square" rtlCol="0">
            <a:spAutoFit/>
          </a:bodyPr>
          <a:lstStyle/>
          <a:p>
            <a:r>
              <a:rPr lang="en-US" sz="2400" b="1" dirty="0" err="1">
                <a:solidFill>
                  <a:schemeClr val="tx1"/>
                </a:solidFill>
                <a:latin typeface="Amatic SC" panose="020B0604020202020204" pitchFamily="2" charset="-79"/>
                <a:cs typeface="Amatic SC" panose="020B0604020202020204" pitchFamily="2" charset="-79"/>
              </a:rPr>
              <a:t>Các</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đội</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tăng</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điểm</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bằng</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cách</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tham</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gia</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phát</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biểu,trả</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lời</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câu</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hỏi</a:t>
            </a:r>
            <a:endParaRPr lang="en-US" sz="2400" b="1" dirty="0">
              <a:solidFill>
                <a:schemeClr val="tx1"/>
              </a:solidFill>
              <a:latin typeface="Amatic SC" panose="020B0604020202020204" pitchFamily="2" charset="-79"/>
              <a:cs typeface="Amatic SC" panose="020B0604020202020204" pitchFamily="2" charset="-79"/>
            </a:endParaRPr>
          </a:p>
        </p:txBody>
      </p:sp>
      <p:sp>
        <p:nvSpPr>
          <p:cNvPr id="10" name="TextBox 9">
            <a:extLst>
              <a:ext uri="{FF2B5EF4-FFF2-40B4-BE49-F238E27FC236}">
                <a16:creationId xmlns:a16="http://schemas.microsoft.com/office/drawing/2014/main" id="{8F1E85D9-D547-4534-A804-B5215B90F51F}"/>
              </a:ext>
            </a:extLst>
          </p:cNvPr>
          <p:cNvSpPr txBox="1"/>
          <p:nvPr/>
        </p:nvSpPr>
        <p:spPr>
          <a:xfrm>
            <a:off x="583308" y="2932663"/>
            <a:ext cx="5931792" cy="461665"/>
          </a:xfrm>
          <a:prstGeom prst="rect">
            <a:avLst/>
          </a:prstGeom>
          <a:noFill/>
        </p:spPr>
        <p:txBody>
          <a:bodyPr wrap="square" rtlCol="0">
            <a:spAutoFit/>
          </a:bodyPr>
          <a:lstStyle/>
          <a:p>
            <a:r>
              <a:rPr lang="en-US" sz="2400" b="1" dirty="0" err="1">
                <a:solidFill>
                  <a:schemeClr val="tx1"/>
                </a:solidFill>
                <a:latin typeface="Amatic SC" panose="020B0604020202020204" pitchFamily="2" charset="-79"/>
                <a:cs typeface="Amatic SC" panose="020B0604020202020204" pitchFamily="2" charset="-79"/>
              </a:rPr>
              <a:t>Phần</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thưởng</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sẽ</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trao</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cho</a:t>
            </a:r>
            <a:r>
              <a:rPr lang="en-US" sz="2400" b="1" dirty="0">
                <a:solidFill>
                  <a:schemeClr val="tx1"/>
                </a:solidFill>
                <a:latin typeface="Amatic SC" panose="020B0604020202020204" pitchFamily="2" charset="-79"/>
                <a:cs typeface="Amatic SC" panose="020B0604020202020204" pitchFamily="2" charset="-79"/>
              </a:rPr>
              <a:t> 3 </a:t>
            </a:r>
            <a:r>
              <a:rPr lang="en-US" sz="2400" b="1" dirty="0" err="1">
                <a:solidFill>
                  <a:schemeClr val="tx1"/>
                </a:solidFill>
                <a:latin typeface="Amatic SC" panose="020B0604020202020204" pitchFamily="2" charset="-79"/>
                <a:cs typeface="Amatic SC" panose="020B0604020202020204" pitchFamily="2" charset="-79"/>
              </a:rPr>
              <a:t>đội</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có</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số</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điểm</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cao</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nhất</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vào</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cuối</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giờ</a:t>
            </a:r>
            <a:endParaRPr lang="en-US" sz="2400" b="1" dirty="0">
              <a:solidFill>
                <a:schemeClr val="tx1"/>
              </a:solidFill>
              <a:latin typeface="Amatic SC" panose="020B0604020202020204" pitchFamily="2" charset="-79"/>
              <a:cs typeface="Amatic SC" panose="020B0604020202020204" pitchFamily="2" charset="-79"/>
            </a:endParaRPr>
          </a:p>
        </p:txBody>
      </p:sp>
      <p:sp>
        <p:nvSpPr>
          <p:cNvPr id="12" name="TextBox 11">
            <a:extLst>
              <a:ext uri="{FF2B5EF4-FFF2-40B4-BE49-F238E27FC236}">
                <a16:creationId xmlns:a16="http://schemas.microsoft.com/office/drawing/2014/main" id="{2137753C-5A2A-4E54-9E19-5F3072F69F78}"/>
              </a:ext>
            </a:extLst>
          </p:cNvPr>
          <p:cNvSpPr txBox="1"/>
          <p:nvPr/>
        </p:nvSpPr>
        <p:spPr>
          <a:xfrm>
            <a:off x="583307" y="2352740"/>
            <a:ext cx="7148751" cy="461665"/>
          </a:xfrm>
          <a:prstGeom prst="rect">
            <a:avLst/>
          </a:prstGeom>
          <a:noFill/>
        </p:spPr>
        <p:txBody>
          <a:bodyPr wrap="square" rtlCol="0">
            <a:spAutoFit/>
          </a:bodyPr>
          <a:lstStyle/>
          <a:p>
            <a:r>
              <a:rPr lang="en-US" sz="2400" b="1" dirty="0" err="1">
                <a:solidFill>
                  <a:schemeClr val="tx1"/>
                </a:solidFill>
                <a:latin typeface="Amatic SC" panose="020B0604020202020204" pitchFamily="2" charset="-79"/>
                <a:cs typeface="Amatic SC" panose="020B0604020202020204" pitchFamily="2" charset="-79"/>
              </a:rPr>
              <a:t>Các</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câu</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trả</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lời</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đúng</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sẽ</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được</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cộng</a:t>
            </a:r>
            <a:r>
              <a:rPr lang="en-US" sz="2400" b="1" dirty="0">
                <a:solidFill>
                  <a:schemeClr val="tx1"/>
                </a:solidFill>
                <a:latin typeface="Amatic SC" panose="020B0604020202020204" pitchFamily="2" charset="-79"/>
                <a:cs typeface="Amatic SC" panose="020B0604020202020204" pitchFamily="2" charset="-79"/>
              </a:rPr>
              <a:t> 10 </a:t>
            </a:r>
            <a:r>
              <a:rPr lang="en-US" sz="2400" b="1" dirty="0" err="1">
                <a:solidFill>
                  <a:schemeClr val="tx1"/>
                </a:solidFill>
                <a:latin typeface="Amatic SC" panose="020B0604020202020204" pitchFamily="2" charset="-79"/>
                <a:cs typeface="Amatic SC" panose="020B0604020202020204" pitchFamily="2" charset="-79"/>
              </a:rPr>
              <a:t>điểm</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còn</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lại</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sẽ</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được</a:t>
            </a:r>
            <a:r>
              <a:rPr lang="en-US" sz="2400" b="1" dirty="0">
                <a:solidFill>
                  <a:schemeClr val="tx1"/>
                </a:solidFill>
                <a:latin typeface="Amatic SC" panose="020B0604020202020204" pitchFamily="2" charset="-79"/>
                <a:cs typeface="Amatic SC" panose="020B0604020202020204" pitchFamily="2" charset="-79"/>
              </a:rPr>
              <a:t> </a:t>
            </a:r>
            <a:r>
              <a:rPr lang="en-US" sz="2400" b="1" dirty="0" err="1">
                <a:solidFill>
                  <a:schemeClr val="tx1"/>
                </a:solidFill>
                <a:latin typeface="Amatic SC" panose="020B0604020202020204" pitchFamily="2" charset="-79"/>
                <a:cs typeface="Amatic SC" panose="020B0604020202020204" pitchFamily="2" charset="-79"/>
              </a:rPr>
              <a:t>cộng</a:t>
            </a:r>
            <a:r>
              <a:rPr lang="en-US" sz="2400" b="1" dirty="0">
                <a:solidFill>
                  <a:schemeClr val="tx1"/>
                </a:solidFill>
                <a:latin typeface="Amatic SC" panose="020B0604020202020204" pitchFamily="2" charset="-79"/>
                <a:cs typeface="Amatic SC" panose="020B0604020202020204" pitchFamily="2" charset="-79"/>
              </a:rPr>
              <a:t> 5 </a:t>
            </a:r>
            <a:r>
              <a:rPr lang="en-US" sz="2400" b="1" dirty="0" err="1">
                <a:solidFill>
                  <a:schemeClr val="tx1"/>
                </a:solidFill>
                <a:latin typeface="Amatic SC" panose="020B0604020202020204" pitchFamily="2" charset="-79"/>
                <a:cs typeface="Amatic SC" panose="020B0604020202020204" pitchFamily="2" charset="-79"/>
              </a:rPr>
              <a:t>điểm</a:t>
            </a:r>
            <a:r>
              <a:rPr lang="en-US" sz="2400" b="1" dirty="0">
                <a:solidFill>
                  <a:schemeClr val="tx1"/>
                </a:solidFill>
                <a:latin typeface="Amatic SC" panose="020B0604020202020204" pitchFamily="2" charset="-79"/>
                <a:cs typeface="Amatic SC" panose="020B0604020202020204" pitchFamily="2" charset="-79"/>
              </a:rPr>
              <a:t> </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2052125" y="1941412"/>
            <a:ext cx="5039700" cy="126067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a:t>
            </a:r>
            <a:r>
              <a:rPr lang="en-US" i="0" dirty="0">
                <a:solidFill>
                  <a:srgbClr val="101010"/>
                </a:solidFill>
                <a:effectLst/>
                <a:latin typeface="Amatic SC" panose="00000500000000000000" pitchFamily="2" charset="-79"/>
                <a:cs typeface="Amatic SC" panose="00000500000000000000" pitchFamily="2" charset="-79"/>
              </a:rPr>
              <a:t>An algorithm must be seen to be believed</a:t>
            </a:r>
            <a:r>
              <a:rPr lang="en" dirty="0"/>
              <a:t>”</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741" name="Google Shape;741;p19"/>
          <p:cNvSpPr txBox="1">
            <a:spLocks noGrp="1"/>
          </p:cNvSpPr>
          <p:nvPr>
            <p:ph type="ctrTitle" idx="4294967295"/>
          </p:nvPr>
        </p:nvSpPr>
        <p:spPr>
          <a:xfrm>
            <a:off x="1498175" y="3076957"/>
            <a:ext cx="6147600" cy="839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6000" dirty="0">
                <a:solidFill>
                  <a:schemeClr val="lt1"/>
                </a:solidFill>
              </a:rPr>
              <a:t>2.Luyện </a:t>
            </a:r>
            <a:r>
              <a:rPr lang="en-US" sz="6000" dirty="0" err="1">
                <a:solidFill>
                  <a:schemeClr val="lt1"/>
                </a:solidFill>
              </a:rPr>
              <a:t>tập</a:t>
            </a:r>
            <a:endParaRPr sz="6000" dirty="0">
              <a:solidFill>
                <a:schemeClr val="lt1"/>
              </a:solidFill>
            </a:endParaRP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0"/>
          <p:cNvSpPr txBox="1">
            <a:spLocks noGrp="1"/>
          </p:cNvSpPr>
          <p:nvPr>
            <p:ph type="body" idx="1"/>
          </p:nvPr>
        </p:nvSpPr>
        <p:spPr>
          <a:xfrm>
            <a:off x="560128" y="1600347"/>
            <a:ext cx="4390815" cy="2761380"/>
          </a:xfrm>
          <a:prstGeom prst="rect">
            <a:avLst/>
          </a:prstGeom>
        </p:spPr>
        <p:txBody>
          <a:bodyPr spcFirstLastPara="1" wrap="square" lIns="0" tIns="0" rIns="0" bIns="0" anchor="t" anchorCtr="0">
            <a:noAutofit/>
          </a:bodyPr>
          <a:lstStyle/>
          <a:p>
            <a:pPr marL="285750" indent="-285750"/>
            <a:r>
              <a:rPr lang="vi-VN" dirty="0"/>
              <a:t>Huy là sinh viên năm cuối ngành cơ khí tại BK, vì thích CNTT nên đã chuyển ngang sang ngành KHMT tại UIT,trong qu</a:t>
            </a:r>
            <a:r>
              <a:rPr lang="en-US" dirty="0"/>
              <a:t>á</a:t>
            </a:r>
            <a:r>
              <a:rPr lang="vi-VN" dirty="0"/>
              <a:t> trình học,Huy tìm được cuốn 300 bài code thiếu nhi, tuy nhiên bài tập trong cuốn này quá khó,Huy mong các bạn </a:t>
            </a:r>
            <a:r>
              <a:rPr lang="en-US" dirty="0" err="1"/>
              <a:t>có</a:t>
            </a:r>
            <a:r>
              <a:rPr lang="en-US" dirty="0"/>
              <a:t> </a:t>
            </a:r>
            <a:r>
              <a:rPr lang="en-US" dirty="0" err="1"/>
              <a:t>thể</a:t>
            </a:r>
            <a:r>
              <a:rPr lang="vi-VN" dirty="0"/>
              <a:t> giúp Huy hoàn thành hết số bài</a:t>
            </a:r>
            <a:r>
              <a:rPr lang="en-US" dirty="0"/>
              <a:t> </a:t>
            </a:r>
            <a:r>
              <a:rPr lang="en-US" dirty="0" err="1"/>
              <a:t>tập</a:t>
            </a:r>
            <a:r>
              <a:rPr lang="vi-VN" dirty="0"/>
              <a:t> trong cuốn sách này</a:t>
            </a:r>
            <a:r>
              <a:rPr lang="en-US" dirty="0"/>
              <a:t>.</a:t>
            </a:r>
            <a:endParaRPr lang="vi-VN" dirty="0"/>
          </a:p>
          <a:p>
            <a:pPr marL="0" indent="0">
              <a:buNone/>
            </a:pPr>
            <a:endParaRPr lang="en-US" dirty="0"/>
          </a:p>
        </p:txBody>
      </p:sp>
      <p:sp>
        <p:nvSpPr>
          <p:cNvPr id="747" name="Google Shape;747;p20"/>
          <p:cNvSpPr txBox="1">
            <a:spLocks noGrp="1"/>
          </p:cNvSpPr>
          <p:nvPr>
            <p:ph type="title"/>
          </p:nvPr>
        </p:nvSpPr>
        <p:spPr>
          <a:xfrm>
            <a:off x="981310" y="50738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N</a:t>
            </a:r>
            <a:r>
              <a:rPr lang="en" dirty="0"/>
              <a:t>hân vật</a:t>
            </a:r>
            <a:endParaRPr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7" name="Picture 6" descr="Text&#10;&#10;Description automatically generated">
            <a:extLst>
              <a:ext uri="{FF2B5EF4-FFF2-40B4-BE49-F238E27FC236}">
                <a16:creationId xmlns:a16="http://schemas.microsoft.com/office/drawing/2014/main" id="{592E5881-5627-44E2-B812-037A87108C5C}"/>
              </a:ext>
            </a:extLst>
          </p:cNvPr>
          <p:cNvPicPr>
            <a:picLocks noChangeAspect="1"/>
          </p:cNvPicPr>
          <p:nvPr/>
        </p:nvPicPr>
        <p:blipFill>
          <a:blip r:embed="rId3"/>
          <a:stretch>
            <a:fillRect/>
          </a:stretch>
        </p:blipFill>
        <p:spPr>
          <a:xfrm>
            <a:off x="5751979" y="1369756"/>
            <a:ext cx="2991971" cy="2991971"/>
          </a:xfrm>
          <a:prstGeom prst="rect">
            <a:avLst/>
          </a:prstGeom>
        </p:spPr>
      </p:pic>
      <p:sp>
        <p:nvSpPr>
          <p:cNvPr id="12" name="Google Shape;1249;p48">
            <a:extLst>
              <a:ext uri="{FF2B5EF4-FFF2-40B4-BE49-F238E27FC236}">
                <a16:creationId xmlns:a16="http://schemas.microsoft.com/office/drawing/2014/main" id="{0C9C365B-321F-4F44-A899-44AC024BB9BE}"/>
              </a:ext>
            </a:extLst>
          </p:cNvPr>
          <p:cNvSpPr/>
          <p:nvPr/>
        </p:nvSpPr>
        <p:spPr>
          <a:xfrm>
            <a:off x="3044216" y="507385"/>
            <a:ext cx="700790" cy="77625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7" name="Google Shape;757;p21"/>
          <p:cNvSpPr txBox="1">
            <a:spLocks noGrp="1"/>
          </p:cNvSpPr>
          <p:nvPr>
            <p:ph type="body" idx="3"/>
          </p:nvPr>
        </p:nvSpPr>
        <p:spPr>
          <a:xfrm>
            <a:off x="179536" y="774952"/>
            <a:ext cx="8598704" cy="846584"/>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err="1"/>
              <a:t>Huy</a:t>
            </a:r>
            <a:r>
              <a:rPr lang="en-US" dirty="0"/>
              <a:t> </a:t>
            </a:r>
            <a:r>
              <a:rPr lang="en-US" dirty="0" err="1"/>
              <a:t>đã</a:t>
            </a:r>
            <a:r>
              <a:rPr lang="en-US" dirty="0"/>
              <a:t> </a:t>
            </a:r>
            <a:r>
              <a:rPr lang="en-US" dirty="0" err="1"/>
              <a:t>làm</a:t>
            </a:r>
            <a:r>
              <a:rPr lang="en-US" dirty="0"/>
              <a:t> </a:t>
            </a:r>
            <a:r>
              <a:rPr lang="en-US" dirty="0" err="1"/>
              <a:t>bài</a:t>
            </a:r>
            <a:r>
              <a:rPr lang="en-US" dirty="0"/>
              <a:t> </a:t>
            </a:r>
            <a:r>
              <a:rPr lang="en-US" dirty="0" err="1"/>
              <a:t>thứ</a:t>
            </a:r>
            <a:r>
              <a:rPr lang="en-US" dirty="0"/>
              <a:t> 12 </a:t>
            </a:r>
            <a:r>
              <a:rPr lang="en-US" dirty="0" err="1"/>
              <a:t>trong</a:t>
            </a:r>
            <a:r>
              <a:rPr lang="en-US" dirty="0"/>
              <a:t> </a:t>
            </a:r>
            <a:r>
              <a:rPr lang="en-US" dirty="0" err="1"/>
              <a:t>cuốn</a:t>
            </a:r>
            <a:r>
              <a:rPr lang="en-US" dirty="0"/>
              <a:t> </a:t>
            </a:r>
            <a:r>
              <a:rPr lang="en-US" dirty="0" err="1"/>
              <a:t>sách</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bài</a:t>
            </a:r>
            <a:r>
              <a:rPr lang="en-US" dirty="0"/>
              <a:t> </a:t>
            </a:r>
            <a:r>
              <a:rPr lang="en-US" dirty="0" err="1"/>
              <a:t>về</a:t>
            </a:r>
            <a:r>
              <a:rPr lang="en-US" dirty="0"/>
              <a:t> </a:t>
            </a:r>
            <a:r>
              <a:rPr lang="en-US" dirty="0" err="1"/>
              <a:t>hình</a:t>
            </a:r>
            <a:r>
              <a:rPr lang="en-US" dirty="0"/>
              <a:t> </a:t>
            </a:r>
            <a:r>
              <a:rPr lang="en-US" dirty="0" err="1"/>
              <a:t>học</a:t>
            </a:r>
            <a:r>
              <a:rPr lang="en-US" dirty="0"/>
              <a:t>, </a:t>
            </a:r>
            <a:r>
              <a:rPr lang="en-US" dirty="0" err="1"/>
              <a:t>vì</a:t>
            </a:r>
            <a:r>
              <a:rPr lang="en-US" dirty="0"/>
              <a:t> </a:t>
            </a:r>
            <a:r>
              <a:rPr lang="en-US" dirty="0" err="1"/>
              <a:t>cấp</a:t>
            </a:r>
            <a:r>
              <a:rPr lang="en-US" dirty="0"/>
              <a:t> 3 </a:t>
            </a:r>
            <a:r>
              <a:rPr lang="en-US" dirty="0" err="1"/>
              <a:t>Huy</a:t>
            </a:r>
            <a:r>
              <a:rPr lang="en-US" dirty="0"/>
              <a:t> </a:t>
            </a:r>
            <a:r>
              <a:rPr lang="en-US" dirty="0" err="1"/>
              <a:t>học</a:t>
            </a:r>
            <a:r>
              <a:rPr lang="en-US" dirty="0"/>
              <a:t> </a:t>
            </a:r>
            <a:r>
              <a:rPr lang="en-US" dirty="0" err="1"/>
              <a:t>rất</a:t>
            </a:r>
            <a:r>
              <a:rPr lang="en-US" dirty="0"/>
              <a:t> </a:t>
            </a:r>
            <a:r>
              <a:rPr lang="en-US" dirty="0" err="1"/>
              <a:t>yếu</a:t>
            </a:r>
            <a:r>
              <a:rPr lang="en-US" dirty="0"/>
              <a:t> </a:t>
            </a:r>
            <a:r>
              <a:rPr lang="en-US" dirty="0" err="1"/>
              <a:t>toán</a:t>
            </a:r>
            <a:r>
              <a:rPr lang="en-US" dirty="0"/>
              <a:t> </a:t>
            </a:r>
            <a:r>
              <a:rPr lang="en-US" dirty="0" err="1"/>
              <a:t>Hình</a:t>
            </a:r>
            <a:r>
              <a:rPr lang="en-US" dirty="0"/>
              <a:t> </a:t>
            </a:r>
            <a:r>
              <a:rPr lang="en-US" dirty="0" err="1"/>
              <a:t>nên</a:t>
            </a:r>
            <a:r>
              <a:rPr lang="en-US" dirty="0"/>
              <a:t> </a:t>
            </a:r>
            <a:r>
              <a:rPr lang="en-US" dirty="0" err="1"/>
              <a:t>nghĩ</a:t>
            </a:r>
            <a:r>
              <a:rPr lang="en-US" dirty="0"/>
              <a:t> </a:t>
            </a:r>
            <a:r>
              <a:rPr lang="en-US" dirty="0" err="1"/>
              <a:t>mãi</a:t>
            </a:r>
            <a:r>
              <a:rPr lang="en-US" dirty="0"/>
              <a:t> </a:t>
            </a:r>
            <a:r>
              <a:rPr lang="en-US" dirty="0" err="1"/>
              <a:t>vẫn</a:t>
            </a:r>
            <a:r>
              <a:rPr lang="en-US" dirty="0"/>
              <a:t> </a:t>
            </a:r>
            <a:r>
              <a:rPr lang="en-US" dirty="0" err="1"/>
              <a:t>không</a:t>
            </a:r>
            <a:r>
              <a:rPr lang="en-US" dirty="0"/>
              <a:t> </a:t>
            </a:r>
            <a:r>
              <a:rPr lang="en-US" dirty="0" err="1"/>
              <a:t>giải</a:t>
            </a:r>
            <a:r>
              <a:rPr lang="en-US" dirty="0"/>
              <a:t> </a:t>
            </a:r>
            <a:r>
              <a:rPr lang="en-US" dirty="0" err="1"/>
              <a:t>được</a:t>
            </a:r>
            <a:r>
              <a:rPr lang="en-US" dirty="0"/>
              <a:t>, </a:t>
            </a:r>
            <a:r>
              <a:rPr lang="en-US" dirty="0" err="1"/>
              <a:t>các</a:t>
            </a:r>
            <a:r>
              <a:rPr lang="en-US" dirty="0"/>
              <a:t> </a:t>
            </a:r>
            <a:r>
              <a:rPr lang="en-US" dirty="0" err="1"/>
              <a:t>bạn</a:t>
            </a:r>
            <a:r>
              <a:rPr lang="en-US" dirty="0"/>
              <a:t> </a:t>
            </a:r>
            <a:r>
              <a:rPr lang="en-US" dirty="0" err="1"/>
              <a:t>hãy</a:t>
            </a:r>
            <a:r>
              <a:rPr lang="en-US" dirty="0"/>
              <a:t> </a:t>
            </a:r>
            <a:r>
              <a:rPr lang="en-US" dirty="0" err="1"/>
              <a:t>giúp</a:t>
            </a:r>
            <a:r>
              <a:rPr lang="en-US" dirty="0"/>
              <a:t> </a:t>
            </a:r>
            <a:r>
              <a:rPr lang="en-US" dirty="0" err="1"/>
              <a:t>Huy</a:t>
            </a:r>
            <a:r>
              <a:rPr lang="en-US" dirty="0"/>
              <a:t> </a:t>
            </a:r>
            <a:r>
              <a:rPr lang="en-US" dirty="0" err="1"/>
              <a:t>nhé.Cho</a:t>
            </a:r>
            <a:r>
              <a:rPr lang="en-US" dirty="0"/>
              <a:t> </a:t>
            </a:r>
            <a:r>
              <a:rPr lang="en-US" dirty="0" err="1"/>
              <a:t>đề</a:t>
            </a:r>
            <a:r>
              <a:rPr lang="en-US" dirty="0"/>
              <a:t> </a:t>
            </a:r>
            <a:r>
              <a:rPr lang="en-US" dirty="0" err="1"/>
              <a:t>bài</a:t>
            </a:r>
            <a:r>
              <a:rPr lang="en-US" dirty="0"/>
              <a:t> </a:t>
            </a:r>
            <a:r>
              <a:rPr lang="en-US" dirty="0" err="1"/>
              <a:t>như</a:t>
            </a:r>
            <a:r>
              <a:rPr lang="en-US" dirty="0"/>
              <a:t> </a:t>
            </a:r>
            <a:r>
              <a:rPr lang="en-US" dirty="0" err="1"/>
              <a:t>sau</a:t>
            </a:r>
            <a:r>
              <a:rPr lang="en-US" dirty="0"/>
              <a:t>: </a:t>
            </a:r>
            <a:endParaRPr dirty="0"/>
          </a:p>
        </p:txBody>
      </p:sp>
      <p:sp>
        <p:nvSpPr>
          <p:cNvPr id="758" name="Google Shape;758;p2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9" name="Google Shape;757;p21">
            <a:extLst>
              <a:ext uri="{FF2B5EF4-FFF2-40B4-BE49-F238E27FC236}">
                <a16:creationId xmlns:a16="http://schemas.microsoft.com/office/drawing/2014/main" id="{CF5B7FE2-824F-46F8-8C61-AED0E82E1A1D}"/>
              </a:ext>
            </a:extLst>
          </p:cNvPr>
          <p:cNvSpPr txBox="1">
            <a:spLocks/>
          </p:cNvSpPr>
          <p:nvPr/>
        </p:nvSpPr>
        <p:spPr>
          <a:xfrm>
            <a:off x="302739" y="1949823"/>
            <a:ext cx="4456180" cy="223490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Quicksand"/>
              <a:buChar char="✘"/>
              <a:defRPr sz="1600" b="0" i="0" u="none" strike="noStrike" cap="none">
                <a:solidFill>
                  <a:schemeClr val="dk1"/>
                </a:solidFill>
                <a:latin typeface="Quicksand"/>
                <a:ea typeface="Quicksand"/>
                <a:cs typeface="Quicksand"/>
                <a:sym typeface="Quicksand"/>
              </a:defRPr>
            </a:lvl1pPr>
            <a:lvl2pPr marL="914400" marR="0" lvl="1" indent="-330200" algn="l" rtl="0">
              <a:lnSpc>
                <a:spcPct val="115000"/>
              </a:lnSpc>
              <a:spcBef>
                <a:spcPts val="0"/>
              </a:spcBef>
              <a:spcAft>
                <a:spcPts val="0"/>
              </a:spcAft>
              <a:buClr>
                <a:schemeClr val="dk2"/>
              </a:buClr>
              <a:buSzPts val="1600"/>
              <a:buFont typeface="Quicksand"/>
              <a:buChar char="✗"/>
              <a:defRPr sz="1600" b="0" i="0" u="none" strike="noStrike" cap="none">
                <a:solidFill>
                  <a:schemeClr val="dk1"/>
                </a:solidFill>
                <a:latin typeface="Quicksand"/>
                <a:ea typeface="Quicksand"/>
                <a:cs typeface="Quicksand"/>
                <a:sym typeface="Quicksand"/>
              </a:defRPr>
            </a:lvl2pPr>
            <a:lvl3pPr marL="1371600" marR="0" lvl="2" indent="-330200" algn="l" rtl="0">
              <a:lnSpc>
                <a:spcPct val="115000"/>
              </a:lnSpc>
              <a:spcBef>
                <a:spcPts val="0"/>
              </a:spcBef>
              <a:spcAft>
                <a:spcPts val="0"/>
              </a:spcAft>
              <a:buClr>
                <a:schemeClr val="dk2"/>
              </a:buClr>
              <a:buSzPts val="1600"/>
              <a:buFont typeface="Quicksand"/>
              <a:buChar char="✗"/>
              <a:defRPr sz="1600" b="0" i="0" u="none" strike="noStrike" cap="none">
                <a:solidFill>
                  <a:schemeClr val="dk1"/>
                </a:solidFill>
                <a:latin typeface="Quicksand"/>
                <a:ea typeface="Quicksand"/>
                <a:cs typeface="Quicksand"/>
                <a:sym typeface="Quicksand"/>
              </a:defRPr>
            </a:lvl3pPr>
            <a:lvl4pPr marL="1828800" marR="0" lvl="3" indent="-330200" algn="l" rtl="0">
              <a:lnSpc>
                <a:spcPct val="115000"/>
              </a:lnSpc>
              <a:spcBef>
                <a:spcPts val="0"/>
              </a:spcBef>
              <a:spcAft>
                <a:spcPts val="0"/>
              </a:spcAft>
              <a:buClr>
                <a:schemeClr val="dk2"/>
              </a:buClr>
              <a:buSzPts val="1600"/>
              <a:buFont typeface="Quicksand"/>
              <a:buChar char="✗"/>
              <a:defRPr sz="1600" b="0" i="0" u="none" strike="noStrike" cap="none">
                <a:solidFill>
                  <a:schemeClr val="dk1"/>
                </a:solidFill>
                <a:latin typeface="Quicksand"/>
                <a:ea typeface="Quicksand"/>
                <a:cs typeface="Quicksand"/>
                <a:sym typeface="Quicksand"/>
              </a:defRPr>
            </a:lvl4pPr>
            <a:lvl5pPr marL="2286000" marR="0" lvl="4" indent="-330200" algn="l" rtl="0">
              <a:lnSpc>
                <a:spcPct val="115000"/>
              </a:lnSpc>
              <a:spcBef>
                <a:spcPts val="0"/>
              </a:spcBef>
              <a:spcAft>
                <a:spcPts val="0"/>
              </a:spcAft>
              <a:buClr>
                <a:schemeClr val="dk2"/>
              </a:buClr>
              <a:buSzPts val="1600"/>
              <a:buFont typeface="Quicksand"/>
              <a:buChar char="✗"/>
              <a:defRPr sz="1600" b="0" i="0" u="none" strike="noStrike" cap="none">
                <a:solidFill>
                  <a:schemeClr val="dk1"/>
                </a:solidFill>
                <a:latin typeface="Quicksand"/>
                <a:ea typeface="Quicksand"/>
                <a:cs typeface="Quicksand"/>
                <a:sym typeface="Quicksand"/>
              </a:defRPr>
            </a:lvl5pPr>
            <a:lvl6pPr marL="2743200" marR="0" lvl="5" indent="-330200" algn="l" rtl="0">
              <a:lnSpc>
                <a:spcPct val="115000"/>
              </a:lnSpc>
              <a:spcBef>
                <a:spcPts val="0"/>
              </a:spcBef>
              <a:spcAft>
                <a:spcPts val="0"/>
              </a:spcAft>
              <a:buClr>
                <a:schemeClr val="dk2"/>
              </a:buClr>
              <a:buSzPts val="1600"/>
              <a:buFont typeface="Quicksand"/>
              <a:buChar char="✗"/>
              <a:defRPr sz="1600" b="0" i="0" u="none" strike="noStrike" cap="none">
                <a:solidFill>
                  <a:schemeClr val="dk1"/>
                </a:solidFill>
                <a:latin typeface="Quicksand"/>
                <a:ea typeface="Quicksand"/>
                <a:cs typeface="Quicksand"/>
                <a:sym typeface="Quicksand"/>
              </a:defRPr>
            </a:lvl6pPr>
            <a:lvl7pPr marL="3200400" marR="0" lvl="6" indent="-330200" algn="l" rtl="0">
              <a:lnSpc>
                <a:spcPct val="115000"/>
              </a:lnSpc>
              <a:spcBef>
                <a:spcPts val="0"/>
              </a:spcBef>
              <a:spcAft>
                <a:spcPts val="0"/>
              </a:spcAft>
              <a:buClr>
                <a:schemeClr val="dk2"/>
              </a:buClr>
              <a:buSzPts val="1600"/>
              <a:buFont typeface="Quicksand"/>
              <a:buChar char="✗"/>
              <a:defRPr sz="1600" b="0" i="0" u="none" strike="noStrike" cap="none">
                <a:solidFill>
                  <a:schemeClr val="dk1"/>
                </a:solidFill>
                <a:latin typeface="Quicksand"/>
                <a:ea typeface="Quicksand"/>
                <a:cs typeface="Quicksand"/>
                <a:sym typeface="Quicksand"/>
              </a:defRPr>
            </a:lvl7pPr>
            <a:lvl8pPr marL="3657600" marR="0" lvl="7" indent="-330200" algn="l" rtl="0">
              <a:lnSpc>
                <a:spcPct val="115000"/>
              </a:lnSpc>
              <a:spcBef>
                <a:spcPts val="0"/>
              </a:spcBef>
              <a:spcAft>
                <a:spcPts val="0"/>
              </a:spcAft>
              <a:buClr>
                <a:schemeClr val="dk2"/>
              </a:buClr>
              <a:buSzPts val="1600"/>
              <a:buFont typeface="Quicksand"/>
              <a:buChar char="✗"/>
              <a:defRPr sz="1600" b="0" i="0" u="none" strike="noStrike" cap="none">
                <a:solidFill>
                  <a:schemeClr val="dk1"/>
                </a:solidFill>
                <a:latin typeface="Quicksand"/>
                <a:ea typeface="Quicksand"/>
                <a:cs typeface="Quicksand"/>
                <a:sym typeface="Quicksand"/>
              </a:defRPr>
            </a:lvl8pPr>
            <a:lvl9pPr marL="4114800" marR="0" lvl="8" indent="-330200" algn="l" rtl="0">
              <a:lnSpc>
                <a:spcPct val="115000"/>
              </a:lnSpc>
              <a:spcBef>
                <a:spcPts val="0"/>
              </a:spcBef>
              <a:spcAft>
                <a:spcPts val="0"/>
              </a:spcAft>
              <a:buClr>
                <a:schemeClr val="dk2"/>
              </a:buClr>
              <a:buSzPts val="1600"/>
              <a:buFont typeface="Quicksand"/>
              <a:buChar char="✗"/>
              <a:defRPr sz="1600" b="0" i="0" u="none" strike="noStrike" cap="none">
                <a:solidFill>
                  <a:schemeClr val="dk1"/>
                </a:solidFill>
                <a:latin typeface="Quicksand"/>
                <a:ea typeface="Quicksand"/>
                <a:cs typeface="Quicksand"/>
                <a:sym typeface="Quicksand"/>
              </a:defRPr>
            </a:lvl9pPr>
          </a:lstStyle>
          <a:p>
            <a:pPr marL="285750" indent="-285750"/>
            <a:r>
              <a:rPr lang="vi-VN" dirty="0"/>
              <a:t>Cho 3 điểm A,B,C trong không gian ba chiều. Tính khoảng cách từ đường thẳng A đến đường thẳng BC.</a:t>
            </a:r>
          </a:p>
          <a:p>
            <a:pPr marL="285750" indent="-285750"/>
            <a:r>
              <a:rPr lang="vi-VN" dirty="0"/>
              <a:t>Đề bài bao gồm T trường hợp ( 1 &lt;= T &lt;= 10^4), mỗi trường hợp gồm 1 h</a:t>
            </a:r>
            <a:r>
              <a:rPr lang="en-US" dirty="0" err="1"/>
              <a:t>àng</a:t>
            </a:r>
            <a:r>
              <a:rPr lang="vi-VN" dirty="0"/>
              <a:t> gồm 9 số nguyên cách nhau lần lượt là tọa độ của 3 điểm A,B,C</a:t>
            </a:r>
          </a:p>
          <a:p>
            <a:pPr marL="0" indent="0">
              <a:buFont typeface="Quicksand"/>
              <a:buNone/>
            </a:pPr>
            <a:endParaRPr lang="vi-VN" dirty="0"/>
          </a:p>
        </p:txBody>
      </p:sp>
      <p:pic>
        <p:nvPicPr>
          <p:cNvPr id="7" name="Picture 6" descr="Diagram&#10;&#10;Description automatically generated">
            <a:extLst>
              <a:ext uri="{FF2B5EF4-FFF2-40B4-BE49-F238E27FC236}">
                <a16:creationId xmlns:a16="http://schemas.microsoft.com/office/drawing/2014/main" id="{842C4E3A-398D-4479-835C-13AACC409C87}"/>
              </a:ext>
            </a:extLst>
          </p:cNvPr>
          <p:cNvPicPr>
            <a:picLocks noChangeAspect="1"/>
          </p:cNvPicPr>
          <p:nvPr/>
        </p:nvPicPr>
        <p:blipFill>
          <a:blip r:embed="rId3"/>
          <a:stretch>
            <a:fillRect/>
          </a:stretch>
        </p:blipFill>
        <p:spPr>
          <a:xfrm>
            <a:off x="5459506" y="2037228"/>
            <a:ext cx="3000092" cy="1893675"/>
          </a:xfrm>
          <a:prstGeom prst="rect">
            <a:avLst/>
          </a:prstGeom>
        </p:spPr>
      </p:pic>
      <p:sp>
        <p:nvSpPr>
          <p:cNvPr id="14" name="Google Shape;728;p18">
            <a:extLst>
              <a:ext uri="{FF2B5EF4-FFF2-40B4-BE49-F238E27FC236}">
                <a16:creationId xmlns:a16="http://schemas.microsoft.com/office/drawing/2014/main" id="{24B5510B-B4BE-4FE5-BE15-E5C85DF3B51B}"/>
              </a:ext>
            </a:extLst>
          </p:cNvPr>
          <p:cNvSpPr txBox="1">
            <a:spLocks noGrp="1"/>
          </p:cNvSpPr>
          <p:nvPr>
            <p:ph type="title"/>
          </p:nvPr>
        </p:nvSpPr>
        <p:spPr>
          <a:xfrm>
            <a:off x="935288" y="11056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err="1"/>
              <a:t>Bài</a:t>
            </a:r>
            <a:r>
              <a:rPr lang="en-US" dirty="0"/>
              <a:t> 1</a:t>
            </a:r>
            <a:endParaRPr dirty="0"/>
          </a:p>
        </p:txBody>
      </p:sp>
      <p:sp>
        <p:nvSpPr>
          <p:cNvPr id="8" name="Google Shape;1295;p48">
            <a:extLst>
              <a:ext uri="{FF2B5EF4-FFF2-40B4-BE49-F238E27FC236}">
                <a16:creationId xmlns:a16="http://schemas.microsoft.com/office/drawing/2014/main" id="{356DB9AB-BF7D-4833-80B2-ED7844FD4119}"/>
              </a:ext>
            </a:extLst>
          </p:cNvPr>
          <p:cNvSpPr/>
          <p:nvPr/>
        </p:nvSpPr>
        <p:spPr>
          <a:xfrm>
            <a:off x="302739" y="110566"/>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8" name="Google Shape;738;p19"/>
          <p:cNvSpPr/>
          <p:nvPr/>
        </p:nvSpPr>
        <p:spPr>
          <a:xfrm>
            <a:off x="8532079" y="1066143"/>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8243240" y="55914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741" name="Google Shape;741;p19"/>
          <p:cNvSpPr txBox="1">
            <a:spLocks noGrp="1"/>
          </p:cNvSpPr>
          <p:nvPr>
            <p:ph type="ctrTitle" idx="4294967295"/>
          </p:nvPr>
        </p:nvSpPr>
        <p:spPr>
          <a:xfrm>
            <a:off x="2597946" y="116750"/>
            <a:ext cx="3399357" cy="839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err="1">
                <a:solidFill>
                  <a:schemeClr val="lt1"/>
                </a:solidFill>
              </a:rPr>
              <a:t>Bạn</a:t>
            </a:r>
            <a:r>
              <a:rPr lang="en-US" sz="4000" dirty="0">
                <a:solidFill>
                  <a:schemeClr val="lt1"/>
                </a:solidFill>
              </a:rPr>
              <a:t> </a:t>
            </a:r>
            <a:r>
              <a:rPr lang="en-US" sz="4000" dirty="0" err="1">
                <a:solidFill>
                  <a:schemeClr val="lt1"/>
                </a:solidFill>
              </a:rPr>
              <a:t>có</a:t>
            </a:r>
            <a:r>
              <a:rPr lang="en-US" sz="4000" dirty="0">
                <a:solidFill>
                  <a:schemeClr val="lt1"/>
                </a:solidFill>
              </a:rPr>
              <a:t> </a:t>
            </a:r>
            <a:r>
              <a:rPr lang="en-US" sz="4000" dirty="0" err="1">
                <a:solidFill>
                  <a:schemeClr val="lt1"/>
                </a:solidFill>
              </a:rPr>
              <a:t>biết</a:t>
            </a:r>
            <a:r>
              <a:rPr lang="en-US" sz="4000" dirty="0">
                <a:solidFill>
                  <a:schemeClr val="lt1"/>
                </a:solidFill>
              </a:rPr>
              <a:t> ?</a:t>
            </a:r>
            <a:endParaRPr sz="4000" dirty="0">
              <a:solidFill>
                <a:schemeClr val="lt1"/>
              </a:solidFill>
            </a:endParaRPr>
          </a:p>
        </p:txBody>
      </p:sp>
      <p:pic>
        <p:nvPicPr>
          <p:cNvPr id="4" name="Picture 3" descr="A person sitting in front of a whiteboard&#10;&#10;Description automatically generated with medium confidence">
            <a:extLst>
              <a:ext uri="{FF2B5EF4-FFF2-40B4-BE49-F238E27FC236}">
                <a16:creationId xmlns:a16="http://schemas.microsoft.com/office/drawing/2014/main" id="{1A3F2B3C-537B-473E-A04A-A98B2DB47DE5}"/>
              </a:ext>
            </a:extLst>
          </p:cNvPr>
          <p:cNvPicPr>
            <a:picLocks noChangeAspect="1"/>
          </p:cNvPicPr>
          <p:nvPr/>
        </p:nvPicPr>
        <p:blipFill>
          <a:blip r:embed="rId3"/>
          <a:stretch>
            <a:fillRect/>
          </a:stretch>
        </p:blipFill>
        <p:spPr>
          <a:xfrm>
            <a:off x="6710003" y="1344243"/>
            <a:ext cx="1822076" cy="2733114"/>
          </a:xfrm>
          <a:prstGeom prst="rect">
            <a:avLst/>
          </a:prstGeom>
        </p:spPr>
      </p:pic>
      <p:sp>
        <p:nvSpPr>
          <p:cNvPr id="11" name="Google Shape;757;p21">
            <a:extLst>
              <a:ext uri="{FF2B5EF4-FFF2-40B4-BE49-F238E27FC236}">
                <a16:creationId xmlns:a16="http://schemas.microsoft.com/office/drawing/2014/main" id="{F73E69AE-7D12-4E01-AF1C-15794CF80E5B}"/>
              </a:ext>
            </a:extLst>
          </p:cNvPr>
          <p:cNvSpPr txBox="1">
            <a:spLocks/>
          </p:cNvSpPr>
          <p:nvPr/>
        </p:nvSpPr>
        <p:spPr>
          <a:xfrm>
            <a:off x="322804" y="1583274"/>
            <a:ext cx="5970377" cy="84658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vi-VN" b="1" i="0" dirty="0">
                <a:solidFill>
                  <a:schemeClr val="bg1">
                    <a:lumMod val="95000"/>
                  </a:schemeClr>
                </a:solidFill>
                <a:effectLst/>
                <a:latin typeface="Segoe UI Historic" panose="020B0502040204020203" pitchFamily="34" charset="0"/>
              </a:rPr>
              <a:t>Gennady Korotkevich (Tourist) người ngoài hành tinh trong giới Thuật Toán</a:t>
            </a:r>
            <a:r>
              <a:rPr lang="en-US" b="1" i="0" dirty="0">
                <a:solidFill>
                  <a:schemeClr val="bg1">
                    <a:lumMod val="95000"/>
                  </a:schemeClr>
                </a:solidFill>
                <a:effectLst/>
                <a:latin typeface="Segoe UI Historic" panose="020B0502040204020203" pitchFamily="34" charset="0"/>
              </a:rPr>
              <a:t>:</a:t>
            </a:r>
          </a:p>
          <a:p>
            <a:pPr marL="285750" indent="-285750">
              <a:spcBef>
                <a:spcPts val="600"/>
              </a:spcBef>
              <a:buFont typeface="Arial" panose="020B0604020202020204" pitchFamily="34" charset="0"/>
              <a:buChar char="•"/>
            </a:pPr>
            <a:r>
              <a:rPr lang="en-US" b="1" dirty="0" err="1">
                <a:solidFill>
                  <a:schemeClr val="bg1">
                    <a:lumMod val="95000"/>
                  </a:schemeClr>
                </a:solidFill>
                <a:latin typeface="Segoe UI Historic" panose="020B0502040204020203" pitchFamily="34" charset="0"/>
              </a:rPr>
              <a:t>Biết</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viết</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phần</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mềm</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đầu</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tiên</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vào</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năm</a:t>
            </a:r>
            <a:r>
              <a:rPr lang="en-US" b="1" dirty="0">
                <a:solidFill>
                  <a:schemeClr val="bg1">
                    <a:lumMod val="95000"/>
                  </a:schemeClr>
                </a:solidFill>
                <a:latin typeface="Segoe UI Historic" panose="020B0502040204020203" pitchFamily="34" charset="0"/>
              </a:rPr>
              <a:t> 8 </a:t>
            </a:r>
            <a:r>
              <a:rPr lang="en-US" b="1" dirty="0" err="1">
                <a:solidFill>
                  <a:schemeClr val="bg1">
                    <a:lumMod val="95000"/>
                  </a:schemeClr>
                </a:solidFill>
                <a:latin typeface="Segoe UI Historic" panose="020B0502040204020203" pitchFamily="34" charset="0"/>
              </a:rPr>
              <a:t>tuổi</a:t>
            </a:r>
            <a:endParaRPr lang="en-US" b="1" dirty="0">
              <a:solidFill>
                <a:schemeClr val="bg1">
                  <a:lumMod val="95000"/>
                </a:schemeClr>
              </a:solidFill>
              <a:latin typeface="Segoe UI Historic" panose="020B0502040204020203" pitchFamily="34" charset="0"/>
            </a:endParaRPr>
          </a:p>
          <a:p>
            <a:pPr marL="285750" indent="-285750">
              <a:spcBef>
                <a:spcPts val="600"/>
              </a:spcBef>
              <a:buFont typeface="Arial" panose="020B0604020202020204" pitchFamily="34" charset="0"/>
              <a:buChar char="•"/>
            </a:pPr>
            <a:r>
              <a:rPr lang="en-US" b="1" dirty="0" err="1">
                <a:solidFill>
                  <a:schemeClr val="bg1">
                    <a:lumMod val="95000"/>
                  </a:schemeClr>
                </a:solidFill>
                <a:latin typeface="Segoe UI Historic" panose="020B0502040204020203" pitchFamily="34" charset="0"/>
              </a:rPr>
              <a:t>Tham</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gia</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kì</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thi</a:t>
            </a:r>
            <a:r>
              <a:rPr lang="en-US" b="1" dirty="0">
                <a:solidFill>
                  <a:schemeClr val="bg1">
                    <a:lumMod val="95000"/>
                  </a:schemeClr>
                </a:solidFill>
                <a:latin typeface="Segoe UI Historic" panose="020B0502040204020203" pitchFamily="34" charset="0"/>
              </a:rPr>
              <a:t> IOI </a:t>
            </a:r>
            <a:r>
              <a:rPr lang="en-US" b="1" dirty="0" err="1">
                <a:solidFill>
                  <a:schemeClr val="bg1">
                    <a:lumMod val="95000"/>
                  </a:schemeClr>
                </a:solidFill>
                <a:latin typeface="Segoe UI Historic" panose="020B0502040204020203" pitchFamily="34" charset="0"/>
              </a:rPr>
              <a:t>vào</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năm</a:t>
            </a:r>
            <a:r>
              <a:rPr lang="en-US" b="1" dirty="0">
                <a:solidFill>
                  <a:schemeClr val="bg1">
                    <a:lumMod val="95000"/>
                  </a:schemeClr>
                </a:solidFill>
                <a:latin typeface="Segoe UI Historic" panose="020B0502040204020203" pitchFamily="34" charset="0"/>
              </a:rPr>
              <a:t> 11 </a:t>
            </a:r>
            <a:r>
              <a:rPr lang="en-US" b="1" dirty="0" err="1">
                <a:solidFill>
                  <a:schemeClr val="bg1">
                    <a:lumMod val="95000"/>
                  </a:schemeClr>
                </a:solidFill>
                <a:latin typeface="Segoe UI Historic" panose="020B0502040204020203" pitchFamily="34" charset="0"/>
              </a:rPr>
              <a:t>tuổi</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sau</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đó</a:t>
            </a:r>
            <a:r>
              <a:rPr lang="en-US" b="1" dirty="0">
                <a:solidFill>
                  <a:schemeClr val="bg1">
                    <a:lumMod val="95000"/>
                  </a:schemeClr>
                </a:solidFill>
                <a:latin typeface="Segoe UI Historic" panose="020B0502040204020203" pitchFamily="34" charset="0"/>
              </a:rPr>
              <a:t> 6 </a:t>
            </a:r>
            <a:r>
              <a:rPr lang="en-US" b="1" dirty="0" err="1">
                <a:solidFill>
                  <a:schemeClr val="bg1">
                    <a:lumMod val="95000"/>
                  </a:schemeClr>
                </a:solidFill>
                <a:latin typeface="Segoe UI Historic" panose="020B0502040204020203" pitchFamily="34" charset="0"/>
              </a:rPr>
              <a:t>lần</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dành</a:t>
            </a:r>
            <a:r>
              <a:rPr lang="en-US" b="1" dirty="0">
                <a:solidFill>
                  <a:schemeClr val="bg1">
                    <a:lumMod val="95000"/>
                  </a:schemeClr>
                </a:solidFill>
                <a:latin typeface="Segoe UI Historic" panose="020B0502040204020203" pitchFamily="34" charset="0"/>
              </a:rPr>
              <a:t> HCV IOI </a:t>
            </a:r>
            <a:r>
              <a:rPr lang="en-US" b="1" dirty="0" err="1">
                <a:solidFill>
                  <a:schemeClr val="bg1">
                    <a:lumMod val="95000"/>
                  </a:schemeClr>
                </a:solidFill>
                <a:latin typeface="Segoe UI Historic" panose="020B0502040204020203" pitchFamily="34" charset="0"/>
              </a:rPr>
              <a:t>trong</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liên</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tiếp</a:t>
            </a:r>
            <a:r>
              <a:rPr lang="en-US" b="1" dirty="0">
                <a:solidFill>
                  <a:schemeClr val="bg1">
                    <a:lumMod val="95000"/>
                  </a:schemeClr>
                </a:solidFill>
                <a:latin typeface="Segoe UI Historic" panose="020B0502040204020203" pitchFamily="34" charset="0"/>
              </a:rPr>
              <a:t> 6 </a:t>
            </a:r>
            <a:r>
              <a:rPr lang="en-US" b="1" dirty="0" err="1">
                <a:solidFill>
                  <a:schemeClr val="bg1">
                    <a:lumMod val="95000"/>
                  </a:schemeClr>
                </a:solidFill>
                <a:latin typeface="Segoe UI Historic" panose="020B0502040204020203" pitchFamily="34" charset="0"/>
              </a:rPr>
              <a:t>năm</a:t>
            </a:r>
            <a:r>
              <a:rPr lang="en-US" b="1" dirty="0">
                <a:solidFill>
                  <a:schemeClr val="bg1">
                    <a:lumMod val="95000"/>
                  </a:schemeClr>
                </a:solidFill>
                <a:latin typeface="Segoe UI Historic" panose="020B0502040204020203" pitchFamily="34" charset="0"/>
              </a:rPr>
              <a:t> </a:t>
            </a:r>
          </a:p>
          <a:p>
            <a:pPr marL="285750" indent="-285750">
              <a:spcBef>
                <a:spcPts val="600"/>
              </a:spcBef>
              <a:buFont typeface="Arial" panose="020B0604020202020204" pitchFamily="34" charset="0"/>
              <a:buChar char="•"/>
            </a:pPr>
            <a:r>
              <a:rPr lang="en-US" b="1" dirty="0">
                <a:solidFill>
                  <a:schemeClr val="bg1">
                    <a:lumMod val="95000"/>
                  </a:schemeClr>
                </a:solidFill>
                <a:latin typeface="Segoe UI Historic" panose="020B0502040204020203" pitchFamily="34" charset="0"/>
              </a:rPr>
              <a:t>2 </a:t>
            </a:r>
            <a:r>
              <a:rPr lang="en-US" b="1" dirty="0" err="1">
                <a:solidFill>
                  <a:schemeClr val="bg1">
                    <a:lumMod val="95000"/>
                  </a:schemeClr>
                </a:solidFill>
                <a:latin typeface="Segoe UI Historic" panose="020B0502040204020203" pitchFamily="34" charset="0"/>
              </a:rPr>
              <a:t>lần</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vô</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địch</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kì</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thi</a:t>
            </a:r>
            <a:r>
              <a:rPr lang="en-US" b="1" dirty="0">
                <a:solidFill>
                  <a:schemeClr val="bg1">
                    <a:lumMod val="95000"/>
                  </a:schemeClr>
                </a:solidFill>
                <a:latin typeface="Segoe UI Historic" panose="020B0502040204020203" pitchFamily="34" charset="0"/>
              </a:rPr>
              <a:t> ACM-ICPC World Finals </a:t>
            </a:r>
            <a:r>
              <a:rPr lang="en-US" b="1" dirty="0" err="1">
                <a:solidFill>
                  <a:schemeClr val="bg1">
                    <a:lumMod val="95000"/>
                  </a:schemeClr>
                </a:solidFill>
                <a:latin typeface="Segoe UI Historic" panose="020B0502040204020203" pitchFamily="34" charset="0"/>
              </a:rPr>
              <a:t>năm</a:t>
            </a:r>
            <a:r>
              <a:rPr lang="en-US" b="1" dirty="0">
                <a:solidFill>
                  <a:schemeClr val="bg1">
                    <a:lumMod val="95000"/>
                  </a:schemeClr>
                </a:solidFill>
                <a:latin typeface="Segoe UI Historic" panose="020B0502040204020203" pitchFamily="34" charset="0"/>
              </a:rPr>
              <a:t> 2013 </a:t>
            </a:r>
            <a:r>
              <a:rPr lang="en-US" b="1" dirty="0" err="1">
                <a:solidFill>
                  <a:schemeClr val="bg1">
                    <a:lumMod val="95000"/>
                  </a:schemeClr>
                </a:solidFill>
                <a:latin typeface="Segoe UI Historic" panose="020B0502040204020203" pitchFamily="34" charset="0"/>
              </a:rPr>
              <a:t>và</a:t>
            </a:r>
            <a:r>
              <a:rPr lang="en-US" b="1" dirty="0">
                <a:solidFill>
                  <a:schemeClr val="bg1">
                    <a:lumMod val="95000"/>
                  </a:schemeClr>
                </a:solidFill>
                <a:latin typeface="Segoe UI Historic" panose="020B0502040204020203" pitchFamily="34" charset="0"/>
              </a:rPr>
              <a:t> 2015</a:t>
            </a:r>
          </a:p>
          <a:p>
            <a:pPr marL="285750" indent="-285750">
              <a:spcBef>
                <a:spcPts val="600"/>
              </a:spcBef>
              <a:buFont typeface="Arial" panose="020B0604020202020204" pitchFamily="34" charset="0"/>
              <a:buChar char="•"/>
            </a:pPr>
            <a:r>
              <a:rPr lang="en-US" b="1" dirty="0">
                <a:solidFill>
                  <a:schemeClr val="bg1">
                    <a:lumMod val="95000"/>
                  </a:schemeClr>
                </a:solidFill>
                <a:latin typeface="Segoe UI Historic" panose="020B0502040204020203" pitchFamily="34" charset="0"/>
              </a:rPr>
              <a:t>Anh </a:t>
            </a:r>
            <a:r>
              <a:rPr lang="en-US" b="1" dirty="0" err="1">
                <a:solidFill>
                  <a:schemeClr val="bg1">
                    <a:lumMod val="95000"/>
                  </a:schemeClr>
                </a:solidFill>
                <a:latin typeface="Segoe UI Historic" panose="020B0502040204020203" pitchFamily="34" charset="0"/>
              </a:rPr>
              <a:t>cũng</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nhiều</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lần</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vô</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địch</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các</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kì</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thi</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Thuật</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toán</a:t>
            </a:r>
            <a:r>
              <a:rPr lang="en-US" b="1" dirty="0">
                <a:solidFill>
                  <a:schemeClr val="bg1">
                    <a:lumMod val="95000"/>
                  </a:schemeClr>
                </a:solidFill>
                <a:latin typeface="Segoe UI Historic" panose="020B0502040204020203" pitchFamily="34" charset="0"/>
              </a:rPr>
              <a:t> do Facebook, Google </a:t>
            </a:r>
            <a:r>
              <a:rPr lang="en-US" b="1" dirty="0" err="1">
                <a:solidFill>
                  <a:schemeClr val="bg1">
                    <a:lumMod val="95000"/>
                  </a:schemeClr>
                </a:solidFill>
                <a:latin typeface="Segoe UI Historic" panose="020B0502040204020203" pitchFamily="34" charset="0"/>
              </a:rPr>
              <a:t>tổ</a:t>
            </a:r>
            <a:r>
              <a:rPr lang="en-US" b="1" dirty="0">
                <a:solidFill>
                  <a:schemeClr val="bg1">
                    <a:lumMod val="95000"/>
                  </a:schemeClr>
                </a:solidFill>
                <a:latin typeface="Segoe UI Historic" panose="020B0502040204020203" pitchFamily="34" charset="0"/>
              </a:rPr>
              <a:t> </a:t>
            </a:r>
            <a:r>
              <a:rPr lang="en-US" b="1" dirty="0" err="1">
                <a:solidFill>
                  <a:schemeClr val="bg1">
                    <a:lumMod val="95000"/>
                  </a:schemeClr>
                </a:solidFill>
                <a:latin typeface="Segoe UI Historic" panose="020B0502040204020203" pitchFamily="34" charset="0"/>
              </a:rPr>
              <a:t>chức</a:t>
            </a:r>
            <a:r>
              <a:rPr lang="en-US" b="1" dirty="0">
                <a:solidFill>
                  <a:schemeClr val="bg1">
                    <a:lumMod val="95000"/>
                  </a:schemeClr>
                </a:solidFill>
                <a:latin typeface="Segoe UI Historic" panose="020B0502040204020203" pitchFamily="34" charset="0"/>
              </a:rPr>
              <a:t>,…</a:t>
            </a:r>
            <a:endParaRPr lang="vi-VN" b="1" dirty="0">
              <a:solidFill>
                <a:schemeClr val="bg1">
                  <a:lumMod val="95000"/>
                </a:schemeClr>
              </a:solidFill>
            </a:endParaRPr>
          </a:p>
        </p:txBody>
      </p:sp>
    </p:spTree>
    <p:extLst>
      <p:ext uri="{BB962C8B-B14F-4D97-AF65-F5344CB8AC3E}">
        <p14:creationId xmlns:p14="http://schemas.microsoft.com/office/powerpoint/2010/main" val="985439965"/>
      </p:ext>
    </p:extLst>
  </p:cSld>
  <p:clrMapOvr>
    <a:masterClrMapping/>
  </p:clrMapOvr>
  <p:transition spd="slow">
    <p:push dir="u"/>
  </p:transition>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2812</Words>
  <Application>Microsoft Office PowerPoint</Application>
  <PresentationFormat>On-screen Show (16:9)</PresentationFormat>
  <Paragraphs>222</Paragraphs>
  <Slides>37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Calibri</vt:lpstr>
      <vt:lpstr>Short Stack</vt:lpstr>
      <vt:lpstr>Quicksand</vt:lpstr>
      <vt:lpstr>Segoe UI Historic</vt:lpstr>
      <vt:lpstr>Coiny</vt:lpstr>
      <vt:lpstr>Cambria Math</vt:lpstr>
      <vt:lpstr>Amatic SC</vt:lpstr>
      <vt:lpstr>Arial</vt:lpstr>
      <vt:lpstr>Knight template</vt:lpstr>
      <vt:lpstr>Luyện tập thiết kế thuật toán-nhóm 4</vt:lpstr>
      <vt:lpstr>Giới thiệu</vt:lpstr>
      <vt:lpstr>1. Ôn tập</vt:lpstr>
      <vt:lpstr>Luật chơi</vt:lpstr>
      <vt:lpstr>PowerPoint Presentation</vt:lpstr>
      <vt:lpstr>2.Luyện tập</vt:lpstr>
      <vt:lpstr>Nhân vật</vt:lpstr>
      <vt:lpstr>Bài 1</vt:lpstr>
      <vt:lpstr>Bạn có biết ?</vt:lpstr>
      <vt:lpstr>PowerPoint Presentation</vt:lpstr>
      <vt:lpstr>PowerPoint Presentation</vt:lpstr>
      <vt:lpstr>PowerPoint Presentation</vt:lpstr>
      <vt:lpstr>PowerPoint Presentation</vt:lpstr>
      <vt:lpstr>PowerPoint Presentation</vt:lpstr>
      <vt:lpstr>Lời giải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Ứng dụng</vt:lpstr>
      <vt:lpstr>PowerPoint Presentation</vt:lpstr>
      <vt:lpstr>PowerPoint Presentation</vt:lpstr>
      <vt:lpstr>4. Tổng kết</vt:lpstr>
      <vt:lpstr>Roadmap</vt:lpstr>
      <vt:lpstr> Extra Resources</vt:lpstr>
      <vt:lpstr>THANKS!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Luyện tập thiết kế thuật toán-nhóm 4</dc:title>
  <dc:creator>luong trieu vy</dc:creator>
  <cp:lastModifiedBy>luong trieu vy</cp:lastModifiedBy>
  <cp:revision>6</cp:revision>
  <dcterms:modified xsi:type="dcterms:W3CDTF">2021-12-29T03:53:09Z</dcterms:modified>
</cp:coreProperties>
</file>