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65" r:id="rId13"/>
    <p:sldId id="278" r:id="rId14"/>
    <p:sldId id="279" r:id="rId15"/>
    <p:sldId id="264" r:id="rId16"/>
    <p:sldId id="280" r:id="rId17"/>
    <p:sldId id="281" r:id="rId18"/>
    <p:sldId id="28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4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0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4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6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78E6D7-B92B-449E-8C9F-FAE9A6BB377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301BDB-CEDE-40CF-B44D-CF4E24E71A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6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7147" y="767128"/>
            <a:ext cx="8637073" cy="145732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MINING ON US - CENSUS DATA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315" y="2426676"/>
            <a:ext cx="5222736" cy="1028700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Dr.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Longzhuang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  <a:p>
            <a:pPr algn="ctr"/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algn="ctr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70031" y="4504592"/>
            <a:ext cx="5227020" cy="1028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r>
              <a:rPr lang="en-US" sz="4000" dirty="0"/>
              <a:t>Presented by</a:t>
            </a: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Datta pinnaka</a:t>
            </a: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Naveen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chada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  <a:p>
            <a:pPr algn="ctr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5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4541" y="1552940"/>
            <a:ext cx="11563350" cy="2790487"/>
            <a:chOff x="294541" y="1552940"/>
            <a:chExt cx="11563350" cy="27904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41" y="1552940"/>
              <a:ext cx="11563350" cy="25812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121264" y="3974095"/>
              <a:ext cx="3668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Fig: YARN cluster using </a:t>
              </a:r>
              <a:r>
                <a:rPr lang="en-US" dirty="0" err="1"/>
                <a:t>sbatch</a:t>
              </a:r>
              <a:r>
                <a:rPr lang="en-US" dirty="0"/>
                <a:t> 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18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0276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98577" y="905608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Output rules and frequent patterns from cluster</a:t>
            </a:r>
          </a:p>
        </p:txBody>
      </p:sp>
    </p:spTree>
    <p:extLst>
      <p:ext uri="{BB962C8B-B14F-4D97-AF65-F5344CB8AC3E}">
        <p14:creationId xmlns:p14="http://schemas.microsoft.com/office/powerpoint/2010/main" val="44877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Rule Mining Process – WEKA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842" y="1857471"/>
            <a:ext cx="9603275" cy="3954245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Data preprocessing step to remove continuous data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Apply filter to convert all Nominal and Numeric attributes into Binary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Set the parameters for FP-Growth such as confidence and support</a:t>
            </a:r>
          </a:p>
        </p:txBody>
      </p:sp>
    </p:spTree>
    <p:extLst>
      <p:ext uri="{BB962C8B-B14F-4D97-AF65-F5344CB8AC3E}">
        <p14:creationId xmlns:p14="http://schemas.microsoft.com/office/powerpoint/2010/main" val="419681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7808" y="2778370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attributes </a:t>
            </a:r>
            <a:r>
              <a:rPr lang="en-US" b="1" dirty="0" err="1"/>
              <a:t>binarized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083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3608" y="180242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rules obtained from WEKA</a:t>
            </a:r>
          </a:p>
        </p:txBody>
      </p:sp>
    </p:spTree>
    <p:extLst>
      <p:ext uri="{BB962C8B-B14F-4D97-AF65-F5344CB8AC3E}">
        <p14:creationId xmlns:p14="http://schemas.microsoft.com/office/powerpoint/2010/main" val="426095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RESULTING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842" y="1875055"/>
            <a:ext cx="9603275" cy="40509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[ Male,  Native- Born in the United States,  Not associated, -50000] =&gt; [ United-States], 0.9035487464375099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[ High school graduate,  Native- Born in the United States] =&gt; [ United-States], 0.9311003683241252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[ Married-civilian spouse present,  United-States, -50000] =&gt; [own business], 0.9860935319508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[ Female, own business,  United-States,  All other,  Native- Born in the United States] =&gt; [-50000], 0.9644250706110921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7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Most of the united states population works in the private sector. Among the working population most of them are male.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Most of the US citizens are High school graduates.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Average taxable income from a US citizen is less than $50000.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Female Entrepreneurs are taxable less than $50000.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our findings we recommend The US government to focus on Education for citizens and reduce the taxes to encourage more women in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0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PERFORMANCE COMPARISION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564755"/>
              </p:ext>
            </p:extLst>
          </p:nvPr>
        </p:nvGraphicFramePr>
        <p:xfrm>
          <a:off x="1815737" y="1916599"/>
          <a:ext cx="8621486" cy="40075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8859">
                  <a:extLst>
                    <a:ext uri="{9D8B030D-6E8A-4147-A177-3AD203B41FA5}">
                      <a16:colId xmlns:a16="http://schemas.microsoft.com/office/drawing/2014/main" val="1895773218"/>
                    </a:ext>
                  </a:extLst>
                </a:gridCol>
                <a:gridCol w="1234422">
                  <a:extLst>
                    <a:ext uri="{9D8B030D-6E8A-4147-A177-3AD203B41FA5}">
                      <a16:colId xmlns:a16="http://schemas.microsoft.com/office/drawing/2014/main" val="747743592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345310453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45068929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34648796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805831101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624144327"/>
                    </a:ext>
                  </a:extLst>
                </a:gridCol>
              </a:tblGrid>
              <a:tr h="1995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WEKA</a:t>
                      </a:r>
                      <a:r>
                        <a:rPr lang="en-US" baseline="0" dirty="0"/>
                        <a:t> local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machine using maven</a:t>
                      </a:r>
                    </a:p>
                    <a:p>
                      <a:pPr algn="ctr"/>
                      <a:r>
                        <a:rPr lang="en-US" dirty="0"/>
                        <a:t>[one node]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  <a:r>
                        <a:rPr lang="en-US" baseline="0" dirty="0"/>
                        <a:t> machine using spark submit</a:t>
                      </a:r>
                    </a:p>
                    <a:p>
                      <a:pPr algn="ctr"/>
                      <a:r>
                        <a:rPr lang="en-US" baseline="0" dirty="0"/>
                        <a:t>[one node]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Spark</a:t>
                      </a:r>
                      <a:r>
                        <a:rPr lang="en-US" baseline="0" dirty="0"/>
                        <a:t> standalone cluster</a:t>
                      </a:r>
                      <a:r>
                        <a:rPr lang="en-US" dirty="0"/>
                        <a:t> with client deploy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[20 cores 4G]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Spark</a:t>
                      </a:r>
                      <a:r>
                        <a:rPr lang="en-US" baseline="0" dirty="0"/>
                        <a:t> standalone cluster</a:t>
                      </a:r>
                      <a:r>
                        <a:rPr lang="en-US" dirty="0"/>
                        <a:t> with client deploy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[40 cores 4G]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YARN cluster using spark submit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993442"/>
                  </a:ext>
                </a:extLst>
              </a:tr>
              <a:tr h="1995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dirty="0"/>
                        <a:t>Appx. 3</a:t>
                      </a:r>
                      <a:r>
                        <a:rPr lang="en-US" sz="1600" baseline="0" dirty="0"/>
                        <a:t> min {reading, applying filter and rule mining}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24.207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23.449sec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16.945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15.372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9.449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9079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95093" y="5924194"/>
            <a:ext cx="440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the data file is 52.7 MB</a:t>
            </a:r>
          </a:p>
        </p:txBody>
      </p:sp>
    </p:spTree>
    <p:extLst>
      <p:ext uri="{BB962C8B-B14F-4D97-AF65-F5344CB8AC3E}">
        <p14:creationId xmlns:p14="http://schemas.microsoft.com/office/powerpoint/2010/main" val="229394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1123" y="2967335"/>
            <a:ext cx="62249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44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66" y="1781662"/>
            <a:ext cx="10934700" cy="4909283"/>
          </a:xfrm>
        </p:spPr>
        <p:txBody>
          <a:bodyPr numCol="2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mining process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rules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487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OBJECTIVES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 US census data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This data set contains weighted census data extracted from the Current Population Surveys conducted by the U.S. Census Bureau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instances -- </a:t>
            </a:r>
            <a:r>
              <a:rPr lang="en-US" dirty="0"/>
              <a:t>199523 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attributes – 17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Size of the data file is 52.7 MB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2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derived from Association rule mining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Employment status of the entire population in United states.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Education levels of normal US citizen.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Taxable income amount range for individuals.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Female Entrepreneurs in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7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542" y="31357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DATASET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Class of the worker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Education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Marital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Occupation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Race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Hispanic origin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Sex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Member of a labor union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Reason for un employment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Full or part time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Tax filer stat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Detailed household summary in household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Instance weight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Country of birth self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Citizenship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Own business or self employed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Tax Income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69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Missing values are replaced with most occurring label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Instances with duplicate values for multiple attributes are discarded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Continuous attributes are removed while processing with WEKA</a:t>
            </a:r>
          </a:p>
        </p:txBody>
      </p:sp>
    </p:spTree>
    <p:extLst>
      <p:ext uri="{BB962C8B-B14F-4D97-AF65-F5344CB8AC3E}">
        <p14:creationId xmlns:p14="http://schemas.microsoft.com/office/powerpoint/2010/main" val="15854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449" y="356941"/>
            <a:ext cx="10058400" cy="1450757"/>
          </a:xfrm>
        </p:spPr>
        <p:txBody>
          <a:bodyPr anchor="ctr"/>
          <a:lstStyle/>
          <a:p>
            <a:pPr algn="ctr"/>
            <a:r>
              <a:rPr lang="en-US" dirty="0"/>
              <a:t>Rule Mining Process – Spark </a:t>
            </a:r>
            <a:r>
              <a:rPr lang="en-US" dirty="0" err="1"/>
              <a:t>MLlib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722430"/>
              </p:ext>
            </p:extLst>
          </p:nvPr>
        </p:nvGraphicFramePr>
        <p:xfrm>
          <a:off x="1132449" y="2250706"/>
          <a:ext cx="10058715" cy="38159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1743">
                  <a:extLst>
                    <a:ext uri="{9D8B030D-6E8A-4147-A177-3AD203B41FA5}">
                      <a16:colId xmlns:a16="http://schemas.microsoft.com/office/drawing/2014/main" val="3765164017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1541852848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1005341071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2266166122"/>
                    </a:ext>
                  </a:extLst>
                </a:gridCol>
                <a:gridCol w="2011743">
                  <a:extLst>
                    <a:ext uri="{9D8B030D-6E8A-4147-A177-3AD203B41FA5}">
                      <a16:colId xmlns:a16="http://schemas.microsoft.com/office/drawing/2014/main" val="3103208764"/>
                    </a:ext>
                  </a:extLst>
                </a:gridCol>
              </a:tblGrid>
              <a:tr h="19168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  <a:r>
                        <a:rPr lang="en-US" baseline="0" dirty="0"/>
                        <a:t> Information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machine using 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</a:t>
                      </a:r>
                      <a:r>
                        <a:rPr lang="en-US" baseline="0" dirty="0"/>
                        <a:t> machine using spark submit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Spark</a:t>
                      </a:r>
                      <a:r>
                        <a:rPr lang="en-US" baseline="0" dirty="0"/>
                        <a:t> standalone cluster</a:t>
                      </a:r>
                      <a:r>
                        <a:rPr lang="en-US" dirty="0"/>
                        <a:t> with client deploy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YARN cluster using spark submit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57587"/>
                  </a:ext>
                </a:extLst>
              </a:tr>
              <a:tr h="18991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node with default settings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node default settings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cores,</a:t>
                      </a:r>
                      <a:r>
                        <a:rPr lang="en-US" baseline="0" dirty="0"/>
                        <a:t> 4GB 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Sbatch</a:t>
                      </a:r>
                      <a:r>
                        <a:rPr lang="en-US" dirty="0"/>
                        <a:t> job submission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781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0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422" y="179376"/>
            <a:ext cx="11859689" cy="5902600"/>
            <a:chOff x="241422" y="179376"/>
            <a:chExt cx="11859689" cy="5902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8869" y="179376"/>
              <a:ext cx="4791808" cy="27125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01" y="231423"/>
              <a:ext cx="5405093" cy="266053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488236" y="2891961"/>
              <a:ext cx="31803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Fig: </a:t>
              </a:r>
              <a:r>
                <a:rPr lang="en-US" dirty="0"/>
                <a:t>Local machine using maven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422" y="3606103"/>
              <a:ext cx="6080247" cy="19463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5491" y="3672203"/>
              <a:ext cx="5385620" cy="188029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19734" y="5712644"/>
              <a:ext cx="3717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Fig: </a:t>
              </a:r>
              <a:r>
                <a:rPr lang="en-US" dirty="0"/>
                <a:t>Local machine using spark 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99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51" y="297106"/>
            <a:ext cx="11306175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51" y="3094455"/>
            <a:ext cx="11414980" cy="27678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8134" y="5862271"/>
            <a:ext cx="4231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b="1" dirty="0"/>
              <a:t>Fig: </a:t>
            </a:r>
            <a:r>
              <a:rPr lang="en-US" dirty="0"/>
              <a:t>Spark standalone cluster with 40 cores </a:t>
            </a:r>
          </a:p>
        </p:txBody>
      </p:sp>
    </p:spTree>
    <p:extLst>
      <p:ext uri="{BB962C8B-B14F-4D97-AF65-F5344CB8AC3E}">
        <p14:creationId xmlns:p14="http://schemas.microsoft.com/office/powerpoint/2010/main" val="42585795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742</TotalTime>
  <Words>550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Times New Roman</vt:lpstr>
      <vt:lpstr>Wingdings</vt:lpstr>
      <vt:lpstr>Retrospect</vt:lpstr>
      <vt:lpstr>ASSOCIATION RULE MINING ON US - CENSUS DATA  </vt:lpstr>
      <vt:lpstr>OUTLINE  </vt:lpstr>
      <vt:lpstr>OBJECTIVES </vt:lpstr>
      <vt:lpstr>Benefits derived from Association rule mining  </vt:lpstr>
      <vt:lpstr>DATASET ATTRIBUTES</vt:lpstr>
      <vt:lpstr>DATA PREPROCESSING</vt:lpstr>
      <vt:lpstr>Rule Mining Process – Spark MLlib</vt:lpstr>
      <vt:lpstr>PowerPoint Presentation</vt:lpstr>
      <vt:lpstr>PowerPoint Presentation</vt:lpstr>
      <vt:lpstr>PowerPoint Presentation</vt:lpstr>
      <vt:lpstr>PowerPoint Presentation</vt:lpstr>
      <vt:lpstr>Rule Mining Process – WEKA</vt:lpstr>
      <vt:lpstr>PowerPoint Presentation</vt:lpstr>
      <vt:lpstr>PowerPoint Presentation</vt:lpstr>
      <vt:lpstr>RESULTING RULES</vt:lpstr>
      <vt:lpstr>FINDINGS</vt:lpstr>
      <vt:lpstr>RECOMMENDATIONS</vt:lpstr>
      <vt:lpstr>PERFORMANCE COMPARISION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 ON CREDIT DATA SET</dc:title>
  <dc:creator>vinay pinnaka</dc:creator>
  <cp:lastModifiedBy>vinay pinnaka</cp:lastModifiedBy>
  <cp:revision>72</cp:revision>
  <dcterms:created xsi:type="dcterms:W3CDTF">2016-07-01T05:04:46Z</dcterms:created>
  <dcterms:modified xsi:type="dcterms:W3CDTF">2016-10-04T01:52:48Z</dcterms:modified>
</cp:coreProperties>
</file>