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6"/>
  </p:notesMasterIdLst>
  <p:handoutMasterIdLst>
    <p:handoutMasterId r:id="rId7"/>
  </p:handoutMasterIdLst>
  <p:sldIdLst>
    <p:sldId id="1214" r:id="rId5"/>
  </p:sldIdLst>
  <p:sldSz cx="9144000" cy="6858000" type="screen4x3"/>
  <p:notesSz cx="6797675" cy="9928225"/>
  <p:custDataLst>
    <p:tags r:id="rId8"/>
  </p:custDataLst>
  <p:defaultTextStyle>
    <a:defPPr>
      <a:defRPr lang="en-US"/>
    </a:defPPr>
    <a:lvl1pPr marL="0" algn="l" defTabSz="865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32672" algn="l" defTabSz="865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865326" algn="l" defTabSz="865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298005" algn="l" defTabSz="865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730663" algn="l" defTabSz="865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163328" algn="l" defTabSz="865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595996" algn="l" defTabSz="865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028668" algn="l" defTabSz="865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461340" algn="l" defTabSz="865326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a MARFO" initials="TM" lastIdx="4" clrIdx="0"/>
  <p:cmAuthor id="2" name="estellewright@hsbc.com" initials="EW" lastIdx="2" clrIdx="1">
    <p:extLst>
      <p:ext uri="{19B8F6BF-5375-455C-9EA6-DF929625EA0E}">
        <p15:presenceInfo xmlns:p15="http://schemas.microsoft.com/office/powerpoint/2012/main" userId="estellewright@hsbc.com" providerId="None"/>
      </p:ext>
    </p:extLst>
  </p:cmAuthor>
  <p:cmAuthor id="3" name="grant.hopkins@hsbc.com" initials="g" lastIdx="1" clrIdx="2">
    <p:extLst>
      <p:ext uri="{19B8F6BF-5375-455C-9EA6-DF929625EA0E}">
        <p15:presenceInfo xmlns:p15="http://schemas.microsoft.com/office/powerpoint/2012/main" userId="grant.hopkins@hsbc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7F00"/>
    <a:srgbClr val="007F3A"/>
    <a:srgbClr val="CCCFD5"/>
    <a:srgbClr val="99CC00"/>
    <a:srgbClr val="FF9900"/>
    <a:srgbClr val="FF66FF"/>
    <a:srgbClr val="85074F"/>
    <a:srgbClr val="FFFFFF"/>
    <a:srgbClr val="FFCCCC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646" autoAdjust="0"/>
    <p:restoredTop sz="96305" autoAdjust="0"/>
  </p:normalViewPr>
  <p:slideViewPr>
    <p:cSldViewPr>
      <p:cViewPr varScale="1">
        <p:scale>
          <a:sx n="131" d="100"/>
          <a:sy n="131" d="100"/>
        </p:scale>
        <p:origin x="219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3130" y="6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" y="7"/>
            <a:ext cx="2946189" cy="496412"/>
          </a:xfrm>
          <a:prstGeom prst="rect">
            <a:avLst/>
          </a:prstGeom>
        </p:spPr>
        <p:txBody>
          <a:bodyPr vert="horz" lIns="91390" tIns="45692" rIns="91390" bIns="4569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907" y="7"/>
            <a:ext cx="2946189" cy="496412"/>
          </a:xfrm>
          <a:prstGeom prst="rect">
            <a:avLst/>
          </a:prstGeom>
        </p:spPr>
        <p:txBody>
          <a:bodyPr vert="horz" lIns="91390" tIns="45692" rIns="91390" bIns="45692" rtlCol="0"/>
          <a:lstStyle>
            <a:lvl1pPr algn="r">
              <a:defRPr sz="1200"/>
            </a:lvl1pPr>
          </a:lstStyle>
          <a:p>
            <a:fld id="{44D1CFED-3A5E-4F21-AAEA-E79CAAD575E7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9" y="9430230"/>
            <a:ext cx="2946189" cy="496412"/>
          </a:xfrm>
          <a:prstGeom prst="rect">
            <a:avLst/>
          </a:prstGeom>
        </p:spPr>
        <p:txBody>
          <a:bodyPr vert="horz" lIns="91390" tIns="45692" rIns="91390" bIns="4569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907" y="9430230"/>
            <a:ext cx="2946189" cy="496412"/>
          </a:xfrm>
          <a:prstGeom prst="rect">
            <a:avLst/>
          </a:prstGeom>
        </p:spPr>
        <p:txBody>
          <a:bodyPr vert="horz" lIns="91390" tIns="45692" rIns="91390" bIns="45692" rtlCol="0" anchor="b"/>
          <a:lstStyle>
            <a:lvl1pPr algn="r">
              <a:defRPr sz="1200"/>
            </a:lvl1pPr>
          </a:lstStyle>
          <a:p>
            <a:fld id="{8E9A0527-8DA4-4CBB-A881-3DAD369158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5961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9" y="7"/>
            <a:ext cx="2946189" cy="496412"/>
          </a:xfrm>
          <a:prstGeom prst="rect">
            <a:avLst/>
          </a:prstGeom>
        </p:spPr>
        <p:txBody>
          <a:bodyPr vert="horz" lIns="91390" tIns="45692" rIns="91390" bIns="45692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907" y="7"/>
            <a:ext cx="2946189" cy="496412"/>
          </a:xfrm>
          <a:prstGeom prst="rect">
            <a:avLst/>
          </a:prstGeom>
        </p:spPr>
        <p:txBody>
          <a:bodyPr vert="horz" lIns="91390" tIns="45692" rIns="91390" bIns="45692" rtlCol="0"/>
          <a:lstStyle>
            <a:lvl1pPr algn="r">
              <a:defRPr sz="1200"/>
            </a:lvl1pPr>
          </a:lstStyle>
          <a:p>
            <a:fld id="{D9BC7489-AF94-4955-8637-4255AF5B2872}" type="datetimeFigureOut">
              <a:rPr lang="en-GB" smtClean="0"/>
              <a:t>06/11/2019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21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0" tIns="45692" rIns="91390" bIns="45692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915"/>
            <a:ext cx="5438140" cy="4467702"/>
          </a:xfrm>
          <a:prstGeom prst="rect">
            <a:avLst/>
          </a:prstGeom>
        </p:spPr>
        <p:txBody>
          <a:bodyPr vert="horz" lIns="91390" tIns="45692" rIns="91390" bIns="4569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9" y="9430230"/>
            <a:ext cx="2946189" cy="496412"/>
          </a:xfrm>
          <a:prstGeom prst="rect">
            <a:avLst/>
          </a:prstGeom>
        </p:spPr>
        <p:txBody>
          <a:bodyPr vert="horz" lIns="91390" tIns="45692" rIns="91390" bIns="45692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907" y="9430230"/>
            <a:ext cx="2946189" cy="496412"/>
          </a:xfrm>
          <a:prstGeom prst="rect">
            <a:avLst/>
          </a:prstGeom>
        </p:spPr>
        <p:txBody>
          <a:bodyPr vert="horz" lIns="91390" tIns="45692" rIns="91390" bIns="45692" rtlCol="0" anchor="b"/>
          <a:lstStyle>
            <a:lvl1pPr algn="r">
              <a:defRPr sz="1200"/>
            </a:lvl1pPr>
          </a:lstStyle>
          <a:p>
            <a:fld id="{12D2F137-A826-4A8A-91F4-B4EC7E345AA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466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865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32672" algn="l" defTabSz="865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865326" algn="l" defTabSz="865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298005" algn="l" defTabSz="865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730663" algn="l" defTabSz="865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163328" algn="l" defTabSz="865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595996" algn="l" defTabSz="865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028668" algn="l" defTabSz="865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461340" algn="l" defTabSz="865326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0"/>
          <p:cNvSpPr>
            <a:spLocks noChangeArrowheads="1"/>
          </p:cNvSpPr>
          <p:nvPr userDrawn="1"/>
        </p:nvSpPr>
        <p:spPr bwMode="auto">
          <a:xfrm>
            <a:off x="0" y="3429001"/>
            <a:ext cx="9144000" cy="20447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0" tIns="34043" rIns="0" bIns="0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100" b="1">
              <a:solidFill>
                <a:srgbClr val="000000"/>
              </a:solidFill>
            </a:endParaRPr>
          </a:p>
        </p:txBody>
      </p:sp>
      <p:sp>
        <p:nvSpPr>
          <p:cNvPr id="4" name="Rectangle 82"/>
          <p:cNvSpPr>
            <a:spLocks noChangeArrowheads="1"/>
          </p:cNvSpPr>
          <p:nvPr userDrawn="1"/>
        </p:nvSpPr>
        <p:spPr bwMode="auto">
          <a:xfrm>
            <a:off x="8858254" y="0"/>
            <a:ext cx="127488" cy="6858000"/>
          </a:xfrm>
          <a:prstGeom prst="rect">
            <a:avLst/>
          </a:prstGeom>
          <a:solidFill>
            <a:schemeClr val="tx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9596" tIns="44781" rIns="89596" bIns="44781" anchor="ctr"/>
          <a:lstStyle/>
          <a:p>
            <a:pPr algn="ctr" defTabSz="893882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700" b="1" i="1">
              <a:solidFill>
                <a:srgbClr val="000000"/>
              </a:solidFill>
            </a:endParaRPr>
          </a:p>
        </p:txBody>
      </p:sp>
      <p:sp>
        <p:nvSpPr>
          <p:cNvPr id="5" name="AutoShape 27"/>
          <p:cNvSpPr>
            <a:spLocks noChangeArrowheads="1"/>
          </p:cNvSpPr>
          <p:nvPr userDrawn="1"/>
        </p:nvSpPr>
        <p:spPr bwMode="gray">
          <a:xfrm rot="16200000">
            <a:off x="8782457" y="5826240"/>
            <a:ext cx="296863" cy="145073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89596" tIns="44781" rIns="89596" bIns="44781" anchor="ctr"/>
          <a:lstStyle/>
          <a:p>
            <a:pPr algn="ctr" defTabSz="839789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700" i="1">
              <a:solidFill>
                <a:srgbClr val="000000"/>
              </a:solidFill>
            </a:endParaRPr>
          </a:p>
        </p:txBody>
      </p:sp>
      <p:pic>
        <p:nvPicPr>
          <p:cNvPr id="6" name="Picture 45" descr="HSBC Hexagon_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858" y="5759450"/>
            <a:ext cx="1500554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5551" name="Rectangle 47"/>
          <p:cNvSpPr>
            <a:spLocks noGrp="1" noChangeArrowheads="1"/>
          </p:cNvSpPr>
          <p:nvPr>
            <p:ph type="ctrTitle" sz="quarter"/>
          </p:nvPr>
        </p:nvSpPr>
        <p:spPr>
          <a:xfrm>
            <a:off x="635546" y="2747117"/>
            <a:ext cx="7772120" cy="410038"/>
          </a:xfrm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291" tIns="41154" rIns="82291" bIns="0" anchor="b"/>
          <a:lstStyle>
            <a:lvl1pPr>
              <a:lnSpc>
                <a:spcPct val="100000"/>
              </a:lnSpc>
              <a:defRPr sz="2900" b="1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noProof="0" dirty="0"/>
              <a:t>Click to edit Master title style</a:t>
            </a:r>
          </a:p>
        </p:txBody>
      </p:sp>
      <p:sp>
        <p:nvSpPr>
          <p:cNvPr id="7" name="Rectangle 54"/>
          <p:cNvSpPr>
            <a:spLocks noGrp="1" noChangeArrowheads="1"/>
          </p:cNvSpPr>
          <p:nvPr>
            <p:ph type="ftr" sz="quarter" idx="10"/>
          </p:nvPr>
        </p:nvSpPr>
        <p:spPr>
          <a:xfrm>
            <a:off x="634937" y="6403980"/>
            <a:ext cx="65" cy="153888"/>
          </a:xfrm>
        </p:spPr>
        <p:txBody>
          <a:bodyPr/>
          <a:lstStyle>
            <a:lvl1pPr algn="l"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24938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lIns="82291" tIns="41154" rIns="82291" bIns="41154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18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6784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Workstreams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>
            <a:spLocks noChangeArrowheads="1"/>
          </p:cNvSpPr>
          <p:nvPr userDrawn="1"/>
        </p:nvSpPr>
        <p:spPr bwMode="auto">
          <a:xfrm>
            <a:off x="566809" y="659368"/>
            <a:ext cx="894477" cy="190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 algn="ctr" defTabSz="887531"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35" b="0" dirty="0">
                <a:solidFill>
                  <a:srgbClr val="969696"/>
                </a:solidFill>
              </a:rPr>
              <a:t>Report Date: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/>
          </p:nvPr>
        </p:nvSpPr>
        <p:spPr>
          <a:xfrm>
            <a:off x="540353" y="199027"/>
            <a:ext cx="1861838" cy="42278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buNone/>
              <a:defRPr sz="1764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2"/>
          </p:nvPr>
        </p:nvSpPr>
        <p:spPr>
          <a:xfrm>
            <a:off x="1453710" y="659508"/>
            <a:ext cx="2418988" cy="190052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indent="0">
              <a:buNone/>
              <a:defRPr sz="1235">
                <a:solidFill>
                  <a:srgbClr val="969696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GB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8272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85"/>
          <p:cNvSpPr>
            <a:spLocks noChangeArrowheads="1"/>
          </p:cNvSpPr>
          <p:nvPr/>
        </p:nvSpPr>
        <p:spPr bwMode="auto">
          <a:xfrm>
            <a:off x="190571" y="293688"/>
            <a:ext cx="127489" cy="5461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86453" tIns="43233" rIns="86453" bIns="43233" anchor="ctr"/>
          <a:lstStyle/>
          <a:p>
            <a:pPr algn="ctr" defTabSz="809736" eaLnBrk="0" fontAlgn="base" hangingPunct="0">
              <a:spcBef>
                <a:spcPct val="50000"/>
              </a:spcBef>
              <a:spcAft>
                <a:spcPct val="0"/>
              </a:spcAft>
            </a:pPr>
            <a:endParaRPr lang="en-US" sz="700" i="1">
              <a:solidFill>
                <a:srgbClr val="000000"/>
              </a:solidFill>
            </a:endParaRPr>
          </a:p>
        </p:txBody>
      </p:sp>
      <p:sp>
        <p:nvSpPr>
          <p:cNvPr id="4099" name="Rectangle 396"/>
          <p:cNvSpPr>
            <a:spLocks noChangeArrowheads="1"/>
          </p:cNvSpPr>
          <p:nvPr userDrawn="1"/>
        </p:nvSpPr>
        <p:spPr bwMode="auto">
          <a:xfrm>
            <a:off x="4497535" y="6407201"/>
            <a:ext cx="157095" cy="153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809736" eaLnBrk="0" fontAlgn="base" hangingPunct="0">
              <a:spcBef>
                <a:spcPct val="0"/>
              </a:spcBef>
              <a:spcAft>
                <a:spcPct val="0"/>
              </a:spcAft>
            </a:pPr>
            <a:fld id="{47BCB6A1-BCB7-4CDE-AEBC-61E2BC8E01BC}" type="slidenum">
              <a:rPr lang="en-GB" sz="1000">
                <a:solidFill>
                  <a:srgbClr val="000000"/>
                </a:solidFill>
              </a:rPr>
              <a:pPr algn="ctr" defTabSz="809736" eaLnBrk="0" fontAlgn="base" hangingPunct="0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sz="1000">
              <a:solidFill>
                <a:srgbClr val="000000"/>
              </a:solidFill>
            </a:endParaRPr>
          </a:p>
        </p:txBody>
      </p:sp>
      <p:sp>
        <p:nvSpPr>
          <p:cNvPr id="3257" name="Rectangle 18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632681" y="6403980"/>
            <a:ext cx="65" cy="15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635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defTabSz="811450">
              <a:defRPr sz="1000">
                <a:solidFill>
                  <a:srgbClr val="A5A6A9"/>
                </a:solidFill>
                <a:latin typeface="Arial" charset="0"/>
                <a:cs typeface="Arial" charset="0"/>
              </a:defRPr>
            </a:lvl1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en-GB" b="1"/>
          </a:p>
        </p:txBody>
      </p:sp>
    </p:spTree>
    <p:extLst>
      <p:ext uri="{BB962C8B-B14F-4D97-AF65-F5344CB8AC3E}">
        <p14:creationId xmlns:p14="http://schemas.microsoft.com/office/powerpoint/2010/main" val="212859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2" r:id="rId2"/>
    <p:sldLayoutId id="2147486740" r:id="rId3"/>
  </p:sldLayoutIdLst>
  <p:hf hdr="0" dt="0"/>
  <p:txStyles>
    <p:titleStyle>
      <a:lvl1pPr algn="l" defTabSz="10471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+mj-lt"/>
          <a:ea typeface="+mj-ea"/>
          <a:cs typeface="+mj-cs"/>
        </a:defRPr>
      </a:lvl1pPr>
      <a:lvl2pPr algn="l" defTabSz="10471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  <a:cs typeface="Arial" charset="0"/>
        </a:defRPr>
      </a:lvl2pPr>
      <a:lvl3pPr algn="l" defTabSz="10471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  <a:cs typeface="Arial" charset="0"/>
        </a:defRPr>
      </a:lvl3pPr>
      <a:lvl4pPr algn="l" defTabSz="10471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  <a:cs typeface="Arial" charset="0"/>
        </a:defRPr>
      </a:lvl4pPr>
      <a:lvl5pPr algn="l" defTabSz="1047113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100">
          <a:solidFill>
            <a:schemeClr val="tx2"/>
          </a:solidFill>
          <a:latin typeface="Arial" charset="0"/>
          <a:cs typeface="Arial" charset="0"/>
        </a:defRPr>
      </a:lvl5pPr>
      <a:lvl6pPr marL="411447" algn="l" defTabSz="998616" rtl="0" fontAlgn="base"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Arial" charset="0"/>
          <a:cs typeface="Arial" charset="0"/>
        </a:defRPr>
      </a:lvl6pPr>
      <a:lvl7pPr marL="822892" algn="l" defTabSz="998616" rtl="0" fontAlgn="base"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Arial" charset="0"/>
          <a:cs typeface="Arial" charset="0"/>
        </a:defRPr>
      </a:lvl7pPr>
      <a:lvl8pPr marL="1234330" algn="l" defTabSz="998616" rtl="0" fontAlgn="base"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Arial" charset="0"/>
          <a:cs typeface="Arial" charset="0"/>
        </a:defRPr>
      </a:lvl8pPr>
      <a:lvl9pPr marL="1645789" algn="l" defTabSz="998616" rtl="0" fontAlgn="base">
        <a:spcBef>
          <a:spcPct val="0"/>
        </a:spcBef>
        <a:spcAft>
          <a:spcPct val="0"/>
        </a:spcAft>
        <a:defRPr sz="2300">
          <a:solidFill>
            <a:schemeClr val="accent1"/>
          </a:solidFill>
          <a:latin typeface="Arial" charset="0"/>
          <a:cs typeface="Arial" charset="0"/>
        </a:defRPr>
      </a:lvl9pPr>
    </p:titleStyle>
    <p:bodyStyle>
      <a:lvl1pPr marL="160746" indent="-160746" algn="l" defTabSz="809736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Symbol" pitchFamily="18" charset="2"/>
        <a:buChar char="·"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315480" indent="-150228" algn="l" defTabSz="809736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300">
          <a:solidFill>
            <a:schemeClr val="tx1"/>
          </a:solidFill>
          <a:latin typeface="+mn-lt"/>
          <a:cs typeface="+mn-cs"/>
        </a:defRPr>
      </a:lvl2pPr>
      <a:lvl3pPr marL="486773" indent="-168230" algn="l" defTabSz="809736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100">
          <a:solidFill>
            <a:schemeClr val="tx1"/>
          </a:solidFill>
          <a:latin typeface="+mn-lt"/>
          <a:cs typeface="+mn-cs"/>
        </a:defRPr>
      </a:lvl3pPr>
      <a:lvl4pPr marL="641485" indent="-150228" algn="l" defTabSz="809736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–"/>
        <a:defRPr sz="1000">
          <a:solidFill>
            <a:schemeClr val="tx1"/>
          </a:solidFill>
          <a:latin typeface="+mn-lt"/>
          <a:cs typeface="+mn-cs"/>
        </a:defRPr>
      </a:lvl4pPr>
      <a:lvl5pPr marL="1732166" indent="-199805" algn="l" defTabSz="1047113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Times New Roman" pitchFamily="18" charset="0"/>
        <a:buChar char="–"/>
        <a:defRPr sz="900">
          <a:solidFill>
            <a:schemeClr val="tx1"/>
          </a:solidFill>
          <a:latin typeface="+mn-lt"/>
          <a:cs typeface="+mn-cs"/>
        </a:defRPr>
      </a:lvl5pPr>
      <a:lvl6pPr marL="1390060" indent="-191440" algn="l" defTabSz="998616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6pPr>
      <a:lvl7pPr marL="1801501" indent="-191440" algn="l" defTabSz="998616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7pPr>
      <a:lvl8pPr marL="2212953" indent="-191440" algn="l" defTabSz="998616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8pPr>
      <a:lvl9pPr marL="2624394" indent="-191440" algn="l" defTabSz="998616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Times New Roman" pitchFamily="18" charset="0"/>
        <a:buChar char="–"/>
        <a:defRPr sz="8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8228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47" algn="l" defTabSz="8228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822892" algn="l" defTabSz="8228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234330" algn="l" defTabSz="8228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4pPr>
      <a:lvl5pPr marL="1645789" algn="l" defTabSz="8228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242" algn="l" defTabSz="8228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468668" algn="l" defTabSz="8228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2880126" algn="l" defTabSz="8228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291581" algn="l" defTabSz="822892" rtl="0" eaLnBrk="1" latinLnBrk="0" hangingPunct="1"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ext Placeholder 1"/>
          <p:cNvSpPr>
            <a:spLocks noGrp="1"/>
          </p:cNvSpPr>
          <p:nvPr>
            <p:ph type="body" sz="quarter" idx="11"/>
          </p:nvPr>
        </p:nvSpPr>
        <p:spPr>
          <a:xfrm>
            <a:off x="371495" y="312179"/>
            <a:ext cx="5557411" cy="316437"/>
          </a:xfrm>
        </p:spPr>
        <p:txBody>
          <a:bodyPr>
            <a:noAutofit/>
          </a:bodyPr>
          <a:lstStyle/>
          <a:p>
            <a:r>
              <a:rPr lang="en-GB" altLang="en-US" sz="2200" dirty="0"/>
              <a:t>Weekly Reporting Template</a:t>
            </a:r>
          </a:p>
        </p:txBody>
      </p:sp>
      <p:graphicFrame>
        <p:nvGraphicFramePr>
          <p:cNvPr id="48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4682951"/>
              </p:ext>
            </p:extLst>
          </p:nvPr>
        </p:nvGraphicFramePr>
        <p:xfrm>
          <a:off x="5493121" y="1418199"/>
          <a:ext cx="3436809" cy="3356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5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5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3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5028">
                <a:tc>
                  <a:txBody>
                    <a:bodyPr/>
                    <a:lstStyle/>
                    <a:p>
                      <a:pPr marL="0" marR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Key Activities </a:t>
                      </a:r>
                    </a:p>
                  </a:txBody>
                  <a:tcPr marL="75165" marR="75165" marT="40320" marB="403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Due date</a:t>
                      </a:r>
                    </a:p>
                  </a:txBody>
                  <a:tcPr marL="75165" marR="75165" marT="40320" marB="403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RAG</a:t>
                      </a:r>
                    </a:p>
                  </a:txBody>
                  <a:tcPr marL="75165" marR="75165" marT="40320" marB="4032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3172">
                <a:tc>
                  <a:txBody>
                    <a:bodyPr/>
                    <a:lstStyle/>
                    <a:p>
                      <a:pPr algn="ctr"/>
                      <a:endParaRPr lang="en-GB" sz="8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80647" marT="0" marB="403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>
                        <a:latin typeface="+mn-lt"/>
                      </a:endParaRPr>
                    </a:p>
                  </a:txBody>
                  <a:tcPr marL="0" marR="839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4173"/>
                        </a:buClr>
                        <a:buSzPct val="13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47" marR="80647" marT="40320" marB="40320" anchor="ctr">
                    <a:solidFill>
                      <a:srgbClr val="04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3172">
                <a:tc>
                  <a:txBody>
                    <a:bodyPr/>
                    <a:lstStyle/>
                    <a:p>
                      <a:pPr algn="ctr"/>
                      <a:endParaRPr lang="en-GB" sz="800" dirty="0">
                        <a:latin typeface="+mn-lt"/>
                      </a:endParaRPr>
                    </a:p>
                  </a:txBody>
                  <a:tcPr marL="0" marR="80647" marT="0" marB="403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>
                        <a:latin typeface="+mn-lt"/>
                      </a:endParaRPr>
                    </a:p>
                  </a:txBody>
                  <a:tcPr marL="0" marR="839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4173"/>
                        </a:buClr>
                        <a:buSzPct val="13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47" marR="80647" marT="40320" marB="40320" anchor="ctr">
                    <a:solidFill>
                      <a:srgbClr val="008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3172">
                <a:tc>
                  <a:txBody>
                    <a:bodyPr/>
                    <a:lstStyle/>
                    <a:p>
                      <a:pPr marL="0" marR="0" lvl="0" indent="0" algn="ctr" defTabSz="8228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80647" marT="0" marB="403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82289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800" dirty="0">
                        <a:latin typeface="+mn-lt"/>
                      </a:endParaRPr>
                    </a:p>
                  </a:txBody>
                  <a:tcPr marL="0" marR="839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4173"/>
                        </a:buClr>
                        <a:buSzPct val="13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en-US" sz="700" b="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47" marR="80647" marT="40320" marB="40320" anchor="ctr">
                    <a:solidFill>
                      <a:srgbClr val="04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661">
                <a:tc>
                  <a:txBody>
                    <a:bodyPr/>
                    <a:lstStyle/>
                    <a:p>
                      <a:pPr algn="ctr"/>
                      <a:endParaRPr lang="en-GB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80647" marT="0" marB="403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>
                        <a:latin typeface="+mn-lt"/>
                      </a:endParaRPr>
                    </a:p>
                  </a:txBody>
                  <a:tcPr marL="0" marR="839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4173"/>
                        </a:buClr>
                        <a:buSzPct val="13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47" marR="80647" marT="40320" marB="403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8674">
                <a:tc>
                  <a:txBody>
                    <a:bodyPr/>
                    <a:lstStyle/>
                    <a:p>
                      <a:pPr algn="ctr"/>
                      <a:endParaRPr lang="en-GB" sz="8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0" marR="80647" marT="0" marB="403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>
                        <a:latin typeface="+mn-lt"/>
                      </a:endParaRPr>
                    </a:p>
                  </a:txBody>
                  <a:tcPr marL="0" marR="839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4173"/>
                        </a:buClr>
                        <a:buSzPct val="13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47" marR="80647" marT="40320" marB="40320" anchor="ctr">
                    <a:lnB w="12700" cmpd="sng">
                      <a:noFill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221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+mn-lt"/>
                      </a:endParaRPr>
                    </a:p>
                  </a:txBody>
                  <a:tcPr marL="0" marR="80647" marT="0" marB="403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>
                        <a:latin typeface="+mn-lt"/>
                      </a:endParaRPr>
                    </a:p>
                  </a:txBody>
                  <a:tcPr marL="0" marR="8399" marT="0" marB="0" anchor="ctr">
                    <a:lnR w="12700" cmpd="sng">
                      <a:noFill/>
                    </a:ln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4173"/>
                        </a:buClr>
                        <a:buSzPct val="13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47" marR="80647" marT="40320" marB="4032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0020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+mn-lt"/>
                      </a:endParaRPr>
                    </a:p>
                  </a:txBody>
                  <a:tcPr marL="0" marR="80647" marT="0" marB="403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>
                        <a:latin typeface="+mn-lt"/>
                      </a:endParaRPr>
                    </a:p>
                  </a:txBody>
                  <a:tcPr marL="0" marR="839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4173"/>
                        </a:buClr>
                        <a:buSzPct val="13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47" marR="80647" marT="40320" marB="40320" anchor="ctr">
                    <a:lnT w="12700" cmpd="sng">
                      <a:noFill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815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+mn-lt"/>
                      </a:endParaRPr>
                    </a:p>
                  </a:txBody>
                  <a:tcPr marL="0" marR="80647" marT="0" marB="403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>
                        <a:latin typeface="+mn-lt"/>
                      </a:endParaRPr>
                    </a:p>
                  </a:txBody>
                  <a:tcPr marL="0" marR="839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4173"/>
                        </a:buClr>
                        <a:buSzPct val="13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47" marR="80647" marT="40320" marB="403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1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dirty="0">
                        <a:latin typeface="+mn-lt"/>
                      </a:endParaRPr>
                    </a:p>
                  </a:txBody>
                  <a:tcPr marL="0" marR="80647" marT="0" marB="403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800" dirty="0">
                        <a:latin typeface="+mn-lt"/>
                      </a:endParaRPr>
                    </a:p>
                  </a:txBody>
                  <a:tcPr marL="0" marR="839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4173"/>
                        </a:buClr>
                        <a:buSzPct val="13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47" marR="80647" marT="40320" marB="403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0558">
                <a:tc>
                  <a:txBody>
                    <a:bodyPr/>
                    <a:lstStyle/>
                    <a:p>
                      <a:pPr marL="0" indent="0" algn="ctr">
                        <a:buFont typeface="Arial" panose="020B0604020202020204" pitchFamily="34" charset="0"/>
                        <a:buNone/>
                      </a:pPr>
                      <a:endParaRPr lang="en-GB" sz="800" strike="sngStrike" dirty="0">
                        <a:latin typeface="+mn-lt"/>
                      </a:endParaRPr>
                    </a:p>
                  </a:txBody>
                  <a:tcPr marL="0" marR="80647" marT="0" marB="403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strike="noStrike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L="0" marR="8399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4173"/>
                        </a:buClr>
                        <a:buSzPct val="13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47" marR="80647" marT="40320" marB="403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2219">
                <a:tc>
                  <a:txBody>
                    <a:bodyPr/>
                    <a:lstStyle/>
                    <a:p>
                      <a:pPr marL="0" indent="0" algn="ctr" defTabSz="914400" rtl="0" eaLnBrk="1" latinLnBrk="0" hangingPunct="1">
                        <a:buFont typeface="Arial" panose="020B0604020202020204" pitchFamily="34" charset="0"/>
                        <a:buNone/>
                      </a:pPr>
                      <a:endParaRPr lang="en-GB" sz="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80647" marT="0" marB="403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800" b="0" strike="noStrike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8399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4173"/>
                        </a:buClr>
                        <a:buSzPct val="13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altLang="en-US" sz="7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0647" marR="80647" marT="40320" marB="4032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217862"/>
              </p:ext>
            </p:extLst>
          </p:nvPr>
        </p:nvGraphicFramePr>
        <p:xfrm>
          <a:off x="222061" y="4921129"/>
          <a:ext cx="8638187" cy="6639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0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863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32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98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01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9416">
                <a:tc>
                  <a:txBody>
                    <a:bodyPr/>
                    <a:lstStyle/>
                    <a:p>
                      <a:pPr marL="0" marR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Ref</a:t>
                      </a:r>
                    </a:p>
                  </a:txBody>
                  <a:tcPr marL="75165" marR="75165" marT="40320" marB="403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Top Execution Risks/Issues</a:t>
                      </a:r>
                    </a:p>
                  </a:txBody>
                  <a:tcPr marL="75165" marR="75165" marT="40320" marB="403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Remediation Actions</a:t>
                      </a:r>
                    </a:p>
                  </a:txBody>
                  <a:tcPr marL="75165" marR="75165" marT="40320" marB="403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Risk/Issue</a:t>
                      </a:r>
                      <a:r>
                        <a:rPr lang="en-GB" sz="900" b="1" kern="1200" baseline="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Owner</a:t>
                      </a:r>
                      <a:endParaRPr lang="en-GB" sz="900" b="1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5165" marR="75165" marT="40320" marB="4032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017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900" b="1" kern="120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Update</a:t>
                      </a:r>
                      <a:r>
                        <a:rPr lang="en-GB" sz="900" b="1" kern="1200" baseline="0" dirty="0">
                          <a:solidFill>
                            <a:schemeClr val="bg1"/>
                          </a:solidFill>
                          <a:latin typeface="Arial" charset="0"/>
                          <a:ea typeface="+mn-ea"/>
                          <a:cs typeface="Arial" charset="0"/>
                        </a:rPr>
                        <a:t> Due</a:t>
                      </a:r>
                      <a:endParaRPr lang="en-GB" sz="900" b="1" kern="1200" dirty="0">
                        <a:solidFill>
                          <a:schemeClr val="bg1"/>
                        </a:solidFill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75165" marR="75165" marT="40320" marB="40320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9026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75165" marR="75165" marT="40320" marB="4032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GB" sz="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3600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800" dirty="0"/>
                    </a:p>
                  </a:txBody>
                  <a:tcPr marL="7828" marR="7828" marT="839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924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sz="700" b="0" kern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MS PGothic" pitchFamily="34" charset="-128"/>
                        <a:cs typeface="Arial" panose="020B0604020202020204" pitchFamily="34" charset="0"/>
                      </a:endParaRPr>
                    </a:p>
                  </a:txBody>
                  <a:tcPr marL="7828" marR="7828" marT="8399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365131"/>
              </p:ext>
            </p:extLst>
          </p:nvPr>
        </p:nvGraphicFramePr>
        <p:xfrm>
          <a:off x="222062" y="1418197"/>
          <a:ext cx="5227396" cy="18722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8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6589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411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4173"/>
                        </a:buClr>
                        <a:buSzPct val="13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G1</a:t>
                      </a:r>
                    </a:p>
                  </a:txBody>
                  <a:tcPr marL="85225" marR="85225" marT="42613" marB="42613" anchor="ctr">
                    <a:solidFill>
                      <a:srgbClr val="047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8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900" dirty="0">
                          <a:solidFill>
                            <a:srgbClr val="FFFFFF"/>
                          </a:solidFill>
                        </a:rPr>
                        <a:t>Status Summary, Status Explanation and Items for Management Attention </a:t>
                      </a:r>
                    </a:p>
                  </a:txBody>
                  <a:tcPr marL="85225" marR="85225" marT="42613" marB="42613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38098">
                <a:tc gridSpan="2"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800" b="1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Main deliverable:</a:t>
                      </a: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endParaRPr lang="en-GB" sz="800" b="0" i="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GB" sz="800" b="1" i="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Status Explanation:</a:t>
                      </a:r>
                    </a:p>
                  </a:txBody>
                  <a:tcPr marL="85225" marR="85225" marT="42613" marB="42613"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 sz="700" dirty="0">
                        <a:effectLst/>
                      </a:endParaRPr>
                    </a:p>
                  </a:txBody>
                  <a:tcPr marL="85225" marR="85225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2343494"/>
              </p:ext>
            </p:extLst>
          </p:nvPr>
        </p:nvGraphicFramePr>
        <p:xfrm>
          <a:off x="227371" y="3551781"/>
          <a:ext cx="5222088" cy="1247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10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1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6464">
                <a:tc>
                  <a:txBody>
                    <a:bodyPr/>
                    <a:lstStyle/>
                    <a:p>
                      <a:pPr marL="0" marR="0" indent="0" algn="ctr" defTabSz="818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900" dirty="0">
                          <a:solidFill>
                            <a:srgbClr val="FFFFFF"/>
                          </a:solidFill>
                        </a:rPr>
                        <a:t>Key Achievements (Over last</a:t>
                      </a:r>
                      <a:r>
                        <a:rPr lang="en-GB" altLang="en-US" sz="900" baseline="0" dirty="0">
                          <a:solidFill>
                            <a:srgbClr val="FFFFFF"/>
                          </a:solidFill>
                        </a:rPr>
                        <a:t> period</a:t>
                      </a:r>
                      <a:r>
                        <a:rPr lang="pl-PL" altLang="en-US" sz="900" dirty="0">
                          <a:solidFill>
                            <a:srgbClr val="FFFFFF"/>
                          </a:solidFill>
                        </a:rPr>
                        <a:t>)</a:t>
                      </a:r>
                      <a:endParaRPr lang="en-GB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 marL="85225" marR="85225" marT="42613" marB="42613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818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900" dirty="0">
                          <a:solidFill>
                            <a:srgbClr val="FFFFFF"/>
                          </a:solidFill>
                        </a:rPr>
                        <a:t>Key Upcoming Activities</a:t>
                      </a:r>
                    </a:p>
                  </a:txBody>
                  <a:tcPr marL="85225" marR="85225" marT="42613" marB="42613"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0654">
                <a:tc>
                  <a:txBody>
                    <a:bodyPr/>
                    <a:lstStyle/>
                    <a:p>
                      <a:pPr marL="171450" indent="-171450" defTabSz="914400" eaLnBrk="1" hangingPunct="1">
                        <a:buClr>
                          <a:schemeClr val="accent1"/>
                        </a:buClr>
                        <a:buSzPct val="135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defTabSz="914400" eaLnBrk="1" hangingPunct="1">
                        <a:buClr>
                          <a:schemeClr val="accent1"/>
                        </a:buClr>
                        <a:buSzPct val="135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171450" indent="-171450" defTabSz="914400" eaLnBrk="1" hangingPunct="1">
                        <a:buClr>
                          <a:schemeClr val="accent1"/>
                        </a:buClr>
                        <a:buSzPct val="135000"/>
                        <a:buFont typeface="Arial" panose="020B0604020202020204" pitchFamily="34" charset="0"/>
                        <a:buChar char="•"/>
                        <a:defRPr/>
                      </a:pPr>
                      <a:endParaRPr lang="en-US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2613" marB="42613">
                    <a:solidFill>
                      <a:schemeClr val="accent3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/>
                        </a:buClr>
                        <a:buSzPct val="135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altLang="en-US" sz="8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T="42613" marB="42613">
                    <a:solidFill>
                      <a:schemeClr val="accent3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236049"/>
              </p:ext>
            </p:extLst>
          </p:nvPr>
        </p:nvGraphicFramePr>
        <p:xfrm>
          <a:off x="5628089" y="651139"/>
          <a:ext cx="3301840" cy="6052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4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4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4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9250">
                <a:tc gridSpan="4">
                  <a:txBody>
                    <a:bodyPr/>
                    <a:lstStyle/>
                    <a:p>
                      <a:pPr marL="0" marR="0" indent="0" algn="ctr" defTabSz="818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900" dirty="0">
                          <a:solidFill>
                            <a:srgbClr val="FFFFFF"/>
                          </a:solidFill>
                        </a:rPr>
                        <a:t>Previous and Projected Workstream Status</a:t>
                      </a:r>
                    </a:p>
                  </a:txBody>
                  <a:tcPr marL="85225" marR="85225" marT="42613" marB="42613" anchor="ctr"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18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altLang="en-US" sz="10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indent="0" algn="ctr" defTabSz="818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altLang="en-US" sz="10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6016">
                <a:tc>
                  <a:txBody>
                    <a:bodyPr/>
                    <a:lstStyle/>
                    <a:p>
                      <a:pPr marL="0" lvl="0" indent="0" algn="ctr" defTabSz="914400" eaLnBrk="1" hangingPunct="1">
                        <a:buClr>
                          <a:srgbClr val="194173"/>
                        </a:buClr>
                        <a:buSzPct val="135000"/>
                        <a:defRPr/>
                      </a:pPr>
                      <a:r>
                        <a:rPr lang="en-US" altLang="en-US" sz="800" b="0" dirty="0"/>
                        <a:t>Previous</a:t>
                      </a:r>
                    </a:p>
                    <a:p>
                      <a:pPr marL="0" lvl="0" indent="0" algn="ctr" defTabSz="914400" eaLnBrk="1" hangingPunct="1">
                        <a:buClr>
                          <a:srgbClr val="194173"/>
                        </a:buClr>
                        <a:buSzPct val="135000"/>
                        <a:defRPr/>
                      </a:pPr>
                      <a:r>
                        <a:rPr kumimoji="0" lang="en-US" altLang="en-US" sz="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N/A</a:t>
                      </a:r>
                    </a:p>
                  </a:txBody>
                  <a:tcPr marL="85225" marR="85225" marT="42613" marB="42613" anchor="ctr"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4173"/>
                        </a:buClr>
                        <a:buSzPct val="13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G1</a:t>
                      </a:r>
                    </a:p>
                  </a:txBody>
                  <a:tcPr marL="85225" marR="85225" marT="42613" marB="42613" anchor="ctr">
                    <a:solidFill>
                      <a:srgbClr val="047F0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buClr>
                          <a:srgbClr val="194173"/>
                        </a:buClr>
                        <a:buSzPct val="135000"/>
                        <a:buFont typeface="Arial" panose="020B0604020202020204" pitchFamily="34" charset="0"/>
                        <a:buNone/>
                        <a:defRPr/>
                      </a:pPr>
                      <a:r>
                        <a:rPr lang="en-GB" sz="7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Projected</a:t>
                      </a:r>
                    </a:p>
                  </a:txBody>
                  <a:tcPr marL="85225" marR="85225" marT="42613" marB="42613" anchor="ctr">
                    <a:solidFill>
                      <a:srgbClr val="E7E8E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94173"/>
                        </a:buClr>
                        <a:buSzPct val="135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GB" sz="7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G1</a:t>
                      </a:r>
                    </a:p>
                  </a:txBody>
                  <a:tcPr marL="85225" marR="85225" marT="42613" marB="42613" anchor="ctr">
                    <a:solidFill>
                      <a:srgbClr val="047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0" name="Group 19"/>
          <p:cNvGrpSpPr/>
          <p:nvPr/>
        </p:nvGrpSpPr>
        <p:grpSpPr>
          <a:xfrm>
            <a:off x="467545" y="5755853"/>
            <a:ext cx="8369592" cy="330082"/>
            <a:chOff x="101623" y="7015920"/>
            <a:chExt cx="8869339" cy="374320"/>
          </a:xfrm>
        </p:grpSpPr>
        <p:sp>
          <p:nvSpPr>
            <p:cNvPr id="21" name="Rectangle 11"/>
            <p:cNvSpPr>
              <a:spLocks noChangeArrowheads="1"/>
            </p:cNvSpPr>
            <p:nvPr/>
          </p:nvSpPr>
          <p:spPr bwMode="auto">
            <a:xfrm>
              <a:off x="101623" y="7026720"/>
              <a:ext cx="288001" cy="180000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388" tIns="38695" rIns="77388" bIns="38695" anchor="ctr"/>
            <a:lstStyle/>
            <a:p>
              <a:pPr algn="ctr" defTabSz="69756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529" b="1" dirty="0">
                  <a:solidFill>
                    <a:srgbClr val="000000"/>
                  </a:solidFill>
                </a:rPr>
                <a:t>G1</a:t>
              </a:r>
            </a:p>
          </p:txBody>
        </p:sp>
        <p:sp>
          <p:nvSpPr>
            <p:cNvPr id="22" name="Rectangle 48"/>
            <p:cNvSpPr>
              <a:spLocks noChangeArrowheads="1"/>
            </p:cNvSpPr>
            <p:nvPr/>
          </p:nvSpPr>
          <p:spPr bwMode="auto">
            <a:xfrm>
              <a:off x="848901" y="7026720"/>
              <a:ext cx="279940" cy="18000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388" tIns="38695" rIns="77388" bIns="38695" anchor="ctr"/>
            <a:lstStyle/>
            <a:p>
              <a:pPr algn="ctr" defTabSz="69756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529" b="1" dirty="0">
                  <a:solidFill>
                    <a:srgbClr val="000000"/>
                  </a:solidFill>
                </a:rPr>
                <a:t>A2</a:t>
              </a:r>
            </a:p>
          </p:txBody>
        </p:sp>
        <p:sp>
          <p:nvSpPr>
            <p:cNvPr id="23" name="Rectangle 48"/>
            <p:cNvSpPr>
              <a:spLocks noChangeArrowheads="1"/>
            </p:cNvSpPr>
            <p:nvPr/>
          </p:nvSpPr>
          <p:spPr bwMode="auto">
            <a:xfrm>
              <a:off x="2765429" y="7026720"/>
              <a:ext cx="288000" cy="1800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137" tIns="38571" rIns="77137" bIns="38571" anchor="ctr"/>
            <a:lstStyle/>
            <a:p>
              <a:pPr algn="ctr" defTabSz="69756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529" b="1" dirty="0">
                  <a:solidFill>
                    <a:srgbClr val="000000"/>
                  </a:solidFill>
                </a:rPr>
                <a:t>A3</a:t>
              </a:r>
            </a:p>
          </p:txBody>
        </p:sp>
        <p:sp>
          <p:nvSpPr>
            <p:cNvPr id="24" name="Rectangle 48"/>
            <p:cNvSpPr>
              <a:spLocks noChangeArrowheads="1"/>
            </p:cNvSpPr>
            <p:nvPr/>
          </p:nvSpPr>
          <p:spPr bwMode="auto">
            <a:xfrm>
              <a:off x="5222875" y="7026720"/>
              <a:ext cx="288000" cy="180000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137" tIns="38571" rIns="77137" bIns="38571" anchor="ctr"/>
            <a:lstStyle/>
            <a:p>
              <a:pPr algn="ctr" defTabSz="69756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529" b="1" dirty="0">
                  <a:solidFill>
                    <a:srgbClr val="000000"/>
                  </a:solidFill>
                </a:rPr>
                <a:t>R4</a:t>
              </a:r>
            </a:p>
          </p:txBody>
        </p:sp>
        <p:sp>
          <p:nvSpPr>
            <p:cNvPr id="25" name="TextBox 24"/>
            <p:cNvSpPr txBox="1">
              <a:spLocks noChangeArrowheads="1"/>
            </p:cNvSpPr>
            <p:nvPr/>
          </p:nvSpPr>
          <p:spPr bwMode="auto">
            <a:xfrm>
              <a:off x="311600" y="7026720"/>
              <a:ext cx="515097" cy="2819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4949" tIns="42476" rIns="84949" bIns="42476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defTabSz="806318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529" b="0" dirty="0">
                  <a:solidFill>
                    <a:srgbClr val="000000"/>
                  </a:solidFill>
                </a:rPr>
                <a:t>On Target</a:t>
              </a:r>
            </a:p>
          </p:txBody>
        </p:sp>
        <p:sp>
          <p:nvSpPr>
            <p:cNvPr id="26" name="TextBox 25"/>
            <p:cNvSpPr txBox="1">
              <a:spLocks noChangeArrowheads="1"/>
            </p:cNvSpPr>
            <p:nvPr/>
          </p:nvSpPr>
          <p:spPr bwMode="auto">
            <a:xfrm>
              <a:off x="893308" y="7015923"/>
              <a:ext cx="2062795" cy="37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4949" tIns="42476" rIns="84949" bIns="42476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defTabSz="806318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529" b="0" dirty="0">
                  <a:solidFill>
                    <a:srgbClr val="000000"/>
                  </a:solidFill>
                </a:rPr>
                <a:t>Issues remain with minor risk to committed baseline, </a:t>
              </a:r>
            </a:p>
            <a:p>
              <a:pPr algn="ctr" defTabSz="806318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529" b="0" dirty="0">
                  <a:solidFill>
                    <a:srgbClr val="000000"/>
                  </a:solidFill>
                </a:rPr>
                <a:t>but remedial action in progress to resolve soon</a:t>
              </a:r>
            </a:p>
          </p:txBody>
        </p:sp>
        <p:sp>
          <p:nvSpPr>
            <p:cNvPr id="27" name="TextBox 26"/>
            <p:cNvSpPr txBox="1">
              <a:spLocks noChangeArrowheads="1"/>
            </p:cNvSpPr>
            <p:nvPr/>
          </p:nvSpPr>
          <p:spPr bwMode="auto">
            <a:xfrm>
              <a:off x="2986755" y="7015920"/>
              <a:ext cx="2283746" cy="37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4949" tIns="42476" rIns="84949" bIns="42476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defTabSz="806318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529" b="0" dirty="0">
                  <a:solidFill>
                    <a:srgbClr val="000000"/>
                  </a:solidFill>
                </a:rPr>
                <a:t>Some challenges but no underlying concerns, moderate risk to baseline, remedial action in progress with close monitoring</a:t>
              </a:r>
            </a:p>
          </p:txBody>
        </p:sp>
        <p:sp>
          <p:nvSpPr>
            <p:cNvPr id="28" name="TextBox 27"/>
            <p:cNvSpPr txBox="1">
              <a:spLocks noChangeArrowheads="1"/>
            </p:cNvSpPr>
            <p:nvPr/>
          </p:nvSpPr>
          <p:spPr bwMode="auto">
            <a:xfrm>
              <a:off x="5432424" y="7015920"/>
              <a:ext cx="1804988" cy="37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4949" tIns="42476" rIns="84949" bIns="42476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defTabSz="806318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529" b="0" dirty="0">
                  <a:solidFill>
                    <a:srgbClr val="000000"/>
                  </a:solidFill>
                </a:rPr>
                <a:t>Serious challenges, agreed baseline exceeded, but problem identified and action taken</a:t>
              </a:r>
            </a:p>
          </p:txBody>
        </p:sp>
        <p:sp>
          <p:nvSpPr>
            <p:cNvPr id="29" name="TextBox 28"/>
            <p:cNvSpPr txBox="1">
              <a:spLocks noChangeArrowheads="1"/>
            </p:cNvSpPr>
            <p:nvPr/>
          </p:nvSpPr>
          <p:spPr bwMode="auto">
            <a:xfrm>
              <a:off x="7346950" y="7015920"/>
              <a:ext cx="1624012" cy="374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84949" tIns="42476" rIns="84949" bIns="42476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Arial" charset="0"/>
                  <a:ea typeface="MS PGothic" pitchFamily="34" charset="-128"/>
                </a:defRPr>
              </a:lvl9pPr>
            </a:lstStyle>
            <a:p>
              <a:pPr algn="ctr" defTabSz="806318" eaLnBrk="1" fontAlgn="base" hangingPunct="1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529" b="0" dirty="0">
                  <a:solidFill>
                    <a:srgbClr val="000000"/>
                  </a:solidFill>
                </a:rPr>
                <a:t>Serious danger of failing, agreed baseline exceeded, no remedial action in place</a:t>
              </a:r>
            </a:p>
          </p:txBody>
        </p:sp>
        <p:sp>
          <p:nvSpPr>
            <p:cNvPr id="30" name="Rectangle 49"/>
            <p:cNvSpPr>
              <a:spLocks noChangeArrowheads="1"/>
            </p:cNvSpPr>
            <p:nvPr/>
          </p:nvSpPr>
          <p:spPr bwMode="auto">
            <a:xfrm>
              <a:off x="7123132" y="7026720"/>
              <a:ext cx="288000" cy="180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77388" tIns="38695" rIns="77388" bIns="38695" anchor="ctr"/>
            <a:lstStyle/>
            <a:p>
              <a:pPr algn="ctr" defTabSz="697562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en-US" sz="529" b="1" dirty="0">
                  <a:solidFill>
                    <a:srgbClr val="000000"/>
                  </a:solidFill>
                </a:rPr>
                <a:t>R5</a:t>
              </a:r>
            </a:p>
          </p:txBody>
        </p:sp>
      </p:grpSp>
      <p:sp>
        <p:nvSpPr>
          <p:cNvPr id="31" name="Footer Placeholder 2"/>
          <p:cNvSpPr txBox="1">
            <a:spLocks/>
          </p:cNvSpPr>
          <p:nvPr/>
        </p:nvSpPr>
        <p:spPr>
          <a:xfrm>
            <a:off x="3159191" y="6113411"/>
            <a:ext cx="2894947" cy="340171"/>
          </a:xfrm>
          <a:prstGeom prst="rect">
            <a:avLst/>
          </a:prstGeom>
        </p:spPr>
        <p:txBody>
          <a:bodyPr vert="horz" lIns="80606" tIns="40304" rIns="80606" bIns="40304" rtlCol="0" anchor="ctr"/>
          <a:lstStyle>
            <a:defPPr>
              <a:defRPr lang="en-GB"/>
            </a:defPPr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>
                    <a:tint val="75000"/>
                  </a:schemeClr>
                </a:solidFill>
                <a:latin typeface="Arial" charset="0"/>
                <a:ea typeface="+mn-ea"/>
                <a:cs typeface="Arial" charset="0"/>
              </a:defRPr>
            </a:lvl1pPr>
            <a:lvl2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sz="1200" b="1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defTabSz="806318"/>
            <a:endParaRPr lang="en-GB" sz="1058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3"/>
          </p:nvPr>
        </p:nvSpPr>
        <p:spPr>
          <a:xfrm>
            <a:off x="3264337" y="6635541"/>
            <a:ext cx="1728192" cy="340171"/>
          </a:xfrm>
        </p:spPr>
        <p:txBody>
          <a:bodyPr/>
          <a:lstStyle/>
          <a:p>
            <a:r>
              <a:rPr lang="en-GB" dirty="0">
                <a:solidFill>
                  <a:srgbClr val="000000">
                    <a:tint val="75000"/>
                  </a:srgbClr>
                </a:solidFill>
              </a:rPr>
              <a:t>RESTRICTED</a:t>
            </a:r>
          </a:p>
        </p:txBody>
      </p: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8204771"/>
              </p:ext>
            </p:extLst>
          </p:nvPr>
        </p:nvGraphicFramePr>
        <p:xfrm>
          <a:off x="3400955" y="650660"/>
          <a:ext cx="2235090" cy="660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85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65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3471">
                <a:tc gridSpan="2">
                  <a:txBody>
                    <a:bodyPr/>
                    <a:lstStyle/>
                    <a:p>
                      <a:pPr marL="0" marR="0" indent="0" algn="ctr" defTabSz="818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altLang="en-US" sz="900" dirty="0">
                          <a:solidFill>
                            <a:srgbClr val="FFFFFF"/>
                          </a:solidFill>
                        </a:rPr>
                        <a:t>Reporting </a:t>
                      </a:r>
                      <a:r>
                        <a:rPr lang="en-GB" altLang="en-US" sz="900" baseline="0" dirty="0">
                          <a:solidFill>
                            <a:srgbClr val="FFFFFF"/>
                          </a:solidFill>
                        </a:rPr>
                        <a:t> Responsibilities</a:t>
                      </a:r>
                      <a:endParaRPr lang="en-GB" altLang="en-US" sz="900" dirty="0">
                        <a:solidFill>
                          <a:srgbClr val="FFFFFF"/>
                        </a:solidFill>
                      </a:endParaRPr>
                    </a:p>
                  </a:txBody>
                  <a:tcPr marT="42613" marB="42613" anchor="ctr"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ctr" defTabSz="81892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altLang="en-US" sz="1000" dirty="0">
                        <a:solidFill>
                          <a:srgbClr val="FFFFFF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716">
                <a:tc>
                  <a:txBody>
                    <a:bodyPr/>
                    <a:lstStyle/>
                    <a:p>
                      <a:pPr algn="ctr" fontAlgn="base">
                        <a:spcBef>
                          <a:spcPct val="0"/>
                        </a:spcBef>
                        <a:spcAft>
                          <a:spcPct val="0"/>
                        </a:spcAft>
                      </a:pPr>
                      <a:endParaRPr lang="en-GB" altLang="en-US" sz="800" b="0" dirty="0">
                        <a:solidFill>
                          <a:srgbClr val="000000"/>
                        </a:solidFill>
                        <a:latin typeface="+mn-lt"/>
                      </a:endParaRPr>
                    </a:p>
                  </a:txBody>
                  <a:tcPr marT="42613" marB="426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defTabSz="914400" eaLnBrk="1" hangingPunct="1">
                        <a:buClr>
                          <a:srgbClr val="194173"/>
                        </a:buClr>
                        <a:buSzPct val="135000"/>
                        <a:defRPr/>
                      </a:pPr>
                      <a:endParaRPr lang="en-GB" altLang="en-US" sz="800" b="0" dirty="0">
                        <a:latin typeface="Arial" charset="0"/>
                      </a:endParaRPr>
                    </a:p>
                  </a:txBody>
                  <a:tcPr marT="42613" marB="42613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285089F-3A26-834A-A972-506405ED645E}"/>
              </a:ext>
            </a:extLst>
          </p:cNvPr>
          <p:cNvSpPr txBox="1"/>
          <p:nvPr/>
        </p:nvSpPr>
        <p:spPr>
          <a:xfrm>
            <a:off x="1436884" y="587399"/>
            <a:ext cx="1364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/>
              <a:t>1</a:t>
            </a:r>
            <a:r>
              <a:rPr lang="en-US"/>
              <a:t> Nov </a:t>
            </a:r>
            <a:r>
              <a:rPr lang="en-US" dirty="0"/>
              <a:t>2019</a:t>
            </a:r>
          </a:p>
        </p:txBody>
      </p:sp>
    </p:spTree>
    <p:extLst>
      <p:ext uri="{BB962C8B-B14F-4D97-AF65-F5344CB8AC3E}">
        <p14:creationId xmlns:p14="http://schemas.microsoft.com/office/powerpoint/2010/main" val="28438501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28"/>
</p:tagLst>
</file>

<file path=ppt/theme/theme1.xml><?xml version="1.0" encoding="utf-8"?>
<a:theme xmlns:a="http://schemas.openxmlformats.org/drawingml/2006/main" name="2_A4 Non-Message Driven HSBC">
  <a:themeElements>
    <a:clrScheme name="A4 Non-Message Driven HSBC 1">
      <a:dk1>
        <a:srgbClr val="000000"/>
      </a:dk1>
      <a:lt1>
        <a:srgbClr val="FFFFFF"/>
      </a:lt1>
      <a:dk2>
        <a:srgbClr val="FF0000"/>
      </a:dk2>
      <a:lt2>
        <a:srgbClr val="EAEAEA"/>
      </a:lt2>
      <a:accent1>
        <a:srgbClr val="194173"/>
      </a:accent1>
      <a:accent2>
        <a:srgbClr val="B9D3ED"/>
      </a:accent2>
      <a:accent3>
        <a:srgbClr val="FFFFFF"/>
      </a:accent3>
      <a:accent4>
        <a:srgbClr val="000000"/>
      </a:accent4>
      <a:accent5>
        <a:srgbClr val="ABB0BC"/>
      </a:accent5>
      <a:accent6>
        <a:srgbClr val="A7BFD7"/>
      </a:accent6>
      <a:hlink>
        <a:srgbClr val="559FD3"/>
      </a:hlink>
      <a:folHlink>
        <a:srgbClr val="FDB812"/>
      </a:folHlink>
    </a:clrScheme>
    <a:fontScheme name="A4 Non-Message Drive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sz="1400" b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858838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GB" sz="6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4 Non-Message Driven HSBC 1">
        <a:dk1>
          <a:srgbClr val="000000"/>
        </a:dk1>
        <a:lt1>
          <a:srgbClr val="FFFFFF"/>
        </a:lt1>
        <a:dk2>
          <a:srgbClr val="FF0000"/>
        </a:dk2>
        <a:lt2>
          <a:srgbClr val="EAEAEA"/>
        </a:lt2>
        <a:accent1>
          <a:srgbClr val="194173"/>
        </a:accent1>
        <a:accent2>
          <a:srgbClr val="B9D3ED"/>
        </a:accent2>
        <a:accent3>
          <a:srgbClr val="FFFFFF"/>
        </a:accent3>
        <a:accent4>
          <a:srgbClr val="000000"/>
        </a:accent4>
        <a:accent5>
          <a:srgbClr val="ABB0BC"/>
        </a:accent5>
        <a:accent6>
          <a:srgbClr val="A7BFD7"/>
        </a:accent6>
        <a:hlink>
          <a:srgbClr val="559FD3"/>
        </a:hlink>
        <a:folHlink>
          <a:srgbClr val="FDB81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A054440E7830C45B63DBBC28B8EE836" ma:contentTypeVersion="0" ma:contentTypeDescription="Create a new document." ma:contentTypeScope="" ma:versionID="96eb3879fb2d2bdce5f7f350fc3718ce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64490b4aec6201516c3a874156f37b2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15F3854-1A62-435F-92D6-BA8BC8D07E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06D10D-319D-46A2-9BDC-6003FFB32575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CEAAEC9-E79E-4DAA-AD0A-84EFD5E0894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77052</TotalTime>
  <Words>137</Words>
  <Application>Microsoft Macintosh PowerPoint</Application>
  <PresentationFormat>On-screen Show (4:3)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Symbol</vt:lpstr>
      <vt:lpstr>Times New Roman</vt:lpstr>
      <vt:lpstr>2_A4 Non-Message Driven HSBC</vt:lpstr>
      <vt:lpstr>PowerPoint Presentation</vt:lpstr>
    </vt:vector>
  </TitlesOfParts>
  <Company>HSBC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Lee</dc:creator>
  <cp:keywords>RESTRICTED</cp:keywords>
  <dc:description>RESTRICTED</dc:description>
  <cp:lastModifiedBy>vee.tan@chinasofti.com</cp:lastModifiedBy>
  <cp:revision>3989</cp:revision>
  <cp:lastPrinted>2017-11-07T14:43:22Z</cp:lastPrinted>
  <dcterms:created xsi:type="dcterms:W3CDTF">2014-02-24T17:55:11Z</dcterms:created>
  <dcterms:modified xsi:type="dcterms:W3CDTF">2019-11-06T13:57:00Z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RESTRICTED</vt:lpwstr>
  </property>
  <property fmtid="{D5CDD505-2E9C-101B-9397-08002B2CF9AE}" pid="3" name="Source">
    <vt:lpwstr>Internal</vt:lpwstr>
  </property>
  <property fmtid="{D5CDD505-2E9C-101B-9397-08002B2CF9AE}" pid="4" name="Footers">
    <vt:lpwstr>Footers</vt:lpwstr>
  </property>
  <property fmtid="{D5CDD505-2E9C-101B-9397-08002B2CF9AE}" pid="5" name="DocClassification">
    <vt:lpwstr>CLARESTRI</vt:lpwstr>
  </property>
  <property fmtid="{D5CDD505-2E9C-101B-9397-08002B2CF9AE}" pid="6" name="ContentTypeId">
    <vt:lpwstr>0x010100DA054440E7830C45B63DBBC28B8EE836</vt:lpwstr>
  </property>
</Properties>
</file>