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ven Pro" pitchFamily="2" charset="77"/>
      <p:regular r:id="rId15"/>
      <p:bold r:id="rId16"/>
    </p:embeddedFont>
    <p:embeddedFont>
      <p:font typeface="Nunito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41" d="100"/>
          <a:sy n="141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6af0f0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6af0f0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6af0f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6af0f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6af0f0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6af0f0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e38761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e38761b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38761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38761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38761b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38761b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38761b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38761b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38761b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38761b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38761b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38761b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6af0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6af0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6af0f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6af0f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mh.nih.gov/health/topics/depression/index.s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dc.gov/mentalhealth/data_stats/depression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27050" y="530175"/>
            <a:ext cx="572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Mental Health </a:t>
            </a: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Final Project ALY 6030</a:t>
            </a: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Data Warehousing and SQL</a:t>
            </a:r>
            <a:endParaRPr sz="300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427050" y="1518995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Victoria Plange</a:t>
            </a:r>
            <a:endParaRPr b="1" dirty="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75" y="2842000"/>
            <a:ext cx="4167826" cy="23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ctrTitle"/>
          </p:nvPr>
        </p:nvSpPr>
        <p:spPr>
          <a:xfrm>
            <a:off x="348900" y="0"/>
            <a:ext cx="56358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Queries Unnormalized</a:t>
            </a:r>
            <a:endParaRPr sz="3000"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5200"/>
            <a:ext cx="8839202" cy="82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63948"/>
            <a:ext cx="8839201" cy="8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725" y="2488848"/>
            <a:ext cx="8839197" cy="84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0077"/>
            <a:ext cx="8839198" cy="81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725" y="4317225"/>
            <a:ext cx="8636977" cy="7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>
            <a:spLocks noGrp="1"/>
          </p:cNvSpPr>
          <p:nvPr>
            <p:ph type="ctrTitle"/>
          </p:nvPr>
        </p:nvSpPr>
        <p:spPr>
          <a:xfrm>
            <a:off x="483150" y="126525"/>
            <a:ext cx="4949700" cy="6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9" name="Google Shape;349;p23"/>
          <p:cNvSpPr txBox="1">
            <a:spLocks noGrp="1"/>
          </p:cNvSpPr>
          <p:nvPr>
            <p:ph type="subTitle" idx="1"/>
          </p:nvPr>
        </p:nvSpPr>
        <p:spPr>
          <a:xfrm>
            <a:off x="526750" y="733425"/>
            <a:ext cx="7291800" cy="39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Building a data warehouse allows you to extract actionable insights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Allows us to have a standardized format for our data</a:t>
            </a:r>
            <a:endParaRPr/>
          </a:p>
          <a:p>
            <a: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Determine the granularity for each dimension and the right grains for different analysis</a:t>
            </a:r>
            <a:endParaRPr/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050" y="2168675"/>
            <a:ext cx="4616750" cy="27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>
            <a:spLocks noGrp="1"/>
          </p:cNvSpPr>
          <p:nvPr>
            <p:ph type="ctrTitle"/>
          </p:nvPr>
        </p:nvSpPr>
        <p:spPr>
          <a:xfrm>
            <a:off x="586425" y="178174"/>
            <a:ext cx="42555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subTitle" idx="1"/>
          </p:nvPr>
        </p:nvSpPr>
        <p:spPr>
          <a:xfrm>
            <a:off x="444125" y="1384000"/>
            <a:ext cx="6042000" cy="29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·      Depression. (n.d.). Retrieved March 27, 2018, from</a:t>
            </a:r>
            <a:r>
              <a:rPr lang="en" sz="1800">
                <a:solidFill>
                  <a:srgbClr val="EFEFEF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 </a:t>
            </a:r>
            <a:r>
              <a:rPr lang="en" sz="1800" u="sng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https://www.nimh.nih.gov/health/topics/depression/index.shtml</a:t>
            </a:r>
            <a:endParaRPr sz="1800" u="sng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  <a:hlinkClick r:id="rId3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·      Depression. (2013, October 04). Retrieved March 27, 2018, from</a:t>
            </a:r>
            <a:r>
              <a:rPr lang="en" sz="1800">
                <a:solidFill>
                  <a:srgbClr val="EFEFEF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 </a:t>
            </a:r>
            <a:r>
              <a:rPr lang="en" sz="1800" u="sng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https://www.cdc.gov/mentalhealth/data_stats/depression.htm</a:t>
            </a:r>
            <a:endParaRPr sz="1800" u="sng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  <a:hlinkClick r:id="rId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  <a:latin typeface="Maven Pro"/>
                <a:ea typeface="Maven Pro"/>
                <a:cs typeface="Maven Pro"/>
                <a:sym typeface="Maven Pro"/>
              </a:rPr>
              <a:t>·      [Mental Health]. (n.d.). Unpublished raw data.</a:t>
            </a:r>
            <a:endParaRPr sz="1800">
              <a:solidFill>
                <a:srgbClr val="EFEFE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FEFEF"/>
              </a:solidFill>
              <a:highlight>
                <a:srgbClr val="FFE7A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ctrTitle"/>
          </p:nvPr>
        </p:nvSpPr>
        <p:spPr>
          <a:xfrm>
            <a:off x="390200" y="54150"/>
            <a:ext cx="5166300" cy="9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Mental Health factors</a:t>
            </a:r>
            <a:endParaRPr sz="2400"/>
          </a:p>
        </p:txBody>
      </p:sp>
      <p:sp>
        <p:nvSpPr>
          <p:cNvPr id="285" name="Google Shape;285;p14"/>
          <p:cNvSpPr txBox="1">
            <a:spLocks noGrp="1"/>
          </p:cNvSpPr>
          <p:nvPr>
            <p:ph type="subTitle" idx="1"/>
          </p:nvPr>
        </p:nvSpPr>
        <p:spPr>
          <a:xfrm>
            <a:off x="49375" y="826250"/>
            <a:ext cx="56415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Emotional well-being (happiness, cheerfulness, peacefulness, satisfaction)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Psychological well-being (self-acceptance, personal growth, positive relationships)</a:t>
            </a:r>
            <a:endParaRPr sz="1400"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Social well-being (social awareness, sense of community, self worth)</a:t>
            </a:r>
            <a:endParaRPr sz="1400"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1/20 Americans age 12+ reported depression in 2005-2006</a:t>
            </a:r>
            <a:endParaRPr sz="14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5" y="2899325"/>
            <a:ext cx="4577700" cy="21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375" y="2540775"/>
            <a:ext cx="4326925" cy="25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ctrTitle"/>
          </p:nvPr>
        </p:nvSpPr>
        <p:spPr>
          <a:xfrm>
            <a:off x="311700" y="284525"/>
            <a:ext cx="8520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Mental Health: Depression Data</a:t>
            </a:r>
            <a:endParaRPr sz="2400"/>
          </a:p>
        </p:txBody>
      </p:sp>
      <p:sp>
        <p:nvSpPr>
          <p:cNvPr id="293" name="Google Shape;293;p15"/>
          <p:cNvSpPr txBox="1">
            <a:spLocks noGrp="1"/>
          </p:cNvSpPr>
          <p:nvPr>
            <p:ph type="subTitle" idx="1"/>
          </p:nvPr>
        </p:nvSpPr>
        <p:spPr>
          <a:xfrm>
            <a:off x="237550" y="991525"/>
            <a:ext cx="87996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Mental health-&gt;mental illness-&gt;depression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fields are dependent on person (i.d)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00" y="2664700"/>
            <a:ext cx="8680799" cy="20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ctrTitle"/>
          </p:nvPr>
        </p:nvSpPr>
        <p:spPr>
          <a:xfrm>
            <a:off x="435650" y="83275"/>
            <a:ext cx="8520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Structure- ERD</a:t>
            </a:r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subTitle" idx="1"/>
          </p:nvPr>
        </p:nvSpPr>
        <p:spPr>
          <a:xfrm>
            <a:off x="237550" y="4143150"/>
            <a:ext cx="7209300" cy="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Key: Person ID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Keys: Marital_ID, Gender_ID, Age_ID,Income_ID, Race_ID, Edu_ID,Disorder_ID, Location_ID, Interview_ID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975" y="914425"/>
            <a:ext cx="6529926" cy="31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ctrTitle"/>
          </p:nvPr>
        </p:nvSpPr>
        <p:spPr>
          <a:xfrm>
            <a:off x="173325" y="374418"/>
            <a:ext cx="4255500" cy="7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subTitle" idx="1"/>
          </p:nvPr>
        </p:nvSpPr>
        <p:spPr>
          <a:xfrm>
            <a:off x="90700" y="1781022"/>
            <a:ext cx="6715800" cy="2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 sz="1800">
                <a:solidFill>
                  <a:srgbClr val="EFEFEF"/>
                </a:solidFill>
              </a:rPr>
              <a:t>What’s the average number of people per state who have a mental disease?</a:t>
            </a:r>
            <a:endParaRPr sz="1800">
              <a:solidFill>
                <a:srgbClr val="EFEFE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 sz="1800">
                <a:solidFill>
                  <a:srgbClr val="EFEFEF"/>
                </a:solidFill>
              </a:rPr>
              <a:t>What’s the average education level of people who have been told they have mental disorder?</a:t>
            </a:r>
            <a:endParaRPr sz="1800">
              <a:solidFill>
                <a:srgbClr val="EFEFE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 sz="1800">
                <a:solidFill>
                  <a:srgbClr val="EFEFEF"/>
                </a:solidFill>
              </a:rPr>
              <a:t>What’s the average income level of people  who have been told they have mental disorder?</a:t>
            </a:r>
            <a:endParaRPr sz="1800">
              <a:solidFill>
                <a:srgbClr val="EFEFE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 sz="1800">
                <a:solidFill>
                  <a:srgbClr val="EFEFEF"/>
                </a:solidFill>
              </a:rPr>
              <a:t>What race  has the highest reported number of people with mental disorder?</a:t>
            </a:r>
            <a:endParaRPr sz="1800">
              <a:solidFill>
                <a:srgbClr val="EFEFEF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 sz="1800">
                <a:solidFill>
                  <a:srgbClr val="EFEFEF"/>
                </a:solidFill>
              </a:rPr>
              <a:t> What is the ratio of male to female who have been told they have mental disorder?</a:t>
            </a:r>
            <a:endParaRPr sz="1800">
              <a:solidFill>
                <a:srgbClr val="EFEFEF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475" y="260825"/>
            <a:ext cx="2881975" cy="14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ctrTitle"/>
          </p:nvPr>
        </p:nvSpPr>
        <p:spPr>
          <a:xfrm>
            <a:off x="131375" y="46950"/>
            <a:ext cx="51537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Snowflake Schema</a:t>
            </a:r>
            <a:endParaRPr/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672000" y="3880325"/>
            <a:ext cx="78000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Granularity for each sector</a:t>
            </a:r>
            <a:endParaRPr u="sng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 : Street of the user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: Every other field in that table since the table is normalized already. Example, for age dimension, its the field ‘age’. For race dimension, its  the field ‘race’.</a:t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75" y="851550"/>
            <a:ext cx="6164975" cy="29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ctrTitle"/>
          </p:nvPr>
        </p:nvSpPr>
        <p:spPr>
          <a:xfrm>
            <a:off x="348900" y="0"/>
            <a:ext cx="5635800" cy="7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SQL Queries Normalized</a:t>
            </a:r>
            <a:endParaRPr sz="3000"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804" y="2738000"/>
            <a:ext cx="5164393" cy="24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800" y="613486"/>
            <a:ext cx="5164399" cy="212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097" y="2607300"/>
            <a:ext cx="5079257" cy="23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9097" y="261600"/>
            <a:ext cx="5079250" cy="225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850" y="1221550"/>
            <a:ext cx="5545875" cy="26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Macintosh PowerPoint</Application>
  <PresentationFormat>On-screen Show (16:9)</PresentationFormat>
  <Paragraphs>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Nunito</vt:lpstr>
      <vt:lpstr>Times New Roman</vt:lpstr>
      <vt:lpstr>Maven Pro</vt:lpstr>
      <vt:lpstr>Arial</vt:lpstr>
      <vt:lpstr>Momentum</vt:lpstr>
      <vt:lpstr>Mental Health  Final Project ALY 6030 Data Warehousing and SQL   </vt:lpstr>
      <vt:lpstr>Mental Health factors</vt:lpstr>
      <vt:lpstr>Mental Health: Depression Data</vt:lpstr>
      <vt:lpstr>Database Structure- ERD</vt:lpstr>
      <vt:lpstr>Business Questions</vt:lpstr>
      <vt:lpstr>Snowflake Schema</vt:lpstr>
      <vt:lpstr>SQL Queries Normalized</vt:lpstr>
      <vt:lpstr>PowerPoint Presentation</vt:lpstr>
      <vt:lpstr>PowerPoint Presentation</vt:lpstr>
      <vt:lpstr>SQL Queries Unnormalized</vt:lpstr>
      <vt:lpstr>Conclusion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 Final Project ALY 6030 Data Warehousing and SQL   </dc:title>
  <cp:lastModifiedBy>Victoria Sarah Plange</cp:lastModifiedBy>
  <cp:revision>1</cp:revision>
  <dcterms:modified xsi:type="dcterms:W3CDTF">2018-09-07T01:31:53Z</dcterms:modified>
</cp:coreProperties>
</file>