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267" r:id="rId1"/>
  </p:sldMasterIdLst>
  <p:notesMasterIdLst>
    <p:notesMasterId r:id="rId78"/>
  </p:notesMasterIdLst>
  <p:handoutMasterIdLst>
    <p:handoutMasterId r:id="rId79"/>
  </p:handoutMasterIdLst>
  <p:sldIdLst>
    <p:sldId id="395" r:id="rId2"/>
    <p:sldId id="566" r:id="rId3"/>
    <p:sldId id="483" r:id="rId4"/>
    <p:sldId id="484" r:id="rId5"/>
    <p:sldId id="432" r:id="rId6"/>
    <p:sldId id="433" r:id="rId7"/>
    <p:sldId id="434" r:id="rId8"/>
    <p:sldId id="511" r:id="rId9"/>
    <p:sldId id="513" r:id="rId10"/>
    <p:sldId id="512" r:id="rId11"/>
    <p:sldId id="573" r:id="rId12"/>
    <p:sldId id="571" r:id="rId13"/>
    <p:sldId id="587" r:id="rId14"/>
    <p:sldId id="585" r:id="rId15"/>
    <p:sldId id="567" r:id="rId16"/>
    <p:sldId id="568" r:id="rId17"/>
    <p:sldId id="541" r:id="rId18"/>
    <p:sldId id="534" r:id="rId19"/>
    <p:sldId id="553" r:id="rId20"/>
    <p:sldId id="558" r:id="rId21"/>
    <p:sldId id="559" r:id="rId22"/>
    <p:sldId id="554" r:id="rId23"/>
    <p:sldId id="560" r:id="rId24"/>
    <p:sldId id="555" r:id="rId25"/>
    <p:sldId id="561" r:id="rId26"/>
    <p:sldId id="556" r:id="rId27"/>
    <p:sldId id="562" r:id="rId28"/>
    <p:sldId id="552" r:id="rId29"/>
    <p:sldId id="563" r:id="rId30"/>
    <p:sldId id="564" r:id="rId31"/>
    <p:sldId id="574" r:id="rId32"/>
    <p:sldId id="576" r:id="rId33"/>
    <p:sldId id="577" r:id="rId34"/>
    <p:sldId id="578" r:id="rId35"/>
    <p:sldId id="579" r:id="rId36"/>
    <p:sldId id="592" r:id="rId37"/>
    <p:sldId id="593" r:id="rId38"/>
    <p:sldId id="569" r:id="rId39"/>
    <p:sldId id="575" r:id="rId40"/>
    <p:sldId id="514" r:id="rId41"/>
    <p:sldId id="515" r:id="rId42"/>
    <p:sldId id="516" r:id="rId43"/>
    <p:sldId id="517" r:id="rId44"/>
    <p:sldId id="518" r:id="rId45"/>
    <p:sldId id="523" r:id="rId46"/>
    <p:sldId id="580" r:id="rId47"/>
    <p:sldId id="581" r:id="rId48"/>
    <p:sldId id="582" r:id="rId49"/>
    <p:sldId id="583" r:id="rId50"/>
    <p:sldId id="584" r:id="rId51"/>
    <p:sldId id="524" r:id="rId52"/>
    <p:sldId id="525" r:id="rId53"/>
    <p:sldId id="526" r:id="rId54"/>
    <p:sldId id="527" r:id="rId55"/>
    <p:sldId id="528" r:id="rId56"/>
    <p:sldId id="529" r:id="rId57"/>
    <p:sldId id="530" r:id="rId58"/>
    <p:sldId id="531" r:id="rId59"/>
    <p:sldId id="532" r:id="rId60"/>
    <p:sldId id="536" r:id="rId61"/>
    <p:sldId id="537" r:id="rId62"/>
    <p:sldId id="538" r:id="rId63"/>
    <p:sldId id="539" r:id="rId64"/>
    <p:sldId id="540" r:id="rId65"/>
    <p:sldId id="586" r:id="rId66"/>
    <p:sldId id="588" r:id="rId67"/>
    <p:sldId id="435" r:id="rId68"/>
    <p:sldId id="520" r:id="rId69"/>
    <p:sldId id="521" r:id="rId70"/>
    <p:sldId id="522" r:id="rId71"/>
    <p:sldId id="572" r:id="rId72"/>
    <p:sldId id="591" r:id="rId73"/>
    <p:sldId id="594" r:id="rId74"/>
    <p:sldId id="589" r:id="rId75"/>
    <p:sldId id="590" r:id="rId76"/>
    <p:sldId id="570" r:id="rId77"/>
  </p:sldIdLst>
  <p:sldSz cx="9144000" cy="6858000" type="screen4x3"/>
  <p:notesSz cx="6797675" cy="9926638"/>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1414"/>
    <a:srgbClr val="08517E"/>
    <a:srgbClr val="D9D9D9"/>
    <a:srgbClr val="006BBC"/>
    <a:srgbClr val="003E6C"/>
    <a:srgbClr val="005392"/>
    <a:srgbClr val="00FF99"/>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03" autoAdjust="0"/>
    <p:restoredTop sz="81473" autoAdjust="0"/>
  </p:normalViewPr>
  <p:slideViewPr>
    <p:cSldViewPr>
      <p:cViewPr varScale="1">
        <p:scale>
          <a:sx n="53" d="100"/>
          <a:sy n="53" d="100"/>
        </p:scale>
        <p:origin x="-154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395" tIns="45698" rIns="91395" bIns="45698" rtlCol="0"/>
          <a:lstStyle>
            <a:lvl1pPr algn="l" fontAlgn="auto">
              <a:spcBef>
                <a:spcPts val="0"/>
              </a:spcBef>
              <a:spcAft>
                <a:spcPts val="0"/>
              </a:spcAft>
              <a:defRPr sz="1200">
                <a:latin typeface="+mn-lt"/>
                <a:cs typeface="+mn-cs"/>
              </a:defRPr>
            </a:lvl1pPr>
          </a:lstStyle>
          <a:p>
            <a:pPr>
              <a:defRPr/>
            </a:pPr>
            <a:endParaRPr lang="fr-FR" dirty="0"/>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395" tIns="45698" rIns="91395" bIns="45698" rtlCol="0"/>
          <a:lstStyle>
            <a:lvl1pPr algn="r" fontAlgn="auto">
              <a:spcBef>
                <a:spcPts val="0"/>
              </a:spcBef>
              <a:spcAft>
                <a:spcPts val="0"/>
              </a:spcAft>
              <a:defRPr sz="1200">
                <a:latin typeface="+mn-lt"/>
                <a:cs typeface="+mn-cs"/>
              </a:defRPr>
            </a:lvl1pPr>
          </a:lstStyle>
          <a:p>
            <a:pPr>
              <a:defRPr/>
            </a:pPr>
            <a:fld id="{8CB52554-7140-46EC-AA8E-0B29E301B0A0}" type="datetimeFigureOut">
              <a:rPr lang="fr-FR"/>
              <a:pPr>
                <a:defRPr/>
              </a:pPr>
              <a:t>20/03/2017</a:t>
            </a:fld>
            <a:endParaRPr lang="fr-FR" dirty="0"/>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395" tIns="45698" rIns="91395" bIns="45698" rtlCol="0" anchor="b"/>
          <a:lstStyle>
            <a:lvl1pPr algn="l" fontAlgn="auto">
              <a:spcBef>
                <a:spcPts val="0"/>
              </a:spcBef>
              <a:spcAft>
                <a:spcPts val="0"/>
              </a:spcAft>
              <a:defRPr sz="1200">
                <a:latin typeface="+mn-lt"/>
                <a:cs typeface="+mn-cs"/>
              </a:defRPr>
            </a:lvl1pPr>
          </a:lstStyle>
          <a:p>
            <a:pPr>
              <a:defRPr/>
            </a:pPr>
            <a:r>
              <a:rPr lang="fr-FR" dirty="0"/>
              <a:t>Présentation</a:t>
            </a:r>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lIns="91395" tIns="45698" rIns="91395" bIns="45698" rtlCol="0" anchor="b"/>
          <a:lstStyle>
            <a:lvl1pPr algn="r" fontAlgn="auto">
              <a:spcBef>
                <a:spcPts val="0"/>
              </a:spcBef>
              <a:spcAft>
                <a:spcPts val="0"/>
              </a:spcAft>
              <a:defRPr sz="1200">
                <a:latin typeface="+mn-lt"/>
                <a:cs typeface="+mn-cs"/>
              </a:defRPr>
            </a:lvl1pPr>
          </a:lstStyle>
          <a:p>
            <a:pPr>
              <a:defRPr/>
            </a:pPr>
            <a:fld id="{95306352-4C7C-44FB-AAC8-AC503B276EF3}" type="slidenum">
              <a:rPr lang="fr-FR"/>
              <a:pPr>
                <a:defRPr/>
              </a:pPr>
              <a:t>‹N°›</a:t>
            </a:fld>
            <a:endParaRPr lang="fr-FR" dirty="0"/>
          </a:p>
        </p:txBody>
      </p:sp>
    </p:spTree>
    <p:extLst>
      <p:ext uri="{BB962C8B-B14F-4D97-AF65-F5344CB8AC3E}">
        <p14:creationId xmlns:p14="http://schemas.microsoft.com/office/powerpoint/2010/main" val="424588944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395" tIns="45698" rIns="91395" bIns="45698" rtlCol="0"/>
          <a:lstStyle>
            <a:lvl1pPr algn="l" fontAlgn="auto">
              <a:spcBef>
                <a:spcPts val="0"/>
              </a:spcBef>
              <a:spcAft>
                <a:spcPts val="0"/>
              </a:spcAft>
              <a:defRPr sz="1200">
                <a:latin typeface="+mn-lt"/>
                <a:cs typeface="+mn-cs"/>
              </a:defRPr>
            </a:lvl1pPr>
          </a:lstStyle>
          <a:p>
            <a:pPr>
              <a:defRPr/>
            </a:pPr>
            <a:endParaRPr lang="fr-FR" dirty="0"/>
          </a:p>
        </p:txBody>
      </p:sp>
      <p:sp>
        <p:nvSpPr>
          <p:cNvPr id="3" name="Espace réservé de la date 2"/>
          <p:cNvSpPr>
            <a:spLocks noGrp="1"/>
          </p:cNvSpPr>
          <p:nvPr>
            <p:ph type="dt" idx="1"/>
          </p:nvPr>
        </p:nvSpPr>
        <p:spPr>
          <a:xfrm>
            <a:off x="3849688" y="0"/>
            <a:ext cx="2946400" cy="496888"/>
          </a:xfrm>
          <a:prstGeom prst="rect">
            <a:avLst/>
          </a:prstGeom>
        </p:spPr>
        <p:txBody>
          <a:bodyPr vert="horz" lIns="91395" tIns="45698" rIns="91395" bIns="45698" rtlCol="0"/>
          <a:lstStyle>
            <a:lvl1pPr algn="r" fontAlgn="auto">
              <a:spcBef>
                <a:spcPts val="0"/>
              </a:spcBef>
              <a:spcAft>
                <a:spcPts val="0"/>
              </a:spcAft>
              <a:defRPr sz="1200">
                <a:latin typeface="+mn-lt"/>
                <a:cs typeface="+mn-cs"/>
              </a:defRPr>
            </a:lvl1pPr>
          </a:lstStyle>
          <a:p>
            <a:pPr>
              <a:defRPr/>
            </a:pPr>
            <a:fld id="{C7054F8F-1EC0-4655-A299-67FA98C0C9C2}" type="datetimeFigureOut">
              <a:rPr lang="fr-FR"/>
              <a:pPr>
                <a:defRPr/>
              </a:pPr>
              <a:t>20/03/2017</a:t>
            </a:fld>
            <a:endParaRPr lang="fr-FR" dirty="0"/>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395" tIns="45698" rIns="91395" bIns="45698" rtlCol="0" anchor="ctr"/>
          <a:lstStyle/>
          <a:p>
            <a:pPr lvl="0"/>
            <a:endParaRPr lang="fr-FR" noProof="0" dirty="0" smtClean="0"/>
          </a:p>
        </p:txBody>
      </p:sp>
      <p:sp>
        <p:nvSpPr>
          <p:cNvPr id="5" name="Espace réservé des commentaires 4"/>
          <p:cNvSpPr>
            <a:spLocks noGrp="1"/>
          </p:cNvSpPr>
          <p:nvPr>
            <p:ph type="body" sz="quarter" idx="3"/>
          </p:nvPr>
        </p:nvSpPr>
        <p:spPr>
          <a:xfrm>
            <a:off x="679450" y="4714875"/>
            <a:ext cx="5438775" cy="4467225"/>
          </a:xfrm>
          <a:prstGeom prst="rect">
            <a:avLst/>
          </a:prstGeom>
        </p:spPr>
        <p:txBody>
          <a:bodyPr vert="horz" lIns="91395" tIns="45698" rIns="91395" bIns="45698"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 name="Espace réservé du pied de page 5"/>
          <p:cNvSpPr>
            <a:spLocks noGrp="1"/>
          </p:cNvSpPr>
          <p:nvPr>
            <p:ph type="ftr" sz="quarter" idx="4"/>
          </p:nvPr>
        </p:nvSpPr>
        <p:spPr>
          <a:xfrm>
            <a:off x="0" y="9428163"/>
            <a:ext cx="2946400" cy="496887"/>
          </a:xfrm>
          <a:prstGeom prst="rect">
            <a:avLst/>
          </a:prstGeom>
        </p:spPr>
        <p:txBody>
          <a:bodyPr vert="horz" lIns="91395" tIns="45698" rIns="91395" bIns="45698" rtlCol="0" anchor="b"/>
          <a:lstStyle>
            <a:lvl1pPr algn="l" fontAlgn="auto">
              <a:spcBef>
                <a:spcPts val="0"/>
              </a:spcBef>
              <a:spcAft>
                <a:spcPts val="0"/>
              </a:spcAft>
              <a:defRPr sz="1200">
                <a:latin typeface="+mn-lt"/>
                <a:cs typeface="+mn-cs"/>
              </a:defRPr>
            </a:lvl1pPr>
          </a:lstStyle>
          <a:p>
            <a:pPr>
              <a:defRPr/>
            </a:pPr>
            <a:r>
              <a:rPr lang="fr-FR" dirty="0"/>
              <a:t>Présentation</a:t>
            </a:r>
          </a:p>
        </p:txBody>
      </p:sp>
      <p:sp>
        <p:nvSpPr>
          <p:cNvPr id="7" name="Espace réservé du numéro de diapositive 6"/>
          <p:cNvSpPr>
            <a:spLocks noGrp="1"/>
          </p:cNvSpPr>
          <p:nvPr>
            <p:ph type="sldNum" sz="quarter" idx="5"/>
          </p:nvPr>
        </p:nvSpPr>
        <p:spPr>
          <a:xfrm>
            <a:off x="3849688" y="9428163"/>
            <a:ext cx="2946400" cy="496887"/>
          </a:xfrm>
          <a:prstGeom prst="rect">
            <a:avLst/>
          </a:prstGeom>
        </p:spPr>
        <p:txBody>
          <a:bodyPr vert="horz" lIns="91395" tIns="45698" rIns="91395" bIns="45698" rtlCol="0" anchor="b"/>
          <a:lstStyle>
            <a:lvl1pPr algn="r" fontAlgn="auto">
              <a:spcBef>
                <a:spcPts val="0"/>
              </a:spcBef>
              <a:spcAft>
                <a:spcPts val="0"/>
              </a:spcAft>
              <a:defRPr sz="1200">
                <a:latin typeface="+mn-lt"/>
                <a:cs typeface="+mn-cs"/>
              </a:defRPr>
            </a:lvl1pPr>
          </a:lstStyle>
          <a:p>
            <a:pPr>
              <a:defRPr/>
            </a:pPr>
            <a:fld id="{4FF88608-C5A4-480A-BE56-D8F85EAC56C2}" type="slidenum">
              <a:rPr lang="fr-FR"/>
              <a:pPr>
                <a:defRPr/>
              </a:pPr>
              <a:t>‹N°›</a:t>
            </a:fld>
            <a:endParaRPr lang="fr-FR" dirty="0"/>
          </a:p>
        </p:txBody>
      </p:sp>
    </p:spTree>
    <p:extLst>
      <p:ext uri="{BB962C8B-B14F-4D97-AF65-F5344CB8AC3E}">
        <p14:creationId xmlns:p14="http://schemas.microsoft.com/office/powerpoint/2010/main" val="2827973869"/>
      </p:ext>
    </p:extLst>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_Nettoyer_son_historique"/><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fr.wikipedia.org/wiki/Politesse" TargetMode="External"/><Relationship Id="rId2" Type="http://schemas.openxmlformats.org/officeDocument/2006/relationships/slide" Target="../slides/slide72.xml"/><Relationship Id="rId1" Type="http://schemas.openxmlformats.org/officeDocument/2006/relationships/notesMaster" Target="../notesMasters/notesMaster1.xml"/><Relationship Id="rId6" Type="http://schemas.openxmlformats.org/officeDocument/2006/relationships/hyperlink" Target="https://fr.wikipedia.org/wiki/Internet" TargetMode="External"/><Relationship Id="rId5" Type="http://schemas.openxmlformats.org/officeDocument/2006/relationships/hyperlink" Target="https://fr.wikipedia.org/wiki/Communication_virtuelle" TargetMode="External"/><Relationship Id="rId4" Type="http://schemas.openxmlformats.org/officeDocument/2006/relationships/hyperlink" Target="https://fr.wikipedia.org/wiki/M%C3%A9dia" TargetMode="Externa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287657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r>
              <a:rPr lang="fr-FR" sz="1200" u="sng" kern="1200" dirty="0" smtClean="0">
                <a:solidFill>
                  <a:schemeClr val="tx1"/>
                </a:solidFill>
                <a:effectLst/>
                <a:latin typeface="+mn-lt"/>
                <a:ea typeface="+mn-ea"/>
                <a:cs typeface="+mn-cs"/>
              </a:rPr>
              <a:t>Couleurs et Styles</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Les couleurs doivent être « </a:t>
            </a:r>
            <a:r>
              <a:rPr lang="fr-FR" sz="1200" kern="1200" dirty="0" err="1" smtClean="0">
                <a:solidFill>
                  <a:schemeClr val="tx1"/>
                </a:solidFill>
                <a:effectLst/>
                <a:latin typeface="+mn-lt"/>
                <a:ea typeface="+mn-ea"/>
                <a:cs typeface="+mn-cs"/>
              </a:rPr>
              <a:t>escapées</a:t>
            </a:r>
            <a:r>
              <a:rPr lang="fr-FR" sz="1200" kern="1200" dirty="0" smtClean="0">
                <a:solidFill>
                  <a:schemeClr val="tx1"/>
                </a:solidFill>
                <a:effectLst/>
                <a:latin typeface="+mn-lt"/>
                <a:ea typeface="+mn-ea"/>
                <a:cs typeface="+mn-cs"/>
              </a:rPr>
              <a:t> », le code de la couleur doit être suivi par un m.</a:t>
            </a:r>
          </a:p>
          <a:p>
            <a:r>
              <a:rPr lang="fr-FR" sz="1200" kern="1200" dirty="0" smtClean="0">
                <a:solidFill>
                  <a:schemeClr val="tx1"/>
                </a:solidFill>
                <a:effectLst/>
                <a:latin typeface="+mn-lt"/>
                <a:ea typeface="+mn-ea"/>
                <a:cs typeface="+mn-cs"/>
              </a:rPr>
              <a:t>    Mettre </a:t>
            </a:r>
            <a:r>
              <a:rPr lang="fr-FR" sz="1200" b="1" kern="1200" dirty="0" smtClean="0">
                <a:solidFill>
                  <a:schemeClr val="tx1"/>
                </a:solidFill>
                <a:effectLst/>
                <a:latin typeface="+mn-lt"/>
                <a:ea typeface="+mn-ea"/>
                <a:cs typeface="+mn-cs"/>
              </a:rPr>
              <a:t>\[\033[‹</a:t>
            </a:r>
            <a:r>
              <a:rPr lang="fr-FR" sz="1200" b="1" kern="1200" dirty="0" err="1" smtClean="0">
                <a:solidFill>
                  <a:schemeClr val="tx1"/>
                </a:solidFill>
                <a:effectLst/>
                <a:latin typeface="+mn-lt"/>
                <a:ea typeface="+mn-ea"/>
                <a:cs typeface="+mn-cs"/>
              </a:rPr>
              <a:t>code›m</a:t>
            </a:r>
            <a:r>
              <a:rPr lang="fr-FR" sz="1200" b="1" kern="120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 et </a:t>
            </a:r>
            <a:r>
              <a:rPr lang="fr-FR" sz="1200" b="1" kern="1200" dirty="0" smtClean="0">
                <a:solidFill>
                  <a:schemeClr val="tx1"/>
                </a:solidFill>
                <a:effectLst/>
                <a:latin typeface="+mn-lt"/>
                <a:ea typeface="+mn-ea"/>
                <a:cs typeface="+mn-cs"/>
              </a:rPr>
              <a:t>\[\033[0m\]</a:t>
            </a:r>
            <a:r>
              <a:rPr lang="fr-FR" sz="1200" kern="1200" dirty="0" smtClean="0">
                <a:solidFill>
                  <a:schemeClr val="tx1"/>
                </a:solidFill>
                <a:effectLst/>
                <a:latin typeface="+mn-lt"/>
                <a:ea typeface="+mn-ea"/>
                <a:cs typeface="+mn-cs"/>
              </a:rPr>
              <a:t> autour de la partie de votre prompt que vous voulez personnaliser.</a:t>
            </a:r>
          </a:p>
          <a:p>
            <a:r>
              <a:rPr lang="fr-FR" sz="1200" kern="1200" dirty="0" smtClean="0">
                <a:solidFill>
                  <a:schemeClr val="tx1"/>
                </a:solidFill>
                <a:effectLst/>
                <a:latin typeface="+mn-lt"/>
                <a:ea typeface="+mn-ea"/>
                <a:cs typeface="+mn-cs"/>
              </a:rPr>
              <a:t>    avec ‹code› = </a:t>
            </a:r>
            <a:r>
              <a:rPr lang="fr-FR" sz="1200" kern="1200" dirty="0" err="1" smtClean="0">
                <a:solidFill>
                  <a:schemeClr val="tx1"/>
                </a:solidFill>
                <a:effectLst/>
                <a:latin typeface="+mn-lt"/>
                <a:ea typeface="+mn-ea"/>
                <a:cs typeface="+mn-cs"/>
              </a:rPr>
              <a:t>x;y</a:t>
            </a:r>
            <a:r>
              <a:rPr lang="fr-FR" sz="1200" kern="1200" dirty="0" smtClean="0">
                <a:solidFill>
                  <a:schemeClr val="tx1"/>
                </a:solidFill>
                <a:effectLst/>
                <a:latin typeface="+mn-lt"/>
                <a:ea typeface="+mn-ea"/>
                <a:cs typeface="+mn-cs"/>
              </a:rPr>
              <a:t> et</a:t>
            </a:r>
          </a:p>
          <a:p>
            <a:r>
              <a:rPr lang="fr-FR" sz="1200" dirty="0" smtClean="0">
                <a:effectLst/>
              </a:rPr>
              <a:t>	x: style du texte</a:t>
            </a:r>
            <a:r>
              <a:rPr lang="fr-FR" dirty="0" smtClean="0">
                <a:effectLst/>
              </a:rPr>
              <a:t> </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	y=3y’: couleur du texte</a:t>
            </a:r>
          </a:p>
          <a:p>
            <a:r>
              <a:rPr lang="fr-FR" sz="1200" kern="1200" dirty="0" smtClean="0">
                <a:solidFill>
                  <a:schemeClr val="tx1"/>
                </a:solidFill>
                <a:effectLst/>
                <a:latin typeface="+mn-lt"/>
                <a:ea typeface="+mn-ea"/>
                <a:cs typeface="+mn-cs"/>
              </a:rPr>
              <a:t>	y=4y’: couleur de fond</a:t>
            </a:r>
          </a:p>
          <a:p>
            <a:r>
              <a:rPr lang="fr-FR" sz="1200" kern="1200" dirty="0" smtClean="0">
                <a:solidFill>
                  <a:schemeClr val="tx1"/>
                </a:solidFill>
                <a:effectLst/>
                <a:latin typeface="+mn-lt"/>
                <a:ea typeface="+mn-ea"/>
                <a:cs typeface="+mn-cs"/>
              </a:rPr>
              <a:t>    x:</a:t>
            </a:r>
          </a:p>
          <a:p>
            <a:r>
              <a:rPr lang="fr-FR" sz="1200" kern="1200" dirty="0" smtClean="0">
                <a:solidFill>
                  <a:schemeClr val="tx1"/>
                </a:solidFill>
                <a:effectLst/>
                <a:latin typeface="+mn-lt"/>
                <a:ea typeface="+mn-ea"/>
                <a:cs typeface="+mn-cs"/>
              </a:rPr>
              <a:t>        0: normal</a:t>
            </a:r>
          </a:p>
          <a:p>
            <a:r>
              <a:rPr lang="fr-FR" sz="1200" kern="1200" dirty="0" smtClean="0">
                <a:solidFill>
                  <a:schemeClr val="tx1"/>
                </a:solidFill>
                <a:effectLst/>
                <a:latin typeface="+mn-lt"/>
                <a:ea typeface="+mn-ea"/>
                <a:cs typeface="+mn-cs"/>
              </a:rPr>
              <a:t>        1: gras</a:t>
            </a:r>
          </a:p>
          <a:p>
            <a:r>
              <a:rPr lang="fr-FR" sz="1200" kern="1200" dirty="0" smtClean="0">
                <a:solidFill>
                  <a:schemeClr val="tx1"/>
                </a:solidFill>
                <a:effectLst/>
                <a:latin typeface="+mn-lt"/>
                <a:ea typeface="+mn-ea"/>
                <a:cs typeface="+mn-cs"/>
              </a:rPr>
              <a:t>        4: souligné</a:t>
            </a:r>
          </a:p>
          <a:p>
            <a:r>
              <a:rPr lang="fr-FR" sz="1200" kern="1200" dirty="0" smtClean="0">
                <a:solidFill>
                  <a:schemeClr val="tx1"/>
                </a:solidFill>
                <a:effectLst/>
                <a:latin typeface="+mn-lt"/>
                <a:ea typeface="+mn-ea"/>
                <a:cs typeface="+mn-cs"/>
              </a:rPr>
              <a:t>        7: reverse</a:t>
            </a:r>
          </a:p>
          <a:p>
            <a:r>
              <a:rPr lang="fr-FR" sz="1200" kern="1200" dirty="0" smtClean="0">
                <a:solidFill>
                  <a:schemeClr val="tx1"/>
                </a:solidFill>
                <a:effectLst/>
                <a:latin typeface="+mn-lt"/>
                <a:ea typeface="+mn-ea"/>
                <a:cs typeface="+mn-cs"/>
              </a:rPr>
              <a:t>    y’ est la couleur:</a:t>
            </a:r>
          </a:p>
          <a:p>
            <a:r>
              <a:rPr lang="fr-FR" sz="1200" kern="1200" dirty="0" smtClean="0">
                <a:solidFill>
                  <a:schemeClr val="tx1"/>
                </a:solidFill>
                <a:effectLst/>
                <a:latin typeface="+mn-lt"/>
                <a:ea typeface="+mn-ea"/>
                <a:cs typeface="+mn-cs"/>
              </a:rPr>
              <a:t>        0 black		4 </a:t>
            </a:r>
            <a:r>
              <a:rPr lang="fr-FR" sz="1200" kern="1200" dirty="0" err="1" smtClean="0">
                <a:solidFill>
                  <a:schemeClr val="tx1"/>
                </a:solidFill>
                <a:effectLst/>
                <a:latin typeface="+mn-lt"/>
                <a:ea typeface="+mn-ea"/>
                <a:cs typeface="+mn-cs"/>
              </a:rPr>
              <a:t>blue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 red		5 magenta</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2 green		6 cyan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3 yellow	7 white</a:t>
            </a:r>
          </a:p>
          <a:p>
            <a:endParaRPr lang="en-US"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Codes couleurs :</a:t>
            </a:r>
          </a:p>
          <a:p>
            <a:r>
              <a:rPr lang="fr-FR" sz="1200" kern="1200" dirty="0" smtClean="0">
                <a:solidFill>
                  <a:schemeClr val="tx1"/>
                </a:solidFill>
                <a:effectLst/>
                <a:latin typeface="+mn-lt"/>
                <a:ea typeface="+mn-ea"/>
                <a:cs typeface="+mn-cs"/>
              </a:rPr>
              <a:t>    Noir 0;30    </a:t>
            </a:r>
          </a:p>
          <a:p>
            <a:r>
              <a:rPr lang="fr-FR" sz="1200" kern="1200" dirty="0" smtClean="0">
                <a:solidFill>
                  <a:schemeClr val="tx1"/>
                </a:solidFill>
                <a:effectLst/>
                <a:latin typeface="+mn-lt"/>
                <a:ea typeface="+mn-ea"/>
                <a:cs typeface="+mn-cs"/>
              </a:rPr>
              <a:t>    Gris foncé 1;30</a:t>
            </a:r>
          </a:p>
          <a:p>
            <a:r>
              <a:rPr lang="fr-FR" sz="1200" kern="1200" dirty="0" smtClean="0">
                <a:solidFill>
                  <a:schemeClr val="tx1"/>
                </a:solidFill>
                <a:effectLst/>
                <a:latin typeface="+mn-lt"/>
                <a:ea typeface="+mn-ea"/>
                <a:cs typeface="+mn-cs"/>
              </a:rPr>
              <a:t>    Bleu 0;34</a:t>
            </a:r>
          </a:p>
          <a:p>
            <a:r>
              <a:rPr lang="fr-FR" sz="1200" kern="1200" dirty="0" smtClean="0">
                <a:solidFill>
                  <a:schemeClr val="tx1"/>
                </a:solidFill>
                <a:effectLst/>
                <a:latin typeface="+mn-lt"/>
                <a:ea typeface="+mn-ea"/>
                <a:cs typeface="+mn-cs"/>
              </a:rPr>
              <a:t>    Bleu clair 1;34</a:t>
            </a:r>
          </a:p>
          <a:p>
            <a:r>
              <a:rPr lang="fr-FR" sz="1200" kern="1200" dirty="0" smtClean="0">
                <a:solidFill>
                  <a:schemeClr val="tx1"/>
                </a:solidFill>
                <a:effectLst/>
                <a:latin typeface="+mn-lt"/>
                <a:ea typeface="+mn-ea"/>
                <a:cs typeface="+mn-cs"/>
              </a:rPr>
              <a:t>    Vert 0;32</a:t>
            </a:r>
          </a:p>
          <a:p>
            <a:r>
              <a:rPr lang="fr-FR" sz="1200" kern="1200" dirty="0" smtClean="0">
                <a:solidFill>
                  <a:schemeClr val="tx1"/>
                </a:solidFill>
                <a:effectLst/>
                <a:latin typeface="+mn-lt"/>
                <a:ea typeface="+mn-ea"/>
                <a:cs typeface="+mn-cs"/>
              </a:rPr>
              <a:t>    Vert clair 1;32</a:t>
            </a:r>
          </a:p>
          <a:p>
            <a:r>
              <a:rPr lang="fr-FR" sz="1200" kern="1200" dirty="0" smtClean="0">
                <a:solidFill>
                  <a:schemeClr val="tx1"/>
                </a:solidFill>
                <a:effectLst/>
                <a:latin typeface="+mn-lt"/>
                <a:ea typeface="+mn-ea"/>
                <a:cs typeface="+mn-cs"/>
              </a:rPr>
              <a:t>    Cyan 0;36</a:t>
            </a:r>
          </a:p>
          <a:p>
            <a:r>
              <a:rPr lang="fr-FR" sz="1200" kern="1200" dirty="0" smtClean="0">
                <a:solidFill>
                  <a:schemeClr val="tx1"/>
                </a:solidFill>
                <a:effectLst/>
                <a:latin typeface="+mn-lt"/>
                <a:ea typeface="+mn-ea"/>
                <a:cs typeface="+mn-cs"/>
              </a:rPr>
              <a:t>    Cyan clair 1;36</a:t>
            </a:r>
          </a:p>
          <a:p>
            <a:r>
              <a:rPr lang="fr-FR" sz="1200" kern="1200" dirty="0" smtClean="0">
                <a:solidFill>
                  <a:schemeClr val="tx1"/>
                </a:solidFill>
                <a:effectLst/>
                <a:latin typeface="+mn-lt"/>
                <a:ea typeface="+mn-ea"/>
                <a:cs typeface="+mn-cs"/>
              </a:rPr>
              <a:t>    Rouge 0;31</a:t>
            </a:r>
          </a:p>
          <a:p>
            <a:r>
              <a:rPr lang="fr-FR" sz="1200" kern="1200" dirty="0" smtClean="0">
                <a:solidFill>
                  <a:schemeClr val="tx1"/>
                </a:solidFill>
                <a:effectLst/>
                <a:latin typeface="+mn-lt"/>
                <a:ea typeface="+mn-ea"/>
                <a:cs typeface="+mn-cs"/>
              </a:rPr>
              <a:t>    Rouge clair 1;31</a:t>
            </a:r>
          </a:p>
          <a:p>
            <a:r>
              <a:rPr lang="fr-FR" sz="1200" kern="1200" dirty="0" smtClean="0">
                <a:solidFill>
                  <a:schemeClr val="tx1"/>
                </a:solidFill>
                <a:effectLst/>
                <a:latin typeface="+mn-lt"/>
                <a:ea typeface="+mn-ea"/>
                <a:cs typeface="+mn-cs"/>
              </a:rPr>
              <a:t>    Violet 0;35</a:t>
            </a:r>
          </a:p>
          <a:p>
            <a:r>
              <a:rPr lang="fr-FR" sz="1200" kern="1200" dirty="0" smtClean="0">
                <a:solidFill>
                  <a:schemeClr val="tx1"/>
                </a:solidFill>
                <a:effectLst/>
                <a:latin typeface="+mn-lt"/>
                <a:ea typeface="+mn-ea"/>
                <a:cs typeface="+mn-cs"/>
              </a:rPr>
              <a:t>    Violet clair 1;35</a:t>
            </a:r>
          </a:p>
          <a:p>
            <a:r>
              <a:rPr lang="fr-FR" sz="1200" kern="1200" dirty="0" smtClean="0">
                <a:solidFill>
                  <a:schemeClr val="tx1"/>
                </a:solidFill>
                <a:effectLst/>
                <a:latin typeface="+mn-lt"/>
                <a:ea typeface="+mn-ea"/>
                <a:cs typeface="+mn-cs"/>
              </a:rPr>
              <a:t>    Brun 0;33</a:t>
            </a:r>
          </a:p>
          <a:p>
            <a:r>
              <a:rPr lang="fr-FR" sz="1200" kern="1200" dirty="0" smtClean="0">
                <a:solidFill>
                  <a:schemeClr val="tx1"/>
                </a:solidFill>
                <a:effectLst/>
                <a:latin typeface="+mn-lt"/>
                <a:ea typeface="+mn-ea"/>
                <a:cs typeface="+mn-cs"/>
              </a:rPr>
              <a:t>    Jaune 1;33</a:t>
            </a:r>
          </a:p>
          <a:p>
            <a:r>
              <a:rPr lang="fr-FR" sz="1200" kern="1200" dirty="0" smtClean="0">
                <a:solidFill>
                  <a:schemeClr val="tx1"/>
                </a:solidFill>
                <a:effectLst/>
                <a:latin typeface="+mn-lt"/>
                <a:ea typeface="+mn-ea"/>
                <a:cs typeface="+mn-cs"/>
              </a:rPr>
              <a:t>    Gris clair 0;37</a:t>
            </a:r>
          </a:p>
          <a:p>
            <a:r>
              <a:rPr lang="fr-FR" sz="1200" kern="1200" dirty="0" smtClean="0">
                <a:solidFill>
                  <a:schemeClr val="tx1"/>
                </a:solidFill>
                <a:effectLst/>
                <a:latin typeface="+mn-lt"/>
                <a:ea typeface="+mn-ea"/>
                <a:cs typeface="+mn-cs"/>
              </a:rPr>
              <a:t>    Blanc 1;37</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Par exemple :</a:t>
            </a:r>
          </a:p>
          <a:p>
            <a:r>
              <a:rPr lang="fr-FR" sz="1200" kern="1200" dirty="0" err="1" smtClean="0">
                <a:solidFill>
                  <a:schemeClr val="tx1"/>
                </a:solidFill>
                <a:effectLst/>
                <a:latin typeface="+mn-lt"/>
                <a:ea typeface="+mn-ea"/>
                <a:cs typeface="+mn-cs"/>
              </a:rPr>
              <a:t>echo</a:t>
            </a:r>
            <a:r>
              <a:rPr lang="fr-FR" sz="1200" kern="1200" dirty="0" smtClean="0">
                <a:solidFill>
                  <a:schemeClr val="tx1"/>
                </a:solidFill>
                <a:effectLst/>
                <a:latin typeface="+mn-lt"/>
                <a:ea typeface="+mn-ea"/>
                <a:cs typeface="+mn-cs"/>
              </a:rPr>
              <a:t> -e "\033[01;32m\033[44mHello world\033[0m"</a:t>
            </a:r>
          </a:p>
          <a:p>
            <a:r>
              <a:rPr lang="fr-FR" sz="1200" kern="1200" dirty="0" smtClean="0">
                <a:solidFill>
                  <a:schemeClr val="tx1"/>
                </a:solidFill>
                <a:effectLst/>
                <a:latin typeface="+mn-lt"/>
                <a:ea typeface="+mn-ea"/>
                <a:cs typeface="+mn-cs"/>
              </a:rPr>
              <a:t>affiche « Hello world » en vert sur fond bleu.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L’ensemble peut être raccourci en précisant en une seule instruction, la couleur de fond, celle du texte et éventuellement un (ou des) paramètre(s) d’action(s) :</a:t>
            </a:r>
          </a:p>
          <a:p>
            <a:r>
              <a:rPr lang="fr-FR" sz="1200" kern="1200" dirty="0" err="1" smtClean="0">
                <a:solidFill>
                  <a:schemeClr val="tx1"/>
                </a:solidFill>
                <a:effectLst/>
                <a:latin typeface="+mn-lt"/>
                <a:ea typeface="+mn-ea"/>
                <a:cs typeface="+mn-cs"/>
              </a:rPr>
              <a:t>echo</a:t>
            </a:r>
            <a:r>
              <a:rPr lang="fr-FR" sz="1200" kern="1200" dirty="0" smtClean="0">
                <a:solidFill>
                  <a:schemeClr val="tx1"/>
                </a:solidFill>
                <a:effectLst/>
                <a:latin typeface="+mn-lt"/>
                <a:ea typeface="+mn-ea"/>
                <a:cs typeface="+mn-cs"/>
              </a:rPr>
              <a:t> -e "\033[05;01;32;44mHello world\033[0m"</a:t>
            </a:r>
          </a:p>
          <a:p>
            <a:r>
              <a:rPr lang="fr-FR" sz="1200" kern="1200" dirty="0" smtClean="0">
                <a:solidFill>
                  <a:schemeClr val="tx1"/>
                </a:solidFill>
                <a:effectLst/>
                <a:latin typeface="+mn-lt"/>
                <a:ea typeface="+mn-ea"/>
                <a:cs typeface="+mn-cs"/>
              </a:rPr>
              <a:t>Affiche « Hello world » en vert (32), gras (01), clignotant (05) sur fond bleu (44).</a:t>
            </a:r>
          </a:p>
          <a:p>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895402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7500" lnSpcReduction="20000"/>
          </a:bodyPr>
          <a:lstStyle/>
          <a:p>
            <a:r>
              <a:rPr lang="en-US" sz="1200" kern="1200" smtClean="0">
                <a:solidFill>
                  <a:schemeClr val="tx1"/>
                </a:solidFill>
                <a:effectLst/>
                <a:latin typeface="+mn-lt"/>
                <a:ea typeface="+mn-ea"/>
                <a:cs typeface="+mn-cs"/>
              </a:rPr>
              <a:t>https://git-scm.com/book/fr/v1/Les-bases-de-Git-Trucs-et-astuces</a:t>
            </a:r>
          </a:p>
          <a:p>
            <a:r>
              <a:rPr lang="en-US" sz="1200" kern="1200" dirty="0" smtClean="0">
                <a:solidFill>
                  <a:schemeClr val="tx1"/>
                </a:solidFill>
                <a:effectLst/>
                <a:latin typeface="+mn-lt"/>
                <a:ea typeface="+mn-ea"/>
                <a:cs typeface="+mn-cs"/>
              </a:rPr>
              <a:t>Pour </a:t>
            </a:r>
            <a:r>
              <a:rPr lang="en-US" sz="1200" kern="1200" dirty="0" err="1" smtClean="0">
                <a:solidFill>
                  <a:schemeClr val="tx1"/>
                </a:solidFill>
                <a:effectLst/>
                <a:latin typeface="+mn-lt"/>
                <a:ea typeface="+mn-ea"/>
                <a:cs typeface="+mn-cs"/>
              </a:rPr>
              <a:t>informations</a:t>
            </a:r>
            <a:r>
              <a:rPr lang="en-US" sz="1200" kern="1200" dirty="0" smtClean="0">
                <a:solidFill>
                  <a:schemeClr val="tx1"/>
                </a:solidFill>
                <a:effectLst/>
                <a:latin typeface="+mn-lt"/>
                <a:ea typeface="+mn-ea"/>
                <a:cs typeface="+mn-cs"/>
              </a:rPr>
              <a:t> :</a:t>
            </a:r>
            <a:endParaRPr lang="fr-FR" sz="14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GIT_PS1_SHOWDIRTYSTATE : signaler les </a:t>
            </a:r>
            <a:r>
              <a:rPr lang="fr-FR" sz="1200" kern="1200" dirty="0" err="1" smtClean="0">
                <a:solidFill>
                  <a:schemeClr val="tx1"/>
                </a:solidFill>
                <a:effectLst/>
                <a:latin typeface="+mn-lt"/>
                <a:ea typeface="+mn-ea"/>
                <a:cs typeface="+mn-cs"/>
              </a:rPr>
              <a:t>modifs</a:t>
            </a:r>
            <a:r>
              <a:rPr lang="fr-FR" sz="1200" kern="1200" dirty="0" smtClean="0">
                <a:solidFill>
                  <a:schemeClr val="tx1"/>
                </a:solidFill>
                <a:effectLst/>
                <a:latin typeface="+mn-lt"/>
                <a:ea typeface="+mn-ea"/>
                <a:cs typeface="+mn-cs"/>
              </a:rPr>
              <a:t> </a:t>
            </a:r>
            <a:endParaRPr lang="fr-FR" sz="14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à la copie locale (symbole </a:t>
            </a:r>
            <a:r>
              <a:rPr lang="fr-FR" sz="1200" b="1" kern="120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 </a:t>
            </a:r>
            <a:endParaRPr lang="fr-FR" sz="14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à l’index (le </a:t>
            </a:r>
            <a:r>
              <a:rPr lang="fr-FR" sz="1200" i="1" kern="1200" dirty="0" smtClean="0">
                <a:solidFill>
                  <a:schemeClr val="tx1"/>
                </a:solidFill>
                <a:effectLst/>
                <a:latin typeface="+mn-lt"/>
                <a:ea typeface="+mn-ea"/>
                <a:cs typeface="+mn-cs"/>
              </a:rPr>
              <a:t>stage</a:t>
            </a:r>
            <a:r>
              <a:rPr lang="fr-FR" sz="1200" kern="1200" dirty="0" smtClean="0">
                <a:solidFill>
                  <a:schemeClr val="tx1"/>
                </a:solidFill>
                <a:effectLst/>
                <a:latin typeface="+mn-lt"/>
                <a:ea typeface="+mn-ea"/>
                <a:cs typeface="+mn-cs"/>
              </a:rPr>
              <a:t>, symbole </a:t>
            </a:r>
            <a:r>
              <a:rPr lang="fr-FR" sz="1200" b="1" kern="120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a:t>
            </a:r>
            <a:endParaRPr lang="fr-FR" sz="14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GIT_PS1_SHOWSTASHSTATE : signaler la présence d’entrées dans le </a:t>
            </a:r>
            <a:r>
              <a:rPr lang="fr-FR" sz="1200" i="1" kern="1200" dirty="0" err="1" smtClean="0">
                <a:solidFill>
                  <a:schemeClr val="tx1"/>
                </a:solidFill>
                <a:effectLst/>
                <a:latin typeface="+mn-lt"/>
                <a:ea typeface="+mn-ea"/>
                <a:cs typeface="+mn-cs"/>
              </a:rPr>
              <a:t>stash</a:t>
            </a:r>
            <a:r>
              <a:rPr lang="fr-FR" sz="1200" kern="1200" dirty="0" smtClean="0">
                <a:solidFill>
                  <a:schemeClr val="tx1"/>
                </a:solidFill>
                <a:effectLst/>
                <a:latin typeface="+mn-lt"/>
                <a:ea typeface="+mn-ea"/>
                <a:cs typeface="+mn-cs"/>
              </a:rPr>
              <a:t> (symbole </a:t>
            </a:r>
            <a:r>
              <a:rPr lang="fr-FR" sz="1200" b="1" kern="120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a:t>
            </a:r>
            <a:endParaRPr lang="fr-FR" sz="14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GIT_PS1_SHOWUNTRACKEDFILES : signaler la présence de fichiers ni </a:t>
            </a:r>
            <a:r>
              <a:rPr lang="fr-FR" sz="1200" kern="1200" dirty="0" err="1" smtClean="0">
                <a:solidFill>
                  <a:schemeClr val="tx1"/>
                </a:solidFill>
                <a:effectLst/>
                <a:latin typeface="+mn-lt"/>
                <a:ea typeface="+mn-ea"/>
                <a:cs typeface="+mn-cs"/>
              </a:rPr>
              <a:t>versionnés</a:t>
            </a:r>
            <a:r>
              <a:rPr lang="fr-FR" sz="1200" kern="1200" dirty="0" smtClean="0">
                <a:solidFill>
                  <a:schemeClr val="tx1"/>
                </a:solidFill>
                <a:effectLst/>
                <a:latin typeface="+mn-lt"/>
                <a:ea typeface="+mn-ea"/>
                <a:cs typeface="+mn-cs"/>
              </a:rPr>
              <a:t> ni ignorés, donc </a:t>
            </a:r>
            <a:r>
              <a:rPr lang="fr-FR" sz="1200" i="1" kern="1200" dirty="0" err="1" smtClean="0">
                <a:solidFill>
                  <a:schemeClr val="tx1"/>
                </a:solidFill>
                <a:effectLst/>
                <a:latin typeface="+mn-lt"/>
                <a:ea typeface="+mn-ea"/>
                <a:cs typeface="+mn-cs"/>
              </a:rPr>
              <a:t>untracked</a:t>
            </a:r>
            <a:r>
              <a:rPr lang="fr-FR" sz="1200" i="1" kern="120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 dans la copie locale (symbole </a:t>
            </a:r>
            <a:r>
              <a:rPr lang="fr-FR" sz="1200" b="1" kern="120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a:t>
            </a:r>
            <a:endParaRPr lang="fr-FR" sz="14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GIT_PS1_SHOWUPSTREAM : indiquer le rapport entre la branche locale et sa version </a:t>
            </a:r>
            <a:r>
              <a:rPr lang="fr-FR" sz="1200" kern="1200" dirty="0" err="1" smtClean="0">
                <a:solidFill>
                  <a:schemeClr val="tx1"/>
                </a:solidFill>
                <a:effectLst/>
                <a:latin typeface="+mn-lt"/>
                <a:ea typeface="+mn-ea"/>
                <a:cs typeface="+mn-cs"/>
              </a:rPr>
              <a:t>trackée</a:t>
            </a:r>
            <a:r>
              <a:rPr lang="fr-FR" sz="1200" kern="1200" dirty="0" smtClean="0">
                <a:solidFill>
                  <a:schemeClr val="tx1"/>
                </a:solidFill>
                <a:effectLst/>
                <a:latin typeface="+mn-lt"/>
                <a:ea typeface="+mn-ea"/>
                <a:cs typeface="+mn-cs"/>
              </a:rPr>
              <a:t> :</a:t>
            </a:r>
            <a:endParaRPr lang="fr-FR" sz="14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en retard </a:t>
            </a:r>
            <a:r>
              <a:rPr lang="fr-FR" sz="1200" b="1" kern="1200" dirty="0" smtClean="0">
                <a:solidFill>
                  <a:schemeClr val="tx1"/>
                </a:solidFill>
                <a:effectLst/>
                <a:latin typeface="+mn-lt"/>
                <a:ea typeface="+mn-ea"/>
                <a:cs typeface="+mn-cs"/>
              </a:rPr>
              <a:t>&lt;</a:t>
            </a:r>
            <a:endParaRPr lang="fr-FR" sz="14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en avance </a:t>
            </a:r>
            <a:r>
              <a:rPr lang="fr-FR" sz="1200" b="1" kern="1200" dirty="0" smtClean="0">
                <a:solidFill>
                  <a:schemeClr val="tx1"/>
                </a:solidFill>
                <a:effectLst/>
                <a:latin typeface="+mn-lt"/>
                <a:ea typeface="+mn-ea"/>
                <a:cs typeface="+mn-cs"/>
              </a:rPr>
              <a:t>&gt;</a:t>
            </a:r>
            <a:endParaRPr lang="fr-FR" sz="14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synchro </a:t>
            </a:r>
            <a:r>
              <a:rPr lang="fr-FR" sz="1200" b="1" kern="120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 </a:t>
            </a:r>
            <a:endParaRPr lang="fr-FR" sz="14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ayant divergé </a:t>
            </a:r>
            <a:r>
              <a:rPr lang="fr-FR" sz="1200" b="1" kern="1200" dirty="0" smtClean="0">
                <a:solidFill>
                  <a:schemeClr val="tx1"/>
                </a:solidFill>
                <a:effectLst/>
                <a:latin typeface="+mn-lt"/>
                <a:ea typeface="+mn-ea"/>
                <a:cs typeface="+mn-cs"/>
              </a:rPr>
              <a:t>&lt;&gt;</a:t>
            </a:r>
            <a:endParaRPr lang="fr-FR" sz="14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Les affichages peuvent être modifiés selon la valeur de la variable ; les symboles décrits ici sont pour la valeur auto, mais on en a d’autres, notamment </a:t>
            </a:r>
            <a:r>
              <a:rPr lang="fr-FR" sz="1200" kern="1200" dirty="0" err="1" smtClean="0">
                <a:solidFill>
                  <a:schemeClr val="tx1"/>
                </a:solidFill>
                <a:effectLst/>
                <a:latin typeface="+mn-lt"/>
                <a:ea typeface="+mn-ea"/>
                <a:cs typeface="+mn-cs"/>
              </a:rPr>
              <a:t>verbose</a:t>
            </a:r>
            <a:r>
              <a:rPr lang="fr-FR" sz="1200" kern="1200" dirty="0" smtClean="0">
                <a:solidFill>
                  <a:schemeClr val="tx1"/>
                </a:solidFill>
                <a:effectLst/>
                <a:latin typeface="+mn-lt"/>
                <a:ea typeface="+mn-ea"/>
                <a:cs typeface="+mn-cs"/>
              </a:rPr>
              <a:t>. Voyez votre script de prompt pour les détails.</a:t>
            </a:r>
            <a:endParaRPr lang="fr-FR" sz="14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GIT_PS1_DESCRIBE_STYLE peut prendre diverses valeurs pour représenter un </a:t>
            </a:r>
            <a:r>
              <a:rPr lang="fr-FR" sz="1200" i="1" kern="1200" dirty="0" err="1" smtClean="0">
                <a:solidFill>
                  <a:schemeClr val="tx1"/>
                </a:solidFill>
                <a:effectLst/>
                <a:latin typeface="+mn-lt"/>
                <a:ea typeface="+mn-ea"/>
                <a:cs typeface="+mn-cs"/>
              </a:rPr>
              <a:t>detached</a:t>
            </a:r>
            <a:r>
              <a:rPr lang="fr-FR" sz="1200" i="1" kern="1200" dirty="0" smtClean="0">
                <a:solidFill>
                  <a:schemeClr val="tx1"/>
                </a:solidFill>
                <a:effectLst/>
                <a:latin typeface="+mn-lt"/>
                <a:ea typeface="+mn-ea"/>
                <a:cs typeface="+mn-cs"/>
              </a:rPr>
              <a:t> HEAD</a:t>
            </a:r>
            <a:r>
              <a:rPr lang="fr-FR" sz="1200" kern="1200" dirty="0" smtClean="0">
                <a:solidFill>
                  <a:schemeClr val="tx1"/>
                </a:solidFill>
                <a:effectLst/>
                <a:latin typeface="+mn-lt"/>
                <a:ea typeface="+mn-ea"/>
                <a:cs typeface="+mn-cs"/>
              </a:rPr>
              <a:t> ; par défaut (default), on a l’</a:t>
            </a:r>
            <a:r>
              <a:rPr lang="fr-FR" sz="1200" i="1" kern="1200" dirty="0" err="1" smtClean="0">
                <a:solidFill>
                  <a:schemeClr val="tx1"/>
                </a:solidFill>
                <a:effectLst/>
                <a:latin typeface="+mn-lt"/>
                <a:ea typeface="+mn-ea"/>
                <a:cs typeface="+mn-cs"/>
              </a:rPr>
              <a:t>abbreviated</a:t>
            </a:r>
            <a:r>
              <a:rPr lang="fr-FR" sz="1200" i="1" kern="1200" dirty="0" smtClean="0">
                <a:solidFill>
                  <a:schemeClr val="tx1"/>
                </a:solidFill>
                <a:effectLst/>
                <a:latin typeface="+mn-lt"/>
                <a:ea typeface="+mn-ea"/>
                <a:cs typeface="+mn-cs"/>
              </a:rPr>
              <a:t> SHA</a:t>
            </a:r>
            <a:r>
              <a:rPr lang="fr-FR" sz="1200" kern="1200" dirty="0" smtClean="0">
                <a:solidFill>
                  <a:schemeClr val="tx1"/>
                </a:solidFill>
                <a:effectLst/>
                <a:latin typeface="+mn-lt"/>
                <a:ea typeface="+mn-ea"/>
                <a:cs typeface="+mn-cs"/>
              </a:rPr>
              <a:t> mais on a d’autres options, la plus utile étant </a:t>
            </a:r>
            <a:r>
              <a:rPr lang="fr-FR" sz="1200" kern="1200" dirty="0" err="1" smtClean="0">
                <a:solidFill>
                  <a:schemeClr val="tx1"/>
                </a:solidFill>
                <a:effectLst/>
                <a:latin typeface="+mn-lt"/>
                <a:ea typeface="+mn-ea"/>
                <a:cs typeface="+mn-cs"/>
              </a:rPr>
              <a:t>branch</a:t>
            </a:r>
            <a:r>
              <a:rPr lang="fr-FR" sz="1200" kern="1200" dirty="0" smtClean="0">
                <a:solidFill>
                  <a:schemeClr val="tx1"/>
                </a:solidFill>
                <a:effectLst/>
                <a:latin typeface="+mn-lt"/>
                <a:ea typeface="+mn-ea"/>
                <a:cs typeface="+mn-cs"/>
              </a:rPr>
              <a:t>.</a:t>
            </a:r>
            <a:endParaRPr lang="fr-FR" sz="14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\u: </a:t>
            </a:r>
            <a:r>
              <a:rPr lang="fr-FR" sz="1200" kern="1200" dirty="0" err="1" smtClean="0">
                <a:solidFill>
                  <a:schemeClr val="tx1"/>
                </a:solidFill>
                <a:effectLst/>
                <a:latin typeface="+mn-lt"/>
                <a:ea typeface="+mn-ea"/>
                <a:cs typeface="+mn-cs"/>
              </a:rPr>
              <a:t>current</a:t>
            </a:r>
            <a:r>
              <a:rPr lang="fr-FR" sz="1200" kern="1200" dirty="0" smtClean="0">
                <a:solidFill>
                  <a:schemeClr val="tx1"/>
                </a:solidFill>
                <a:effectLst/>
                <a:latin typeface="+mn-lt"/>
                <a:ea typeface="+mn-ea"/>
                <a:cs typeface="+mn-cs"/>
              </a:rPr>
              <a:t> user</a:t>
            </a:r>
            <a:endParaRPr lang="fr-FR"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 hostname up to the first ., \H: full hostname</a:t>
            </a:r>
            <a:endParaRPr lang="fr-FR"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 current working directory, \W: same, but only the </a:t>
            </a:r>
            <a:r>
              <a:rPr lang="en-US" sz="1200" kern="1200" dirty="0" err="1" smtClean="0">
                <a:solidFill>
                  <a:schemeClr val="tx1"/>
                </a:solidFill>
                <a:effectLst/>
                <a:latin typeface="+mn-lt"/>
                <a:ea typeface="+mn-ea"/>
                <a:cs typeface="+mn-cs"/>
              </a:rPr>
              <a:t>basename</a:t>
            </a:r>
            <a:endParaRPr lang="fr-FR"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$(__git_ps1 "%s"): your current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branch if you're in a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directory, otherwise nothing</a:t>
            </a:r>
            <a:endParaRPr lang="fr-FR"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if the effective UID is 0: </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otherwise $</a:t>
            </a:r>
            <a:endParaRPr lang="fr-FR"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 the date in "Weekday Month Date" format (e.g., "Tue May 26")</a:t>
            </a:r>
            <a:endParaRPr lang="fr-FR"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 the current time in 24-hour HH:MM:SS format, \T: same, but 12-hour format, \@: same, but in 12-hour am/pm format</a:t>
            </a:r>
            <a:endParaRPr lang="fr-FR" sz="14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\n: </a:t>
            </a:r>
            <a:r>
              <a:rPr lang="fr-FR" sz="1200" kern="1200" dirty="0" err="1" smtClean="0">
                <a:solidFill>
                  <a:schemeClr val="tx1"/>
                </a:solidFill>
                <a:effectLst/>
                <a:latin typeface="+mn-lt"/>
                <a:ea typeface="+mn-ea"/>
                <a:cs typeface="+mn-cs"/>
              </a:rPr>
              <a:t>newline</a:t>
            </a:r>
            <a:endParaRPr lang="fr-FR" sz="14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\r: </a:t>
            </a:r>
            <a:r>
              <a:rPr lang="fr-FR" sz="1200" kern="1200" dirty="0" err="1" smtClean="0">
                <a:solidFill>
                  <a:schemeClr val="tx1"/>
                </a:solidFill>
                <a:effectLst/>
                <a:latin typeface="+mn-lt"/>
                <a:ea typeface="+mn-ea"/>
                <a:cs typeface="+mn-cs"/>
              </a:rPr>
              <a:t>carriage</a:t>
            </a:r>
            <a:r>
              <a:rPr lang="fr-FR" sz="1200" kern="1200" dirty="0" smtClean="0">
                <a:solidFill>
                  <a:schemeClr val="tx1"/>
                </a:solidFill>
                <a:effectLst/>
                <a:latin typeface="+mn-lt"/>
                <a:ea typeface="+mn-ea"/>
                <a:cs typeface="+mn-cs"/>
              </a:rPr>
              <a:t> return</a:t>
            </a:r>
            <a:endParaRPr lang="fr-FR" sz="14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backslash</a:t>
            </a:r>
            <a:endParaRPr lang="fr-FR" sz="20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674404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contient un outil appelé git config pour vous permettre de voir et modifier les variables de configuration qui contrôlent tous les aspects de l'apparence et du comportement de Git. Ces variables peuvent être stockées dans trois endroits différents :</a:t>
            </a:r>
          </a:p>
          <a:p>
            <a:pPr marL="171450" indent="-171450">
              <a:buFont typeface="Arial" panose="020B0604020202020204" pitchFamily="34" charset="0"/>
              <a:buChar char="•"/>
            </a:pPr>
            <a:r>
              <a:rPr lang="fr-FR" dirty="0" smtClean="0"/>
              <a:t>Fichier /</a:t>
            </a:r>
            <a:r>
              <a:rPr lang="fr-FR" dirty="0" err="1" smtClean="0"/>
              <a:t>etc</a:t>
            </a:r>
            <a:r>
              <a:rPr lang="fr-FR" dirty="0" smtClean="0"/>
              <a:t>/</a:t>
            </a:r>
            <a:r>
              <a:rPr lang="fr-FR" dirty="0" err="1" smtClean="0"/>
              <a:t>gitconfig</a:t>
            </a:r>
            <a:r>
              <a:rPr lang="fr-FR" dirty="0" smtClean="0"/>
              <a:t> : Contient les valeurs pour tous les utilisateurs et tous les dépôts du système. Si vous passez l'option </a:t>
            </a:r>
            <a:r>
              <a:rPr lang="fr-FR" b="1" dirty="0" smtClean="0"/>
              <a:t>--system</a:t>
            </a:r>
            <a:r>
              <a:rPr lang="fr-FR" dirty="0" smtClean="0"/>
              <a:t> à git config, il lit et écrit ce fichier spécifiquement.</a:t>
            </a:r>
          </a:p>
          <a:p>
            <a:pPr marL="171450" indent="-171450">
              <a:buFont typeface="Arial" panose="020B0604020202020204" pitchFamily="34" charset="0"/>
              <a:buChar char="•"/>
            </a:pPr>
            <a:r>
              <a:rPr lang="fr-FR" dirty="0" smtClean="0"/>
              <a:t>Fichier ~/.</a:t>
            </a:r>
            <a:r>
              <a:rPr lang="fr-FR" dirty="0" err="1" smtClean="0"/>
              <a:t>gitconfig</a:t>
            </a:r>
            <a:r>
              <a:rPr lang="fr-FR" dirty="0" smtClean="0"/>
              <a:t> : Spécifique à votre utilisateur. Vous pouvez forcer Git à lire et écrire ce fichier en passant l'option </a:t>
            </a:r>
            <a:r>
              <a:rPr lang="fr-FR" b="1" dirty="0" smtClean="0"/>
              <a:t>--global</a:t>
            </a:r>
            <a:r>
              <a:rPr lang="fr-FR" dirty="0" smtClean="0"/>
              <a:t>.</a:t>
            </a:r>
          </a:p>
          <a:p>
            <a:pPr marL="171450" indent="-171450">
              <a:buFont typeface="Arial" panose="020B0604020202020204" pitchFamily="34" charset="0"/>
              <a:buChar char="•"/>
            </a:pPr>
            <a:r>
              <a:rPr lang="fr-FR" dirty="0" smtClean="0"/>
              <a:t>Fichier config dans le répertoire Git (c'est-à-dire .git/config) du dépôt en cours d'utilisation : spécifique au seul dépôt en cours. Chaque niveau surcharge le niveau précédent, donc les valeurs dans .git/config surchargent celles de /</a:t>
            </a:r>
            <a:r>
              <a:rPr lang="fr-FR" dirty="0" err="1" smtClean="0"/>
              <a:t>etc</a:t>
            </a:r>
            <a:r>
              <a:rPr lang="fr-FR" dirty="0" smtClean="0"/>
              <a:t>/</a:t>
            </a:r>
            <a:r>
              <a:rPr lang="fr-FR" dirty="0" err="1" smtClean="0"/>
              <a:t>gitconfig</a:t>
            </a:r>
            <a:r>
              <a:rPr lang="fr-FR" dirty="0" smtClean="0"/>
              <a:t>.</a:t>
            </a:r>
          </a:p>
          <a:p>
            <a:endParaRPr lang="fr-FR" dirty="0">
              <a:solidFill>
                <a:schemeClr val="accent6">
                  <a:lumMod val="60000"/>
                  <a:lumOff val="40000"/>
                </a:schemeClr>
              </a:solidFill>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776341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contient un outil appelé git config pour vous permettre de voir et modifier les variables de configuration qui contrôlent tous les aspects de l'apparence et du comportement de Git. Ces variables peuvent être stockées dans trois endroits différents :</a:t>
            </a:r>
          </a:p>
          <a:p>
            <a:pPr marL="171450" indent="-171450">
              <a:buFont typeface="Arial" panose="020B0604020202020204" pitchFamily="34" charset="0"/>
              <a:buChar char="•"/>
            </a:pPr>
            <a:r>
              <a:rPr lang="fr-FR" dirty="0" smtClean="0"/>
              <a:t>Fichier /</a:t>
            </a:r>
            <a:r>
              <a:rPr lang="fr-FR" dirty="0" err="1" smtClean="0"/>
              <a:t>etc</a:t>
            </a:r>
            <a:r>
              <a:rPr lang="fr-FR" dirty="0" smtClean="0"/>
              <a:t>/</a:t>
            </a:r>
            <a:r>
              <a:rPr lang="fr-FR" dirty="0" err="1" smtClean="0"/>
              <a:t>gitconfig</a:t>
            </a:r>
            <a:r>
              <a:rPr lang="fr-FR" dirty="0" smtClean="0"/>
              <a:t> : Contient les valeurs pour tous les utilisateurs et tous les dépôts du système. Si vous passez l'option </a:t>
            </a:r>
            <a:r>
              <a:rPr lang="fr-FR" b="1" dirty="0" smtClean="0"/>
              <a:t>--system</a:t>
            </a:r>
            <a:r>
              <a:rPr lang="fr-FR" dirty="0" smtClean="0"/>
              <a:t> à git config, il lit et écrit ce fichier spécifiquement.</a:t>
            </a:r>
          </a:p>
          <a:p>
            <a:pPr marL="171450" indent="-171450">
              <a:buFont typeface="Arial" panose="020B0604020202020204" pitchFamily="34" charset="0"/>
              <a:buChar char="•"/>
            </a:pPr>
            <a:r>
              <a:rPr lang="fr-FR" dirty="0" smtClean="0"/>
              <a:t>Fichier ~/.</a:t>
            </a:r>
            <a:r>
              <a:rPr lang="fr-FR" dirty="0" err="1" smtClean="0"/>
              <a:t>gitconfig</a:t>
            </a:r>
            <a:r>
              <a:rPr lang="fr-FR" dirty="0" smtClean="0"/>
              <a:t> : Spécifique à votre utilisateur. Vous pouvez forcer Git à lire et écrire ce fichier en passant l'option </a:t>
            </a:r>
            <a:r>
              <a:rPr lang="fr-FR" b="1" dirty="0" smtClean="0"/>
              <a:t>--global</a:t>
            </a:r>
            <a:r>
              <a:rPr lang="fr-FR" dirty="0" smtClean="0"/>
              <a:t>.</a:t>
            </a:r>
          </a:p>
          <a:p>
            <a:pPr marL="171450" indent="-171450">
              <a:buFont typeface="Arial" panose="020B0604020202020204" pitchFamily="34" charset="0"/>
              <a:buChar char="•"/>
            </a:pPr>
            <a:r>
              <a:rPr lang="fr-FR" dirty="0" smtClean="0"/>
              <a:t>Fichier config dans le répertoire Git (c'est-à-dire .git/config) du dépôt en cours d'utilisation : spécifique au seul dépôt en cours. Chaque niveau surcharge le niveau précédent, donc les valeurs dans .git/config surchargent celles de /</a:t>
            </a:r>
            <a:r>
              <a:rPr lang="fr-FR" dirty="0" err="1" smtClean="0"/>
              <a:t>etc</a:t>
            </a:r>
            <a:r>
              <a:rPr lang="fr-FR" dirty="0" smtClean="0"/>
              <a:t>/</a:t>
            </a:r>
            <a:r>
              <a:rPr lang="fr-FR" dirty="0" err="1" smtClean="0"/>
              <a:t>gitconfig</a:t>
            </a:r>
            <a:r>
              <a:rPr lang="fr-FR" dirty="0" smtClean="0"/>
              <a:t>.</a:t>
            </a:r>
          </a:p>
          <a:p>
            <a:endParaRPr lang="fr-FR" dirty="0">
              <a:solidFill>
                <a:schemeClr val="accent6">
                  <a:lumMod val="60000"/>
                  <a:lumOff val="40000"/>
                </a:schemeClr>
              </a:solidFill>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776341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solidFill>
                <a:schemeClr val="accent6">
                  <a:lumMod val="60000"/>
                  <a:lumOff val="40000"/>
                </a:schemeClr>
              </a:solidFill>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88802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674404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58194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754417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046575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24568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4249169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005761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756898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321273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048000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856800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202438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852584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720987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git</a:t>
            </a:r>
            <a:r>
              <a:rPr lang="en-US" dirty="0" smtClean="0"/>
              <a:t> </a:t>
            </a:r>
            <a:r>
              <a:rPr lang="en-US" dirty="0" err="1" smtClean="0"/>
              <a:t>init</a:t>
            </a:r>
            <a:endParaRPr lang="en-US" dirty="0" smtClean="0"/>
          </a:p>
          <a:p>
            <a:r>
              <a:rPr lang="en-US" dirty="0" smtClean="0"/>
              <a:t>touch commit1</a:t>
            </a:r>
          </a:p>
          <a:p>
            <a:r>
              <a:rPr lang="en-US" dirty="0" err="1" smtClean="0"/>
              <a:t>git</a:t>
            </a:r>
            <a:r>
              <a:rPr lang="en-US" dirty="0" smtClean="0"/>
              <a:t> add commit1</a:t>
            </a:r>
          </a:p>
          <a:p>
            <a:r>
              <a:rPr lang="en-US" dirty="0" err="1" smtClean="0"/>
              <a:t>git</a:t>
            </a:r>
            <a:r>
              <a:rPr lang="en-US" dirty="0" smtClean="0"/>
              <a:t> commit -a -m 'commit1'</a:t>
            </a:r>
          </a:p>
          <a:p>
            <a:r>
              <a:rPr lang="en-US" dirty="0" smtClean="0"/>
              <a:t>touch commit2</a:t>
            </a:r>
          </a:p>
          <a:p>
            <a:r>
              <a:rPr lang="en-US" dirty="0" err="1" smtClean="0"/>
              <a:t>git</a:t>
            </a:r>
            <a:r>
              <a:rPr lang="en-US" dirty="0" smtClean="0"/>
              <a:t> add commit2</a:t>
            </a:r>
          </a:p>
          <a:p>
            <a:r>
              <a:rPr lang="en-US" dirty="0" err="1" smtClean="0"/>
              <a:t>git</a:t>
            </a:r>
            <a:r>
              <a:rPr lang="en-US" dirty="0" smtClean="0"/>
              <a:t> commit -a -m 'commit2'</a:t>
            </a:r>
          </a:p>
          <a:p>
            <a:r>
              <a:rPr lang="en-US" dirty="0" smtClean="0"/>
              <a:t>touch commit3</a:t>
            </a:r>
          </a:p>
          <a:p>
            <a:r>
              <a:rPr lang="en-US" dirty="0" err="1" smtClean="0"/>
              <a:t>git</a:t>
            </a:r>
            <a:r>
              <a:rPr lang="en-US" dirty="0" smtClean="0"/>
              <a:t> add commit3</a:t>
            </a:r>
          </a:p>
          <a:p>
            <a:r>
              <a:rPr lang="en-US" dirty="0" err="1" smtClean="0"/>
              <a:t>git</a:t>
            </a:r>
            <a:r>
              <a:rPr lang="en-US" dirty="0" smtClean="0"/>
              <a:t> commit -a -m 'commit3'</a:t>
            </a:r>
          </a:p>
          <a:p>
            <a:r>
              <a:rPr lang="en-US" dirty="0" smtClean="0"/>
              <a:t>touch commit4</a:t>
            </a:r>
          </a:p>
          <a:p>
            <a:r>
              <a:rPr lang="en-US" dirty="0" err="1" smtClean="0"/>
              <a:t>git</a:t>
            </a:r>
            <a:r>
              <a:rPr lang="en-US" dirty="0" smtClean="0"/>
              <a:t> add commit4</a:t>
            </a:r>
          </a:p>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948981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51621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42491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796184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063109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417697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814993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449635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849822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044056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git </a:t>
            </a:r>
            <a:r>
              <a:rPr lang="fr-FR" dirty="0" err="1" smtClean="0"/>
              <a:t>co</a:t>
            </a:r>
            <a:r>
              <a:rPr lang="fr-FR" dirty="0" smtClean="0"/>
              <a:t> -b </a:t>
            </a:r>
            <a:r>
              <a:rPr lang="fr-FR" dirty="0" err="1" smtClean="0"/>
              <a:t>develop</a:t>
            </a:r>
            <a:endParaRPr lang="fr-FR" dirty="0" smtClean="0"/>
          </a:p>
          <a:p>
            <a:r>
              <a:rPr lang="fr-FR" dirty="0" err="1" smtClean="0"/>
              <a:t>vim</a:t>
            </a:r>
            <a:r>
              <a:rPr lang="fr-FR" dirty="0" smtClean="0"/>
              <a:t> .git/HEAD</a:t>
            </a:r>
          </a:p>
          <a:p>
            <a:r>
              <a:rPr lang="fr-FR" dirty="0" err="1" smtClean="0"/>
              <a:t>ll</a:t>
            </a:r>
            <a:r>
              <a:rPr lang="fr-FR" dirty="0" smtClean="0"/>
              <a:t> .git/</a:t>
            </a:r>
            <a:r>
              <a:rPr lang="fr-FR" dirty="0" err="1" smtClean="0"/>
              <a:t>refs</a:t>
            </a:r>
            <a:r>
              <a:rPr lang="fr-FR" dirty="0" smtClean="0"/>
              <a:t>/</a:t>
            </a:r>
            <a:r>
              <a:rPr lang="fr-FR" dirty="0" err="1" smtClean="0"/>
              <a:t>heads</a:t>
            </a:r>
            <a:r>
              <a:rPr lang="fr-FR" dirty="0" smtClean="0"/>
              <a:t>/</a:t>
            </a:r>
          </a:p>
          <a:p>
            <a:r>
              <a:rPr lang="fr-FR" dirty="0" err="1" smtClean="0"/>
              <a:t>vim</a:t>
            </a:r>
            <a:r>
              <a:rPr lang="fr-FR" dirty="0" smtClean="0"/>
              <a:t> .git/</a:t>
            </a:r>
            <a:r>
              <a:rPr lang="fr-FR" dirty="0" err="1" smtClean="0"/>
              <a:t>refs</a:t>
            </a:r>
            <a:r>
              <a:rPr lang="fr-FR" dirty="0" smtClean="0"/>
              <a:t>/</a:t>
            </a:r>
            <a:r>
              <a:rPr lang="fr-FR" dirty="0" err="1" smtClean="0"/>
              <a:t>heads</a:t>
            </a:r>
            <a:r>
              <a:rPr lang="fr-FR" dirty="0" smtClean="0"/>
              <a:t>/master</a:t>
            </a:r>
          </a:p>
          <a:p>
            <a:r>
              <a:rPr lang="fr-FR" dirty="0" err="1" smtClean="0"/>
              <a:t>vim</a:t>
            </a:r>
            <a:r>
              <a:rPr lang="fr-FR" dirty="0" smtClean="0"/>
              <a:t> .git/</a:t>
            </a:r>
            <a:r>
              <a:rPr lang="fr-FR" dirty="0" err="1" smtClean="0"/>
              <a:t>refs</a:t>
            </a:r>
            <a:r>
              <a:rPr lang="fr-FR" dirty="0" smtClean="0"/>
              <a:t>/</a:t>
            </a:r>
            <a:r>
              <a:rPr lang="fr-FR" dirty="0" err="1" smtClean="0"/>
              <a:t>heads</a:t>
            </a:r>
            <a:r>
              <a:rPr lang="fr-FR" dirty="0" smtClean="0"/>
              <a:t>/</a:t>
            </a:r>
            <a:r>
              <a:rPr lang="fr-FR" dirty="0" err="1" smtClean="0"/>
              <a:t>develop</a:t>
            </a:r>
            <a:endParaRPr lang="fr-FR" dirty="0" smtClean="0"/>
          </a:p>
          <a:p>
            <a:endParaRPr lang="fr-FR" dirty="0" smtClean="0"/>
          </a:p>
          <a:p>
            <a:r>
              <a:rPr lang="fr-FR" dirty="0" err="1" smtClean="0"/>
              <a:t>vim</a:t>
            </a:r>
            <a:r>
              <a:rPr lang="fr-FR" dirty="0" smtClean="0"/>
              <a:t> fichier2</a:t>
            </a:r>
          </a:p>
          <a:p>
            <a:r>
              <a:rPr lang="fr-FR" dirty="0" smtClean="0"/>
              <a:t>git </a:t>
            </a:r>
            <a:r>
              <a:rPr lang="fr-FR" dirty="0" err="1" smtClean="0"/>
              <a:t>add</a:t>
            </a:r>
            <a:r>
              <a:rPr lang="fr-FR" dirty="0" smtClean="0"/>
              <a:t> fichier2</a:t>
            </a:r>
          </a:p>
          <a:p>
            <a:r>
              <a:rPr lang="fr-FR" dirty="0" smtClean="0"/>
              <a:t>git ci -m 'Ajout fichier2‘</a:t>
            </a:r>
          </a:p>
          <a:p>
            <a:r>
              <a:rPr lang="fr-FR" dirty="0" smtClean="0"/>
              <a:t>git lg</a:t>
            </a:r>
          </a:p>
          <a:p>
            <a:endParaRPr lang="fr-FR" dirty="0" smtClean="0"/>
          </a:p>
          <a:p>
            <a:r>
              <a:rPr lang="fr-FR" dirty="0" smtClean="0"/>
              <a:t>git </a:t>
            </a:r>
            <a:r>
              <a:rPr lang="fr-FR" dirty="0" err="1" smtClean="0"/>
              <a:t>co</a:t>
            </a:r>
            <a:r>
              <a:rPr lang="fr-FR" dirty="0" smtClean="0"/>
              <a:t> master</a:t>
            </a:r>
          </a:p>
          <a:p>
            <a:r>
              <a:rPr lang="fr-FR" dirty="0" err="1" smtClean="0"/>
              <a:t>vim</a:t>
            </a:r>
            <a:r>
              <a:rPr lang="fr-FR" dirty="0" smtClean="0"/>
              <a:t> fichier1</a:t>
            </a:r>
          </a:p>
          <a:p>
            <a:r>
              <a:rPr lang="fr-FR" dirty="0" smtClean="0"/>
              <a:t>git ci -a -m 'Ajout fichier1‘</a:t>
            </a:r>
          </a:p>
          <a:p>
            <a:r>
              <a:rPr lang="fr-FR" dirty="0" smtClean="0"/>
              <a:t>git lg</a:t>
            </a:r>
          </a:p>
          <a:p>
            <a:endParaRPr lang="fr-FR" dirty="0" smtClean="0"/>
          </a:p>
          <a:p>
            <a:r>
              <a:rPr lang="fr-FR" dirty="0" smtClean="0"/>
              <a:t>git </a:t>
            </a:r>
            <a:r>
              <a:rPr lang="fr-FR" dirty="0" err="1" smtClean="0"/>
              <a:t>merge</a:t>
            </a:r>
            <a:r>
              <a:rPr lang="fr-FR" dirty="0" smtClean="0"/>
              <a:t> </a:t>
            </a:r>
            <a:r>
              <a:rPr lang="fr-FR" dirty="0" err="1" smtClean="0"/>
              <a:t>develop</a:t>
            </a:r>
            <a:endParaRPr lang="fr-FR" dirty="0" smtClean="0"/>
          </a:p>
          <a:p>
            <a:r>
              <a:rPr lang="fr-FR" dirty="0" smtClean="0"/>
              <a:t>git lg</a:t>
            </a: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019813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co</a:t>
            </a:r>
            <a:r>
              <a:rPr lang="fr-FR" dirty="0" smtClean="0"/>
              <a:t> </a:t>
            </a:r>
            <a:r>
              <a:rPr lang="fr-FR" dirty="0" err="1" smtClean="0"/>
              <a:t>develop</a:t>
            </a:r>
            <a:endParaRPr lang="fr-FR" dirty="0" smtClean="0"/>
          </a:p>
          <a:p>
            <a:r>
              <a:rPr lang="fr-FR" dirty="0" err="1" smtClean="0"/>
              <a:t>vim</a:t>
            </a:r>
            <a:r>
              <a:rPr lang="fr-FR" dirty="0" smtClean="0"/>
              <a:t> fichier2</a:t>
            </a:r>
          </a:p>
          <a:p>
            <a:r>
              <a:rPr lang="fr-FR" dirty="0" smtClean="0"/>
              <a:t>git ci -a -m 'Ajout fichier2‘</a:t>
            </a:r>
          </a:p>
          <a:p>
            <a:r>
              <a:rPr lang="fr-FR" dirty="0" smtClean="0"/>
              <a:t>git lg</a:t>
            </a:r>
          </a:p>
          <a:p>
            <a:endParaRPr lang="fr-FR" dirty="0" smtClean="0"/>
          </a:p>
          <a:p>
            <a:r>
              <a:rPr lang="fr-FR" dirty="0" smtClean="0"/>
              <a:t>git </a:t>
            </a:r>
            <a:r>
              <a:rPr lang="fr-FR" dirty="0" err="1" smtClean="0"/>
              <a:t>co</a:t>
            </a:r>
            <a:r>
              <a:rPr lang="fr-FR" dirty="0" smtClean="0"/>
              <a:t> master</a:t>
            </a:r>
          </a:p>
          <a:p>
            <a:r>
              <a:rPr lang="fr-FR" dirty="0" err="1" smtClean="0"/>
              <a:t>vim</a:t>
            </a:r>
            <a:r>
              <a:rPr lang="fr-FR" dirty="0" smtClean="0"/>
              <a:t> fichier1</a:t>
            </a:r>
          </a:p>
          <a:p>
            <a:r>
              <a:rPr lang="fr-FR" dirty="0" smtClean="0"/>
              <a:t>git ci -a -m 'Ajout fichier1‘</a:t>
            </a:r>
          </a:p>
          <a:p>
            <a:r>
              <a:rPr lang="fr-FR" dirty="0" smtClean="0"/>
              <a:t>git lg</a:t>
            </a:r>
          </a:p>
          <a:p>
            <a:endParaRPr lang="fr-FR" dirty="0" smtClean="0"/>
          </a:p>
          <a:p>
            <a:r>
              <a:rPr lang="fr-FR" dirty="0" smtClean="0"/>
              <a:t>git </a:t>
            </a:r>
            <a:r>
              <a:rPr lang="fr-FR" dirty="0" err="1" smtClean="0"/>
              <a:t>co</a:t>
            </a:r>
            <a:r>
              <a:rPr lang="fr-FR" dirty="0" smtClean="0"/>
              <a:t> </a:t>
            </a:r>
            <a:r>
              <a:rPr lang="fr-FR" dirty="0" err="1" smtClean="0"/>
              <a:t>develop</a:t>
            </a:r>
            <a:endParaRPr lang="fr-FR" dirty="0" smtClean="0"/>
          </a:p>
          <a:p>
            <a:r>
              <a:rPr lang="fr-FR" dirty="0" smtClean="0"/>
              <a:t>git lg</a:t>
            </a:r>
          </a:p>
          <a:p>
            <a:r>
              <a:rPr lang="fr-FR" dirty="0" smtClean="0"/>
              <a:t>git </a:t>
            </a:r>
            <a:r>
              <a:rPr lang="fr-FR" dirty="0" err="1" smtClean="0"/>
              <a:t>rebase</a:t>
            </a:r>
            <a:r>
              <a:rPr lang="fr-FR" dirty="0" smtClean="0"/>
              <a:t> master</a:t>
            </a:r>
          </a:p>
          <a:p>
            <a:r>
              <a:rPr lang="fr-FR" dirty="0" smtClean="0"/>
              <a:t>git lg</a:t>
            </a: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7825317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r>
              <a:rPr lang="fr-FR" sz="1200" dirty="0" smtClean="0">
                <a:effectLst/>
              </a:rPr>
              <a:t>vi fichier1</a:t>
            </a:r>
            <a:r>
              <a:rPr lang="fr-FR" dirty="0" smtClean="0">
                <a:effectLst/>
              </a:rPr>
              <a:t> </a:t>
            </a:r>
            <a:r>
              <a:rPr lang="fr-FR" sz="1200" kern="1200" dirty="0" smtClean="0">
                <a:solidFill>
                  <a:schemeClr val="tx1"/>
                </a:solidFill>
                <a:effectLst/>
                <a:latin typeface="+mn-lt"/>
                <a:ea typeface="+mn-ea"/>
                <a:cs typeface="+mn-cs"/>
              </a:rPr>
              <a:t>git </a:t>
            </a:r>
            <a:r>
              <a:rPr lang="fr-FR" sz="1200" kern="1200" dirty="0" err="1" smtClean="0">
                <a:solidFill>
                  <a:schemeClr val="tx1"/>
                </a:solidFill>
                <a:effectLst/>
                <a:latin typeface="+mn-lt"/>
                <a:ea typeface="+mn-ea"/>
                <a:cs typeface="+mn-cs"/>
              </a:rPr>
              <a:t>add</a:t>
            </a:r>
            <a:r>
              <a:rPr lang="fr-FR" sz="1200" kern="1200" dirty="0" smtClean="0">
                <a:solidFill>
                  <a:schemeClr val="tx1"/>
                </a:solidFill>
                <a:effectLst/>
                <a:latin typeface="+mn-lt"/>
                <a:ea typeface="+mn-ea"/>
                <a:cs typeface="+mn-cs"/>
              </a:rPr>
              <a:t> fichier1</a:t>
            </a:r>
          </a:p>
          <a:p>
            <a:pPr hangingPunct="0"/>
            <a:r>
              <a:rPr lang="fr-FR" sz="1200" kern="1200" dirty="0" smtClean="0">
                <a:solidFill>
                  <a:schemeClr val="tx1"/>
                </a:solidFill>
                <a:effectLst/>
                <a:latin typeface="+mn-lt"/>
                <a:ea typeface="+mn-ea"/>
                <a:cs typeface="+mn-cs"/>
              </a:rPr>
              <a:t>git ci fichier1 -m 'Ajout de fichier1 avec ligne1'</a:t>
            </a:r>
          </a:p>
          <a:p>
            <a:pPr hangingPunct="0"/>
            <a:r>
              <a:rPr lang="fr-FR" sz="1200" kern="1200" dirty="0" smtClean="0">
                <a:solidFill>
                  <a:schemeClr val="tx1"/>
                </a:solidFill>
                <a:effectLst/>
                <a:latin typeface="+mn-lt"/>
                <a:ea typeface="+mn-ea"/>
                <a:cs typeface="+mn-cs"/>
              </a:rPr>
              <a:t>git </a:t>
            </a:r>
            <a:r>
              <a:rPr lang="fr-FR" sz="1200" kern="1200" dirty="0" err="1" smtClean="0">
                <a:solidFill>
                  <a:schemeClr val="tx1"/>
                </a:solidFill>
                <a:effectLst/>
                <a:latin typeface="+mn-lt"/>
                <a:ea typeface="+mn-ea"/>
                <a:cs typeface="+mn-cs"/>
              </a:rPr>
              <a:t>co</a:t>
            </a:r>
            <a:r>
              <a:rPr lang="fr-FR" sz="1200" kern="1200" dirty="0" smtClean="0">
                <a:solidFill>
                  <a:schemeClr val="tx1"/>
                </a:solidFill>
                <a:effectLst/>
                <a:latin typeface="+mn-lt"/>
                <a:ea typeface="+mn-ea"/>
                <a:cs typeface="+mn-cs"/>
              </a:rPr>
              <a:t> -b </a:t>
            </a:r>
            <a:r>
              <a:rPr lang="fr-FR" sz="1200" kern="1200" dirty="0" err="1" smtClean="0">
                <a:solidFill>
                  <a:schemeClr val="tx1"/>
                </a:solidFill>
                <a:effectLst/>
                <a:latin typeface="+mn-lt"/>
                <a:ea typeface="+mn-ea"/>
                <a:cs typeface="+mn-cs"/>
              </a:rPr>
              <a:t>develop</a:t>
            </a:r>
            <a:endParaRPr lang="fr-FR" sz="1200" kern="1200" dirty="0" smtClean="0">
              <a:solidFill>
                <a:schemeClr val="tx1"/>
              </a:solidFill>
              <a:effectLst/>
              <a:latin typeface="+mn-lt"/>
              <a:ea typeface="+mn-ea"/>
              <a:cs typeface="+mn-cs"/>
            </a:endParaRPr>
          </a:p>
          <a:p>
            <a:pPr hangingPunct="0"/>
            <a:r>
              <a:rPr lang="fr-FR" sz="1200" kern="1200" dirty="0" smtClean="0">
                <a:solidFill>
                  <a:schemeClr val="tx1"/>
                </a:solidFill>
                <a:effectLst/>
                <a:latin typeface="+mn-lt"/>
                <a:ea typeface="+mn-ea"/>
                <a:cs typeface="+mn-cs"/>
              </a:rPr>
              <a:t>vi fichier2</a:t>
            </a:r>
          </a:p>
          <a:p>
            <a:pPr hangingPunct="0"/>
            <a:r>
              <a:rPr lang="fr-FR" sz="1200" kern="1200" dirty="0" smtClean="0">
                <a:solidFill>
                  <a:schemeClr val="tx1"/>
                </a:solidFill>
                <a:effectLst/>
                <a:latin typeface="+mn-lt"/>
                <a:ea typeface="+mn-ea"/>
                <a:cs typeface="+mn-cs"/>
              </a:rPr>
              <a:t>git </a:t>
            </a:r>
            <a:r>
              <a:rPr lang="fr-FR" sz="1200" kern="1200" dirty="0" err="1" smtClean="0">
                <a:solidFill>
                  <a:schemeClr val="tx1"/>
                </a:solidFill>
                <a:effectLst/>
                <a:latin typeface="+mn-lt"/>
                <a:ea typeface="+mn-ea"/>
                <a:cs typeface="+mn-cs"/>
              </a:rPr>
              <a:t>add</a:t>
            </a:r>
            <a:r>
              <a:rPr lang="fr-FR" sz="1200" kern="1200" dirty="0" smtClean="0">
                <a:solidFill>
                  <a:schemeClr val="tx1"/>
                </a:solidFill>
                <a:effectLst/>
                <a:latin typeface="+mn-lt"/>
                <a:ea typeface="+mn-ea"/>
                <a:cs typeface="+mn-cs"/>
              </a:rPr>
              <a:t> fichier2</a:t>
            </a:r>
          </a:p>
          <a:p>
            <a:pPr hangingPunct="0"/>
            <a:r>
              <a:rPr lang="fr-FR" sz="1200" kern="1200" dirty="0" smtClean="0">
                <a:solidFill>
                  <a:schemeClr val="tx1"/>
                </a:solidFill>
                <a:effectLst/>
                <a:latin typeface="+mn-lt"/>
                <a:ea typeface="+mn-ea"/>
                <a:cs typeface="+mn-cs"/>
              </a:rPr>
              <a:t>git ci fichier2 -m 'Ajout de fichier2 avec ligne1'</a:t>
            </a:r>
          </a:p>
          <a:p>
            <a:pPr hangingPunct="0"/>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log --all --graph</a:t>
            </a:r>
            <a:endParaRPr lang="fr-FR" sz="1200" kern="1200" dirty="0" smtClean="0">
              <a:solidFill>
                <a:schemeClr val="tx1"/>
              </a:solidFill>
              <a:effectLst/>
              <a:latin typeface="+mn-lt"/>
              <a:ea typeface="+mn-ea"/>
              <a:cs typeface="+mn-cs"/>
            </a:endParaRPr>
          </a:p>
          <a:p>
            <a:endParaRPr lang="fr-FR" dirty="0" smtClean="0"/>
          </a:p>
          <a:p>
            <a:endParaRPr lang="fr-FR" dirty="0" smtClean="0"/>
          </a:p>
          <a:p>
            <a:r>
              <a:rPr lang="fr-FR" sz="1200" kern="1200" dirty="0" smtClean="0">
                <a:solidFill>
                  <a:schemeClr val="tx1"/>
                </a:solidFill>
                <a:effectLst/>
                <a:latin typeface="+mn-lt"/>
                <a:ea typeface="+mn-ea"/>
                <a:cs typeface="+mn-cs"/>
              </a:rPr>
              <a:t>Le cherry-</a:t>
            </a:r>
            <a:r>
              <a:rPr lang="fr-FR" sz="1200" kern="1200" dirty="0" err="1" smtClean="0">
                <a:solidFill>
                  <a:schemeClr val="tx1"/>
                </a:solidFill>
                <a:effectLst/>
                <a:latin typeface="+mn-lt"/>
                <a:ea typeface="+mn-ea"/>
                <a:cs typeface="+mn-cs"/>
              </a:rPr>
              <a:t>pick</a:t>
            </a:r>
            <a:r>
              <a:rPr lang="fr-FR" sz="1200" kern="1200" dirty="0" smtClean="0">
                <a:solidFill>
                  <a:schemeClr val="tx1"/>
                </a:solidFill>
                <a:effectLst/>
                <a:latin typeface="+mn-lt"/>
                <a:ea typeface="+mn-ea"/>
                <a:cs typeface="+mn-cs"/>
              </a:rPr>
              <a:t> prend donc un commit et l’applique sur la branche courante en créant un nouveau commit ! Il faut bien retenir que git crée de nouveau commit à chaque fois et qu’aucun commit dans git ne peut être supprimé !! La commande git </a:t>
            </a:r>
            <a:r>
              <a:rPr lang="fr-FR" sz="1200" kern="1200" dirty="0" err="1" smtClean="0">
                <a:solidFill>
                  <a:schemeClr val="tx1"/>
                </a:solidFill>
                <a:effectLst/>
                <a:latin typeface="+mn-lt"/>
                <a:ea typeface="+mn-ea"/>
                <a:cs typeface="+mn-cs"/>
              </a:rPr>
              <a:t>reflog</a:t>
            </a:r>
            <a:r>
              <a:rPr lang="fr-FR" sz="1200" kern="1200" dirty="0" smtClean="0">
                <a:solidFill>
                  <a:schemeClr val="tx1"/>
                </a:solidFill>
                <a:effectLst/>
                <a:latin typeface="+mn-lt"/>
                <a:ea typeface="+mn-ea"/>
                <a:cs typeface="+mn-cs"/>
              </a:rPr>
              <a:t> donne TOUS les commit sans exception d’un projet !</a:t>
            </a:r>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73051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855782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pPr hangingPunct="0"/>
            <a:r>
              <a:rPr lang="fr-FR" sz="1200" kern="1200" dirty="0" smtClean="0">
                <a:solidFill>
                  <a:schemeClr val="tx1"/>
                </a:solidFill>
                <a:effectLst/>
                <a:latin typeface="+mn-lt"/>
                <a:ea typeface="+mn-ea"/>
                <a:cs typeface="+mn-cs"/>
              </a:rPr>
              <a:t>Nettoie le graphe : commit3 et commit2 ne servent à rien -&gt; on les regroupe dans commit1 : de 3 </a:t>
            </a:r>
            <a:r>
              <a:rPr lang="fr-FR" sz="1200"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on passe à 1 commit. On utilise l’option -i de git </a:t>
            </a:r>
            <a:r>
              <a:rPr lang="fr-FR" sz="1200" kern="1200" dirty="0" err="1" smtClean="0">
                <a:solidFill>
                  <a:schemeClr val="tx1"/>
                </a:solidFill>
                <a:effectLst/>
                <a:latin typeface="+mn-lt"/>
                <a:ea typeface="+mn-ea"/>
                <a:cs typeface="+mn-cs"/>
              </a:rPr>
              <a:t>rebase</a:t>
            </a:r>
            <a:r>
              <a:rPr lang="fr-FR" sz="1200" kern="1200" dirty="0" smtClean="0">
                <a:solidFill>
                  <a:schemeClr val="tx1"/>
                </a:solidFill>
                <a:effectLst/>
                <a:latin typeface="+mn-lt"/>
                <a:ea typeface="+mn-ea"/>
                <a:cs typeface="+mn-cs"/>
              </a:rPr>
              <a:t>.</a:t>
            </a:r>
          </a:p>
          <a:p>
            <a:r>
              <a:rPr lang="fr-FR" sz="1200" kern="1200" dirty="0" smtClean="0">
                <a:solidFill>
                  <a:schemeClr val="tx1"/>
                </a:solidFill>
                <a:effectLst/>
                <a:latin typeface="+mn-lt"/>
                <a:ea typeface="+mn-ea"/>
                <a:cs typeface="+mn-cs"/>
              </a:rPr>
              <a:t>Lorsque vous spécifiez « squash », Git applique cette modification et la modification juste précédente et fusionne les messages de validation.</a:t>
            </a:r>
          </a:p>
          <a:p>
            <a:endParaRPr lang="fr-FR"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kern="1200" dirty="0" smtClean="0">
                <a:solidFill>
                  <a:schemeClr val="tx1"/>
                </a:solidFill>
                <a:effectLst/>
                <a:latin typeface="+mn-lt"/>
                <a:ea typeface="+mn-ea"/>
                <a:cs typeface="+mn-cs"/>
              </a:rPr>
              <a:t>En utilisant </a:t>
            </a:r>
            <a:r>
              <a:rPr lang="fr-FR" sz="1200" kern="1200" dirty="0" err="1" smtClean="0">
                <a:solidFill>
                  <a:schemeClr val="tx1"/>
                </a:solidFill>
                <a:effectLst/>
                <a:latin typeface="+mn-lt"/>
                <a:ea typeface="+mn-ea"/>
                <a:cs typeface="+mn-cs"/>
              </a:rPr>
              <a:t>fixup</a:t>
            </a:r>
            <a:r>
              <a:rPr lang="fr-FR" sz="1200" kern="1200" dirty="0" smtClean="0">
                <a:solidFill>
                  <a:schemeClr val="tx1"/>
                </a:solidFill>
                <a:effectLst/>
                <a:latin typeface="+mn-lt"/>
                <a:ea typeface="+mn-ea"/>
                <a:cs typeface="+mn-cs"/>
              </a:rPr>
              <a:t> plutôt que squash, git prend le message précédent :</a:t>
            </a:r>
          </a:p>
          <a:p>
            <a:endParaRPr lang="fr-FR" dirty="0" smtClean="0"/>
          </a:p>
          <a:p>
            <a:r>
              <a:rPr lang="en-US" dirty="0" smtClean="0"/>
              <a:t>p, pick = use commit</a:t>
            </a:r>
          </a:p>
          <a:p>
            <a:r>
              <a:rPr lang="en-US" dirty="0" smtClean="0"/>
              <a:t>r, reword = use commit, but edit the commit message</a:t>
            </a:r>
          </a:p>
          <a:p>
            <a:r>
              <a:rPr lang="en-US" dirty="0" smtClean="0"/>
              <a:t>e, edit = use commit, but stop for amending</a:t>
            </a:r>
          </a:p>
          <a:p>
            <a:r>
              <a:rPr lang="en-US" dirty="0" smtClean="0"/>
              <a:t>s, squash = use commit, but meld into previous commit</a:t>
            </a:r>
          </a:p>
          <a:p>
            <a:r>
              <a:rPr lang="en-US" dirty="0" smtClean="0"/>
              <a:t>f, fixup = like "squash", but discard this commit's log message</a:t>
            </a:r>
          </a:p>
          <a:p>
            <a:r>
              <a:rPr lang="en-US" dirty="0" smtClean="0"/>
              <a:t>x, exec = run command (the rest of the line) using shell</a:t>
            </a:r>
          </a:p>
          <a:p>
            <a:r>
              <a:rPr lang="en-US" dirty="0" smtClean="0"/>
              <a:t>d, drop = remove commit</a:t>
            </a:r>
          </a:p>
          <a:p>
            <a:endParaRPr lang="en-US" dirty="0" smtClean="0"/>
          </a:p>
          <a:p>
            <a:r>
              <a:rPr lang="en-US" dirty="0" smtClean="0"/>
              <a:t>These lines can be re-ordered; they are executed from top to bottom.</a:t>
            </a:r>
          </a:p>
          <a:p>
            <a:endParaRPr lang="en-US" dirty="0" smtClean="0"/>
          </a:p>
          <a:p>
            <a:r>
              <a:rPr lang="en-US" dirty="0" smtClean="0"/>
              <a:t>If you remove a line here THAT COMMIT WILL BE LOST.</a:t>
            </a:r>
          </a:p>
          <a:p>
            <a:endParaRPr lang="en-US" dirty="0" smtClean="0"/>
          </a:p>
          <a:p>
            <a:r>
              <a:rPr lang="en-US" dirty="0" smtClean="0"/>
              <a:t>However, if you remove everything, the rebase will be aborted.</a:t>
            </a:r>
          </a:p>
          <a:p>
            <a:endParaRPr lang="en-US" dirty="0" smtClean="0"/>
          </a:p>
          <a:p>
            <a:r>
              <a:rPr lang="en-US" dirty="0" smtClean="0"/>
              <a:t>Note that empty commits are commented out</a:t>
            </a:r>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40147259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r>
              <a:rPr lang="fr-FR" sz="1200" kern="1200" dirty="0" smtClean="0">
                <a:solidFill>
                  <a:schemeClr val="tx1"/>
                </a:solidFill>
                <a:effectLst/>
                <a:latin typeface="+mn-lt"/>
                <a:ea typeface="+mn-ea"/>
                <a:cs typeface="+mn-cs"/>
              </a:rPr>
              <a:t>Annuler un commit publié : prend le SHA1 demandé, tous les ajouts sont supprimés et toutes les soustractions sont transformés en ajouts. </a:t>
            </a:r>
          </a:p>
          <a:p>
            <a:pPr hangingPunct="0"/>
            <a:r>
              <a:rPr lang="fr-FR" sz="1200" kern="1200" dirty="0" smtClean="0">
                <a:solidFill>
                  <a:schemeClr val="tx1"/>
                </a:solidFill>
                <a:effectLst/>
                <a:latin typeface="+mn-lt"/>
                <a:ea typeface="+mn-ea"/>
                <a:cs typeface="+mn-cs"/>
              </a:rPr>
              <a:t>Attention, </a:t>
            </a: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crée un nouveau commit :</a:t>
            </a:r>
          </a:p>
          <a:p>
            <a:pPr fontAlgn="auto" hangingPunct="1"/>
            <a:r>
              <a:rPr lang="fr-FR" sz="1200" kern="1200" dirty="0" smtClean="0">
                <a:solidFill>
                  <a:schemeClr val="tx1"/>
                </a:solidFill>
                <a:effectLst/>
                <a:latin typeface="+mn-lt"/>
                <a:ea typeface="+mn-ea"/>
                <a:cs typeface="+mn-cs"/>
              </a:rPr>
              <a:t>Si vous aviez: C1 &lt;— C2 &lt;— C3 et que vous vouliez annuler C3.</a:t>
            </a:r>
          </a:p>
          <a:p>
            <a:pPr fontAlgn="auto" hangingPunct="1"/>
            <a:r>
              <a:rPr lang="fr-FR" sz="1200" kern="1200" dirty="0" smtClean="0">
                <a:solidFill>
                  <a:schemeClr val="tx1"/>
                </a:solidFill>
                <a:effectLst/>
                <a:latin typeface="+mn-lt"/>
                <a:ea typeface="+mn-ea"/>
                <a:cs typeface="+mn-cs"/>
              </a:rPr>
              <a:t>git </a:t>
            </a: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HEAD prend le précédent commit, crée une commit exactement inverse, et l’applique. </a:t>
            </a:r>
          </a:p>
          <a:p>
            <a:pPr fontAlgn="auto" hangingPunct="1"/>
            <a:r>
              <a:rPr lang="fr-FR" sz="1200" kern="1200" dirty="0" smtClean="0">
                <a:solidFill>
                  <a:schemeClr val="tx1"/>
                </a:solidFill>
                <a:effectLst/>
                <a:latin typeface="+mn-lt"/>
                <a:ea typeface="+mn-ea"/>
                <a:cs typeface="+mn-cs"/>
              </a:rPr>
              <a:t>Donc C1 &lt;— C2 &lt;— C3 &lt;— C4, avec C4 comme exacte inverse de C3.</a:t>
            </a:r>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80610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Tout dépend de la raison de la fusion. </a:t>
            </a:r>
          </a:p>
          <a:p>
            <a:r>
              <a:rPr lang="fr-FR" sz="1200" kern="1200" dirty="0" smtClean="0">
                <a:solidFill>
                  <a:schemeClr val="tx1"/>
                </a:solidFill>
                <a:effectLst/>
                <a:latin typeface="+mn-lt"/>
                <a:ea typeface="+mn-ea"/>
                <a:cs typeface="+mn-cs"/>
              </a:rPr>
              <a:t>Le verbe </a:t>
            </a:r>
            <a:r>
              <a:rPr lang="fr-FR" sz="1200" b="1" kern="1200" dirty="0" smtClean="0">
                <a:solidFill>
                  <a:schemeClr val="tx1"/>
                </a:solidFill>
                <a:effectLst/>
                <a:latin typeface="+mn-lt"/>
                <a:ea typeface="+mn-ea"/>
                <a:cs typeface="+mn-cs"/>
              </a:rPr>
              <a:t>squash</a:t>
            </a:r>
            <a:r>
              <a:rPr lang="fr-FR" sz="1200" kern="1200" dirty="0" smtClean="0">
                <a:solidFill>
                  <a:schemeClr val="tx1"/>
                </a:solidFill>
                <a:effectLst/>
                <a:latin typeface="+mn-lt"/>
                <a:ea typeface="+mn-ea"/>
                <a:cs typeface="+mn-cs"/>
              </a:rPr>
              <a:t> va fusionner </a:t>
            </a:r>
            <a:r>
              <a:rPr lang="fr-FR" sz="1200" b="1" kern="1200" dirty="0" smtClean="0">
                <a:solidFill>
                  <a:schemeClr val="tx1"/>
                </a:solidFill>
                <a:effectLst/>
                <a:latin typeface="+mn-lt"/>
                <a:ea typeface="+mn-ea"/>
                <a:cs typeface="+mn-cs"/>
              </a:rPr>
              <a:t>les </a:t>
            </a:r>
            <a:r>
              <a:rPr lang="fr-FR" sz="1200" b="1" kern="1200" dirty="0" err="1" smtClean="0">
                <a:solidFill>
                  <a:schemeClr val="tx1"/>
                </a:solidFill>
                <a:effectLst/>
                <a:latin typeface="+mn-lt"/>
                <a:ea typeface="+mn-ea"/>
                <a:cs typeface="+mn-cs"/>
              </a:rPr>
              <a:t>diffs</a:t>
            </a:r>
            <a:r>
              <a:rPr lang="fr-FR" sz="1200" b="1" kern="1200" dirty="0" smtClean="0">
                <a:solidFill>
                  <a:schemeClr val="tx1"/>
                </a:solidFill>
                <a:effectLst/>
                <a:latin typeface="+mn-lt"/>
                <a:ea typeface="+mn-ea"/>
                <a:cs typeface="+mn-cs"/>
              </a:rPr>
              <a:t> </a:t>
            </a:r>
            <a:r>
              <a:rPr lang="fr-FR" sz="1200" b="1" i="1" kern="1200" dirty="0" smtClean="0">
                <a:solidFill>
                  <a:schemeClr val="tx1"/>
                </a:solidFill>
                <a:effectLst/>
                <a:latin typeface="+mn-lt"/>
                <a:ea typeface="+mn-ea"/>
                <a:cs typeface="+mn-cs"/>
              </a:rPr>
              <a:t>et les messages</a:t>
            </a:r>
            <a:r>
              <a:rPr lang="fr-FR" sz="1200" kern="1200" dirty="0" smtClean="0">
                <a:solidFill>
                  <a:schemeClr val="tx1"/>
                </a:solidFill>
                <a:effectLst/>
                <a:latin typeface="+mn-lt"/>
                <a:ea typeface="+mn-ea"/>
                <a:cs typeface="+mn-cs"/>
              </a:rPr>
              <a:t> du commit en cours et du précédent, ce qui est rarement ce qu’on veut.</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 verbe </a:t>
            </a:r>
            <a:r>
              <a:rPr lang="fr-FR" sz="1200" b="1" kern="1200" dirty="0" err="1" smtClean="0">
                <a:solidFill>
                  <a:schemeClr val="tx1"/>
                </a:solidFill>
                <a:effectLst/>
                <a:latin typeface="+mn-lt"/>
                <a:ea typeface="+mn-ea"/>
                <a:cs typeface="+mn-cs"/>
              </a:rPr>
              <a:t>fixup</a:t>
            </a:r>
            <a:r>
              <a:rPr lang="fr-FR" sz="1200" b="1" kern="1200" dirty="0" smtClean="0">
                <a:solidFill>
                  <a:schemeClr val="tx1"/>
                </a:solidFill>
                <a:effectLst/>
                <a:latin typeface="+mn-lt"/>
                <a:ea typeface="+mn-ea"/>
                <a:cs typeface="+mn-cs"/>
              </a:rPr>
              <a:t> : </a:t>
            </a:r>
            <a:r>
              <a:rPr lang="fr-FR" sz="1200" kern="1200" dirty="0" smtClean="0">
                <a:solidFill>
                  <a:schemeClr val="tx1"/>
                </a:solidFill>
                <a:effectLst/>
                <a:latin typeface="+mn-lt"/>
                <a:ea typeface="+mn-ea"/>
                <a:cs typeface="+mn-cs"/>
              </a:rPr>
              <a:t>La plupart du temps, il s’agit d’un correctif qu’on aura mis plusieurs </a:t>
            </a:r>
            <a:r>
              <a:rPr lang="fr-FR" sz="1200"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à finaliser réellement, et le message d’origine est suffisant autant qu’adéquat : on veut </a:t>
            </a:r>
            <a:r>
              <a:rPr lang="fr-FR" sz="1200" b="1" kern="1200" dirty="0" smtClean="0">
                <a:solidFill>
                  <a:schemeClr val="tx1"/>
                </a:solidFill>
                <a:effectLst/>
                <a:latin typeface="+mn-lt"/>
                <a:ea typeface="+mn-ea"/>
                <a:cs typeface="+mn-cs"/>
              </a:rPr>
              <a:t>juste fusionner les </a:t>
            </a:r>
            <a:r>
              <a:rPr lang="fr-FR" sz="1200" b="1" kern="1200" dirty="0" err="1" smtClean="0">
                <a:solidFill>
                  <a:schemeClr val="tx1"/>
                </a:solidFill>
                <a:effectLst/>
                <a:latin typeface="+mn-lt"/>
                <a:ea typeface="+mn-ea"/>
                <a:cs typeface="+mn-cs"/>
              </a:rPr>
              <a:t>diffs</a:t>
            </a:r>
            <a:r>
              <a:rPr lang="fr-FR" sz="1200" b="1"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toujours du commit en cours et du précédent.</a:t>
            </a:r>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3630440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758739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101739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813085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7500" lnSpcReduction="20000"/>
          </a:bodyPr>
          <a:lstStyle/>
          <a:p>
            <a:r>
              <a:rPr lang="fr-FR" sz="1200" kern="1200" dirty="0" smtClean="0">
                <a:solidFill>
                  <a:schemeClr val="tx1"/>
                </a:solidFill>
                <a:effectLst/>
                <a:latin typeface="+mn-lt"/>
                <a:ea typeface="+mn-ea"/>
                <a:cs typeface="+mn-cs"/>
              </a:rPr>
              <a:t>C’est le cas de figure le plus avancé. Git va exécuter le commit à découper, puis nous donner la main </a:t>
            </a:r>
            <a:r>
              <a:rPr lang="fr-FR" sz="1200" i="1" kern="1200" dirty="0" smtClean="0">
                <a:solidFill>
                  <a:schemeClr val="tx1"/>
                </a:solidFill>
                <a:effectLst/>
                <a:latin typeface="+mn-lt"/>
                <a:ea typeface="+mn-ea"/>
                <a:cs typeface="+mn-cs"/>
              </a:rPr>
              <a:t>juste après</a:t>
            </a:r>
            <a:r>
              <a:rPr lang="fr-FR" sz="1200" kern="1200" dirty="0" smtClean="0">
                <a:solidFill>
                  <a:schemeClr val="tx1"/>
                </a:solidFill>
                <a:effectLst/>
                <a:latin typeface="+mn-lt"/>
                <a:ea typeface="+mn-ea"/>
                <a:cs typeface="+mn-cs"/>
              </a:rPr>
              <a:t>, donc sur un </a:t>
            </a:r>
            <a:r>
              <a:rPr lang="fr-FR" sz="1200" i="1" kern="1200" dirty="0" smtClean="0">
                <a:solidFill>
                  <a:schemeClr val="tx1"/>
                </a:solidFill>
                <a:effectLst/>
                <a:latin typeface="+mn-lt"/>
                <a:ea typeface="+mn-ea"/>
                <a:cs typeface="+mn-cs"/>
              </a:rPr>
              <a:t>clean </a:t>
            </a:r>
            <a:r>
              <a:rPr lang="fr-FR" sz="1200" i="1" kern="1200" dirty="0" err="1" smtClean="0">
                <a:solidFill>
                  <a:schemeClr val="tx1"/>
                </a:solidFill>
                <a:effectLst/>
                <a:latin typeface="+mn-lt"/>
                <a:ea typeface="+mn-ea"/>
                <a:cs typeface="+mn-cs"/>
              </a:rPr>
              <a:t>tree</a:t>
            </a:r>
            <a:r>
              <a:rPr lang="fr-FR" sz="1200" kern="1200" dirty="0" smtClean="0">
                <a:solidFill>
                  <a:schemeClr val="tx1"/>
                </a:solidFill>
                <a:effectLst/>
                <a:latin typeface="+mn-lt"/>
                <a:ea typeface="+mn-ea"/>
                <a:cs typeface="+mn-cs"/>
              </a:rPr>
              <a:t>. À nous de procéder aux manipulations souhaitées, pour reprendre ensuite le fil du </a:t>
            </a:r>
            <a:r>
              <a:rPr lang="fr-FR" sz="1200" i="1" kern="1200" dirty="0" err="1" smtClean="0">
                <a:solidFill>
                  <a:schemeClr val="tx1"/>
                </a:solidFill>
                <a:effectLst/>
                <a:latin typeface="+mn-lt"/>
                <a:ea typeface="+mn-ea"/>
                <a:cs typeface="+mn-cs"/>
              </a:rPr>
              <a:t>rebase</a:t>
            </a:r>
            <a:r>
              <a:rPr lang="fr-FR" sz="1200" kern="1200" dirty="0" smtClean="0">
                <a:solidFill>
                  <a:schemeClr val="tx1"/>
                </a:solidFill>
                <a:effectLst/>
                <a:latin typeface="+mn-lt"/>
                <a:ea typeface="+mn-ea"/>
                <a:cs typeface="+mn-cs"/>
              </a:rPr>
              <a:t> à partir, là aussi, d’un </a:t>
            </a:r>
            <a:r>
              <a:rPr lang="fr-FR" sz="1200" i="1" kern="1200" dirty="0" smtClean="0">
                <a:solidFill>
                  <a:schemeClr val="tx1"/>
                </a:solidFill>
                <a:effectLst/>
                <a:latin typeface="+mn-lt"/>
                <a:ea typeface="+mn-ea"/>
                <a:cs typeface="+mn-cs"/>
              </a:rPr>
              <a:t>clean </a:t>
            </a:r>
            <a:r>
              <a:rPr lang="fr-FR" sz="1200" i="1" kern="1200" dirty="0" err="1" smtClean="0">
                <a:solidFill>
                  <a:schemeClr val="tx1"/>
                </a:solidFill>
                <a:effectLst/>
                <a:latin typeface="+mn-lt"/>
                <a:ea typeface="+mn-ea"/>
                <a:cs typeface="+mn-cs"/>
              </a:rPr>
              <a:t>tree</a:t>
            </a:r>
            <a:r>
              <a:rPr lang="fr-FR" sz="1200" kern="1200" dirty="0" smtClean="0">
                <a:solidFill>
                  <a:schemeClr val="tx1"/>
                </a:solidFill>
                <a:effectLst/>
                <a:latin typeface="+mn-lt"/>
                <a:ea typeface="+mn-ea"/>
                <a:cs typeface="+mn-cs"/>
              </a:rPr>
              <a:t>. Le verbe nécessaire est </a:t>
            </a:r>
            <a:r>
              <a:rPr lang="fr-FR" sz="1200" kern="1200" dirty="0" err="1" smtClean="0">
                <a:solidFill>
                  <a:schemeClr val="tx1"/>
                </a:solidFill>
                <a:effectLst/>
                <a:latin typeface="+mn-lt"/>
                <a:ea typeface="+mn-ea"/>
                <a:cs typeface="+mn-cs"/>
              </a:rPr>
              <a:t>edit</a:t>
            </a:r>
            <a:r>
              <a:rPr lang="fr-FR" sz="1200" kern="1200" dirty="0" smtClean="0">
                <a:solidFill>
                  <a:schemeClr val="tx1"/>
                </a:solidFill>
                <a:effectLst/>
                <a:latin typeface="+mn-lt"/>
                <a:ea typeface="+mn-ea"/>
                <a:cs typeface="+mn-cs"/>
              </a:rPr>
              <a:t>. Voyons cela en détails :</a:t>
            </a:r>
          </a:p>
          <a:p>
            <a:r>
              <a:rPr lang="fr-FR" sz="1200" kern="1200" dirty="0" smtClean="0">
                <a:solidFill>
                  <a:schemeClr val="tx1"/>
                </a:solidFill>
                <a:effectLst/>
                <a:latin typeface="+mn-lt"/>
                <a:ea typeface="+mn-ea"/>
                <a:cs typeface="+mn-cs"/>
              </a:rPr>
              <a:t>Pour diviser un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il doit être défait, puis partiellement indexé et validé autant de fois que vous voulez pour en finir avec lui. Par exemple, supposons que vous voulez diviser le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du milieu dans l'exemple des trois </a:t>
            </a:r>
            <a:r>
              <a:rPr lang="fr-FR" sz="1200" i="1"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ci-dessous. Plutôt que « </a:t>
            </a:r>
            <a:r>
              <a:rPr lang="fr-FR" sz="1200" kern="1200" dirty="0" err="1" smtClean="0">
                <a:solidFill>
                  <a:schemeClr val="tx1"/>
                </a:solidFill>
                <a:effectLst/>
                <a:latin typeface="+mn-lt"/>
                <a:ea typeface="+mn-ea"/>
                <a:cs typeface="+mn-cs"/>
              </a:rPr>
              <a:t>updated</a:t>
            </a:r>
            <a:r>
              <a:rPr lang="fr-FR" sz="1200" kern="1200" dirty="0" smtClean="0">
                <a:solidFill>
                  <a:schemeClr val="tx1"/>
                </a:solidFill>
                <a:effectLst/>
                <a:latin typeface="+mn-lt"/>
                <a:ea typeface="+mn-ea"/>
                <a:cs typeface="+mn-cs"/>
              </a:rPr>
              <a:t> README </a:t>
            </a:r>
            <a:r>
              <a:rPr lang="fr-FR" sz="1200" kern="1200" dirty="0" err="1" smtClean="0">
                <a:solidFill>
                  <a:schemeClr val="tx1"/>
                </a:solidFill>
                <a:effectLst/>
                <a:latin typeface="+mn-lt"/>
                <a:ea typeface="+mn-ea"/>
                <a:cs typeface="+mn-cs"/>
              </a:rPr>
              <a:t>formatting</a:t>
            </a:r>
            <a:r>
              <a:rPr lang="fr-FR" sz="1200" kern="1200" dirty="0" smtClean="0">
                <a:solidFill>
                  <a:schemeClr val="tx1"/>
                </a:solidFill>
                <a:effectLst/>
                <a:latin typeface="+mn-lt"/>
                <a:ea typeface="+mn-ea"/>
                <a:cs typeface="+mn-cs"/>
              </a:rPr>
              <a:t> and </a:t>
            </a:r>
            <a:r>
              <a:rPr lang="fr-FR" sz="1200" kern="1200" dirty="0" err="1" smtClean="0">
                <a:solidFill>
                  <a:schemeClr val="tx1"/>
                </a:solidFill>
                <a:effectLst/>
                <a:latin typeface="+mn-lt"/>
                <a:ea typeface="+mn-ea"/>
                <a:cs typeface="+mn-cs"/>
              </a:rPr>
              <a:t>added</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 », vous voulez le diviser en deux </a:t>
            </a:r>
            <a:r>
              <a:rPr lang="fr-FR" sz="1200" i="1"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 « </a:t>
            </a:r>
            <a:r>
              <a:rPr lang="fr-FR" sz="1200" kern="1200" dirty="0" err="1" smtClean="0">
                <a:solidFill>
                  <a:schemeClr val="tx1"/>
                </a:solidFill>
                <a:effectLst/>
                <a:latin typeface="+mn-lt"/>
                <a:ea typeface="+mn-ea"/>
                <a:cs typeface="+mn-cs"/>
              </a:rPr>
              <a:t>updated</a:t>
            </a:r>
            <a:r>
              <a:rPr lang="fr-FR" sz="1200" kern="1200" dirty="0" smtClean="0">
                <a:solidFill>
                  <a:schemeClr val="tx1"/>
                </a:solidFill>
                <a:effectLst/>
                <a:latin typeface="+mn-lt"/>
                <a:ea typeface="+mn-ea"/>
                <a:cs typeface="+mn-cs"/>
              </a:rPr>
              <a:t> README </a:t>
            </a:r>
            <a:r>
              <a:rPr lang="fr-FR" sz="1200" kern="1200" dirty="0" err="1" smtClean="0">
                <a:solidFill>
                  <a:schemeClr val="tx1"/>
                </a:solidFill>
                <a:effectLst/>
                <a:latin typeface="+mn-lt"/>
                <a:ea typeface="+mn-ea"/>
                <a:cs typeface="+mn-cs"/>
              </a:rPr>
              <a:t>formatting</a:t>
            </a:r>
            <a:r>
              <a:rPr lang="fr-FR" sz="1200" kern="1200" dirty="0" smtClean="0">
                <a:solidFill>
                  <a:schemeClr val="tx1"/>
                </a:solidFill>
                <a:effectLst/>
                <a:latin typeface="+mn-lt"/>
                <a:ea typeface="+mn-ea"/>
                <a:cs typeface="+mn-cs"/>
              </a:rPr>
              <a:t> » pour le premier, et « </a:t>
            </a:r>
            <a:r>
              <a:rPr lang="fr-FR" sz="1200" kern="1200" dirty="0" err="1" smtClean="0">
                <a:solidFill>
                  <a:schemeClr val="tx1"/>
                </a:solidFill>
                <a:effectLst/>
                <a:latin typeface="+mn-lt"/>
                <a:ea typeface="+mn-ea"/>
                <a:cs typeface="+mn-cs"/>
              </a:rPr>
              <a:t>added</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 » pour le deuxième. Vous pouvez le faire avec le script </a:t>
            </a:r>
            <a:r>
              <a:rPr lang="fr-FR" sz="1200" b="1" kern="1200" dirty="0" err="1" smtClean="0">
                <a:solidFill>
                  <a:schemeClr val="tx1"/>
                </a:solidFill>
                <a:effectLst/>
                <a:latin typeface="+mn-lt"/>
                <a:ea typeface="+mn-ea"/>
                <a:cs typeface="+mn-cs"/>
              </a:rPr>
              <a:t>rebase</a:t>
            </a:r>
            <a:r>
              <a:rPr lang="fr-FR" sz="1200" b="1" kern="1200" dirty="0" smtClean="0">
                <a:solidFill>
                  <a:schemeClr val="tx1"/>
                </a:solidFill>
                <a:effectLst/>
                <a:latin typeface="+mn-lt"/>
                <a:ea typeface="+mn-ea"/>
                <a:cs typeface="+mn-cs"/>
              </a:rPr>
              <a:t> -i</a:t>
            </a:r>
            <a:r>
              <a:rPr lang="fr-FR" sz="1200" kern="1200" dirty="0" smtClean="0">
                <a:solidFill>
                  <a:schemeClr val="tx1"/>
                </a:solidFill>
                <a:effectLst/>
                <a:latin typeface="+mn-lt"/>
                <a:ea typeface="+mn-ea"/>
                <a:cs typeface="+mn-cs"/>
              </a:rPr>
              <a:t> en remplaçant l'instruction sur le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que vous voulez diviser en « </a:t>
            </a:r>
            <a:r>
              <a:rPr lang="fr-FR" sz="1200" kern="1200" dirty="0" err="1" smtClean="0">
                <a:solidFill>
                  <a:schemeClr val="tx1"/>
                </a:solidFill>
                <a:effectLst/>
                <a:latin typeface="+mn-lt"/>
                <a:ea typeface="+mn-ea"/>
                <a:cs typeface="+mn-cs"/>
              </a:rPr>
              <a:t>edit</a:t>
            </a:r>
            <a:r>
              <a:rPr lang="fr-FR" sz="1200" kern="1200" dirty="0" smtClean="0">
                <a:solidFill>
                  <a:schemeClr val="tx1"/>
                </a:solidFill>
                <a:effectLst/>
                <a:latin typeface="+mn-lt"/>
                <a:ea typeface="+mn-ea"/>
                <a:cs typeface="+mn-cs"/>
              </a:rPr>
              <a:t> » :</a:t>
            </a:r>
          </a:p>
          <a:p>
            <a:r>
              <a:rPr lang="fr-FR" sz="1200" dirty="0" smtClean="0">
                <a:effectLst/>
              </a:rPr>
              <a:t>	</a:t>
            </a:r>
            <a:r>
              <a:rPr lang="en-US" sz="1200" dirty="0" smtClean="0">
                <a:effectLst/>
              </a:rPr>
              <a:t>pick f7f3f6d changed my name a bit	</a:t>
            </a:r>
          </a:p>
          <a:p>
            <a:r>
              <a:rPr lang="en-US" sz="1200" dirty="0" smtClean="0">
                <a:effectLst/>
              </a:rPr>
              <a:t>	edit 310154e updated README formatting and added blame	</a:t>
            </a:r>
          </a:p>
          <a:p>
            <a:r>
              <a:rPr lang="en-US" sz="1200" dirty="0" smtClean="0">
                <a:effectLst/>
              </a:rPr>
              <a:t>	</a:t>
            </a:r>
            <a:r>
              <a:rPr lang="fr-FR" sz="1200" dirty="0" err="1" smtClean="0">
                <a:effectLst/>
              </a:rPr>
              <a:t>pick</a:t>
            </a:r>
            <a:r>
              <a:rPr lang="fr-FR" sz="1200" dirty="0" smtClean="0">
                <a:effectLst/>
              </a:rPr>
              <a:t> a5f4a0d </a:t>
            </a:r>
            <a:r>
              <a:rPr lang="fr-FR" sz="1200" dirty="0" err="1" smtClean="0">
                <a:effectLst/>
              </a:rPr>
              <a:t>added</a:t>
            </a:r>
            <a:r>
              <a:rPr lang="fr-FR" sz="1200" dirty="0" smtClean="0">
                <a:effectLst/>
              </a:rPr>
              <a:t> cat-file</a:t>
            </a:r>
            <a:r>
              <a:rPr lang="fr-FR" dirty="0" smtClean="0">
                <a:effectLst/>
              </a:rPr>
              <a:t> </a:t>
            </a:r>
          </a:p>
          <a:p>
            <a:r>
              <a:rPr lang="fr-FR" sz="1200" kern="1200" dirty="0" smtClean="0">
                <a:solidFill>
                  <a:schemeClr val="tx1"/>
                </a:solidFill>
                <a:effectLst/>
                <a:latin typeface="+mn-lt"/>
                <a:ea typeface="+mn-ea"/>
                <a:cs typeface="+mn-cs"/>
              </a:rPr>
              <a:t>Puis, lorsque le script vous laissera accès à la ligne de commande, vous annulerez (</a:t>
            </a:r>
            <a:r>
              <a:rPr lang="fr-FR" sz="1200" i="1" kern="1200" dirty="0" smtClean="0">
                <a:solidFill>
                  <a:schemeClr val="tx1"/>
                </a:solidFill>
                <a:effectLst/>
                <a:latin typeface="+mn-lt"/>
                <a:ea typeface="+mn-ea"/>
                <a:cs typeface="+mn-cs"/>
              </a:rPr>
              <a:t>reset</a:t>
            </a:r>
            <a:r>
              <a:rPr lang="fr-FR" sz="1200" kern="1200" dirty="0" smtClean="0">
                <a:solidFill>
                  <a:schemeClr val="tx1"/>
                </a:solidFill>
                <a:effectLst/>
                <a:latin typeface="+mn-lt"/>
                <a:ea typeface="+mn-ea"/>
                <a:cs typeface="+mn-cs"/>
              </a:rPr>
              <a:t>) ce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vous reprendrez les modifications que vous voulez pour créer plusieurs </a:t>
            </a:r>
            <a:r>
              <a:rPr lang="fr-FR" sz="1200" i="1"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En reprenant l'exemple, lorsque vous sauvegardez et quittez l'éditeur, Git revient au parent de votre premier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de votre liste, applique le premier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(f7f3f6d), applique le deuxième (310154e), et vous laisse accès à la console. Là, vous pouvez faire une réinitialisation mélangée (</a:t>
            </a:r>
            <a:r>
              <a:rPr lang="fr-FR" sz="1200" i="1" kern="1200" dirty="0" smtClean="0">
                <a:solidFill>
                  <a:schemeClr val="tx1"/>
                </a:solidFill>
                <a:effectLst/>
                <a:latin typeface="+mn-lt"/>
                <a:ea typeface="+mn-ea"/>
                <a:cs typeface="+mn-cs"/>
              </a:rPr>
              <a:t>mixed reset</a:t>
            </a:r>
            <a:r>
              <a:rPr lang="fr-FR" sz="1200" kern="1200" dirty="0" smtClean="0">
                <a:solidFill>
                  <a:schemeClr val="tx1"/>
                </a:solidFill>
                <a:effectLst/>
                <a:latin typeface="+mn-lt"/>
                <a:ea typeface="+mn-ea"/>
                <a:cs typeface="+mn-cs"/>
              </a:rPr>
              <a:t>) de ce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avec </a:t>
            </a:r>
            <a:r>
              <a:rPr lang="fr-FR" sz="1200" b="1" u="sng" kern="1200" dirty="0" smtClean="0">
                <a:solidFill>
                  <a:schemeClr val="tx1"/>
                </a:solidFill>
                <a:effectLst/>
                <a:latin typeface="+mn-lt"/>
                <a:ea typeface="+mn-ea"/>
                <a:cs typeface="+mn-cs"/>
              </a:rPr>
              <a:t>git reset HEAD^</a:t>
            </a:r>
            <a:r>
              <a:rPr lang="fr-FR" sz="1200" kern="1200" dirty="0" smtClean="0">
                <a:solidFill>
                  <a:schemeClr val="tx1"/>
                </a:solidFill>
                <a:effectLst/>
                <a:latin typeface="+mn-lt"/>
                <a:ea typeface="+mn-ea"/>
                <a:cs typeface="+mn-cs"/>
              </a:rPr>
              <a:t>, qui défait ce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et laisse les fichiers modifiés non indexés. Maintenant, vous pouvez indexer et valider les fichiers sur plusieurs validations, et exécuter git </a:t>
            </a:r>
            <a:r>
              <a:rPr lang="fr-FR" sz="1200" kern="1200" dirty="0" err="1" smtClean="0">
                <a:solidFill>
                  <a:schemeClr val="tx1"/>
                </a:solidFill>
                <a:effectLst/>
                <a:latin typeface="+mn-lt"/>
                <a:ea typeface="+mn-ea"/>
                <a:cs typeface="+mn-cs"/>
              </a:rPr>
              <a:t>rebase</a:t>
            </a:r>
            <a:r>
              <a:rPr lang="fr-FR" sz="1200" kern="1200" dirty="0" smtClean="0">
                <a:solidFill>
                  <a:schemeClr val="tx1"/>
                </a:solidFill>
                <a:effectLst/>
                <a:latin typeface="+mn-lt"/>
                <a:ea typeface="+mn-ea"/>
                <a:cs typeface="+mn-cs"/>
              </a:rPr>
              <a:t> --continue quand vous avez fini :</a:t>
            </a:r>
          </a:p>
          <a:p>
            <a:r>
              <a:rPr lang="en-US" sz="1200" dirty="0" smtClean="0">
                <a:effectLst/>
              </a:rPr>
              <a:t>	$ </a:t>
            </a:r>
            <a:r>
              <a:rPr lang="en-US" sz="1200" dirty="0" err="1" smtClean="0">
                <a:effectLst/>
              </a:rPr>
              <a:t>git</a:t>
            </a:r>
            <a:r>
              <a:rPr lang="en-US" sz="1200" dirty="0" smtClean="0">
                <a:effectLst/>
              </a:rPr>
              <a:t> reset HEAD^</a:t>
            </a:r>
          </a:p>
          <a:p>
            <a:r>
              <a:rPr lang="en-US" sz="1200" dirty="0" smtClean="0">
                <a:effectLst/>
              </a:rPr>
              <a:t>	$ </a:t>
            </a:r>
            <a:r>
              <a:rPr lang="en-US" sz="1200" dirty="0" err="1" smtClean="0">
                <a:effectLst/>
              </a:rPr>
              <a:t>git</a:t>
            </a:r>
            <a:r>
              <a:rPr lang="en-US" sz="1200" dirty="0" smtClean="0">
                <a:effectLst/>
              </a:rPr>
              <a:t> add README</a:t>
            </a:r>
          </a:p>
          <a:p>
            <a:r>
              <a:rPr lang="en-US" sz="1200" dirty="0" smtClean="0">
                <a:effectLst/>
              </a:rPr>
              <a:t>	$ </a:t>
            </a:r>
            <a:r>
              <a:rPr lang="en-US" sz="1200" dirty="0" err="1" smtClean="0">
                <a:effectLst/>
              </a:rPr>
              <a:t>git</a:t>
            </a:r>
            <a:r>
              <a:rPr lang="en-US" sz="1200" dirty="0" smtClean="0">
                <a:effectLst/>
              </a:rPr>
              <a:t> commit -m 'updated README formatting‘</a:t>
            </a:r>
          </a:p>
          <a:p>
            <a:r>
              <a:rPr lang="en-US" sz="1200" dirty="0" smtClean="0">
                <a:effectLst/>
              </a:rPr>
              <a:t>	$ </a:t>
            </a:r>
            <a:r>
              <a:rPr lang="en-US" sz="1200" dirty="0" err="1" smtClean="0">
                <a:effectLst/>
              </a:rPr>
              <a:t>git</a:t>
            </a:r>
            <a:r>
              <a:rPr lang="en-US" sz="1200" dirty="0" smtClean="0">
                <a:effectLst/>
              </a:rPr>
              <a:t> add lib/</a:t>
            </a:r>
            <a:r>
              <a:rPr lang="en-US" sz="1200" dirty="0" err="1" smtClean="0">
                <a:effectLst/>
              </a:rPr>
              <a:t>simplegit.rb</a:t>
            </a:r>
            <a:r>
              <a:rPr lang="en-US" sz="1200" dirty="0" smtClean="0">
                <a:effectLst/>
              </a:rPr>
              <a:t>$ </a:t>
            </a:r>
            <a:r>
              <a:rPr lang="en-US" sz="1200" dirty="0" err="1" smtClean="0">
                <a:effectLst/>
              </a:rPr>
              <a:t>git</a:t>
            </a:r>
            <a:r>
              <a:rPr lang="en-US" sz="1200" dirty="0" smtClean="0">
                <a:effectLst/>
              </a:rPr>
              <a:t> commit -m 'added blame‘</a:t>
            </a:r>
          </a:p>
          <a:p>
            <a:r>
              <a:rPr lang="en-US" sz="1200" dirty="0" smtClean="0">
                <a:effectLst/>
              </a:rPr>
              <a:t>	</a:t>
            </a:r>
            <a:r>
              <a:rPr lang="fr-FR" sz="1200" dirty="0" smtClean="0">
                <a:effectLst/>
              </a:rPr>
              <a:t>$ git </a:t>
            </a:r>
            <a:r>
              <a:rPr lang="fr-FR" sz="1200" dirty="0" err="1" smtClean="0">
                <a:effectLst/>
              </a:rPr>
              <a:t>rebase</a:t>
            </a:r>
            <a:r>
              <a:rPr lang="fr-FR" sz="1200" dirty="0" smtClean="0">
                <a:effectLst/>
              </a:rPr>
              <a:t> --continue</a:t>
            </a:r>
            <a:r>
              <a:rPr lang="fr-FR" dirty="0" smtClean="0">
                <a:effectLst/>
              </a:rPr>
              <a:t> </a:t>
            </a:r>
          </a:p>
          <a:p>
            <a:r>
              <a:rPr lang="fr-FR" sz="1200" kern="1200" dirty="0" smtClean="0">
                <a:solidFill>
                  <a:schemeClr val="tx1"/>
                </a:solidFill>
                <a:effectLst/>
                <a:latin typeface="+mn-lt"/>
                <a:ea typeface="+mn-ea"/>
                <a:cs typeface="+mn-cs"/>
              </a:rPr>
              <a:t>Git applique le dernier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(a5f4a0d) de votre script, et votre historique ressemblera alors à :</a:t>
            </a:r>
          </a:p>
          <a:p>
            <a:r>
              <a:rPr lang="en-US" sz="1200" dirty="0" smtClean="0">
                <a:effectLst/>
              </a:rPr>
              <a:t>	$ </a:t>
            </a:r>
            <a:r>
              <a:rPr lang="en-US" sz="1200" dirty="0" err="1" smtClean="0">
                <a:effectLst/>
              </a:rPr>
              <a:t>git</a:t>
            </a:r>
            <a:r>
              <a:rPr lang="en-US" sz="1200" dirty="0" smtClean="0">
                <a:effectLst/>
              </a:rPr>
              <a:t> log -4 --pretty=format:"%h %s“</a:t>
            </a:r>
          </a:p>
          <a:p>
            <a:r>
              <a:rPr lang="en-US" sz="1200" dirty="0" smtClean="0">
                <a:effectLst/>
              </a:rPr>
              <a:t>	1c002dd added cat-file</a:t>
            </a:r>
          </a:p>
          <a:p>
            <a:r>
              <a:rPr lang="en-US" sz="1200" dirty="0" smtClean="0">
                <a:effectLst/>
              </a:rPr>
              <a:t>	9b29157 added blame</a:t>
            </a:r>
          </a:p>
          <a:p>
            <a:r>
              <a:rPr lang="en-US" sz="1200" dirty="0" smtClean="0">
                <a:effectLst/>
              </a:rPr>
              <a:t>	35cfb2b updated README formatting</a:t>
            </a:r>
          </a:p>
          <a:p>
            <a:r>
              <a:rPr lang="en-US" sz="1200" dirty="0" smtClean="0">
                <a:effectLst/>
              </a:rPr>
              <a:t>	3cc40e changed my name a bit</a:t>
            </a:r>
            <a:r>
              <a:rPr lang="fr-FR" dirty="0" smtClean="0">
                <a:effectLst/>
              </a:rPr>
              <a:t> </a:t>
            </a:r>
          </a:p>
          <a:p>
            <a:r>
              <a:rPr lang="fr-FR" sz="1200" kern="1200" dirty="0" smtClean="0">
                <a:solidFill>
                  <a:schemeClr val="tx1"/>
                </a:solidFill>
                <a:effectLst/>
                <a:latin typeface="+mn-lt"/>
                <a:ea typeface="+mn-ea"/>
                <a:cs typeface="+mn-cs"/>
              </a:rPr>
              <a:t>Une fois encore, ceci modifie les empreintes SHA1 de tous les </a:t>
            </a:r>
            <a:r>
              <a:rPr lang="fr-FR" sz="1200" i="1"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dans votre liste, soyez donc sûr qu'aucun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de cette liste n'ait été poussé dans un dépôt partagé.</a:t>
            </a:r>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5305992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7500" lnSpcReduction="20000"/>
          </a:bodyPr>
          <a:lstStyle/>
          <a:p>
            <a:r>
              <a:rPr lang="fr-FR" sz="1200" kern="1200" dirty="0" smtClean="0">
                <a:solidFill>
                  <a:schemeClr val="tx1"/>
                </a:solidFill>
                <a:effectLst/>
                <a:latin typeface="+mn-lt"/>
                <a:ea typeface="+mn-ea"/>
                <a:cs typeface="+mn-cs"/>
              </a:rPr>
              <a:t>C’est le cas de figure le plus avancé. Git va exécuter le commit à découper, puis nous donner la main </a:t>
            </a:r>
            <a:r>
              <a:rPr lang="fr-FR" sz="1200" i="1" kern="1200" dirty="0" smtClean="0">
                <a:solidFill>
                  <a:schemeClr val="tx1"/>
                </a:solidFill>
                <a:effectLst/>
                <a:latin typeface="+mn-lt"/>
                <a:ea typeface="+mn-ea"/>
                <a:cs typeface="+mn-cs"/>
              </a:rPr>
              <a:t>juste après</a:t>
            </a:r>
            <a:r>
              <a:rPr lang="fr-FR" sz="1200" kern="1200" dirty="0" smtClean="0">
                <a:solidFill>
                  <a:schemeClr val="tx1"/>
                </a:solidFill>
                <a:effectLst/>
                <a:latin typeface="+mn-lt"/>
                <a:ea typeface="+mn-ea"/>
                <a:cs typeface="+mn-cs"/>
              </a:rPr>
              <a:t>, donc sur un </a:t>
            </a:r>
            <a:r>
              <a:rPr lang="fr-FR" sz="1200" i="1" kern="1200" dirty="0" smtClean="0">
                <a:solidFill>
                  <a:schemeClr val="tx1"/>
                </a:solidFill>
                <a:effectLst/>
                <a:latin typeface="+mn-lt"/>
                <a:ea typeface="+mn-ea"/>
                <a:cs typeface="+mn-cs"/>
              </a:rPr>
              <a:t>clean </a:t>
            </a:r>
            <a:r>
              <a:rPr lang="fr-FR" sz="1200" i="1" kern="1200" dirty="0" err="1" smtClean="0">
                <a:solidFill>
                  <a:schemeClr val="tx1"/>
                </a:solidFill>
                <a:effectLst/>
                <a:latin typeface="+mn-lt"/>
                <a:ea typeface="+mn-ea"/>
                <a:cs typeface="+mn-cs"/>
              </a:rPr>
              <a:t>tree</a:t>
            </a:r>
            <a:r>
              <a:rPr lang="fr-FR" sz="1200" kern="1200" dirty="0" smtClean="0">
                <a:solidFill>
                  <a:schemeClr val="tx1"/>
                </a:solidFill>
                <a:effectLst/>
                <a:latin typeface="+mn-lt"/>
                <a:ea typeface="+mn-ea"/>
                <a:cs typeface="+mn-cs"/>
              </a:rPr>
              <a:t>. À nous de procéder aux manipulations souhaitées, pour reprendre ensuite le fil du </a:t>
            </a:r>
            <a:r>
              <a:rPr lang="fr-FR" sz="1200" i="1" kern="1200" dirty="0" err="1" smtClean="0">
                <a:solidFill>
                  <a:schemeClr val="tx1"/>
                </a:solidFill>
                <a:effectLst/>
                <a:latin typeface="+mn-lt"/>
                <a:ea typeface="+mn-ea"/>
                <a:cs typeface="+mn-cs"/>
              </a:rPr>
              <a:t>rebase</a:t>
            </a:r>
            <a:r>
              <a:rPr lang="fr-FR" sz="1200" kern="1200" dirty="0" smtClean="0">
                <a:solidFill>
                  <a:schemeClr val="tx1"/>
                </a:solidFill>
                <a:effectLst/>
                <a:latin typeface="+mn-lt"/>
                <a:ea typeface="+mn-ea"/>
                <a:cs typeface="+mn-cs"/>
              </a:rPr>
              <a:t> à partir, là aussi, d’un </a:t>
            </a:r>
            <a:r>
              <a:rPr lang="fr-FR" sz="1200" i="1" kern="1200" dirty="0" smtClean="0">
                <a:solidFill>
                  <a:schemeClr val="tx1"/>
                </a:solidFill>
                <a:effectLst/>
                <a:latin typeface="+mn-lt"/>
                <a:ea typeface="+mn-ea"/>
                <a:cs typeface="+mn-cs"/>
              </a:rPr>
              <a:t>clean </a:t>
            </a:r>
            <a:r>
              <a:rPr lang="fr-FR" sz="1200" i="1" kern="1200" dirty="0" err="1" smtClean="0">
                <a:solidFill>
                  <a:schemeClr val="tx1"/>
                </a:solidFill>
                <a:effectLst/>
                <a:latin typeface="+mn-lt"/>
                <a:ea typeface="+mn-ea"/>
                <a:cs typeface="+mn-cs"/>
              </a:rPr>
              <a:t>tree</a:t>
            </a:r>
            <a:r>
              <a:rPr lang="fr-FR" sz="1200" kern="1200" dirty="0" smtClean="0">
                <a:solidFill>
                  <a:schemeClr val="tx1"/>
                </a:solidFill>
                <a:effectLst/>
                <a:latin typeface="+mn-lt"/>
                <a:ea typeface="+mn-ea"/>
                <a:cs typeface="+mn-cs"/>
              </a:rPr>
              <a:t>. Le verbe nécessaire est </a:t>
            </a:r>
            <a:r>
              <a:rPr lang="fr-FR" sz="1200" kern="1200" dirty="0" err="1" smtClean="0">
                <a:solidFill>
                  <a:schemeClr val="tx1"/>
                </a:solidFill>
                <a:effectLst/>
                <a:latin typeface="+mn-lt"/>
                <a:ea typeface="+mn-ea"/>
                <a:cs typeface="+mn-cs"/>
              </a:rPr>
              <a:t>edit</a:t>
            </a:r>
            <a:r>
              <a:rPr lang="fr-FR" sz="1200" kern="1200" dirty="0" smtClean="0">
                <a:solidFill>
                  <a:schemeClr val="tx1"/>
                </a:solidFill>
                <a:effectLst/>
                <a:latin typeface="+mn-lt"/>
                <a:ea typeface="+mn-ea"/>
                <a:cs typeface="+mn-cs"/>
              </a:rPr>
              <a:t>. Voyons cela en détails :</a:t>
            </a:r>
          </a:p>
          <a:p>
            <a:r>
              <a:rPr lang="fr-FR" sz="1200" kern="1200" dirty="0" smtClean="0">
                <a:solidFill>
                  <a:schemeClr val="tx1"/>
                </a:solidFill>
                <a:effectLst/>
                <a:latin typeface="+mn-lt"/>
                <a:ea typeface="+mn-ea"/>
                <a:cs typeface="+mn-cs"/>
              </a:rPr>
              <a:t>Pour diviser un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il doit être défait, puis partiellement indexé et validé autant de fois que vous voulez pour en finir avec lui. Par exemple, supposons que vous voulez diviser le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du milieu dans l'exemple des trois </a:t>
            </a:r>
            <a:r>
              <a:rPr lang="fr-FR" sz="1200" i="1"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ci-dessous. Plutôt que « </a:t>
            </a:r>
            <a:r>
              <a:rPr lang="fr-FR" sz="1200" kern="1200" dirty="0" err="1" smtClean="0">
                <a:solidFill>
                  <a:schemeClr val="tx1"/>
                </a:solidFill>
                <a:effectLst/>
                <a:latin typeface="+mn-lt"/>
                <a:ea typeface="+mn-ea"/>
                <a:cs typeface="+mn-cs"/>
              </a:rPr>
              <a:t>updated</a:t>
            </a:r>
            <a:r>
              <a:rPr lang="fr-FR" sz="1200" kern="1200" dirty="0" smtClean="0">
                <a:solidFill>
                  <a:schemeClr val="tx1"/>
                </a:solidFill>
                <a:effectLst/>
                <a:latin typeface="+mn-lt"/>
                <a:ea typeface="+mn-ea"/>
                <a:cs typeface="+mn-cs"/>
              </a:rPr>
              <a:t> README </a:t>
            </a:r>
            <a:r>
              <a:rPr lang="fr-FR" sz="1200" kern="1200" dirty="0" err="1" smtClean="0">
                <a:solidFill>
                  <a:schemeClr val="tx1"/>
                </a:solidFill>
                <a:effectLst/>
                <a:latin typeface="+mn-lt"/>
                <a:ea typeface="+mn-ea"/>
                <a:cs typeface="+mn-cs"/>
              </a:rPr>
              <a:t>formatting</a:t>
            </a:r>
            <a:r>
              <a:rPr lang="fr-FR" sz="1200" kern="1200" dirty="0" smtClean="0">
                <a:solidFill>
                  <a:schemeClr val="tx1"/>
                </a:solidFill>
                <a:effectLst/>
                <a:latin typeface="+mn-lt"/>
                <a:ea typeface="+mn-ea"/>
                <a:cs typeface="+mn-cs"/>
              </a:rPr>
              <a:t> and </a:t>
            </a:r>
            <a:r>
              <a:rPr lang="fr-FR" sz="1200" kern="1200" dirty="0" err="1" smtClean="0">
                <a:solidFill>
                  <a:schemeClr val="tx1"/>
                </a:solidFill>
                <a:effectLst/>
                <a:latin typeface="+mn-lt"/>
                <a:ea typeface="+mn-ea"/>
                <a:cs typeface="+mn-cs"/>
              </a:rPr>
              <a:t>added</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 », vous voulez le diviser en deux </a:t>
            </a:r>
            <a:r>
              <a:rPr lang="fr-FR" sz="1200" i="1"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 « </a:t>
            </a:r>
            <a:r>
              <a:rPr lang="fr-FR" sz="1200" kern="1200" dirty="0" err="1" smtClean="0">
                <a:solidFill>
                  <a:schemeClr val="tx1"/>
                </a:solidFill>
                <a:effectLst/>
                <a:latin typeface="+mn-lt"/>
                <a:ea typeface="+mn-ea"/>
                <a:cs typeface="+mn-cs"/>
              </a:rPr>
              <a:t>updated</a:t>
            </a:r>
            <a:r>
              <a:rPr lang="fr-FR" sz="1200" kern="1200" dirty="0" smtClean="0">
                <a:solidFill>
                  <a:schemeClr val="tx1"/>
                </a:solidFill>
                <a:effectLst/>
                <a:latin typeface="+mn-lt"/>
                <a:ea typeface="+mn-ea"/>
                <a:cs typeface="+mn-cs"/>
              </a:rPr>
              <a:t> README </a:t>
            </a:r>
            <a:r>
              <a:rPr lang="fr-FR" sz="1200" kern="1200" dirty="0" err="1" smtClean="0">
                <a:solidFill>
                  <a:schemeClr val="tx1"/>
                </a:solidFill>
                <a:effectLst/>
                <a:latin typeface="+mn-lt"/>
                <a:ea typeface="+mn-ea"/>
                <a:cs typeface="+mn-cs"/>
              </a:rPr>
              <a:t>formatting</a:t>
            </a:r>
            <a:r>
              <a:rPr lang="fr-FR" sz="1200" kern="1200" dirty="0" smtClean="0">
                <a:solidFill>
                  <a:schemeClr val="tx1"/>
                </a:solidFill>
                <a:effectLst/>
                <a:latin typeface="+mn-lt"/>
                <a:ea typeface="+mn-ea"/>
                <a:cs typeface="+mn-cs"/>
              </a:rPr>
              <a:t> » pour le premier, et « </a:t>
            </a:r>
            <a:r>
              <a:rPr lang="fr-FR" sz="1200" kern="1200" dirty="0" err="1" smtClean="0">
                <a:solidFill>
                  <a:schemeClr val="tx1"/>
                </a:solidFill>
                <a:effectLst/>
                <a:latin typeface="+mn-lt"/>
                <a:ea typeface="+mn-ea"/>
                <a:cs typeface="+mn-cs"/>
              </a:rPr>
              <a:t>added</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 » pour le deuxième. Vous pouvez le faire avec le script </a:t>
            </a:r>
            <a:r>
              <a:rPr lang="fr-FR" sz="1200" b="1" kern="1200" dirty="0" err="1" smtClean="0">
                <a:solidFill>
                  <a:schemeClr val="tx1"/>
                </a:solidFill>
                <a:effectLst/>
                <a:latin typeface="+mn-lt"/>
                <a:ea typeface="+mn-ea"/>
                <a:cs typeface="+mn-cs"/>
              </a:rPr>
              <a:t>rebase</a:t>
            </a:r>
            <a:r>
              <a:rPr lang="fr-FR" sz="1200" b="1" kern="1200" dirty="0" smtClean="0">
                <a:solidFill>
                  <a:schemeClr val="tx1"/>
                </a:solidFill>
                <a:effectLst/>
                <a:latin typeface="+mn-lt"/>
                <a:ea typeface="+mn-ea"/>
                <a:cs typeface="+mn-cs"/>
              </a:rPr>
              <a:t> -i</a:t>
            </a:r>
            <a:r>
              <a:rPr lang="fr-FR" sz="1200" kern="1200" dirty="0" smtClean="0">
                <a:solidFill>
                  <a:schemeClr val="tx1"/>
                </a:solidFill>
                <a:effectLst/>
                <a:latin typeface="+mn-lt"/>
                <a:ea typeface="+mn-ea"/>
                <a:cs typeface="+mn-cs"/>
              </a:rPr>
              <a:t> en remplaçant l'instruction sur le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que vous voulez diviser en « </a:t>
            </a:r>
            <a:r>
              <a:rPr lang="fr-FR" sz="1200" kern="1200" dirty="0" err="1" smtClean="0">
                <a:solidFill>
                  <a:schemeClr val="tx1"/>
                </a:solidFill>
                <a:effectLst/>
                <a:latin typeface="+mn-lt"/>
                <a:ea typeface="+mn-ea"/>
                <a:cs typeface="+mn-cs"/>
              </a:rPr>
              <a:t>edit</a:t>
            </a:r>
            <a:r>
              <a:rPr lang="fr-FR" sz="1200" kern="1200" dirty="0" smtClean="0">
                <a:solidFill>
                  <a:schemeClr val="tx1"/>
                </a:solidFill>
                <a:effectLst/>
                <a:latin typeface="+mn-lt"/>
                <a:ea typeface="+mn-ea"/>
                <a:cs typeface="+mn-cs"/>
              </a:rPr>
              <a:t> » :</a:t>
            </a:r>
          </a:p>
          <a:p>
            <a:r>
              <a:rPr lang="fr-FR" sz="1200" dirty="0" smtClean="0">
                <a:effectLst/>
              </a:rPr>
              <a:t>	</a:t>
            </a:r>
            <a:r>
              <a:rPr lang="en-US" sz="1200" dirty="0" smtClean="0">
                <a:effectLst/>
              </a:rPr>
              <a:t>pick f7f3f6d changed my name a bit	</a:t>
            </a:r>
          </a:p>
          <a:p>
            <a:r>
              <a:rPr lang="en-US" sz="1200" dirty="0" smtClean="0">
                <a:effectLst/>
              </a:rPr>
              <a:t>	edit 310154e updated README formatting and added blame	</a:t>
            </a:r>
          </a:p>
          <a:p>
            <a:r>
              <a:rPr lang="en-US" sz="1200" dirty="0" smtClean="0">
                <a:effectLst/>
              </a:rPr>
              <a:t>	</a:t>
            </a:r>
            <a:r>
              <a:rPr lang="fr-FR" sz="1200" dirty="0" err="1" smtClean="0">
                <a:effectLst/>
              </a:rPr>
              <a:t>pick</a:t>
            </a:r>
            <a:r>
              <a:rPr lang="fr-FR" sz="1200" dirty="0" smtClean="0">
                <a:effectLst/>
              </a:rPr>
              <a:t> a5f4a0d </a:t>
            </a:r>
            <a:r>
              <a:rPr lang="fr-FR" sz="1200" dirty="0" err="1" smtClean="0">
                <a:effectLst/>
              </a:rPr>
              <a:t>added</a:t>
            </a:r>
            <a:r>
              <a:rPr lang="fr-FR" sz="1200" dirty="0" smtClean="0">
                <a:effectLst/>
              </a:rPr>
              <a:t> cat-file</a:t>
            </a:r>
            <a:r>
              <a:rPr lang="fr-FR" dirty="0" smtClean="0">
                <a:effectLst/>
              </a:rPr>
              <a:t> </a:t>
            </a:r>
          </a:p>
          <a:p>
            <a:r>
              <a:rPr lang="fr-FR" sz="1200" kern="1200" dirty="0" smtClean="0">
                <a:solidFill>
                  <a:schemeClr val="tx1"/>
                </a:solidFill>
                <a:effectLst/>
                <a:latin typeface="+mn-lt"/>
                <a:ea typeface="+mn-ea"/>
                <a:cs typeface="+mn-cs"/>
              </a:rPr>
              <a:t>Puis, lorsque le script vous laissera accès à la ligne de commande, vous annulerez (</a:t>
            </a:r>
            <a:r>
              <a:rPr lang="fr-FR" sz="1200" i="1" kern="1200" dirty="0" smtClean="0">
                <a:solidFill>
                  <a:schemeClr val="tx1"/>
                </a:solidFill>
                <a:effectLst/>
                <a:latin typeface="+mn-lt"/>
                <a:ea typeface="+mn-ea"/>
                <a:cs typeface="+mn-cs"/>
              </a:rPr>
              <a:t>reset</a:t>
            </a:r>
            <a:r>
              <a:rPr lang="fr-FR" sz="1200" kern="1200" dirty="0" smtClean="0">
                <a:solidFill>
                  <a:schemeClr val="tx1"/>
                </a:solidFill>
                <a:effectLst/>
                <a:latin typeface="+mn-lt"/>
                <a:ea typeface="+mn-ea"/>
                <a:cs typeface="+mn-cs"/>
              </a:rPr>
              <a:t>) ce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vous reprendrez les modifications que vous voulez pour créer plusieurs </a:t>
            </a:r>
            <a:r>
              <a:rPr lang="fr-FR" sz="1200" i="1"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En reprenant l'exemple, lorsque vous sauvegardez et quittez l'éditeur, Git revient au parent de votre premier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de votre liste, applique le premier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(f7f3f6d), applique le deuxième (310154e), et vous laisse accès à la console. Là, vous pouvez faire une réinitialisation mélangée (</a:t>
            </a:r>
            <a:r>
              <a:rPr lang="fr-FR" sz="1200" i="1" kern="1200" dirty="0" smtClean="0">
                <a:solidFill>
                  <a:schemeClr val="tx1"/>
                </a:solidFill>
                <a:effectLst/>
                <a:latin typeface="+mn-lt"/>
                <a:ea typeface="+mn-ea"/>
                <a:cs typeface="+mn-cs"/>
              </a:rPr>
              <a:t>mixed reset</a:t>
            </a:r>
            <a:r>
              <a:rPr lang="fr-FR" sz="1200" kern="1200" dirty="0" smtClean="0">
                <a:solidFill>
                  <a:schemeClr val="tx1"/>
                </a:solidFill>
                <a:effectLst/>
                <a:latin typeface="+mn-lt"/>
                <a:ea typeface="+mn-ea"/>
                <a:cs typeface="+mn-cs"/>
              </a:rPr>
              <a:t>) de ce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avec </a:t>
            </a:r>
            <a:r>
              <a:rPr lang="fr-FR" sz="1200" b="1" u="sng" kern="1200" dirty="0" smtClean="0">
                <a:solidFill>
                  <a:schemeClr val="tx1"/>
                </a:solidFill>
                <a:effectLst/>
                <a:latin typeface="+mn-lt"/>
                <a:ea typeface="+mn-ea"/>
                <a:cs typeface="+mn-cs"/>
              </a:rPr>
              <a:t>git reset HEAD^</a:t>
            </a:r>
            <a:r>
              <a:rPr lang="fr-FR" sz="1200" kern="1200" dirty="0" smtClean="0">
                <a:solidFill>
                  <a:schemeClr val="tx1"/>
                </a:solidFill>
                <a:effectLst/>
                <a:latin typeface="+mn-lt"/>
                <a:ea typeface="+mn-ea"/>
                <a:cs typeface="+mn-cs"/>
              </a:rPr>
              <a:t>, qui défait ce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et laisse les fichiers modifiés non indexés. Maintenant, vous pouvez indexer et valider les fichiers sur plusieurs validations, et exécuter git </a:t>
            </a:r>
            <a:r>
              <a:rPr lang="fr-FR" sz="1200" kern="1200" dirty="0" err="1" smtClean="0">
                <a:solidFill>
                  <a:schemeClr val="tx1"/>
                </a:solidFill>
                <a:effectLst/>
                <a:latin typeface="+mn-lt"/>
                <a:ea typeface="+mn-ea"/>
                <a:cs typeface="+mn-cs"/>
              </a:rPr>
              <a:t>rebase</a:t>
            </a:r>
            <a:r>
              <a:rPr lang="fr-FR" sz="1200" kern="1200" dirty="0" smtClean="0">
                <a:solidFill>
                  <a:schemeClr val="tx1"/>
                </a:solidFill>
                <a:effectLst/>
                <a:latin typeface="+mn-lt"/>
                <a:ea typeface="+mn-ea"/>
                <a:cs typeface="+mn-cs"/>
              </a:rPr>
              <a:t> --continue quand vous avez fini :</a:t>
            </a:r>
          </a:p>
          <a:p>
            <a:r>
              <a:rPr lang="en-US" sz="1200" dirty="0" smtClean="0">
                <a:effectLst/>
              </a:rPr>
              <a:t>	$ </a:t>
            </a:r>
            <a:r>
              <a:rPr lang="en-US" sz="1200" dirty="0" err="1" smtClean="0">
                <a:effectLst/>
              </a:rPr>
              <a:t>git</a:t>
            </a:r>
            <a:r>
              <a:rPr lang="en-US" sz="1200" dirty="0" smtClean="0">
                <a:effectLst/>
              </a:rPr>
              <a:t> reset HEAD^</a:t>
            </a:r>
          </a:p>
          <a:p>
            <a:r>
              <a:rPr lang="en-US" sz="1200" dirty="0" smtClean="0">
                <a:effectLst/>
              </a:rPr>
              <a:t>	$ </a:t>
            </a:r>
            <a:r>
              <a:rPr lang="en-US" sz="1200" dirty="0" err="1" smtClean="0">
                <a:effectLst/>
              </a:rPr>
              <a:t>git</a:t>
            </a:r>
            <a:r>
              <a:rPr lang="en-US" sz="1200" dirty="0" smtClean="0">
                <a:effectLst/>
              </a:rPr>
              <a:t> add README</a:t>
            </a:r>
          </a:p>
          <a:p>
            <a:r>
              <a:rPr lang="en-US" sz="1200" dirty="0" smtClean="0">
                <a:effectLst/>
              </a:rPr>
              <a:t>	$ </a:t>
            </a:r>
            <a:r>
              <a:rPr lang="en-US" sz="1200" dirty="0" err="1" smtClean="0">
                <a:effectLst/>
              </a:rPr>
              <a:t>git</a:t>
            </a:r>
            <a:r>
              <a:rPr lang="en-US" sz="1200" dirty="0" smtClean="0">
                <a:effectLst/>
              </a:rPr>
              <a:t> commit -m 'updated README formatting‘</a:t>
            </a:r>
          </a:p>
          <a:p>
            <a:r>
              <a:rPr lang="en-US" sz="1200" dirty="0" smtClean="0">
                <a:effectLst/>
              </a:rPr>
              <a:t>	$ </a:t>
            </a:r>
            <a:r>
              <a:rPr lang="en-US" sz="1200" dirty="0" err="1" smtClean="0">
                <a:effectLst/>
              </a:rPr>
              <a:t>git</a:t>
            </a:r>
            <a:r>
              <a:rPr lang="en-US" sz="1200" dirty="0" smtClean="0">
                <a:effectLst/>
              </a:rPr>
              <a:t> add lib/</a:t>
            </a:r>
            <a:r>
              <a:rPr lang="en-US" sz="1200" dirty="0" err="1" smtClean="0">
                <a:effectLst/>
              </a:rPr>
              <a:t>simplegit.rb</a:t>
            </a:r>
            <a:r>
              <a:rPr lang="en-US" sz="1200" dirty="0" smtClean="0">
                <a:effectLst/>
              </a:rPr>
              <a:t>$ </a:t>
            </a:r>
            <a:r>
              <a:rPr lang="en-US" sz="1200" dirty="0" err="1" smtClean="0">
                <a:effectLst/>
              </a:rPr>
              <a:t>git</a:t>
            </a:r>
            <a:r>
              <a:rPr lang="en-US" sz="1200" dirty="0" smtClean="0">
                <a:effectLst/>
              </a:rPr>
              <a:t> commit -m 'added blame‘</a:t>
            </a:r>
          </a:p>
          <a:p>
            <a:r>
              <a:rPr lang="en-US" sz="1200" dirty="0" smtClean="0">
                <a:effectLst/>
              </a:rPr>
              <a:t>	</a:t>
            </a:r>
            <a:r>
              <a:rPr lang="fr-FR" sz="1200" dirty="0" smtClean="0">
                <a:effectLst/>
              </a:rPr>
              <a:t>$ git </a:t>
            </a:r>
            <a:r>
              <a:rPr lang="fr-FR" sz="1200" dirty="0" err="1" smtClean="0">
                <a:effectLst/>
              </a:rPr>
              <a:t>rebase</a:t>
            </a:r>
            <a:r>
              <a:rPr lang="fr-FR" sz="1200" dirty="0" smtClean="0">
                <a:effectLst/>
              </a:rPr>
              <a:t> --continue</a:t>
            </a:r>
            <a:r>
              <a:rPr lang="fr-FR" dirty="0" smtClean="0">
                <a:effectLst/>
              </a:rPr>
              <a:t> </a:t>
            </a:r>
          </a:p>
          <a:p>
            <a:r>
              <a:rPr lang="fr-FR" sz="1200" kern="1200" dirty="0" smtClean="0">
                <a:solidFill>
                  <a:schemeClr val="tx1"/>
                </a:solidFill>
                <a:effectLst/>
                <a:latin typeface="+mn-lt"/>
                <a:ea typeface="+mn-ea"/>
                <a:cs typeface="+mn-cs"/>
              </a:rPr>
              <a:t>Git applique le dernier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(a5f4a0d) de votre script, et votre historique ressemblera alors à :</a:t>
            </a:r>
          </a:p>
          <a:p>
            <a:r>
              <a:rPr lang="en-US" sz="1200" dirty="0" smtClean="0">
                <a:effectLst/>
              </a:rPr>
              <a:t>	$ </a:t>
            </a:r>
            <a:r>
              <a:rPr lang="en-US" sz="1200" dirty="0" err="1" smtClean="0">
                <a:effectLst/>
              </a:rPr>
              <a:t>git</a:t>
            </a:r>
            <a:r>
              <a:rPr lang="en-US" sz="1200" dirty="0" smtClean="0">
                <a:effectLst/>
              </a:rPr>
              <a:t> log -4 --pretty=format:"%h %s“</a:t>
            </a:r>
          </a:p>
          <a:p>
            <a:r>
              <a:rPr lang="en-US" sz="1200" dirty="0" smtClean="0">
                <a:effectLst/>
              </a:rPr>
              <a:t>	1c002dd added cat-file</a:t>
            </a:r>
          </a:p>
          <a:p>
            <a:r>
              <a:rPr lang="en-US" sz="1200" dirty="0" smtClean="0">
                <a:effectLst/>
              </a:rPr>
              <a:t>	9b29157 added blame</a:t>
            </a:r>
          </a:p>
          <a:p>
            <a:r>
              <a:rPr lang="en-US" sz="1200" dirty="0" smtClean="0">
                <a:effectLst/>
              </a:rPr>
              <a:t>	35cfb2b updated README formatting</a:t>
            </a:r>
          </a:p>
          <a:p>
            <a:r>
              <a:rPr lang="en-US" sz="1200" dirty="0" smtClean="0">
                <a:effectLst/>
              </a:rPr>
              <a:t>	3cc40e changed my name a bit</a:t>
            </a:r>
            <a:r>
              <a:rPr lang="fr-FR" dirty="0" smtClean="0">
                <a:effectLst/>
              </a:rPr>
              <a:t> </a:t>
            </a:r>
          </a:p>
          <a:p>
            <a:r>
              <a:rPr lang="fr-FR" sz="1200" kern="1200" dirty="0" smtClean="0">
                <a:solidFill>
                  <a:schemeClr val="tx1"/>
                </a:solidFill>
                <a:effectLst/>
                <a:latin typeface="+mn-lt"/>
                <a:ea typeface="+mn-ea"/>
                <a:cs typeface="+mn-cs"/>
              </a:rPr>
              <a:t>Une fois encore, ceci modifie les empreintes SHA1 de tous les </a:t>
            </a:r>
            <a:r>
              <a:rPr lang="fr-FR" sz="1200" i="1"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dans votre liste, soyez donc sûr qu'aucun </a:t>
            </a:r>
            <a:r>
              <a:rPr lang="fr-FR" sz="1200" i="1" kern="1200" dirty="0" smtClean="0">
                <a:solidFill>
                  <a:schemeClr val="tx1"/>
                </a:solidFill>
                <a:effectLst/>
                <a:latin typeface="+mn-lt"/>
                <a:ea typeface="+mn-ea"/>
                <a:cs typeface="+mn-cs"/>
              </a:rPr>
              <a:t>commit</a:t>
            </a:r>
            <a:r>
              <a:rPr lang="fr-FR" sz="1200" kern="1200" dirty="0" smtClean="0">
                <a:solidFill>
                  <a:schemeClr val="tx1"/>
                </a:solidFill>
                <a:effectLst/>
                <a:latin typeface="+mn-lt"/>
                <a:ea typeface="+mn-ea"/>
                <a:cs typeface="+mn-cs"/>
              </a:rPr>
              <a:t> de cette liste n'ait été poussé dans un dépôt partagé.</a:t>
            </a:r>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8311398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hangingPunct="0"/>
            <a:r>
              <a:rPr lang="fr-FR" dirty="0" smtClean="0"/>
              <a:t>Vous avez décidé de travailler sur le problème numéroté #53 dans le suivi de faits techniques que votre entreprise utilise. Pour clarifier, Git n'est pas lié à un gestionnaire particulier de faits techniques. Mais comme le problème #53 est un problème ciblé sur lequel vous voulez travailler, vous allez créer une nouvelle branche dédiée à sa résolution. Pour créer une branche et y basculer tout de suite, vous pouvez lancer la commande git </a:t>
            </a:r>
            <a:r>
              <a:rPr lang="fr-FR" dirty="0" err="1" smtClean="0"/>
              <a:t>checkout</a:t>
            </a:r>
            <a:r>
              <a:rPr lang="fr-FR" dirty="0" smtClean="0"/>
              <a:t> avec l'option –b</a:t>
            </a:r>
          </a:p>
          <a:p>
            <a:pPr hangingPunct="0"/>
            <a:endParaRPr lang="fr-FR" sz="1200" kern="1200" dirty="0" smtClean="0">
              <a:solidFill>
                <a:schemeClr val="tx1"/>
              </a:solidFill>
              <a:effectLst/>
              <a:latin typeface="+mn-lt"/>
              <a:ea typeface="+mn-ea"/>
              <a:cs typeface="+mn-cs"/>
            </a:endParaRPr>
          </a:p>
          <a:p>
            <a:r>
              <a:rPr lang="fr-FR" dirty="0" smtClean="0"/>
              <a:t>git </a:t>
            </a:r>
            <a:r>
              <a:rPr lang="fr-FR" dirty="0" err="1" smtClean="0"/>
              <a:t>init</a:t>
            </a:r>
            <a:endParaRPr lang="fr-FR" dirty="0" smtClean="0"/>
          </a:p>
          <a:p>
            <a:r>
              <a:rPr lang="fr-FR" dirty="0" smtClean="0"/>
              <a:t>git ci –</a:t>
            </a:r>
            <a:r>
              <a:rPr lang="fr-FR" dirty="0" err="1" smtClean="0"/>
              <a:t>allow-empty</a:t>
            </a:r>
            <a:endParaRPr lang="fr-FR" dirty="0" smtClean="0"/>
          </a:p>
          <a:p>
            <a:endParaRPr lang="fr-FR" dirty="0" smtClean="0"/>
          </a:p>
          <a:p>
            <a:r>
              <a:rPr lang="fr-FR" dirty="0" err="1" smtClean="0"/>
              <a:t>Vim</a:t>
            </a:r>
            <a:r>
              <a:rPr lang="fr-FR" dirty="0" smtClean="0"/>
              <a:t> fichier1</a:t>
            </a:r>
          </a:p>
          <a:p>
            <a:r>
              <a:rPr lang="fr-FR" dirty="0" smtClean="0"/>
              <a:t>Git </a:t>
            </a:r>
            <a:r>
              <a:rPr lang="fr-FR" dirty="0" err="1" smtClean="0"/>
              <a:t>add</a:t>
            </a:r>
            <a:r>
              <a:rPr lang="fr-FR" dirty="0" smtClean="0"/>
              <a:t> fichier1</a:t>
            </a:r>
          </a:p>
          <a:p>
            <a:r>
              <a:rPr lang="fr-FR" dirty="0" smtClean="0"/>
              <a:t>Git</a:t>
            </a:r>
            <a:r>
              <a:rPr lang="fr-FR" baseline="0" dirty="0" smtClean="0"/>
              <a:t> ci –m fichier1 ‘Ajout fichier1’</a:t>
            </a:r>
          </a:p>
          <a:p>
            <a:r>
              <a:rPr lang="fr-FR" dirty="0" smtClean="0"/>
              <a:t> </a:t>
            </a: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163230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hangingPunct="0"/>
            <a:r>
              <a:rPr lang="fr-FR" dirty="0" smtClean="0"/>
              <a:t>Vous travaillez sur votre site web et validez des modifications. Ce faisant, la branche prob53 avance, parce que vous l'avez extraite (c'est-à-dire que votre pointeur HEAD pointe dessus)</a:t>
            </a:r>
          </a:p>
          <a:p>
            <a:pPr hangingPunct="0"/>
            <a:endParaRPr lang="fr-FR" sz="1200" kern="1200" dirty="0" smtClean="0">
              <a:solidFill>
                <a:schemeClr val="tx1"/>
              </a:solidFill>
              <a:effectLst/>
              <a:latin typeface="+mn-lt"/>
              <a:ea typeface="+mn-ea"/>
              <a:cs typeface="+mn-cs"/>
            </a:endParaRPr>
          </a:p>
          <a:p>
            <a:r>
              <a:rPr lang="fr-FR" dirty="0" smtClean="0"/>
              <a:t>git </a:t>
            </a:r>
            <a:r>
              <a:rPr lang="fr-FR" dirty="0" err="1" smtClean="0"/>
              <a:t>co</a:t>
            </a:r>
            <a:r>
              <a:rPr lang="fr-FR" dirty="0" smtClean="0"/>
              <a:t> -b iss53</a:t>
            </a:r>
          </a:p>
          <a:p>
            <a:r>
              <a:rPr lang="fr-FR" dirty="0" err="1" smtClean="0"/>
              <a:t>vim</a:t>
            </a:r>
            <a:r>
              <a:rPr lang="fr-FR" dirty="0" smtClean="0"/>
              <a:t> .git/HEAD		-&gt; </a:t>
            </a:r>
            <a:r>
              <a:rPr lang="fr-FR" dirty="0" err="1" smtClean="0"/>
              <a:t>ref</a:t>
            </a:r>
            <a:r>
              <a:rPr lang="fr-FR" dirty="0" smtClean="0"/>
              <a:t>: </a:t>
            </a:r>
            <a:r>
              <a:rPr lang="fr-FR" dirty="0" err="1" smtClean="0"/>
              <a:t>refs</a:t>
            </a:r>
            <a:r>
              <a:rPr lang="fr-FR" dirty="0" smtClean="0"/>
              <a:t>/</a:t>
            </a:r>
            <a:r>
              <a:rPr lang="fr-FR" dirty="0" err="1" smtClean="0"/>
              <a:t>heads</a:t>
            </a:r>
            <a:r>
              <a:rPr lang="fr-FR" dirty="0" smtClean="0"/>
              <a:t>/iss53</a:t>
            </a:r>
          </a:p>
          <a:p>
            <a:r>
              <a:rPr lang="fr-FR" dirty="0" err="1" smtClean="0"/>
              <a:t>ll</a:t>
            </a:r>
            <a:r>
              <a:rPr lang="fr-FR" dirty="0" smtClean="0"/>
              <a:t> .git/</a:t>
            </a:r>
            <a:r>
              <a:rPr lang="fr-FR" dirty="0" err="1" smtClean="0"/>
              <a:t>refs</a:t>
            </a:r>
            <a:r>
              <a:rPr lang="fr-FR" dirty="0" smtClean="0"/>
              <a:t>/</a:t>
            </a:r>
            <a:r>
              <a:rPr lang="fr-FR" dirty="0" err="1" smtClean="0"/>
              <a:t>heads</a:t>
            </a:r>
            <a:r>
              <a:rPr lang="fr-FR" dirty="0" smtClean="0"/>
              <a:t>/	-&gt; on voit iss53 et master </a:t>
            </a:r>
          </a:p>
          <a:p>
            <a:r>
              <a:rPr lang="fr-FR" dirty="0" err="1" smtClean="0"/>
              <a:t>vim</a:t>
            </a:r>
            <a:r>
              <a:rPr lang="fr-FR" dirty="0" smtClean="0"/>
              <a:t> .git/</a:t>
            </a:r>
            <a:r>
              <a:rPr lang="fr-FR" dirty="0" err="1" smtClean="0"/>
              <a:t>refs</a:t>
            </a:r>
            <a:r>
              <a:rPr lang="fr-FR" dirty="0" smtClean="0"/>
              <a:t>/</a:t>
            </a:r>
            <a:r>
              <a:rPr lang="fr-FR" dirty="0" err="1" smtClean="0"/>
              <a:t>heads</a:t>
            </a:r>
            <a:r>
              <a:rPr lang="fr-FR" dirty="0" smtClean="0"/>
              <a:t>/master	-&gt; SHA1</a:t>
            </a:r>
          </a:p>
          <a:p>
            <a:r>
              <a:rPr lang="fr-FR" dirty="0" err="1" smtClean="0"/>
              <a:t>vim</a:t>
            </a:r>
            <a:r>
              <a:rPr lang="fr-FR" dirty="0" smtClean="0"/>
              <a:t> .git/</a:t>
            </a:r>
            <a:r>
              <a:rPr lang="fr-FR" dirty="0" err="1" smtClean="0"/>
              <a:t>refs</a:t>
            </a:r>
            <a:r>
              <a:rPr lang="fr-FR" dirty="0" smtClean="0"/>
              <a:t>/</a:t>
            </a:r>
            <a:r>
              <a:rPr lang="fr-FR" dirty="0" err="1" smtClean="0"/>
              <a:t>heads</a:t>
            </a:r>
            <a:r>
              <a:rPr lang="fr-FR" dirty="0" smtClean="0"/>
              <a:t>/iss53	-&gt; même SHA1</a:t>
            </a:r>
          </a:p>
          <a:p>
            <a:endParaRPr lang="fr-FR" dirty="0" smtClean="0"/>
          </a:p>
          <a:p>
            <a:r>
              <a:rPr lang="fr-FR" dirty="0" err="1" smtClean="0"/>
              <a:t>vim</a:t>
            </a:r>
            <a:r>
              <a:rPr lang="fr-FR" dirty="0" smtClean="0"/>
              <a:t> fichier2</a:t>
            </a:r>
          </a:p>
          <a:p>
            <a:r>
              <a:rPr lang="fr-FR" dirty="0" smtClean="0"/>
              <a:t>git </a:t>
            </a:r>
            <a:r>
              <a:rPr lang="fr-FR" dirty="0" err="1" smtClean="0"/>
              <a:t>add</a:t>
            </a:r>
            <a:r>
              <a:rPr lang="fr-FR" dirty="0" smtClean="0"/>
              <a:t> fichier2</a:t>
            </a:r>
          </a:p>
          <a:p>
            <a:r>
              <a:rPr lang="fr-FR" dirty="0" smtClean="0"/>
              <a:t>git ci -m 'Ajout fichier2‘</a:t>
            </a:r>
          </a:p>
          <a:p>
            <a:r>
              <a:rPr lang="fr-FR" dirty="0" smtClean="0"/>
              <a:t>git lg</a:t>
            </a:r>
          </a:p>
          <a:p>
            <a:r>
              <a:rPr lang="fr-FR" dirty="0" err="1" smtClean="0"/>
              <a:t>vim</a:t>
            </a:r>
            <a:r>
              <a:rPr lang="fr-FR" dirty="0" smtClean="0"/>
              <a:t> .git/</a:t>
            </a:r>
            <a:r>
              <a:rPr lang="fr-FR" dirty="0" err="1" smtClean="0"/>
              <a:t>refs</a:t>
            </a:r>
            <a:r>
              <a:rPr lang="fr-FR" dirty="0" smtClean="0"/>
              <a:t>/</a:t>
            </a:r>
            <a:r>
              <a:rPr lang="fr-FR" dirty="0" err="1" smtClean="0"/>
              <a:t>heads</a:t>
            </a:r>
            <a:r>
              <a:rPr lang="fr-FR" dirty="0" smtClean="0"/>
              <a:t>/master	-&gt; SHA1 de master</a:t>
            </a:r>
          </a:p>
          <a:p>
            <a:r>
              <a:rPr lang="fr-FR" dirty="0" err="1" smtClean="0"/>
              <a:t>vim</a:t>
            </a:r>
            <a:r>
              <a:rPr lang="fr-FR" dirty="0" smtClean="0"/>
              <a:t> .git/</a:t>
            </a:r>
            <a:r>
              <a:rPr lang="fr-FR" dirty="0" err="1" smtClean="0"/>
              <a:t>refs</a:t>
            </a:r>
            <a:r>
              <a:rPr lang="fr-FR" dirty="0" smtClean="0"/>
              <a:t>/</a:t>
            </a:r>
            <a:r>
              <a:rPr lang="fr-FR" dirty="0" err="1" smtClean="0"/>
              <a:t>heads</a:t>
            </a:r>
            <a:r>
              <a:rPr lang="fr-FR" dirty="0" smtClean="0"/>
              <a:t>/iss53	-&gt;</a:t>
            </a:r>
            <a:r>
              <a:rPr lang="fr-FR" baseline="0" dirty="0" smtClean="0"/>
              <a:t> </a:t>
            </a:r>
            <a:r>
              <a:rPr lang="fr-FR" dirty="0" smtClean="0"/>
              <a:t>SHA1 de iss53</a:t>
            </a:r>
          </a:p>
          <a:p>
            <a:endParaRPr lang="fr-FR" dirty="0" smtClean="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415687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solidFill>
                  <a:schemeClr val="accent6">
                    <a:lumMod val="60000"/>
                    <a:lumOff val="40000"/>
                  </a:schemeClr>
                </a:solidFill>
              </a:rPr>
              <a:t>Les alias :</a:t>
            </a:r>
          </a:p>
          <a:p>
            <a:r>
              <a:rPr lang="fr-FR" dirty="0" smtClean="0">
                <a:solidFill>
                  <a:schemeClr val="accent6">
                    <a:lumMod val="60000"/>
                    <a:lumOff val="40000"/>
                  </a:schemeClr>
                </a:solidFill>
              </a:rPr>
              <a:t>git config --global </a:t>
            </a:r>
            <a:r>
              <a:rPr lang="fr-FR" dirty="0" err="1" smtClean="0">
                <a:solidFill>
                  <a:schemeClr val="accent6">
                    <a:lumMod val="60000"/>
                    <a:lumOff val="40000"/>
                  </a:schemeClr>
                </a:solidFill>
              </a:rPr>
              <a:t>alias.type</a:t>
            </a:r>
            <a:r>
              <a:rPr lang="fr-FR" dirty="0" smtClean="0">
                <a:solidFill>
                  <a:schemeClr val="accent6">
                    <a:lumMod val="60000"/>
                    <a:lumOff val="40000"/>
                  </a:schemeClr>
                </a:solidFill>
              </a:rPr>
              <a:t> 'cat-file -t‘</a:t>
            </a:r>
          </a:p>
          <a:p>
            <a:r>
              <a:rPr lang="fr-FR" dirty="0" smtClean="0">
                <a:solidFill>
                  <a:schemeClr val="accent6">
                    <a:lumMod val="60000"/>
                    <a:lumOff val="40000"/>
                  </a:schemeClr>
                </a:solidFill>
              </a:rPr>
              <a:t>git config --global </a:t>
            </a:r>
            <a:r>
              <a:rPr lang="fr-FR" dirty="0" err="1" smtClean="0">
                <a:solidFill>
                  <a:schemeClr val="accent6">
                    <a:lumMod val="60000"/>
                    <a:lumOff val="40000"/>
                  </a:schemeClr>
                </a:solidFill>
              </a:rPr>
              <a:t>alias.content</a:t>
            </a:r>
            <a:r>
              <a:rPr lang="fr-FR" dirty="0" smtClean="0">
                <a:solidFill>
                  <a:schemeClr val="accent6">
                    <a:lumMod val="60000"/>
                    <a:lumOff val="40000"/>
                  </a:schemeClr>
                </a:solidFill>
              </a:rPr>
              <a:t> 'cat-file -p'</a:t>
            </a:r>
            <a:endParaRPr lang="fr-FR" dirty="0">
              <a:solidFill>
                <a:schemeClr val="accent6">
                  <a:lumMod val="60000"/>
                  <a:lumOff val="40000"/>
                </a:schemeClr>
              </a:solidFill>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8176326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414056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fr-FR" dirty="0" smtClean="0"/>
              <a:t>Maintenant vous recevez un appel qui vous apprend qu'il y a un problème sur le site web, un problème qu'il faut résoudre immédiatement. Avec Git, vous n'avez pas besoin de déployer les modifications déjà validées pour prob53 avec les correctifs du problème et vous n'avez pas non plus à suer pour éliminer ces modifications avant de pouvoir appliquer les correctifs du problème en production. Tout ce que vous avez à faire, c'est simplement rebasculer sur la branche master.</a:t>
            </a:r>
          </a:p>
          <a:p>
            <a:r>
              <a:rPr lang="fr-FR" dirty="0" smtClean="0"/>
              <a:t>Cependant, avant de le faire, notez que si votre copie de travail ou votre zone d'index contiennent des modifications non validées qui sont en conflit avec la branche que vous extrayez, Git ne vous laissera pas basculer de branche. Le mieux est d'avoir votre copie de travail dans un état propre au moment de basculer de branche. Il y a des moyens de contourner ceci (précisément par le remisage et l'amendement de </a:t>
            </a:r>
            <a:r>
              <a:rPr lang="fr-FR" i="1" dirty="0" smtClean="0"/>
              <a:t>commit</a:t>
            </a:r>
            <a:r>
              <a:rPr lang="fr-FR" dirty="0" smtClean="0"/>
              <a:t>) dont nous parlerons plus loin. Pour l'instant, vous avez validé tous vos changements dans la branche prob53 et vous pouvez donc rebasculer vers la branche master :</a:t>
            </a:r>
          </a:p>
          <a:p>
            <a:r>
              <a:rPr lang="fr-FR" dirty="0" smtClean="0"/>
              <a:t>À présent, votre répertoire de copie de travail est exactement dans l'état précédent les modifications pour le problème #53 et vous pouvez vous consacrer à votre correctif. C'est un point important : Git réinitialise le répertoire de travail pour qu'il ressemble à l'instantané de la validation sur laquelle la branche que vous extrayez pointe. Il ajoute, retire et modifie les fichiers automatiquement pour assurer que la copie de travail soit identique à ce qu'elle était lors de votre dernière validation sur la branche.</a:t>
            </a:r>
          </a:p>
          <a:p>
            <a:r>
              <a:rPr lang="fr-FR" dirty="0" smtClean="0"/>
              <a:t>Ensuite, vous avez un correctif à faire. Créons une branche de correctif sur laquelle travailler jusqu'à ce que ce soit terminé</a:t>
            </a:r>
          </a:p>
          <a:p>
            <a:endParaRPr lang="fr-FR" dirty="0" smtClean="0"/>
          </a:p>
          <a:p>
            <a:r>
              <a:rPr lang="fr-FR" dirty="0" smtClean="0"/>
              <a:t>git </a:t>
            </a:r>
            <a:r>
              <a:rPr lang="fr-FR" dirty="0" err="1" smtClean="0"/>
              <a:t>co</a:t>
            </a:r>
            <a:r>
              <a:rPr lang="fr-FR" dirty="0" smtClean="0"/>
              <a:t> -b </a:t>
            </a:r>
            <a:r>
              <a:rPr lang="fr-FR" dirty="0" err="1" smtClean="0"/>
              <a:t>hotfix</a:t>
            </a:r>
            <a:endParaRPr lang="fr-FR" dirty="0" smtClean="0"/>
          </a:p>
          <a:p>
            <a:r>
              <a:rPr lang="fr-FR" dirty="0" err="1" smtClean="0"/>
              <a:t>vim</a:t>
            </a:r>
            <a:r>
              <a:rPr lang="fr-FR" dirty="0" smtClean="0"/>
              <a:t> fichier3</a:t>
            </a:r>
          </a:p>
          <a:p>
            <a:r>
              <a:rPr lang="fr-FR" dirty="0" smtClean="0"/>
              <a:t>git ci -a -m 'Ajout fichier3‘</a:t>
            </a:r>
          </a:p>
          <a:p>
            <a:r>
              <a:rPr lang="fr-FR" dirty="0" smtClean="0"/>
              <a:t>git lg</a:t>
            </a:r>
          </a:p>
          <a:p>
            <a:endParaRPr lang="fr-FR" dirty="0" smtClean="0"/>
          </a:p>
          <a:p>
            <a:pPr hangingPunct="0"/>
            <a:endParaRPr lang="fr-FR" sz="1200" kern="1200" dirty="0" smtClean="0">
              <a:solidFill>
                <a:schemeClr val="tx1"/>
              </a:solidFill>
              <a:effectLst/>
              <a:latin typeface="+mn-lt"/>
              <a:ea typeface="+mn-ea"/>
              <a:cs typeface="+mn-cs"/>
            </a:endParaRPr>
          </a:p>
          <a:p>
            <a:endParaRPr lang="fr-FR" dirty="0" smtClean="0"/>
          </a:p>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0564668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r>
              <a:rPr lang="fr-FR" dirty="0" smtClean="0"/>
              <a:t>Vous noterez la mention « </a:t>
            </a:r>
            <a:r>
              <a:rPr lang="fr-FR" dirty="0" err="1" smtClean="0"/>
              <a:t>Fast</a:t>
            </a:r>
            <a:r>
              <a:rPr lang="fr-FR" dirty="0" smtClean="0"/>
              <a:t> </a:t>
            </a:r>
            <a:r>
              <a:rPr lang="fr-FR" dirty="0" err="1" smtClean="0"/>
              <a:t>forward</a:t>
            </a:r>
            <a:r>
              <a:rPr lang="fr-FR" dirty="0" smtClean="0"/>
              <a:t> » qui signifie avance rapide dans cette fusion. Comme le </a:t>
            </a:r>
            <a:r>
              <a:rPr lang="fr-FR" i="1" dirty="0" smtClean="0"/>
              <a:t>commit</a:t>
            </a:r>
            <a:r>
              <a:rPr lang="fr-FR" dirty="0" smtClean="0"/>
              <a:t> pointé par la branche que vous avez fusionnée était directement descendant du </a:t>
            </a:r>
            <a:r>
              <a:rPr lang="fr-FR" i="1" dirty="0" smtClean="0"/>
              <a:t>commit</a:t>
            </a:r>
            <a:r>
              <a:rPr lang="fr-FR" dirty="0" smtClean="0"/>
              <a:t> sur lequel vous vous trouvez, Git a avancé le pointeur en avant. Autrement dit, lorsque l'on cherche à fusionner un </a:t>
            </a:r>
            <a:r>
              <a:rPr lang="fr-FR" i="1" dirty="0" smtClean="0"/>
              <a:t>commit</a:t>
            </a:r>
            <a:r>
              <a:rPr lang="fr-FR" dirty="0" smtClean="0"/>
              <a:t> qui peut être joint en suivant l'historique depuis le </a:t>
            </a:r>
            <a:r>
              <a:rPr lang="fr-FR" i="1" dirty="0" smtClean="0"/>
              <a:t>commit</a:t>
            </a:r>
            <a:r>
              <a:rPr lang="fr-FR" dirty="0" smtClean="0"/>
              <a:t> d'origine, Git avance simplement le pointeur car il n'y a pas de travaux divergents à réellement fusionner — ceci s'appelle l'avance rapide.</a:t>
            </a:r>
          </a:p>
          <a:p>
            <a:pPr hangingPunct="0"/>
            <a:endParaRPr lang="fr-FR" sz="1200" kern="1200" dirty="0" smtClean="0">
              <a:solidFill>
                <a:schemeClr val="tx1"/>
              </a:solidFill>
              <a:effectLst/>
              <a:latin typeface="+mn-lt"/>
              <a:ea typeface="+mn-ea"/>
              <a:cs typeface="+mn-cs"/>
            </a:endParaRPr>
          </a:p>
          <a:p>
            <a:pPr hangingPunct="0"/>
            <a:r>
              <a:rPr lang="fr-FR" sz="1200" kern="1200" dirty="0" smtClean="0">
                <a:solidFill>
                  <a:schemeClr val="tx1"/>
                </a:solidFill>
                <a:effectLst/>
                <a:latin typeface="+mn-lt"/>
                <a:ea typeface="+mn-ea"/>
                <a:cs typeface="+mn-cs"/>
              </a:rPr>
              <a:t>git </a:t>
            </a:r>
            <a:r>
              <a:rPr lang="fr-FR" sz="1200" kern="1200" dirty="0" err="1" smtClean="0">
                <a:solidFill>
                  <a:schemeClr val="tx1"/>
                </a:solidFill>
                <a:effectLst/>
                <a:latin typeface="+mn-lt"/>
                <a:ea typeface="+mn-ea"/>
                <a:cs typeface="+mn-cs"/>
              </a:rPr>
              <a:t>co</a:t>
            </a:r>
            <a:r>
              <a:rPr lang="fr-FR" sz="1200" kern="1200" dirty="0" smtClean="0">
                <a:solidFill>
                  <a:schemeClr val="tx1"/>
                </a:solidFill>
                <a:effectLst/>
                <a:latin typeface="+mn-lt"/>
                <a:ea typeface="+mn-ea"/>
                <a:cs typeface="+mn-cs"/>
              </a:rPr>
              <a:t> master</a:t>
            </a:r>
          </a:p>
          <a:p>
            <a:r>
              <a:rPr lang="fr-FR" dirty="0" smtClean="0"/>
              <a:t>git </a:t>
            </a:r>
            <a:r>
              <a:rPr lang="fr-FR" dirty="0" err="1" smtClean="0"/>
              <a:t>merge</a:t>
            </a:r>
            <a:r>
              <a:rPr lang="fr-FR" dirty="0" smtClean="0"/>
              <a:t> </a:t>
            </a:r>
            <a:r>
              <a:rPr lang="fr-FR" dirty="0" err="1" smtClean="0"/>
              <a:t>hotfix</a:t>
            </a:r>
            <a:endParaRPr lang="fr-FR" dirty="0" smtClean="0"/>
          </a:p>
          <a:p>
            <a:r>
              <a:rPr lang="fr-FR" dirty="0" smtClean="0"/>
              <a:t>git lg</a:t>
            </a:r>
          </a:p>
          <a:p>
            <a:pPr hangingPunct="0"/>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575931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r>
              <a:rPr lang="fr-FR" sz="1200" kern="1200" dirty="0" smtClean="0">
                <a:solidFill>
                  <a:schemeClr val="tx1"/>
                </a:solidFill>
                <a:effectLst/>
                <a:latin typeface="+mn-lt"/>
                <a:ea typeface="+mn-ea"/>
                <a:cs typeface="+mn-cs"/>
              </a:rPr>
              <a:t>Git </a:t>
            </a:r>
            <a:r>
              <a:rPr lang="fr-FR" sz="1200" kern="1200" dirty="0" err="1" smtClean="0">
                <a:solidFill>
                  <a:schemeClr val="tx1"/>
                </a:solidFill>
                <a:effectLst/>
                <a:latin typeface="+mn-lt"/>
                <a:ea typeface="+mn-ea"/>
                <a:cs typeface="+mn-cs"/>
              </a:rPr>
              <a:t>co</a:t>
            </a:r>
            <a:r>
              <a:rPr lang="fr-FR" sz="1200" kern="1200" dirty="0" smtClean="0">
                <a:solidFill>
                  <a:schemeClr val="tx1"/>
                </a:solidFill>
                <a:effectLst/>
                <a:latin typeface="+mn-lt"/>
                <a:ea typeface="+mn-ea"/>
                <a:cs typeface="+mn-cs"/>
              </a:rPr>
              <a:t> iss53</a:t>
            </a:r>
          </a:p>
          <a:p>
            <a:pPr hangingPunct="0"/>
            <a:r>
              <a:rPr lang="fr-FR" sz="1200" kern="1200" dirty="0" err="1" smtClean="0">
                <a:solidFill>
                  <a:schemeClr val="tx1"/>
                </a:solidFill>
                <a:effectLst/>
                <a:latin typeface="+mn-lt"/>
                <a:ea typeface="+mn-ea"/>
                <a:cs typeface="+mn-cs"/>
              </a:rPr>
              <a:t>vim</a:t>
            </a:r>
            <a:r>
              <a:rPr lang="fr-FR" sz="1200" kern="1200" dirty="0" smtClean="0">
                <a:solidFill>
                  <a:schemeClr val="tx1"/>
                </a:solidFill>
                <a:effectLst/>
                <a:latin typeface="+mn-lt"/>
                <a:ea typeface="+mn-ea"/>
                <a:cs typeface="+mn-cs"/>
              </a:rPr>
              <a:t> fichier2</a:t>
            </a:r>
          </a:p>
          <a:p>
            <a:pPr hangingPunct="0"/>
            <a:r>
              <a:rPr lang="fr-FR" sz="1200" kern="1200" dirty="0" smtClean="0">
                <a:solidFill>
                  <a:schemeClr val="tx1"/>
                </a:solidFill>
                <a:effectLst/>
                <a:latin typeface="+mn-lt"/>
                <a:ea typeface="+mn-ea"/>
                <a:cs typeface="+mn-cs"/>
              </a:rPr>
              <a:t>git ci -a -m '</a:t>
            </a:r>
            <a:r>
              <a:rPr lang="fr-FR" sz="1200" kern="1200" dirty="0" err="1" smtClean="0">
                <a:solidFill>
                  <a:schemeClr val="tx1"/>
                </a:solidFill>
                <a:effectLst/>
                <a:latin typeface="+mn-lt"/>
                <a:ea typeface="+mn-ea"/>
                <a:cs typeface="+mn-cs"/>
              </a:rPr>
              <a:t>Modif</a:t>
            </a:r>
            <a:r>
              <a:rPr lang="fr-FR" sz="1200" kern="1200" dirty="0" smtClean="0">
                <a:solidFill>
                  <a:schemeClr val="tx1"/>
                </a:solidFill>
                <a:effectLst/>
                <a:latin typeface="+mn-lt"/>
                <a:ea typeface="+mn-ea"/>
                <a:cs typeface="+mn-cs"/>
              </a:rPr>
              <a:t> fichier2‘</a:t>
            </a:r>
          </a:p>
          <a:p>
            <a:pPr hangingPunct="0"/>
            <a:r>
              <a:rPr lang="fr-FR" sz="1200" kern="1200" dirty="0" smtClean="0">
                <a:solidFill>
                  <a:schemeClr val="tx1"/>
                </a:solidFill>
                <a:effectLst/>
                <a:latin typeface="+mn-lt"/>
                <a:ea typeface="+mn-ea"/>
                <a:cs typeface="+mn-cs"/>
              </a:rPr>
              <a:t>Git lg</a:t>
            </a:r>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0136551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Supposons que vous ayez décidé que le travail sur le problème #53 est terminé et se trouve donc prêt à être fusionné dans la branche master. Pour ce faire, vous allez rapatrier votre branche prob53 de la même manière que vous l'avez fait plus tôt pour la branche correctif. Tout ce que vous avez à faire est d'extraire la branche dans laquelle vous souhaitez fusionner et lancer la commande git </a:t>
            </a:r>
            <a:r>
              <a:rPr lang="fr-FR" dirty="0" err="1" smtClean="0"/>
              <a:t>merge</a:t>
            </a:r>
            <a:r>
              <a:rPr lang="fr-FR" dirty="0" smtClean="0"/>
              <a:t>.</a:t>
            </a:r>
          </a:p>
          <a:p>
            <a:endParaRPr lang="fr-FR" dirty="0" smtClean="0"/>
          </a:p>
          <a:p>
            <a:r>
              <a:rPr lang="fr-FR" dirty="0" smtClean="0"/>
              <a:t>Le comportement semble légèrement différent de celui observé pour la fusion précédente de correctif. </a:t>
            </a:r>
          </a:p>
          <a:p>
            <a:r>
              <a:rPr lang="fr-FR" dirty="0" smtClean="0"/>
              <a:t>Dans ce cas, l'historique de développement a divergé à un certain point. Comme le </a:t>
            </a:r>
            <a:r>
              <a:rPr lang="fr-FR" i="1" dirty="0" smtClean="0"/>
              <a:t>commit</a:t>
            </a:r>
            <a:r>
              <a:rPr lang="fr-FR" dirty="0" smtClean="0"/>
              <a:t> sur la branche sur laquelle vous vous trouvez n'est plus un ancêtre direct de la branche que vous cherchez à fusionner, Git doit travailler. Dans ce cas, Git réalise une simple fusion à trois sources, en utilisant les deux instantanés pointés par les sommets des branches et l'ancêtre commun des deux. </a:t>
            </a:r>
          </a:p>
          <a:p>
            <a:endParaRPr lang="fr-FR" dirty="0" smtClean="0"/>
          </a:p>
          <a:p>
            <a:r>
              <a:rPr lang="fr-FR" dirty="0" smtClean="0"/>
              <a:t>Git </a:t>
            </a:r>
            <a:r>
              <a:rPr lang="fr-FR" dirty="0" err="1" smtClean="0"/>
              <a:t>co</a:t>
            </a:r>
            <a:r>
              <a:rPr lang="fr-FR" dirty="0" smtClean="0"/>
              <a:t> master</a:t>
            </a:r>
          </a:p>
          <a:p>
            <a:r>
              <a:rPr lang="fr-FR" dirty="0" smtClean="0"/>
              <a:t>Git </a:t>
            </a:r>
            <a:r>
              <a:rPr lang="fr-FR" dirty="0" err="1" smtClean="0"/>
              <a:t>merge</a:t>
            </a:r>
            <a:r>
              <a:rPr lang="fr-FR" dirty="0" smtClean="0"/>
              <a:t> iss53</a:t>
            </a:r>
          </a:p>
          <a:p>
            <a:r>
              <a:rPr lang="fr-FR" dirty="0" smtClean="0"/>
              <a:t>Git lg</a:t>
            </a:r>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4343151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 lieu d'avancer simplement le pointeur de branche, Git crée un nouvel instantané qui résulte de la fusion à trois branches et crée automatiquement un nouveau </a:t>
            </a:r>
            <a:r>
              <a:rPr lang="fr-FR" i="1" dirty="0" smtClean="0"/>
              <a:t>commit</a:t>
            </a:r>
            <a:r>
              <a:rPr lang="fr-FR" dirty="0" smtClean="0"/>
              <a:t> qui pointe dessus. On appelle ceci un </a:t>
            </a:r>
            <a:r>
              <a:rPr lang="fr-FR" i="1" dirty="0" smtClean="0"/>
              <a:t>commit</a:t>
            </a:r>
            <a:r>
              <a:rPr lang="fr-FR" dirty="0" smtClean="0"/>
              <a:t> de fusion, qui est spécial en ce qu'il comporte plus d'un parent.</a:t>
            </a:r>
          </a:p>
          <a:p>
            <a:endParaRPr lang="fr-FR" dirty="0" smtClean="0"/>
          </a:p>
          <a:p>
            <a:r>
              <a:rPr lang="fr-FR" dirty="0" smtClean="0"/>
              <a:t>Il est à noter que Git détermine par lui-même le meilleur ancêtre commun à utiliser comme base de fusion ; ce comportement est très différent de celui de CVS ou Subversion (antérieur à la version 1.5), où le développeur en charge de la fusion doit trouver par lui-même la meilleure base de fusion. Cela rend la fusion beaucoup plus facile dans Git que dans les autres systèmes.</a:t>
            </a:r>
          </a:p>
          <a:p>
            <a:endParaRPr lang="fr-FR" dirty="0" smtClean="0"/>
          </a:p>
          <a:p>
            <a:r>
              <a:rPr lang="fr-FR" dirty="0" smtClean="0"/>
              <a:t>À présent que votre travail a été fusionné, vous n'avez plus besoin de la branche prob53. Vous pouvez l'effacer et fermer manuellement le ticket dans votre outil de suivi de faits techniques :</a:t>
            </a:r>
          </a:p>
          <a:p>
            <a:r>
              <a:rPr lang="fr-FR" dirty="0" smtClean="0"/>
              <a:t>git </a:t>
            </a:r>
            <a:r>
              <a:rPr lang="fr-FR" dirty="0" err="1" smtClean="0"/>
              <a:t>branch</a:t>
            </a:r>
            <a:r>
              <a:rPr lang="fr-FR" dirty="0" smtClean="0"/>
              <a:t> -d iss53 </a:t>
            </a:r>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40475765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4771313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9043494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1816945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20783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40351822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5880390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2814374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2814374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hangingPunct="0"/>
            <a:r>
              <a:rPr lang="fr-FR" sz="1200" kern="1200" dirty="0" smtClean="0">
                <a:solidFill>
                  <a:schemeClr val="tx1"/>
                </a:solidFill>
                <a:effectLst/>
                <a:latin typeface="+mn-lt"/>
                <a:ea typeface="+mn-ea"/>
                <a:cs typeface="+mn-cs"/>
              </a:rPr>
              <a:t>[</a:t>
            </a:r>
            <a:r>
              <a:rPr lang="fr-FR" sz="1200" kern="1200" dirty="0" err="1" smtClean="0">
                <a:solidFill>
                  <a:schemeClr val="tx1"/>
                </a:solidFill>
                <a:effectLst/>
                <a:latin typeface="+mn-lt"/>
                <a:ea typeface="+mn-ea"/>
                <a:cs typeface="+mn-cs"/>
              </a:rPr>
              <a:t>diff</a:t>
            </a:r>
            <a:r>
              <a:rPr lang="fr-FR" sz="1200" kern="1200" dirty="0" smtClean="0">
                <a:solidFill>
                  <a:schemeClr val="tx1"/>
                </a:solidFill>
                <a:effectLst/>
                <a:latin typeface="+mn-lt"/>
                <a:ea typeface="+mn-ea"/>
                <a:cs typeface="+mn-cs"/>
              </a:rPr>
              <a:t>]</a:t>
            </a:r>
          </a:p>
          <a:p>
            <a:pPr hangingPunct="0"/>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tool</a:t>
            </a:r>
            <a:r>
              <a:rPr lang="fr-FR" sz="1200" kern="1200" dirty="0" smtClean="0">
                <a:solidFill>
                  <a:schemeClr val="tx1"/>
                </a:solidFill>
                <a:effectLst/>
                <a:latin typeface="+mn-lt"/>
                <a:ea typeface="+mn-ea"/>
                <a:cs typeface="+mn-cs"/>
              </a:rPr>
              <a:t> = </a:t>
            </a:r>
            <a:r>
              <a:rPr lang="fr-FR" sz="1200" kern="1200" dirty="0" err="1" smtClean="0">
                <a:solidFill>
                  <a:schemeClr val="tx1"/>
                </a:solidFill>
                <a:effectLst/>
                <a:latin typeface="+mn-lt"/>
                <a:ea typeface="+mn-ea"/>
                <a:cs typeface="+mn-cs"/>
              </a:rPr>
              <a:t>diffmerge</a:t>
            </a:r>
            <a:endParaRPr lang="fr-FR" sz="1200" kern="1200" dirty="0" smtClean="0">
              <a:solidFill>
                <a:schemeClr val="tx1"/>
              </a:solidFill>
              <a:effectLst/>
              <a:latin typeface="+mn-lt"/>
              <a:ea typeface="+mn-ea"/>
              <a:cs typeface="+mn-cs"/>
            </a:endParaRPr>
          </a:p>
          <a:p>
            <a:pPr hangingPunct="0"/>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renames</a:t>
            </a:r>
            <a:r>
              <a:rPr lang="fr-FR" sz="1200" kern="1200" dirty="0" smtClean="0">
                <a:solidFill>
                  <a:schemeClr val="tx1"/>
                </a:solidFill>
                <a:effectLst/>
                <a:latin typeface="+mn-lt"/>
                <a:ea typeface="+mn-ea"/>
                <a:cs typeface="+mn-cs"/>
              </a:rPr>
              <a:t> = </a:t>
            </a:r>
            <a:r>
              <a:rPr lang="fr-FR" sz="1200" kern="1200" dirty="0" err="1" smtClean="0">
                <a:solidFill>
                  <a:schemeClr val="tx1"/>
                </a:solidFill>
                <a:effectLst/>
                <a:latin typeface="+mn-lt"/>
                <a:ea typeface="+mn-ea"/>
                <a:cs typeface="+mn-cs"/>
              </a:rPr>
              <a:t>true</a:t>
            </a:r>
            <a:endParaRPr lang="fr-FR" sz="1200" kern="1200" dirty="0" smtClean="0">
              <a:solidFill>
                <a:schemeClr val="tx1"/>
              </a:solidFill>
              <a:effectLst/>
              <a:latin typeface="+mn-lt"/>
              <a:ea typeface="+mn-ea"/>
              <a:cs typeface="+mn-cs"/>
            </a:endParaRPr>
          </a:p>
          <a:p>
            <a:pPr hangingPunct="0"/>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mnemonicPrefix</a:t>
            </a:r>
            <a:r>
              <a:rPr lang="fr-FR" sz="1200" kern="1200" dirty="0" smtClean="0">
                <a:solidFill>
                  <a:schemeClr val="tx1"/>
                </a:solidFill>
                <a:effectLst/>
                <a:latin typeface="+mn-lt"/>
                <a:ea typeface="+mn-ea"/>
                <a:cs typeface="+mn-cs"/>
              </a:rPr>
              <a:t> = </a:t>
            </a:r>
            <a:r>
              <a:rPr lang="fr-FR" sz="1200" kern="1200" dirty="0" err="1" smtClean="0">
                <a:solidFill>
                  <a:schemeClr val="tx1"/>
                </a:solidFill>
                <a:effectLst/>
                <a:latin typeface="+mn-lt"/>
                <a:ea typeface="+mn-ea"/>
                <a:cs typeface="+mn-cs"/>
              </a:rPr>
              <a:t>true</a:t>
            </a:r>
            <a:endParaRPr lang="fr-FR" sz="1200" kern="1200" dirty="0" smtClean="0">
              <a:solidFill>
                <a:schemeClr val="tx1"/>
              </a:solidFill>
              <a:effectLst/>
              <a:latin typeface="+mn-lt"/>
              <a:ea typeface="+mn-ea"/>
              <a:cs typeface="+mn-cs"/>
            </a:endParaRPr>
          </a:p>
          <a:p>
            <a:pPr hangingPunct="0"/>
            <a:r>
              <a:rPr lang="fr-FR" sz="1200" kern="1200" dirty="0" smtClean="0">
                <a:solidFill>
                  <a:schemeClr val="tx1"/>
                </a:solidFill>
                <a:effectLst/>
                <a:latin typeface="+mn-lt"/>
                <a:ea typeface="+mn-ea"/>
                <a:cs typeface="+mn-cs"/>
              </a:rPr>
              <a:t>[</a:t>
            </a:r>
            <a:r>
              <a:rPr lang="fr-FR" sz="1200" kern="1200" dirty="0" err="1" smtClean="0">
                <a:solidFill>
                  <a:schemeClr val="tx1"/>
                </a:solidFill>
                <a:effectLst/>
                <a:latin typeface="+mn-lt"/>
                <a:ea typeface="+mn-ea"/>
                <a:cs typeface="+mn-cs"/>
              </a:rPr>
              <a:t>difftool</a:t>
            </a:r>
            <a:r>
              <a:rPr lang="fr-FR" sz="1200" kern="1200" dirty="0" smtClean="0">
                <a:solidFill>
                  <a:schemeClr val="tx1"/>
                </a:solidFill>
                <a:effectLst/>
                <a:latin typeface="+mn-lt"/>
                <a:ea typeface="+mn-ea"/>
                <a:cs typeface="+mn-cs"/>
              </a:rPr>
              <a:t>]	</a:t>
            </a:r>
          </a:p>
          <a:p>
            <a:pPr hangingPunct="0"/>
            <a:r>
              <a:rPr lang="fr-FR" sz="1200" kern="1200" dirty="0" smtClean="0">
                <a:solidFill>
                  <a:schemeClr val="tx1"/>
                </a:solidFill>
                <a:effectLst/>
                <a:latin typeface="+mn-lt"/>
                <a:ea typeface="+mn-ea"/>
                <a:cs typeface="+mn-cs"/>
              </a:rPr>
              <a:t>	prompt = false	</a:t>
            </a:r>
          </a:p>
          <a:p>
            <a:pPr hangingPunct="0"/>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trustExitCode</a:t>
            </a:r>
            <a:r>
              <a:rPr lang="fr-FR" sz="1200" kern="1200" dirty="0" smtClean="0">
                <a:solidFill>
                  <a:schemeClr val="tx1"/>
                </a:solidFill>
                <a:effectLst/>
                <a:latin typeface="+mn-lt"/>
                <a:ea typeface="+mn-ea"/>
                <a:cs typeface="+mn-cs"/>
              </a:rPr>
              <a:t> = false</a:t>
            </a:r>
          </a:p>
          <a:p>
            <a:pPr hangingPunct="0"/>
            <a:r>
              <a:rPr lang="fr-FR" sz="1200" kern="1200" dirty="0" smtClean="0">
                <a:solidFill>
                  <a:schemeClr val="tx1"/>
                </a:solidFill>
                <a:effectLst/>
                <a:latin typeface="+mn-lt"/>
                <a:ea typeface="+mn-ea"/>
                <a:cs typeface="+mn-cs"/>
              </a:rPr>
              <a:t>[</a:t>
            </a:r>
            <a:r>
              <a:rPr lang="fr-FR" sz="1200" kern="1200" dirty="0" err="1" smtClean="0">
                <a:solidFill>
                  <a:schemeClr val="tx1"/>
                </a:solidFill>
                <a:effectLst/>
                <a:latin typeface="+mn-lt"/>
                <a:ea typeface="+mn-ea"/>
                <a:cs typeface="+mn-cs"/>
              </a:rPr>
              <a:t>difftool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diffmerge</a:t>
            </a:r>
            <a:r>
              <a:rPr lang="fr-FR" sz="1200" kern="1200" dirty="0" smtClean="0">
                <a:solidFill>
                  <a:schemeClr val="tx1"/>
                </a:solidFill>
                <a:effectLst/>
                <a:latin typeface="+mn-lt"/>
                <a:ea typeface="+mn-ea"/>
                <a:cs typeface="+mn-cs"/>
              </a:rPr>
              <a:t>"]	</a:t>
            </a:r>
          </a:p>
          <a:p>
            <a:pPr hangingPunct="0"/>
            <a:r>
              <a:rPr lang="fr-FR" sz="1200" kern="1200" dirty="0" smtClean="0">
                <a:solidFill>
                  <a:schemeClr val="tx1"/>
                </a:solidFill>
                <a:effectLst/>
                <a:latin typeface="+mn-lt"/>
                <a:ea typeface="+mn-ea"/>
                <a:cs typeface="+mn-cs"/>
              </a:rPr>
              <a:t>	cmd = d:/DiffMerge/sgdm.exe $LOCAL $BASE --title1=\"</a:t>
            </a:r>
            <a:r>
              <a:rPr lang="fr-FR" sz="1200" kern="1200" dirty="0" err="1" smtClean="0">
                <a:solidFill>
                  <a:schemeClr val="tx1"/>
                </a:solidFill>
                <a:effectLst/>
                <a:latin typeface="+mn-lt"/>
                <a:ea typeface="+mn-ea"/>
                <a:cs typeface="+mn-cs"/>
              </a:rPr>
              <a:t>Theirs</a:t>
            </a:r>
            <a:r>
              <a:rPr lang="fr-FR" sz="1200" kern="1200" dirty="0" smtClean="0">
                <a:solidFill>
                  <a:schemeClr val="tx1"/>
                </a:solidFill>
                <a:effectLst/>
                <a:latin typeface="+mn-lt"/>
                <a:ea typeface="+mn-ea"/>
                <a:cs typeface="+mn-cs"/>
              </a:rPr>
              <a:t>\" --title2=\"Mine\"	</a:t>
            </a:r>
          </a:p>
          <a:p>
            <a:pPr hangingPunct="0"/>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keepBackup</a:t>
            </a:r>
            <a:r>
              <a:rPr lang="fr-FR" sz="1200" kern="1200" dirty="0" smtClean="0">
                <a:solidFill>
                  <a:schemeClr val="tx1"/>
                </a:solidFill>
                <a:effectLst/>
                <a:latin typeface="+mn-lt"/>
                <a:ea typeface="+mn-ea"/>
                <a:cs typeface="+mn-cs"/>
              </a:rPr>
              <a:t> = false</a:t>
            </a:r>
          </a:p>
          <a:p>
            <a:pPr hangingPunct="0"/>
            <a:r>
              <a:rPr lang="fr-FR" sz="1200" kern="1200" dirty="0" smtClean="0">
                <a:solidFill>
                  <a:schemeClr val="tx1"/>
                </a:solidFill>
                <a:effectLst/>
                <a:latin typeface="+mn-lt"/>
                <a:ea typeface="+mn-ea"/>
                <a:cs typeface="+mn-cs"/>
              </a:rPr>
              <a:t>[</a:t>
            </a:r>
            <a:r>
              <a:rPr lang="fr-FR" sz="1200" kern="1200" dirty="0" err="1" smtClean="0">
                <a:solidFill>
                  <a:schemeClr val="tx1"/>
                </a:solidFill>
                <a:effectLst/>
                <a:latin typeface="+mn-lt"/>
                <a:ea typeface="+mn-ea"/>
                <a:cs typeface="+mn-cs"/>
              </a:rPr>
              <a:t>merge</a:t>
            </a:r>
            <a:r>
              <a:rPr lang="fr-FR" sz="1200" kern="1200" dirty="0" smtClean="0">
                <a:solidFill>
                  <a:schemeClr val="tx1"/>
                </a:solidFill>
                <a:effectLst/>
                <a:latin typeface="+mn-lt"/>
                <a:ea typeface="+mn-ea"/>
                <a:cs typeface="+mn-cs"/>
              </a:rPr>
              <a:t>]	</a:t>
            </a:r>
          </a:p>
          <a:p>
            <a:pPr hangingPunct="0"/>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tool</a:t>
            </a:r>
            <a:r>
              <a:rPr lang="fr-FR" sz="1200" kern="1200" dirty="0" smtClean="0">
                <a:solidFill>
                  <a:schemeClr val="tx1"/>
                </a:solidFill>
                <a:effectLst/>
                <a:latin typeface="+mn-lt"/>
                <a:ea typeface="+mn-ea"/>
                <a:cs typeface="+mn-cs"/>
              </a:rPr>
              <a:t> = </a:t>
            </a:r>
            <a:r>
              <a:rPr lang="fr-FR" sz="1200" kern="1200" dirty="0" err="1" smtClean="0">
                <a:solidFill>
                  <a:schemeClr val="tx1"/>
                </a:solidFill>
                <a:effectLst/>
                <a:latin typeface="+mn-lt"/>
                <a:ea typeface="+mn-ea"/>
                <a:cs typeface="+mn-cs"/>
              </a:rPr>
              <a:t>diffmerge</a:t>
            </a:r>
            <a:endParaRPr lang="fr-FR" sz="1200" kern="1200" dirty="0" smtClean="0">
              <a:solidFill>
                <a:schemeClr val="tx1"/>
              </a:solidFill>
              <a:effectLst/>
              <a:latin typeface="+mn-lt"/>
              <a:ea typeface="+mn-ea"/>
              <a:cs typeface="+mn-cs"/>
            </a:endParaRPr>
          </a:p>
          <a:p>
            <a:pPr hangingPunct="0"/>
            <a:r>
              <a:rPr lang="fr-FR" sz="1200" kern="1200" dirty="0" smtClean="0">
                <a:solidFill>
                  <a:schemeClr val="tx1"/>
                </a:solidFill>
                <a:effectLst/>
                <a:latin typeface="+mn-lt"/>
                <a:ea typeface="+mn-ea"/>
                <a:cs typeface="+mn-cs"/>
              </a:rPr>
              <a:t>[</a:t>
            </a:r>
            <a:r>
              <a:rPr lang="fr-FR" sz="1200" kern="1200" dirty="0" err="1" smtClean="0">
                <a:solidFill>
                  <a:schemeClr val="tx1"/>
                </a:solidFill>
                <a:effectLst/>
                <a:latin typeface="+mn-lt"/>
                <a:ea typeface="+mn-ea"/>
                <a:cs typeface="+mn-cs"/>
              </a:rPr>
              <a:t>mergetool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diffmerge</a:t>
            </a:r>
            <a:r>
              <a:rPr lang="fr-FR" sz="1200" kern="1200" dirty="0" smtClean="0">
                <a:solidFill>
                  <a:schemeClr val="tx1"/>
                </a:solidFill>
                <a:effectLst/>
                <a:latin typeface="+mn-lt"/>
                <a:ea typeface="+mn-ea"/>
                <a:cs typeface="+mn-cs"/>
              </a:rPr>
              <a:t>"]	</a:t>
            </a:r>
          </a:p>
          <a:p>
            <a:pPr hangingPunct="0"/>
            <a:r>
              <a:rPr lang="fr-FR" sz="1200" kern="1200" dirty="0" smtClean="0">
                <a:solidFill>
                  <a:schemeClr val="tx1"/>
                </a:solidFill>
                <a:effectLst/>
                <a:latin typeface="+mn-lt"/>
                <a:ea typeface="+mn-ea"/>
                <a:cs typeface="+mn-cs"/>
              </a:rPr>
              <a:t>	cmd = d:/DiffMerge/sgdm.exe $LOCAL $BASE $REMOTE --</a:t>
            </a:r>
            <a:r>
              <a:rPr lang="fr-FR" sz="1200" kern="1200" dirty="0" err="1" smtClean="0">
                <a:solidFill>
                  <a:schemeClr val="tx1"/>
                </a:solidFill>
                <a:effectLst/>
                <a:latin typeface="+mn-lt"/>
                <a:ea typeface="+mn-ea"/>
                <a:cs typeface="+mn-cs"/>
              </a:rPr>
              <a:t>result</a:t>
            </a:r>
            <a:r>
              <a:rPr lang="fr-FR" sz="1200" kern="1200" dirty="0" smtClean="0">
                <a:solidFill>
                  <a:schemeClr val="tx1"/>
                </a:solidFill>
                <a:effectLst/>
                <a:latin typeface="+mn-lt"/>
                <a:ea typeface="+mn-ea"/>
                <a:cs typeface="+mn-cs"/>
              </a:rPr>
              <a:t>=$MERGED --title1=\"Mine\" --title2=\"</a:t>
            </a:r>
            <a:r>
              <a:rPr lang="fr-FR" sz="1200" kern="1200" dirty="0" err="1" smtClean="0">
                <a:solidFill>
                  <a:schemeClr val="tx1"/>
                </a:solidFill>
                <a:effectLst/>
                <a:latin typeface="+mn-lt"/>
                <a:ea typeface="+mn-ea"/>
                <a:cs typeface="+mn-cs"/>
              </a:rPr>
              <a:t>Merging</a:t>
            </a:r>
            <a:r>
              <a:rPr lang="fr-FR" sz="1200" kern="1200" dirty="0" smtClean="0">
                <a:solidFill>
                  <a:schemeClr val="tx1"/>
                </a:solidFill>
                <a:effectLst/>
                <a:latin typeface="+mn-lt"/>
                <a:ea typeface="+mn-ea"/>
                <a:cs typeface="+mn-cs"/>
              </a:rPr>
              <a:t> to: $MERGED\" --title3=\"</a:t>
            </a:r>
            <a:r>
              <a:rPr lang="fr-FR" sz="1200" kern="1200" dirty="0" err="1" smtClean="0">
                <a:solidFill>
                  <a:schemeClr val="tx1"/>
                </a:solidFill>
                <a:effectLst/>
                <a:latin typeface="+mn-lt"/>
                <a:ea typeface="+mn-ea"/>
                <a:cs typeface="+mn-cs"/>
              </a:rPr>
              <a:t>Theirs</a:t>
            </a:r>
            <a:r>
              <a:rPr lang="fr-FR" sz="1200" kern="1200" dirty="0" smtClean="0">
                <a:solidFill>
                  <a:schemeClr val="tx1"/>
                </a:solidFill>
                <a:effectLst/>
                <a:latin typeface="+mn-lt"/>
                <a:ea typeface="+mn-ea"/>
                <a:cs typeface="+mn-cs"/>
              </a:rPr>
              <a:t>\"	</a:t>
            </a:r>
          </a:p>
          <a:p>
            <a:pPr hangingPunct="0"/>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trustExitCode</a:t>
            </a:r>
            <a:r>
              <a:rPr lang="fr-FR" sz="1200" kern="1200" dirty="0" smtClean="0">
                <a:solidFill>
                  <a:schemeClr val="tx1"/>
                </a:solidFill>
                <a:effectLst/>
                <a:latin typeface="+mn-lt"/>
                <a:ea typeface="+mn-ea"/>
                <a:cs typeface="+mn-cs"/>
              </a:rPr>
              <a:t> = false	</a:t>
            </a:r>
          </a:p>
          <a:p>
            <a:pPr hangingPunct="0"/>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keepBackup</a:t>
            </a:r>
            <a:r>
              <a:rPr lang="fr-FR" sz="1200" kern="1200" dirty="0" smtClean="0">
                <a:solidFill>
                  <a:schemeClr val="tx1"/>
                </a:solidFill>
                <a:effectLst/>
                <a:latin typeface="+mn-lt"/>
                <a:ea typeface="+mn-ea"/>
                <a:cs typeface="+mn-cs"/>
              </a:rPr>
              <a:t> = false</a:t>
            </a:r>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1360206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https://danielkummer.github.io/git-flow-cheatsheet/</a:t>
            </a:r>
          </a:p>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2539225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pPr lvl="2" hangingPunct="0"/>
            <a:r>
              <a:rPr lang="fr-FR" sz="1200" b="1" kern="1200" dirty="0" smtClean="0">
                <a:solidFill>
                  <a:schemeClr val="tx1"/>
                </a:solidFill>
                <a:effectLst/>
                <a:latin typeface="+mn-lt"/>
                <a:ea typeface="+mn-ea"/>
                <a:cs typeface="+mn-cs"/>
              </a:rPr>
              <a:t>Gestion d’une fonctionnalité</a:t>
            </a:r>
          </a:p>
          <a:p>
            <a:pPr lvl="0"/>
            <a:r>
              <a:rPr lang="fr-FR" sz="1200" kern="1200" dirty="0" smtClean="0">
                <a:solidFill>
                  <a:schemeClr val="tx1"/>
                </a:solidFill>
                <a:effectLst/>
                <a:latin typeface="+mn-lt"/>
                <a:ea typeface="+mn-ea"/>
                <a:cs typeface="+mn-cs"/>
              </a:rPr>
              <a:t>Un développeur commence une fonctionnalité. Il crée la branche correspondance à partir de </a:t>
            </a:r>
            <a:r>
              <a:rPr lang="fr-FR" sz="1200" kern="1200" dirty="0" err="1" smtClean="0">
                <a:solidFill>
                  <a:schemeClr val="tx1"/>
                </a:solidFill>
                <a:effectLst/>
                <a:latin typeface="+mn-lt"/>
                <a:ea typeface="+mn-ea"/>
                <a:cs typeface="+mn-cs"/>
              </a:rPr>
              <a:t>develop</a:t>
            </a:r>
            <a:endParaRPr lang="fr-FR" sz="1200" kern="1200" dirty="0" smtClean="0">
              <a:solidFill>
                <a:schemeClr val="tx1"/>
              </a:solidFill>
              <a:effectLst/>
              <a:latin typeface="+mn-lt"/>
              <a:ea typeface="+mn-ea"/>
              <a:cs typeface="+mn-cs"/>
            </a:endParaRPr>
          </a:p>
          <a:p>
            <a:pPr hangingPunct="0"/>
            <a:r>
              <a:rPr lang="en-US" sz="1200" dirty="0" smtClean="0">
                <a:effectLst/>
              </a:rPr>
              <a:t>	</a:t>
            </a:r>
            <a:r>
              <a:rPr lang="en-US" sz="1200" dirty="0" err="1" smtClean="0">
                <a:effectLst/>
              </a:rPr>
              <a:t>git</a:t>
            </a:r>
            <a:r>
              <a:rPr lang="en-US" sz="1200" dirty="0" smtClean="0">
                <a:effectLst/>
              </a:rPr>
              <a:t> checkout -b </a:t>
            </a:r>
            <a:r>
              <a:rPr lang="en-US" sz="1200" dirty="0" err="1" smtClean="0">
                <a:effectLst/>
              </a:rPr>
              <a:t>myfeature</a:t>
            </a:r>
            <a:r>
              <a:rPr lang="en-US" sz="1200" dirty="0" smtClean="0">
                <a:effectLst/>
              </a:rPr>
              <a:t> develop							</a:t>
            </a:r>
            <a:r>
              <a:rPr lang="fr-FR" dirty="0" smtClean="0">
                <a:effectLst/>
              </a:rPr>
              <a:t> </a:t>
            </a:r>
            <a:r>
              <a:rPr lang="en-US" sz="1600" kern="1200" dirty="0" smtClean="0">
                <a:solidFill>
                  <a:schemeClr val="tx1"/>
                </a:solidFill>
                <a:effectLst/>
                <a:latin typeface="+mn-lt"/>
                <a:ea typeface="+mn-ea"/>
                <a:cs typeface="+mn-cs"/>
              </a:rPr>
              <a:t> </a:t>
            </a:r>
            <a:endParaRPr lang="fr-FR" sz="1600" kern="1200" dirty="0" smtClean="0">
              <a:solidFill>
                <a:schemeClr val="tx1"/>
              </a:solidFill>
              <a:effectLst/>
              <a:latin typeface="+mn-lt"/>
              <a:ea typeface="+mn-ea"/>
              <a:cs typeface="+mn-cs"/>
            </a:endParaRP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Il peut maintenant travailler sur sa fonctionnalité. Une fois terminée, il l’importe sur </a:t>
            </a:r>
            <a:r>
              <a:rPr lang="fr-FR" sz="1200" kern="1200" dirty="0" err="1" smtClean="0">
                <a:solidFill>
                  <a:schemeClr val="tx1"/>
                </a:solidFill>
                <a:effectLst/>
                <a:latin typeface="+mn-lt"/>
                <a:ea typeface="+mn-ea"/>
                <a:cs typeface="+mn-cs"/>
              </a:rPr>
              <a:t>develop</a:t>
            </a:r>
            <a:r>
              <a:rPr lang="fr-FR" sz="1200" kern="1200" dirty="0" smtClean="0">
                <a:solidFill>
                  <a:schemeClr val="tx1"/>
                </a:solidFill>
                <a:effectLst/>
                <a:latin typeface="+mn-lt"/>
                <a:ea typeface="+mn-ea"/>
                <a:cs typeface="+mn-cs"/>
              </a:rPr>
              <a:t>		</a:t>
            </a:r>
          </a:p>
          <a:p>
            <a:pPr lvl="0"/>
            <a:r>
              <a:rPr lang="en-US" sz="1200" dirty="0" smtClean="0">
                <a:effectLst/>
              </a:rPr>
              <a:t>	</a:t>
            </a:r>
            <a:r>
              <a:rPr lang="en-US" sz="1200" dirty="0" err="1" smtClean="0">
                <a:effectLst/>
              </a:rPr>
              <a:t>git</a:t>
            </a:r>
            <a:r>
              <a:rPr lang="en-US" sz="1200" dirty="0" smtClean="0">
                <a:effectLst/>
              </a:rPr>
              <a:t> checkout develop</a:t>
            </a:r>
          </a:p>
          <a:p>
            <a:pPr lvl="0"/>
            <a:r>
              <a:rPr lang="en-US" sz="1200" dirty="0" smtClean="0">
                <a:effectLst/>
              </a:rPr>
              <a:t>	</a:t>
            </a:r>
            <a:r>
              <a:rPr lang="en-US" sz="1200" dirty="0" err="1" smtClean="0">
                <a:effectLst/>
              </a:rPr>
              <a:t>git</a:t>
            </a:r>
            <a:r>
              <a:rPr lang="en-US" sz="1200" dirty="0" smtClean="0">
                <a:effectLst/>
              </a:rPr>
              <a:t> merge --no-</a:t>
            </a:r>
            <a:r>
              <a:rPr lang="en-US" sz="1200" dirty="0" err="1" smtClean="0">
                <a:effectLst/>
              </a:rPr>
              <a:t>ff</a:t>
            </a:r>
            <a:r>
              <a:rPr lang="en-US" sz="1200" dirty="0" smtClean="0">
                <a:effectLst/>
              </a:rPr>
              <a:t> </a:t>
            </a:r>
            <a:r>
              <a:rPr lang="en-US" sz="1200" dirty="0" err="1" smtClean="0">
                <a:effectLst/>
              </a:rPr>
              <a:t>myfeature</a:t>
            </a:r>
            <a:r>
              <a:rPr lang="en-US" sz="1200" dirty="0" smtClean="0">
                <a:effectLst/>
              </a:rPr>
              <a:t>										</a:t>
            </a:r>
          </a:p>
          <a:p>
            <a:pPr lvl="0"/>
            <a:r>
              <a:rPr lang="en-US" sz="1200" dirty="0" smtClean="0">
                <a:effectLst/>
              </a:rPr>
              <a:t>	</a:t>
            </a:r>
            <a:r>
              <a:rPr lang="en-US" sz="1200" dirty="0" err="1" smtClean="0">
                <a:effectLst/>
              </a:rPr>
              <a:t>git</a:t>
            </a:r>
            <a:r>
              <a:rPr lang="en-US" sz="1200" dirty="0" smtClean="0">
                <a:effectLst/>
              </a:rPr>
              <a:t> branch -d </a:t>
            </a:r>
            <a:r>
              <a:rPr lang="en-US" sz="1200" dirty="0" err="1" smtClean="0">
                <a:effectLst/>
              </a:rPr>
              <a:t>myfeature</a:t>
            </a:r>
            <a:r>
              <a:rPr lang="en-US" sz="1200" dirty="0" smtClean="0">
                <a:effectLst/>
              </a:rPr>
              <a:t>													</a:t>
            </a:r>
          </a:p>
          <a:p>
            <a:pPr lvl="0"/>
            <a:endParaRPr lang="fr-FR" sz="2000" kern="1200" dirty="0" smtClean="0">
              <a:solidFill>
                <a:schemeClr val="tx1"/>
              </a:solidFill>
              <a:effectLst/>
              <a:latin typeface="+mn-lt"/>
              <a:ea typeface="+mn-ea"/>
              <a:cs typeface="+mn-cs"/>
            </a:endParaRPr>
          </a:p>
          <a:p>
            <a:pPr lvl="0"/>
            <a:r>
              <a:rPr lang="fr-FR" sz="2000" kern="1200" dirty="0" smtClean="0">
                <a:solidFill>
                  <a:schemeClr val="tx1"/>
                </a:solidFill>
                <a:effectLst/>
                <a:latin typeface="+mn-lt"/>
                <a:ea typeface="+mn-ea"/>
                <a:cs typeface="+mn-cs"/>
              </a:rPr>
              <a:t>Si ce n’est pas déjà fait, le team Leader a ajouté </a:t>
            </a:r>
            <a:r>
              <a:rPr lang="fr-FR" sz="2000" kern="1200" dirty="0" err="1" smtClean="0">
                <a:solidFill>
                  <a:schemeClr val="tx1"/>
                </a:solidFill>
                <a:effectLst/>
                <a:latin typeface="+mn-lt"/>
                <a:ea typeface="+mn-ea"/>
                <a:cs typeface="+mn-cs"/>
              </a:rPr>
              <a:t>repository</a:t>
            </a:r>
            <a:r>
              <a:rPr lang="fr-FR" sz="2000" kern="1200" dirty="0" smtClean="0">
                <a:solidFill>
                  <a:schemeClr val="tx1"/>
                </a:solidFill>
                <a:effectLst/>
                <a:latin typeface="+mn-lt"/>
                <a:ea typeface="+mn-ea"/>
                <a:cs typeface="+mn-cs"/>
              </a:rPr>
              <a:t> du développeur :</a:t>
            </a:r>
          </a:p>
          <a:p>
            <a:pPr lvl="0"/>
            <a:r>
              <a:rPr lang="en-US" sz="900" dirty="0" smtClean="0">
                <a:effectLst/>
              </a:rPr>
              <a:t>	</a:t>
            </a:r>
            <a:r>
              <a:rPr lang="en-US" sz="900" dirty="0" err="1" smtClean="0">
                <a:effectLst/>
              </a:rPr>
              <a:t>git</a:t>
            </a:r>
            <a:r>
              <a:rPr lang="en-US" sz="900" dirty="0" smtClean="0">
                <a:effectLst/>
              </a:rPr>
              <a:t> remote add dev1 git://10.31.128.195/i1</a:t>
            </a:r>
            <a:r>
              <a:rPr lang="en-US" dirty="0" smtClean="0">
                <a:effectLst/>
              </a:rPr>
              <a:t> </a:t>
            </a:r>
            <a:r>
              <a:rPr lang="fr-FR" dirty="0" smtClean="0">
                <a:effectLst/>
              </a:rPr>
              <a:t> </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Et peut faire un </a:t>
            </a:r>
            <a:r>
              <a:rPr lang="fr-FR" sz="1200" kern="1200" dirty="0" err="1" smtClean="0">
                <a:solidFill>
                  <a:schemeClr val="tx1"/>
                </a:solidFill>
                <a:effectLst/>
                <a:latin typeface="+mn-lt"/>
                <a:ea typeface="+mn-ea"/>
                <a:cs typeface="+mn-cs"/>
              </a:rPr>
              <a:t>fetch</a:t>
            </a:r>
            <a:r>
              <a:rPr lang="fr-FR" sz="1200" kern="1200" dirty="0" smtClean="0">
                <a:solidFill>
                  <a:schemeClr val="tx1"/>
                </a:solidFill>
                <a:effectLst/>
                <a:latin typeface="+mn-lt"/>
                <a:ea typeface="+mn-ea"/>
                <a:cs typeface="+mn-cs"/>
              </a:rPr>
              <a:t> pour vérifier le travail avant import dans </a:t>
            </a:r>
            <a:r>
              <a:rPr lang="fr-FR" sz="1200" kern="1200" dirty="0" err="1" smtClean="0">
                <a:solidFill>
                  <a:schemeClr val="tx1"/>
                </a:solidFill>
                <a:effectLst/>
                <a:latin typeface="+mn-lt"/>
                <a:ea typeface="+mn-ea"/>
                <a:cs typeface="+mn-cs"/>
              </a:rPr>
              <a:t>develop</a:t>
            </a:r>
            <a:r>
              <a:rPr lang="fr-FR" sz="1200" kern="1200" dirty="0" smtClean="0">
                <a:solidFill>
                  <a:schemeClr val="tx1"/>
                </a:solidFill>
                <a:effectLst/>
                <a:latin typeface="+mn-lt"/>
                <a:ea typeface="+mn-ea"/>
                <a:cs typeface="+mn-cs"/>
              </a:rPr>
              <a:t> :</a:t>
            </a:r>
          </a:p>
          <a:p>
            <a:pPr lvl="0"/>
            <a:r>
              <a:rPr lang="en-US" sz="900" dirty="0" smtClean="0">
                <a:effectLst/>
              </a:rPr>
              <a:t>	</a:t>
            </a:r>
            <a:r>
              <a:rPr lang="en-US" sz="900" dirty="0" err="1" smtClean="0">
                <a:effectLst/>
              </a:rPr>
              <a:t>git</a:t>
            </a:r>
            <a:r>
              <a:rPr lang="en-US" sz="900" dirty="0" smtClean="0">
                <a:effectLst/>
              </a:rPr>
              <a:t> fetch dev1git co dev1/develop</a:t>
            </a:r>
            <a:r>
              <a:rPr lang="en-US" dirty="0" smtClean="0">
                <a:effectLst/>
              </a:rPr>
              <a:t> </a:t>
            </a:r>
            <a:r>
              <a:rPr lang="fr-FR" dirty="0" smtClean="0">
                <a:effectLst/>
              </a:rPr>
              <a:t> </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Si c’est ko, retour à l’étape 1), le développeur corrige. Sinon, le team leader intègre sur </a:t>
            </a:r>
            <a:r>
              <a:rPr lang="fr-FR" sz="1200" kern="1200" dirty="0" err="1" smtClean="0">
                <a:solidFill>
                  <a:schemeClr val="tx1"/>
                </a:solidFill>
                <a:effectLst/>
                <a:latin typeface="+mn-lt"/>
                <a:ea typeface="+mn-ea"/>
                <a:cs typeface="+mn-cs"/>
              </a:rPr>
              <a:t>develop</a:t>
            </a:r>
            <a:endParaRPr lang="fr-FR" sz="1200" kern="1200" dirty="0" smtClean="0">
              <a:solidFill>
                <a:schemeClr val="tx1"/>
              </a:solidFill>
              <a:effectLst/>
              <a:latin typeface="+mn-lt"/>
              <a:ea typeface="+mn-ea"/>
              <a:cs typeface="+mn-cs"/>
            </a:endParaRPr>
          </a:p>
          <a:p>
            <a:pPr hangingPunct="0"/>
            <a:r>
              <a:rPr lang="fr-FR" sz="1200" dirty="0" smtClean="0">
                <a:effectLst/>
              </a:rPr>
              <a:t>	git </a:t>
            </a:r>
            <a:r>
              <a:rPr lang="fr-FR" sz="1200" dirty="0" err="1" smtClean="0">
                <a:effectLst/>
              </a:rPr>
              <a:t>co</a:t>
            </a:r>
            <a:r>
              <a:rPr lang="fr-FR" sz="1200" dirty="0" smtClean="0">
                <a:effectLst/>
              </a:rPr>
              <a:t> </a:t>
            </a:r>
            <a:r>
              <a:rPr lang="fr-FR" sz="1200" dirty="0" err="1" smtClean="0">
                <a:effectLst/>
              </a:rPr>
              <a:t>develop</a:t>
            </a:r>
            <a:endParaRPr lang="fr-FR" sz="1200" dirty="0" smtClean="0">
              <a:effectLst/>
            </a:endParaRPr>
          </a:p>
          <a:p>
            <a:pPr hangingPunct="0"/>
            <a:r>
              <a:rPr lang="fr-FR" sz="1200" dirty="0" smtClean="0">
                <a:effectLst/>
              </a:rPr>
              <a:t>	git </a:t>
            </a:r>
            <a:r>
              <a:rPr lang="fr-FR" sz="1200" dirty="0" err="1" smtClean="0">
                <a:effectLst/>
              </a:rPr>
              <a:t>merge</a:t>
            </a:r>
            <a:r>
              <a:rPr lang="fr-FR" sz="1200" dirty="0" smtClean="0">
                <a:effectLst/>
              </a:rPr>
              <a:t> dev1/</a:t>
            </a:r>
            <a:r>
              <a:rPr lang="fr-FR" sz="1200" dirty="0" err="1" smtClean="0">
                <a:effectLst/>
              </a:rPr>
              <a:t>develop</a:t>
            </a:r>
            <a:endParaRPr lang="fr-FR" sz="1200" dirty="0" smtClean="0">
              <a:effectLst/>
            </a:endParaRPr>
          </a:p>
          <a:p>
            <a:pPr hangingPunct="0"/>
            <a:r>
              <a:rPr lang="fr-FR" sz="1200" dirty="0" smtClean="0">
                <a:effectLst/>
              </a:rPr>
              <a:t>	git push </a:t>
            </a:r>
            <a:r>
              <a:rPr lang="fr-FR" sz="1200" dirty="0" err="1" smtClean="0">
                <a:effectLst/>
              </a:rPr>
              <a:t>origin</a:t>
            </a:r>
            <a:r>
              <a:rPr lang="fr-FR" sz="1200" dirty="0" smtClean="0">
                <a:effectLst/>
              </a:rPr>
              <a:t> </a:t>
            </a:r>
            <a:r>
              <a:rPr lang="fr-FR" sz="1200" dirty="0" err="1" smtClean="0">
                <a:effectLst/>
              </a:rPr>
              <a:t>develop</a:t>
            </a:r>
            <a:r>
              <a:rPr lang="fr-FR" dirty="0" smtClean="0">
                <a:effectLst/>
              </a:rPr>
              <a:t> </a:t>
            </a:r>
            <a:r>
              <a:rPr lang="fr-FR" sz="1600" kern="1200" dirty="0" smtClean="0">
                <a:solidFill>
                  <a:schemeClr val="tx1"/>
                </a:solidFill>
                <a:effectLst/>
                <a:latin typeface="+mn-lt"/>
                <a:ea typeface="+mn-ea"/>
                <a:cs typeface="+mn-cs"/>
              </a:rPr>
              <a:t> </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Les développeurs se mettent à jour avec </a:t>
            </a:r>
          </a:p>
          <a:p>
            <a:r>
              <a:rPr lang="fr-FR" sz="1200" dirty="0" smtClean="0">
                <a:effectLst/>
              </a:rPr>
              <a:t>	git pull </a:t>
            </a:r>
            <a:r>
              <a:rPr lang="fr-FR" sz="1200" dirty="0" err="1" smtClean="0">
                <a:effectLst/>
              </a:rPr>
              <a:t>origin</a:t>
            </a:r>
            <a:r>
              <a:rPr lang="fr-FR" sz="1200" dirty="0" smtClean="0">
                <a:effectLst/>
              </a:rPr>
              <a:t> </a:t>
            </a:r>
            <a:r>
              <a:rPr lang="fr-FR" sz="1200" dirty="0" err="1" smtClean="0">
                <a:effectLst/>
              </a:rPr>
              <a:t>develop</a:t>
            </a:r>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1485176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pPr lvl="2" hangingPunct="0"/>
            <a:r>
              <a:rPr lang="fr-FR" sz="1200" b="1" kern="1200" dirty="0" smtClean="0">
                <a:solidFill>
                  <a:schemeClr val="tx1"/>
                </a:solidFill>
                <a:effectLst/>
                <a:latin typeface="+mn-lt"/>
                <a:ea typeface="+mn-ea"/>
                <a:cs typeface="+mn-cs"/>
              </a:rPr>
              <a:t>Gestion d’une release</a:t>
            </a:r>
          </a:p>
          <a:p>
            <a:pPr lvl="0"/>
            <a:r>
              <a:rPr lang="fr-FR" sz="1200" kern="1200" dirty="0" smtClean="0">
                <a:solidFill>
                  <a:schemeClr val="tx1"/>
                </a:solidFill>
                <a:effectLst/>
                <a:latin typeface="+mn-lt"/>
                <a:ea typeface="+mn-ea"/>
                <a:cs typeface="+mn-cs"/>
              </a:rPr>
              <a:t>Il est temps de livrer. C’est le rôle du team leader. Il crée une branche portant un nom avec la version </a:t>
            </a:r>
          </a:p>
          <a:p>
            <a:pPr hangingPunct="0"/>
            <a:r>
              <a:rPr lang="fr-FR" sz="1200" dirty="0" smtClean="0">
                <a:effectLst/>
              </a:rPr>
              <a:t>	git </a:t>
            </a:r>
            <a:r>
              <a:rPr lang="fr-FR" sz="1200" dirty="0" err="1" smtClean="0">
                <a:effectLst/>
              </a:rPr>
              <a:t>checkout</a:t>
            </a:r>
            <a:r>
              <a:rPr lang="fr-FR" sz="1200" dirty="0" smtClean="0">
                <a:effectLst/>
              </a:rPr>
              <a:t> -b release-1.2			</a:t>
            </a:r>
            <a:r>
              <a:rPr lang="fr-FR" dirty="0" smtClean="0">
                <a:effectLst/>
              </a:rPr>
              <a:t> </a:t>
            </a:r>
            <a:r>
              <a:rPr lang="fr-FR" sz="1600" kern="1200" dirty="0" smtClean="0">
                <a:solidFill>
                  <a:schemeClr val="tx1"/>
                </a:solidFill>
                <a:effectLst/>
                <a:latin typeface="+mn-lt"/>
                <a:ea typeface="+mn-ea"/>
                <a:cs typeface="+mn-cs"/>
              </a:rPr>
              <a:t> </a:t>
            </a:r>
          </a:p>
          <a:p>
            <a:pPr hangingPunct="0"/>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Il modifie les fichiers de version</a:t>
            </a:r>
          </a:p>
          <a:p>
            <a:pPr hangingPunct="0"/>
            <a:r>
              <a:rPr lang="fr-FR" sz="1200" dirty="0" smtClean="0">
                <a:effectLst/>
              </a:rPr>
              <a:t>	bump-version.sh 1.2												*</a:t>
            </a:r>
            <a:r>
              <a:rPr lang="fr-FR" dirty="0" smtClean="0">
                <a:effectLst/>
              </a:rPr>
              <a:t> </a:t>
            </a:r>
            <a:r>
              <a:rPr lang="fr-FR" sz="1600" kern="1200" dirty="0" smtClean="0">
                <a:solidFill>
                  <a:schemeClr val="tx1"/>
                </a:solidFill>
                <a:effectLst/>
                <a:latin typeface="+mn-lt"/>
                <a:ea typeface="+mn-ea"/>
                <a:cs typeface="+mn-cs"/>
              </a:rPr>
              <a:t> </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Qu’il </a:t>
            </a:r>
            <a:r>
              <a:rPr lang="fr-FR" sz="1200" kern="1200" dirty="0" err="1" smtClean="0">
                <a:solidFill>
                  <a:schemeClr val="tx1"/>
                </a:solidFill>
                <a:effectLst/>
                <a:latin typeface="+mn-lt"/>
                <a:ea typeface="+mn-ea"/>
                <a:cs typeface="+mn-cs"/>
              </a:rPr>
              <a:t>committe</a:t>
            </a:r>
            <a:r>
              <a:rPr lang="fr-FR" sz="1200" kern="1200" dirty="0" smtClean="0">
                <a:solidFill>
                  <a:schemeClr val="tx1"/>
                </a:solidFill>
                <a:effectLst/>
                <a:latin typeface="+mn-lt"/>
                <a:ea typeface="+mn-ea"/>
                <a:cs typeface="+mn-cs"/>
              </a:rPr>
              <a:t> (si le scripte ne l’a pas déjà fait) :</a:t>
            </a:r>
          </a:p>
          <a:p>
            <a:pPr hangingPunct="0"/>
            <a:r>
              <a:rPr lang="en-US" sz="1200" dirty="0" smtClean="0">
                <a:effectLst/>
              </a:rPr>
              <a:t>	</a:t>
            </a:r>
            <a:r>
              <a:rPr lang="en-US" sz="1200" dirty="0" err="1" smtClean="0">
                <a:effectLst/>
              </a:rPr>
              <a:t>git</a:t>
            </a:r>
            <a:r>
              <a:rPr lang="en-US" sz="1200" dirty="0" smtClean="0">
                <a:effectLst/>
              </a:rPr>
              <a:t> commit -a -m "Bumped version number to 1.2"</a:t>
            </a:r>
            <a:r>
              <a:rPr lang="fr-FR" dirty="0" smtClean="0">
                <a:effectLst/>
              </a:rPr>
              <a:t> </a:t>
            </a:r>
            <a:r>
              <a:rPr lang="en-US" sz="1600" kern="1200" dirty="0" smtClean="0">
                <a:solidFill>
                  <a:schemeClr val="tx1"/>
                </a:solidFill>
                <a:effectLst/>
                <a:latin typeface="+mn-lt"/>
                <a:ea typeface="+mn-ea"/>
                <a:cs typeface="+mn-cs"/>
              </a:rPr>
              <a:t> </a:t>
            </a:r>
            <a:endParaRPr lang="fr-FR" sz="1600" kern="1200" dirty="0" smtClean="0">
              <a:solidFill>
                <a:schemeClr val="tx1"/>
              </a:solidFill>
              <a:effectLst/>
              <a:latin typeface="+mn-lt"/>
              <a:ea typeface="+mn-ea"/>
              <a:cs typeface="+mn-cs"/>
            </a:endParaRP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Le team leader peut avoir encore quelques tâches d’intégration à réaliser. Une fois terminé, il </a:t>
            </a:r>
            <a:r>
              <a:rPr lang="fr-FR" sz="1200" kern="1200" dirty="0" err="1" smtClean="0">
                <a:solidFill>
                  <a:schemeClr val="tx1"/>
                </a:solidFill>
                <a:effectLst/>
                <a:latin typeface="+mn-lt"/>
                <a:ea typeface="+mn-ea"/>
                <a:cs typeface="+mn-cs"/>
              </a:rPr>
              <a:t>merge</a:t>
            </a:r>
            <a:r>
              <a:rPr lang="fr-FR" sz="1200" kern="1200" dirty="0" smtClean="0">
                <a:solidFill>
                  <a:schemeClr val="tx1"/>
                </a:solidFill>
                <a:effectLst/>
                <a:latin typeface="+mn-lt"/>
                <a:ea typeface="+mn-ea"/>
                <a:cs typeface="+mn-cs"/>
              </a:rPr>
              <a:t> la branche de release avec master</a:t>
            </a:r>
          </a:p>
          <a:p>
            <a:pPr hangingPunct="0"/>
            <a:r>
              <a:rPr lang="en-US" sz="1200" dirty="0" smtClean="0">
                <a:effectLst/>
              </a:rPr>
              <a:t>	</a:t>
            </a:r>
            <a:r>
              <a:rPr lang="en-US" sz="1200" dirty="0" err="1" smtClean="0">
                <a:effectLst/>
              </a:rPr>
              <a:t>git</a:t>
            </a:r>
            <a:r>
              <a:rPr lang="en-US" sz="1200" dirty="0" smtClean="0">
                <a:effectLst/>
              </a:rPr>
              <a:t> co master</a:t>
            </a:r>
          </a:p>
          <a:p>
            <a:pPr hangingPunct="0"/>
            <a:r>
              <a:rPr lang="en-US" sz="1200" dirty="0" smtClean="0">
                <a:effectLst/>
              </a:rPr>
              <a:t>	</a:t>
            </a:r>
            <a:r>
              <a:rPr lang="en-US" sz="1200" dirty="0" err="1" smtClean="0">
                <a:effectLst/>
              </a:rPr>
              <a:t>git</a:t>
            </a:r>
            <a:r>
              <a:rPr lang="en-US" sz="1200" dirty="0" smtClean="0">
                <a:effectLst/>
              </a:rPr>
              <a:t> merge --no-</a:t>
            </a:r>
            <a:r>
              <a:rPr lang="en-US" sz="1200" dirty="0" err="1" smtClean="0">
                <a:effectLst/>
              </a:rPr>
              <a:t>ff</a:t>
            </a:r>
            <a:r>
              <a:rPr lang="en-US" sz="1200" dirty="0" smtClean="0">
                <a:effectLst/>
              </a:rPr>
              <a:t> release-1.2</a:t>
            </a:r>
          </a:p>
          <a:p>
            <a:pPr hangingPunct="0"/>
            <a:r>
              <a:rPr lang="en-US" sz="1200" dirty="0" smtClean="0">
                <a:effectLst/>
              </a:rPr>
              <a:t>	</a:t>
            </a:r>
            <a:r>
              <a:rPr lang="fr-FR" sz="1200" dirty="0" smtClean="0">
                <a:effectLst/>
              </a:rPr>
              <a:t>git push </a:t>
            </a:r>
            <a:r>
              <a:rPr lang="fr-FR" sz="1200" dirty="0" err="1" smtClean="0">
                <a:effectLst/>
              </a:rPr>
              <a:t>origin</a:t>
            </a:r>
            <a:r>
              <a:rPr lang="fr-FR" sz="1200" dirty="0" smtClean="0">
                <a:effectLst/>
              </a:rPr>
              <a:t> master	</a:t>
            </a:r>
            <a:r>
              <a:rPr lang="fr-FR" dirty="0" smtClean="0">
                <a:effectLst/>
              </a:rPr>
              <a:t> </a:t>
            </a:r>
            <a:r>
              <a:rPr lang="fr-FR" sz="1600" kern="1200" dirty="0" smtClean="0">
                <a:solidFill>
                  <a:schemeClr val="tx1"/>
                </a:solidFill>
                <a:effectLst/>
                <a:latin typeface="+mn-lt"/>
                <a:ea typeface="+mn-ea"/>
                <a:cs typeface="+mn-cs"/>
              </a:rPr>
              <a:t> </a:t>
            </a:r>
          </a:p>
          <a:p>
            <a:pPr hangingPunct="0"/>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Il crée le tag</a:t>
            </a:r>
          </a:p>
          <a:p>
            <a:pPr hangingPunct="0"/>
            <a:r>
              <a:rPr lang="fr-FR" sz="1200" dirty="0" smtClean="0">
                <a:effectLst/>
              </a:rPr>
              <a:t>	git tag -a 1.2	</a:t>
            </a:r>
            <a:r>
              <a:rPr lang="fr-FR" dirty="0" smtClean="0">
                <a:effectLst/>
              </a:rPr>
              <a:t> </a:t>
            </a:r>
            <a:r>
              <a:rPr lang="fr-FR" sz="1600" kern="1200" dirty="0" smtClean="0">
                <a:solidFill>
                  <a:schemeClr val="tx1"/>
                </a:solidFill>
                <a:effectLst/>
                <a:latin typeface="+mn-lt"/>
                <a:ea typeface="+mn-ea"/>
                <a:cs typeface="+mn-cs"/>
              </a:rPr>
              <a:t> </a:t>
            </a:r>
          </a:p>
          <a:p>
            <a:pPr hangingPunct="0"/>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Et il met à jour </a:t>
            </a:r>
            <a:r>
              <a:rPr lang="fr-FR" sz="1200" kern="1200" dirty="0" err="1" smtClean="0">
                <a:solidFill>
                  <a:schemeClr val="tx1"/>
                </a:solidFill>
                <a:effectLst/>
                <a:latin typeface="+mn-lt"/>
                <a:ea typeface="+mn-ea"/>
                <a:cs typeface="+mn-cs"/>
              </a:rPr>
              <a:t>develop</a:t>
            </a:r>
            <a:r>
              <a:rPr lang="fr-FR" sz="1200" kern="1200" dirty="0" smtClean="0">
                <a:solidFill>
                  <a:schemeClr val="tx1"/>
                </a:solidFill>
                <a:effectLst/>
                <a:latin typeface="+mn-lt"/>
                <a:ea typeface="+mn-ea"/>
                <a:cs typeface="+mn-cs"/>
              </a:rPr>
              <a:t> pour les développeurs</a:t>
            </a:r>
          </a:p>
          <a:p>
            <a:pPr lvl="0"/>
            <a:r>
              <a:rPr lang="en-US" sz="1200" dirty="0" smtClean="0">
                <a:effectLst/>
              </a:rPr>
              <a:t>	</a:t>
            </a:r>
            <a:r>
              <a:rPr lang="en-US" sz="1200" dirty="0" err="1" smtClean="0">
                <a:effectLst/>
              </a:rPr>
              <a:t>git</a:t>
            </a:r>
            <a:r>
              <a:rPr lang="en-US" sz="1200" dirty="0" smtClean="0">
                <a:effectLst/>
              </a:rPr>
              <a:t> co develop	</a:t>
            </a:r>
          </a:p>
          <a:p>
            <a:pPr lvl="0"/>
            <a:r>
              <a:rPr lang="en-US" sz="1200" dirty="0" smtClean="0">
                <a:effectLst/>
              </a:rPr>
              <a:t>	</a:t>
            </a:r>
            <a:r>
              <a:rPr lang="en-US" sz="1200" dirty="0" err="1" smtClean="0">
                <a:effectLst/>
              </a:rPr>
              <a:t>git</a:t>
            </a:r>
            <a:r>
              <a:rPr lang="en-US" sz="1200" dirty="0" smtClean="0">
                <a:effectLst/>
              </a:rPr>
              <a:t> merge --no-</a:t>
            </a:r>
            <a:r>
              <a:rPr lang="en-US" sz="1200" dirty="0" err="1" smtClean="0">
                <a:effectLst/>
              </a:rPr>
              <a:t>ff</a:t>
            </a:r>
            <a:r>
              <a:rPr lang="en-US" sz="1200" dirty="0" smtClean="0">
                <a:effectLst/>
              </a:rPr>
              <a:t> release-1.2</a:t>
            </a:r>
          </a:p>
          <a:p>
            <a:pPr lvl="0"/>
            <a:r>
              <a:rPr lang="en-US" sz="1200" dirty="0" smtClean="0">
                <a:effectLst/>
              </a:rPr>
              <a:t>	</a:t>
            </a:r>
            <a:r>
              <a:rPr lang="fr-FR" sz="1200" dirty="0" smtClean="0">
                <a:effectLst/>
              </a:rPr>
              <a:t>git push </a:t>
            </a:r>
            <a:r>
              <a:rPr lang="fr-FR" sz="1200" dirty="0" err="1" smtClean="0">
                <a:effectLst/>
              </a:rPr>
              <a:t>origin</a:t>
            </a:r>
            <a:r>
              <a:rPr lang="fr-FR" sz="1200" dirty="0" smtClean="0">
                <a:effectLst/>
              </a:rPr>
              <a:t> </a:t>
            </a:r>
            <a:r>
              <a:rPr lang="fr-FR" sz="1200" dirty="0" err="1" smtClean="0">
                <a:effectLst/>
              </a:rPr>
              <a:t>develop</a:t>
            </a:r>
            <a:r>
              <a:rPr lang="fr-FR" sz="1200" dirty="0" smtClean="0">
                <a:effectLst/>
              </a:rPr>
              <a:t>	</a:t>
            </a:r>
          </a:p>
          <a:p>
            <a:pPr lvl="0"/>
            <a:endParaRPr lang="fr-FR" sz="1200" dirty="0" smtClean="0">
              <a:effectLst/>
            </a:endParaRPr>
          </a:p>
          <a:p>
            <a:pPr lvl="0"/>
            <a:r>
              <a:rPr lang="fr-FR" sz="2000" kern="1200" dirty="0" smtClean="0">
                <a:solidFill>
                  <a:schemeClr val="tx1"/>
                </a:solidFill>
                <a:effectLst/>
                <a:latin typeface="+mn-lt"/>
                <a:ea typeface="+mn-ea"/>
                <a:cs typeface="+mn-cs"/>
              </a:rPr>
              <a:t>Puisque tagger, la branche peut être supprimée</a:t>
            </a:r>
          </a:p>
          <a:p>
            <a:pPr hangingPunct="0"/>
            <a:r>
              <a:rPr lang="fr-FR" sz="1200" dirty="0" smtClean="0">
                <a:effectLst/>
              </a:rPr>
              <a:t>	git </a:t>
            </a:r>
            <a:r>
              <a:rPr lang="fr-FR" sz="1200" dirty="0" err="1" smtClean="0">
                <a:effectLst/>
              </a:rPr>
              <a:t>remove</a:t>
            </a:r>
            <a:r>
              <a:rPr lang="fr-FR" sz="1200" dirty="0" smtClean="0">
                <a:effectLst/>
              </a:rPr>
              <a:t> release-1.2											</a:t>
            </a:r>
            <a:r>
              <a:rPr lang="fr-FR" dirty="0" smtClean="0">
                <a:effectLst/>
              </a:rPr>
              <a:t> </a:t>
            </a:r>
            <a:r>
              <a:rPr lang="fr-FR" sz="1600" kern="1200" dirty="0" smtClean="0">
                <a:solidFill>
                  <a:schemeClr val="tx1"/>
                </a:solidFill>
                <a:effectLst/>
                <a:latin typeface="+mn-lt"/>
                <a:ea typeface="+mn-ea"/>
                <a:cs typeface="+mn-cs"/>
              </a:rPr>
              <a:t> </a:t>
            </a:r>
          </a:p>
          <a:p>
            <a:pPr lvl="0"/>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Les développeurs se mettent à jour avec </a:t>
            </a:r>
          </a:p>
          <a:p>
            <a:r>
              <a:rPr lang="fr-FR" sz="1200" dirty="0" smtClean="0">
                <a:effectLst/>
              </a:rPr>
              <a:t>	git pull </a:t>
            </a:r>
            <a:r>
              <a:rPr lang="fr-FR" sz="1200" dirty="0" err="1" smtClean="0">
                <a:effectLst/>
              </a:rPr>
              <a:t>origin</a:t>
            </a:r>
            <a:r>
              <a:rPr lang="fr-FR" sz="1200" dirty="0" smtClean="0">
                <a:effectLst/>
              </a:rPr>
              <a:t> </a:t>
            </a:r>
            <a:r>
              <a:rPr lang="fr-FR" sz="1200" dirty="0" err="1" smtClean="0">
                <a:effectLst/>
              </a:rPr>
              <a:t>develop</a:t>
            </a:r>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255078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pPr lvl="2" hangingPunct="0"/>
            <a:r>
              <a:rPr lang="fr-FR" sz="1200" b="1" u="sng" kern="1200" dirty="0" smtClean="0">
                <a:solidFill>
                  <a:schemeClr val="tx1"/>
                </a:solidFill>
                <a:effectLst/>
                <a:latin typeface="+mn-lt"/>
                <a:ea typeface="+mn-ea"/>
                <a:cs typeface="+mn-cs"/>
              </a:rPr>
              <a:t>Gestion d’un bug</a:t>
            </a:r>
            <a:endParaRPr lang="fr-FR" sz="1200" b="1" kern="1200" dirty="0" smtClean="0">
              <a:solidFill>
                <a:schemeClr val="tx1"/>
              </a:solidFill>
              <a:effectLst/>
              <a:latin typeface="+mn-lt"/>
              <a:ea typeface="+mn-ea"/>
              <a:cs typeface="+mn-cs"/>
            </a:endParaRPr>
          </a:p>
          <a:p>
            <a:pPr hangingPunct="0"/>
            <a:r>
              <a:rPr lang="fr-FR" sz="1200" kern="1200" dirty="0" smtClean="0">
                <a:solidFill>
                  <a:schemeClr val="tx1"/>
                </a:solidFill>
                <a:effectLst/>
                <a:latin typeface="+mn-lt"/>
                <a:ea typeface="+mn-ea"/>
                <a:cs typeface="+mn-cs"/>
              </a:rPr>
              <a:t>Un bug peut survenir n’importe quand, urgent ou pas à corriger.</a:t>
            </a:r>
          </a:p>
          <a:p>
            <a:pPr hangingPunct="0"/>
            <a:r>
              <a:rPr lang="fr-FR" sz="1200" kern="1200" dirty="0" smtClean="0">
                <a:solidFill>
                  <a:schemeClr val="tx1"/>
                </a:solidFill>
                <a:effectLst/>
                <a:latin typeface="+mn-lt"/>
                <a:ea typeface="+mn-ea"/>
                <a:cs typeface="+mn-cs"/>
              </a:rPr>
              <a:t> </a:t>
            </a:r>
          </a:p>
          <a:p>
            <a:pPr lvl="0"/>
            <a:r>
              <a:rPr lang="fr-FR" sz="1200" kern="1200" dirty="0" smtClean="0">
                <a:solidFill>
                  <a:schemeClr val="tx1"/>
                </a:solidFill>
                <a:effectLst/>
                <a:latin typeface="+mn-lt"/>
                <a:ea typeface="+mn-ea"/>
                <a:cs typeface="+mn-cs"/>
              </a:rPr>
              <a:t>Le développeur, ayant cette tâche, crée une branche pour corriger ce bug</a:t>
            </a:r>
          </a:p>
          <a:p>
            <a:pPr hangingPunct="0"/>
            <a:r>
              <a:rPr lang="fr-FR" sz="1200" dirty="0" smtClean="0">
                <a:effectLst/>
              </a:rPr>
              <a:t>	git </a:t>
            </a:r>
            <a:r>
              <a:rPr lang="fr-FR" sz="1200" dirty="0" err="1" smtClean="0">
                <a:effectLst/>
              </a:rPr>
              <a:t>checkout</a:t>
            </a:r>
            <a:r>
              <a:rPr lang="fr-FR" sz="1200" dirty="0" smtClean="0">
                <a:effectLst/>
              </a:rPr>
              <a:t> -b hotfix-1.2.1</a:t>
            </a:r>
            <a:r>
              <a:rPr lang="fr-FR" dirty="0" smtClean="0">
                <a:effectLst/>
              </a:rPr>
              <a:t> </a:t>
            </a:r>
            <a:r>
              <a:rPr lang="fr-FR" sz="1600" kern="1200" dirty="0" smtClean="0">
                <a:solidFill>
                  <a:schemeClr val="tx1"/>
                </a:solidFill>
                <a:effectLst/>
                <a:latin typeface="+mn-lt"/>
                <a:ea typeface="+mn-ea"/>
                <a:cs typeface="+mn-cs"/>
              </a:rPr>
              <a:t> </a:t>
            </a:r>
          </a:p>
          <a:p>
            <a:pPr hangingPunct="0"/>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Il crée le </a:t>
            </a:r>
            <a:r>
              <a:rPr lang="fr-FR" sz="1200" kern="1200" dirty="0" err="1" smtClean="0">
                <a:solidFill>
                  <a:schemeClr val="tx1"/>
                </a:solidFill>
                <a:effectLst/>
                <a:latin typeface="+mn-lt"/>
                <a:ea typeface="+mn-ea"/>
                <a:cs typeface="+mn-cs"/>
              </a:rPr>
              <a:t>versionning</a:t>
            </a:r>
            <a:r>
              <a:rPr lang="fr-FR" sz="1200" kern="1200" dirty="0" smtClean="0">
                <a:solidFill>
                  <a:schemeClr val="tx1"/>
                </a:solidFill>
                <a:effectLst/>
                <a:latin typeface="+mn-lt"/>
                <a:ea typeface="+mn-ea"/>
                <a:cs typeface="+mn-cs"/>
              </a:rPr>
              <a:t>. Le numéro de version doit être défini en commun avec le chef de projet, et le team leader !</a:t>
            </a:r>
          </a:p>
          <a:p>
            <a:pPr hangingPunct="0"/>
            <a:r>
              <a:rPr lang="en-US" sz="1200" dirty="0" smtClean="0">
                <a:effectLst/>
              </a:rPr>
              <a:t>	bump-version.sh 1.2.1</a:t>
            </a:r>
          </a:p>
          <a:p>
            <a:pPr hangingPunct="0"/>
            <a:r>
              <a:rPr lang="en-US" sz="1200" dirty="0" smtClean="0">
                <a:effectLst/>
              </a:rPr>
              <a:t>	</a:t>
            </a:r>
            <a:r>
              <a:rPr lang="en-US" sz="1200" dirty="0" err="1" smtClean="0">
                <a:effectLst/>
              </a:rPr>
              <a:t>git</a:t>
            </a:r>
            <a:r>
              <a:rPr lang="en-US" sz="1200" dirty="0" smtClean="0">
                <a:effectLst/>
              </a:rPr>
              <a:t> commit -a -m "Bumped version number to 1.2.1"</a:t>
            </a:r>
            <a:r>
              <a:rPr lang="fr-FR" dirty="0" smtClean="0">
                <a:effectLst/>
              </a:rPr>
              <a:t> </a:t>
            </a:r>
            <a:r>
              <a:rPr lang="en-US" sz="1600" kern="1200" dirty="0" smtClean="0">
                <a:solidFill>
                  <a:schemeClr val="tx1"/>
                </a:solidFill>
                <a:effectLst/>
                <a:latin typeface="+mn-lt"/>
                <a:ea typeface="+mn-ea"/>
                <a:cs typeface="+mn-cs"/>
              </a:rPr>
              <a:t> </a:t>
            </a:r>
          </a:p>
          <a:p>
            <a:pPr hangingPunct="0"/>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Le développeur crée un ou plusieurs commit pour la correction, mais il sera bon de retravailler ces </a:t>
            </a:r>
            <a:r>
              <a:rPr lang="fr-FR" sz="1200" kern="1200" dirty="0" err="1" smtClean="0">
                <a:solidFill>
                  <a:schemeClr val="tx1"/>
                </a:solidFill>
                <a:effectLst/>
                <a:latin typeface="+mn-lt"/>
                <a:ea typeface="+mn-ea"/>
                <a:cs typeface="+mn-cs"/>
              </a:rPr>
              <a:t>commits</a:t>
            </a:r>
            <a:r>
              <a:rPr lang="fr-FR" sz="1200" kern="1200" dirty="0" smtClean="0">
                <a:solidFill>
                  <a:schemeClr val="tx1"/>
                </a:solidFill>
                <a:effectLst/>
                <a:latin typeface="+mn-lt"/>
                <a:ea typeface="+mn-ea"/>
                <a:cs typeface="+mn-cs"/>
              </a:rPr>
              <a:t> </a:t>
            </a:r>
          </a:p>
          <a:p>
            <a:pPr lvl="0"/>
            <a:r>
              <a:rPr lang="fr-FR" sz="1200" kern="1200" dirty="0" smtClean="0">
                <a:solidFill>
                  <a:schemeClr val="tx1"/>
                </a:solidFill>
                <a:effectLst/>
                <a:latin typeface="+mn-lt"/>
                <a:ea typeface="+mn-ea"/>
                <a:cs typeface="+mn-cs"/>
              </a:rPr>
              <a:t>pour n’en avoir plus qu’un seul représentatif de la correction de ce bug (voir § </a:t>
            </a:r>
            <a:r>
              <a:rPr lang="fr-FR" sz="1200" u="sng" kern="1200" cap="small" dirty="0" smtClean="0">
                <a:solidFill>
                  <a:schemeClr val="tx1"/>
                </a:solidFill>
                <a:effectLst/>
                <a:latin typeface="+mn-lt"/>
                <a:ea typeface="+mn-ea"/>
                <a:cs typeface="+mn-cs"/>
                <a:hlinkClick r:id="rId3" action="ppaction://hlinkfile"/>
              </a:rPr>
              <a:t>Nettoyer son historique avant envoi</a:t>
            </a:r>
            <a:r>
              <a:rPr lang="fr-FR" sz="1200" u="sng" kern="1200" dirty="0" smtClean="0">
                <a:solidFill>
                  <a:schemeClr val="tx1"/>
                </a:solidFill>
                <a:effectLst/>
                <a:latin typeface="+mn-lt"/>
                <a:ea typeface="+mn-ea"/>
                <a:cs typeface="+mn-cs"/>
                <a:hlinkClick r:id="rId3" action="ppaction://hlinkfile"/>
              </a:rPr>
              <a:t> </a:t>
            </a:r>
            <a:r>
              <a:rPr lang="fr-FR" sz="1200" kern="1200" dirty="0" smtClean="0">
                <a:solidFill>
                  <a:schemeClr val="tx1"/>
                </a:solidFill>
                <a:effectLst/>
                <a:latin typeface="+mn-lt"/>
                <a:ea typeface="+mn-ea"/>
                <a:cs typeface="+mn-cs"/>
              </a:rPr>
              <a:t>)</a:t>
            </a:r>
          </a:p>
          <a:p>
            <a:pPr hangingPunct="0"/>
            <a:r>
              <a:rPr lang="en-US" sz="1200" dirty="0" smtClean="0">
                <a:effectLst/>
              </a:rPr>
              <a:t>	</a:t>
            </a:r>
            <a:r>
              <a:rPr lang="en-US" sz="1200" dirty="0" err="1" smtClean="0">
                <a:effectLst/>
              </a:rPr>
              <a:t>git</a:t>
            </a:r>
            <a:r>
              <a:rPr lang="en-US" sz="1200" dirty="0" smtClean="0">
                <a:effectLst/>
              </a:rPr>
              <a:t> ci -m "Fixed severe production problem"</a:t>
            </a:r>
            <a:r>
              <a:rPr lang="fr-FR" dirty="0" smtClean="0">
                <a:effectLst/>
              </a:rPr>
              <a:t> </a:t>
            </a:r>
            <a:r>
              <a:rPr lang="en-US" sz="1600" kern="1200" dirty="0" smtClean="0">
                <a:solidFill>
                  <a:schemeClr val="tx1"/>
                </a:solidFill>
                <a:effectLst/>
                <a:latin typeface="+mn-lt"/>
                <a:ea typeface="+mn-ea"/>
                <a:cs typeface="+mn-cs"/>
              </a:rPr>
              <a:t> </a:t>
            </a:r>
          </a:p>
          <a:p>
            <a:pPr hangingPunct="0"/>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Une fois qu’il a fini, il met à jour </a:t>
            </a:r>
            <a:r>
              <a:rPr lang="fr-FR" sz="1200" kern="1200" dirty="0" err="1" smtClean="0">
                <a:solidFill>
                  <a:schemeClr val="tx1"/>
                </a:solidFill>
                <a:effectLst/>
                <a:latin typeface="+mn-lt"/>
                <a:ea typeface="+mn-ea"/>
                <a:cs typeface="+mn-cs"/>
              </a:rPr>
              <a:t>develop</a:t>
            </a:r>
            <a:r>
              <a:rPr lang="fr-FR" sz="1200" kern="1200" dirty="0" smtClean="0">
                <a:solidFill>
                  <a:schemeClr val="tx1"/>
                </a:solidFill>
                <a:effectLst/>
                <a:latin typeface="+mn-lt"/>
                <a:ea typeface="+mn-ea"/>
                <a:cs typeface="+mn-cs"/>
              </a:rPr>
              <a:t> et supprime la branche</a:t>
            </a:r>
          </a:p>
          <a:p>
            <a:pPr hangingPunct="0"/>
            <a:r>
              <a:rPr lang="en-US" sz="1200" dirty="0" smtClean="0">
                <a:effectLst/>
              </a:rPr>
              <a:t>	</a:t>
            </a:r>
            <a:r>
              <a:rPr lang="en-US" sz="1200" dirty="0" err="1" smtClean="0">
                <a:effectLst/>
              </a:rPr>
              <a:t>git</a:t>
            </a:r>
            <a:r>
              <a:rPr lang="en-US" sz="1200" dirty="0" smtClean="0">
                <a:effectLst/>
              </a:rPr>
              <a:t> co develop</a:t>
            </a:r>
          </a:p>
          <a:p>
            <a:pPr hangingPunct="0"/>
            <a:r>
              <a:rPr lang="en-US" sz="1200" dirty="0" smtClean="0">
                <a:effectLst/>
              </a:rPr>
              <a:t>	</a:t>
            </a:r>
            <a:r>
              <a:rPr lang="en-US" sz="1200" dirty="0" err="1" smtClean="0">
                <a:effectLst/>
              </a:rPr>
              <a:t>git</a:t>
            </a:r>
            <a:r>
              <a:rPr lang="en-US" sz="1200" dirty="0" smtClean="0">
                <a:effectLst/>
              </a:rPr>
              <a:t> merge --no-</a:t>
            </a:r>
            <a:r>
              <a:rPr lang="en-US" sz="1200" dirty="0" err="1" smtClean="0">
                <a:effectLst/>
              </a:rPr>
              <a:t>ff</a:t>
            </a:r>
            <a:r>
              <a:rPr lang="en-US" sz="1200" dirty="0" smtClean="0">
                <a:effectLst/>
              </a:rPr>
              <a:t> hotfix-1.2.1</a:t>
            </a:r>
          </a:p>
          <a:p>
            <a:pPr hangingPunct="0"/>
            <a:r>
              <a:rPr lang="en-US" sz="1200" dirty="0" smtClean="0">
                <a:effectLst/>
              </a:rPr>
              <a:t>	</a:t>
            </a:r>
            <a:r>
              <a:rPr lang="fr-FR" sz="1200" dirty="0" smtClean="0">
                <a:effectLst/>
              </a:rPr>
              <a:t>git </a:t>
            </a:r>
            <a:r>
              <a:rPr lang="fr-FR" sz="1200" dirty="0" err="1" smtClean="0">
                <a:effectLst/>
              </a:rPr>
              <a:t>remove</a:t>
            </a:r>
            <a:r>
              <a:rPr lang="fr-FR" sz="1200" dirty="0" smtClean="0">
                <a:effectLst/>
              </a:rPr>
              <a:t> hotfix-1.2.1	</a:t>
            </a:r>
            <a:r>
              <a:rPr lang="fr-FR" dirty="0" smtClean="0">
                <a:effectLst/>
              </a:rPr>
              <a:t> </a:t>
            </a:r>
            <a:r>
              <a:rPr lang="fr-FR" sz="1600" kern="1200" dirty="0" smtClean="0">
                <a:solidFill>
                  <a:schemeClr val="tx1"/>
                </a:solidFill>
                <a:effectLst/>
                <a:latin typeface="+mn-lt"/>
                <a:ea typeface="+mn-ea"/>
                <a:cs typeface="+mn-cs"/>
              </a:rPr>
              <a:t> </a:t>
            </a:r>
          </a:p>
          <a:p>
            <a:pPr hangingPunct="0"/>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Le team leader prend la main pour l’intégration. Il fait un </a:t>
            </a:r>
            <a:r>
              <a:rPr lang="fr-FR" sz="1200" kern="1200" dirty="0" err="1" smtClean="0">
                <a:solidFill>
                  <a:schemeClr val="tx1"/>
                </a:solidFill>
                <a:effectLst/>
                <a:latin typeface="+mn-lt"/>
                <a:ea typeface="+mn-ea"/>
                <a:cs typeface="+mn-cs"/>
              </a:rPr>
              <a:t>fetch</a:t>
            </a:r>
            <a:r>
              <a:rPr lang="fr-FR" sz="1200" kern="1200" dirty="0" smtClean="0">
                <a:solidFill>
                  <a:schemeClr val="tx1"/>
                </a:solidFill>
                <a:effectLst/>
                <a:latin typeface="+mn-lt"/>
                <a:ea typeface="+mn-ea"/>
                <a:cs typeface="+mn-cs"/>
              </a:rPr>
              <a:t> pour vérifier avant import dans </a:t>
            </a:r>
            <a:r>
              <a:rPr lang="fr-FR" sz="1200" kern="1200" dirty="0" err="1" smtClean="0">
                <a:solidFill>
                  <a:schemeClr val="tx1"/>
                </a:solidFill>
                <a:effectLst/>
                <a:latin typeface="+mn-lt"/>
                <a:ea typeface="+mn-ea"/>
                <a:cs typeface="+mn-cs"/>
              </a:rPr>
              <a:t>develop</a:t>
            </a:r>
            <a:endParaRPr lang="fr-FR" sz="1200" kern="1200" dirty="0" smtClean="0">
              <a:solidFill>
                <a:schemeClr val="tx1"/>
              </a:solidFill>
              <a:effectLst/>
              <a:latin typeface="+mn-lt"/>
              <a:ea typeface="+mn-ea"/>
              <a:cs typeface="+mn-cs"/>
            </a:endParaRPr>
          </a:p>
          <a:p>
            <a:pPr lvl="0"/>
            <a:r>
              <a:rPr lang="en-US" sz="900" dirty="0" smtClean="0">
                <a:effectLst/>
              </a:rPr>
              <a:t>	</a:t>
            </a:r>
            <a:r>
              <a:rPr lang="en-US" sz="900" dirty="0" err="1" smtClean="0">
                <a:effectLst/>
              </a:rPr>
              <a:t>git</a:t>
            </a:r>
            <a:r>
              <a:rPr lang="en-US" sz="900" dirty="0" smtClean="0">
                <a:effectLst/>
              </a:rPr>
              <a:t> fetch dev1</a:t>
            </a:r>
          </a:p>
          <a:p>
            <a:pPr lvl="0"/>
            <a:r>
              <a:rPr lang="en-US" sz="900" dirty="0" smtClean="0">
                <a:effectLst/>
              </a:rPr>
              <a:t>	</a:t>
            </a:r>
            <a:r>
              <a:rPr lang="en-US" sz="900" dirty="0" err="1" smtClean="0">
                <a:effectLst/>
              </a:rPr>
              <a:t>git</a:t>
            </a:r>
            <a:r>
              <a:rPr lang="en-US" sz="900" dirty="0" smtClean="0">
                <a:effectLst/>
              </a:rPr>
              <a:t> co dev1/develop</a:t>
            </a:r>
            <a:r>
              <a:rPr lang="en-US" dirty="0" smtClean="0">
                <a:effectLst/>
              </a:rPr>
              <a:t> </a:t>
            </a:r>
            <a:r>
              <a:rPr lang="fr-FR" dirty="0" smtClean="0">
                <a:effectLst/>
              </a:rPr>
              <a:t> </a:t>
            </a:r>
          </a:p>
          <a:p>
            <a:pPr lvl="0"/>
            <a:endParaRPr lang="fr-FR" dirty="0" smtClean="0">
              <a:effectLst/>
            </a:endParaRPr>
          </a:p>
          <a:p>
            <a:pPr lvl="0"/>
            <a:r>
              <a:rPr lang="fr-FR" sz="1200" kern="1200" dirty="0" smtClean="0">
                <a:solidFill>
                  <a:schemeClr val="tx1"/>
                </a:solidFill>
                <a:effectLst/>
                <a:latin typeface="+mn-lt"/>
                <a:ea typeface="+mn-ea"/>
                <a:cs typeface="+mn-cs"/>
              </a:rPr>
              <a:t>Si c’est ko retour à l’étape 1), le développeur corrige, sinon, le team leader intègre sur </a:t>
            </a:r>
            <a:r>
              <a:rPr lang="fr-FR" sz="1200" kern="1200" dirty="0" err="1" smtClean="0">
                <a:solidFill>
                  <a:schemeClr val="tx1"/>
                </a:solidFill>
                <a:effectLst/>
                <a:latin typeface="+mn-lt"/>
                <a:ea typeface="+mn-ea"/>
                <a:cs typeface="+mn-cs"/>
              </a:rPr>
              <a:t>develop</a:t>
            </a:r>
            <a:endParaRPr lang="fr-FR" sz="1200" kern="1200" dirty="0" smtClean="0">
              <a:solidFill>
                <a:schemeClr val="tx1"/>
              </a:solidFill>
              <a:effectLst/>
              <a:latin typeface="+mn-lt"/>
              <a:ea typeface="+mn-ea"/>
              <a:cs typeface="+mn-cs"/>
            </a:endParaRPr>
          </a:p>
          <a:p>
            <a:pPr hangingPunct="0"/>
            <a:r>
              <a:rPr lang="en-US" sz="1200" dirty="0" smtClean="0">
                <a:effectLst/>
              </a:rPr>
              <a:t>	</a:t>
            </a:r>
            <a:r>
              <a:rPr lang="en-US" sz="1200" dirty="0" err="1" smtClean="0">
                <a:effectLst/>
              </a:rPr>
              <a:t>git</a:t>
            </a:r>
            <a:r>
              <a:rPr lang="en-US" sz="1200" dirty="0" smtClean="0">
                <a:effectLst/>
              </a:rPr>
              <a:t> tag -a 1.2.1</a:t>
            </a:r>
          </a:p>
          <a:p>
            <a:pPr hangingPunct="0"/>
            <a:r>
              <a:rPr lang="en-US" sz="1200" dirty="0" smtClean="0">
                <a:effectLst/>
              </a:rPr>
              <a:t>	</a:t>
            </a:r>
            <a:r>
              <a:rPr lang="en-US" sz="1200" dirty="0" err="1" smtClean="0">
                <a:effectLst/>
              </a:rPr>
              <a:t>git</a:t>
            </a:r>
            <a:r>
              <a:rPr lang="en-US" sz="1200" dirty="0" smtClean="0">
                <a:effectLst/>
              </a:rPr>
              <a:t> co develop</a:t>
            </a:r>
          </a:p>
          <a:p>
            <a:pPr hangingPunct="0"/>
            <a:r>
              <a:rPr lang="en-US" sz="1200" dirty="0" smtClean="0">
                <a:effectLst/>
              </a:rPr>
              <a:t>	</a:t>
            </a:r>
            <a:r>
              <a:rPr lang="en-US" sz="1200" dirty="0" err="1" smtClean="0">
                <a:effectLst/>
              </a:rPr>
              <a:t>git</a:t>
            </a:r>
            <a:r>
              <a:rPr lang="en-US" sz="1200" dirty="0" smtClean="0">
                <a:effectLst/>
              </a:rPr>
              <a:t> merge --no-</a:t>
            </a:r>
            <a:r>
              <a:rPr lang="en-US" sz="1200" dirty="0" err="1" smtClean="0">
                <a:effectLst/>
              </a:rPr>
              <a:t>ff</a:t>
            </a:r>
            <a:r>
              <a:rPr lang="en-US" sz="1200" dirty="0" smtClean="0">
                <a:effectLst/>
              </a:rPr>
              <a:t> dev1/develop</a:t>
            </a:r>
          </a:p>
          <a:p>
            <a:pPr hangingPunct="0"/>
            <a:r>
              <a:rPr lang="en-US" sz="1200" dirty="0" smtClean="0">
                <a:effectLst/>
              </a:rPr>
              <a:t>	</a:t>
            </a:r>
            <a:r>
              <a:rPr lang="fr-FR" sz="1200" dirty="0" smtClean="0">
                <a:effectLst/>
              </a:rPr>
              <a:t>git push </a:t>
            </a:r>
            <a:r>
              <a:rPr lang="fr-FR" sz="1200" dirty="0" err="1" smtClean="0">
                <a:effectLst/>
              </a:rPr>
              <a:t>origin</a:t>
            </a:r>
            <a:r>
              <a:rPr lang="fr-FR" sz="1200" dirty="0" smtClean="0">
                <a:effectLst/>
              </a:rPr>
              <a:t> </a:t>
            </a:r>
            <a:r>
              <a:rPr lang="fr-FR" sz="1200" dirty="0" err="1" smtClean="0">
                <a:effectLst/>
              </a:rPr>
              <a:t>develop</a:t>
            </a:r>
            <a:r>
              <a:rPr lang="fr-FR" dirty="0" smtClean="0">
                <a:effectLst/>
              </a:rPr>
              <a:t> </a:t>
            </a:r>
            <a:r>
              <a:rPr lang="fr-FR" sz="1600" kern="1200" dirty="0" smtClean="0">
                <a:solidFill>
                  <a:schemeClr val="tx1"/>
                </a:solidFill>
                <a:effectLst/>
                <a:latin typeface="+mn-lt"/>
                <a:ea typeface="+mn-ea"/>
                <a:cs typeface="+mn-cs"/>
              </a:rPr>
              <a:t> </a:t>
            </a:r>
          </a:p>
          <a:p>
            <a:pPr hangingPunct="0"/>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Et le cas échéant sur master pour une livraison express</a:t>
            </a:r>
          </a:p>
          <a:p>
            <a:pPr hangingPunct="0"/>
            <a:r>
              <a:rPr lang="en-US" sz="1200" dirty="0" smtClean="0">
                <a:effectLst/>
              </a:rPr>
              <a:t>	</a:t>
            </a:r>
            <a:r>
              <a:rPr lang="en-US" sz="1200" dirty="0" err="1" smtClean="0">
                <a:effectLst/>
              </a:rPr>
              <a:t>git</a:t>
            </a:r>
            <a:r>
              <a:rPr lang="en-US" sz="1200" dirty="0" smtClean="0">
                <a:effectLst/>
              </a:rPr>
              <a:t> co master</a:t>
            </a:r>
          </a:p>
          <a:p>
            <a:pPr hangingPunct="0"/>
            <a:r>
              <a:rPr lang="en-US" sz="1200" dirty="0" smtClean="0">
                <a:effectLst/>
              </a:rPr>
              <a:t>	</a:t>
            </a:r>
            <a:r>
              <a:rPr lang="en-US" sz="1200" dirty="0" err="1" smtClean="0">
                <a:effectLst/>
              </a:rPr>
              <a:t>git</a:t>
            </a:r>
            <a:r>
              <a:rPr lang="en-US" sz="1200" dirty="0" smtClean="0">
                <a:effectLst/>
              </a:rPr>
              <a:t> merge --no-</a:t>
            </a:r>
            <a:r>
              <a:rPr lang="en-US" sz="1200" dirty="0" err="1" smtClean="0">
                <a:effectLst/>
              </a:rPr>
              <a:t>ff</a:t>
            </a:r>
            <a:r>
              <a:rPr lang="en-US" sz="1200" dirty="0" smtClean="0">
                <a:effectLst/>
              </a:rPr>
              <a:t> develop</a:t>
            </a:r>
          </a:p>
          <a:p>
            <a:pPr hangingPunct="0"/>
            <a:r>
              <a:rPr lang="en-US" sz="1200" dirty="0" smtClean="0">
                <a:effectLst/>
              </a:rPr>
              <a:t>	</a:t>
            </a:r>
            <a:r>
              <a:rPr lang="fr-FR" sz="1200" dirty="0" smtClean="0">
                <a:effectLst/>
              </a:rPr>
              <a:t>git push </a:t>
            </a:r>
            <a:r>
              <a:rPr lang="fr-FR" sz="1200" dirty="0" err="1" smtClean="0">
                <a:effectLst/>
              </a:rPr>
              <a:t>origin</a:t>
            </a:r>
            <a:r>
              <a:rPr lang="fr-FR" sz="1200" dirty="0" smtClean="0">
                <a:effectLst/>
              </a:rPr>
              <a:t> master</a:t>
            </a:r>
            <a:r>
              <a:rPr lang="fr-FR" dirty="0" smtClean="0">
                <a:effectLst/>
              </a:rPr>
              <a:t> </a:t>
            </a:r>
            <a:r>
              <a:rPr lang="fr-FR" sz="1600" kern="1200" dirty="0" smtClean="0">
                <a:solidFill>
                  <a:schemeClr val="tx1"/>
                </a:solidFill>
                <a:effectLst/>
                <a:latin typeface="+mn-lt"/>
                <a:ea typeface="+mn-ea"/>
                <a:cs typeface="+mn-cs"/>
              </a:rPr>
              <a:t> </a:t>
            </a:r>
          </a:p>
          <a:p>
            <a:pPr hangingPunct="0"/>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Les développeurs se mettent à jour avec </a:t>
            </a:r>
          </a:p>
          <a:p>
            <a:r>
              <a:rPr lang="fr-FR" sz="1200" dirty="0" smtClean="0">
                <a:effectLst/>
              </a:rPr>
              <a:t>	git pull </a:t>
            </a:r>
            <a:r>
              <a:rPr lang="fr-FR" sz="1200" dirty="0" err="1" smtClean="0">
                <a:effectLst/>
              </a:rPr>
              <a:t>origin</a:t>
            </a:r>
            <a:r>
              <a:rPr lang="fr-FR" sz="1200" dirty="0" smtClean="0">
                <a:effectLst/>
              </a:rPr>
              <a:t> </a:t>
            </a:r>
            <a:r>
              <a:rPr lang="fr-FR" sz="1200" dirty="0" err="1" smtClean="0">
                <a:effectLst/>
              </a:rPr>
              <a:t>develop</a:t>
            </a:r>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6848689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a:t>
            </a:r>
            <a:r>
              <a:rPr lang="fr-FR" b="1" dirty="0" smtClean="0"/>
              <a:t>nétiquette</a:t>
            </a:r>
            <a:r>
              <a:rPr lang="fr-FR" dirty="0" smtClean="0"/>
              <a:t> est une règle informelle, puis une charte qui définit les règles de conduite et de </a:t>
            </a:r>
            <a:r>
              <a:rPr lang="fr-FR" dirty="0" smtClean="0">
                <a:hlinkClick r:id="rId3" tooltip="Politesse"/>
              </a:rPr>
              <a:t>politesse</a:t>
            </a:r>
            <a:r>
              <a:rPr lang="fr-FR" dirty="0" smtClean="0"/>
              <a:t> recommandées sur les premiers </a:t>
            </a:r>
            <a:r>
              <a:rPr lang="fr-FR" dirty="0" smtClean="0">
                <a:hlinkClick r:id="rId4" tooltip="Média"/>
              </a:rPr>
              <a:t>médias</a:t>
            </a:r>
            <a:r>
              <a:rPr lang="fr-FR" dirty="0" smtClean="0"/>
              <a:t> de </a:t>
            </a:r>
            <a:r>
              <a:rPr lang="fr-FR" dirty="0" smtClean="0">
                <a:hlinkClick r:id="rId5" tooltip="Communication virtuelle"/>
              </a:rPr>
              <a:t>communication</a:t>
            </a:r>
            <a:r>
              <a:rPr lang="fr-FR" dirty="0" smtClean="0"/>
              <a:t> mis à disposition par </a:t>
            </a:r>
            <a:r>
              <a:rPr lang="fr-FR" dirty="0" smtClean="0">
                <a:hlinkClick r:id="rId6" tooltip="Internet"/>
              </a:rPr>
              <a:t>Internet</a:t>
            </a:r>
            <a:r>
              <a:rPr lang="fr-FR" dirty="0" smtClean="0"/>
              <a:t>. Il s'agit de tentatives de formalisation d'un certain contrat social pour l'Internet.</a:t>
            </a:r>
          </a:p>
          <a:p>
            <a:endParaRPr lang="fr-FR" dirty="0" smtClean="0"/>
          </a:p>
          <a:p>
            <a:r>
              <a:rPr lang="fr-FR" dirty="0" smtClean="0"/>
              <a:t>git format-patch : Voir https://git-scm.com/book/fr/v1/Git-distribu%C3%A9-Contribution-%C3%A0-un-projet#Grand-projet-public</a:t>
            </a:r>
          </a:p>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35451019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567999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0047488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056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4012818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a:solidFill>
                <a:schemeClr val="tx1"/>
              </a:solidFill>
              <a:effectLst/>
              <a:latin typeface="+mn-lt"/>
              <a:ea typeface="+mn-ea"/>
              <a:cs typeface="+mn-cs"/>
            </a:endParaRPr>
          </a:p>
        </p:txBody>
      </p:sp>
      <p:sp>
        <p:nvSpPr>
          <p:cNvPr id="4" name="Espace réservé du pied de page 3"/>
          <p:cNvSpPr>
            <a:spLocks noGrp="1"/>
          </p:cNvSpPr>
          <p:nvPr>
            <p:ph type="ftr" sz="quarter" idx="10"/>
          </p:nvPr>
        </p:nvSpPr>
        <p:spPr/>
        <p:txBody>
          <a:bodyPr/>
          <a:lstStyle/>
          <a:p>
            <a:pPr>
              <a:defRPr/>
            </a:pPr>
            <a:r>
              <a:rPr lang="fr-FR" smtClean="0"/>
              <a:t>Présentation</a:t>
            </a:r>
            <a:endParaRPr lang="fr-FR" dirty="0"/>
          </a:p>
        </p:txBody>
      </p:sp>
    </p:spTree>
    <p:extLst>
      <p:ext uri="{BB962C8B-B14F-4D97-AF65-F5344CB8AC3E}">
        <p14:creationId xmlns:p14="http://schemas.microsoft.com/office/powerpoint/2010/main" val="2674404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 Titre">
    <p:spTree>
      <p:nvGrpSpPr>
        <p:cNvPr id="1" name=""/>
        <p:cNvGrpSpPr/>
        <p:nvPr/>
      </p:nvGrpSpPr>
      <p:grpSpPr>
        <a:xfrm>
          <a:off x="0" y="0"/>
          <a:ext cx="0" cy="0"/>
          <a:chOff x="0" y="0"/>
          <a:chExt cx="0" cy="0"/>
        </a:xfrm>
      </p:grpSpPr>
      <p:sp>
        <p:nvSpPr>
          <p:cNvPr id="15362" name="Espace réservé du titre 1"/>
          <p:cNvSpPr>
            <a:spLocks noGrp="1"/>
          </p:cNvSpPr>
          <p:nvPr>
            <p:ph type="ctrTitle"/>
          </p:nvPr>
        </p:nvSpPr>
        <p:spPr>
          <a:xfrm>
            <a:off x="0" y="2357430"/>
            <a:ext cx="9144000" cy="785818"/>
          </a:xfrm>
          <a:prstGeom prst="rect">
            <a:avLst/>
          </a:prstGeom>
          <a:ln>
            <a:noFill/>
          </a:ln>
        </p:spPr>
        <p:txBody>
          <a:bodyPr/>
          <a:lstStyle>
            <a:lvl1pPr algn="ctr">
              <a:lnSpc>
                <a:spcPct val="100000"/>
              </a:lnSpc>
              <a:defRPr sz="5400" i="0" baseline="0" smtClean="0">
                <a:solidFill>
                  <a:schemeClr val="tx1"/>
                </a:solidFill>
                <a:latin typeface="+mj-lt"/>
              </a:defRPr>
            </a:lvl1pPr>
          </a:lstStyle>
          <a:p>
            <a:r>
              <a:rPr lang="fr-FR" dirty="0" smtClean="0"/>
              <a:t>Cliquez pour modifier le style du titre</a:t>
            </a:r>
          </a:p>
        </p:txBody>
      </p:sp>
      <p:sp>
        <p:nvSpPr>
          <p:cNvPr id="3" name="Espace réservé du pied de page 11"/>
          <p:cNvSpPr>
            <a:spLocks noGrp="1"/>
          </p:cNvSpPr>
          <p:nvPr>
            <p:ph type="ftr" sz="quarter" idx="10"/>
          </p:nvPr>
        </p:nvSpPr>
        <p:spPr/>
        <p:txBody>
          <a:bodyPr/>
          <a:lstStyle>
            <a:lvl1pPr>
              <a:defRPr/>
            </a:lvl1pPr>
          </a:lstStyle>
          <a:p>
            <a:pPr>
              <a:defRPr/>
            </a:pPr>
            <a:endParaRPr lang="fr-FR" dirty="0"/>
          </a:p>
        </p:txBody>
      </p:sp>
      <p:sp>
        <p:nvSpPr>
          <p:cNvPr id="4" name="Espace réservé du numéro de diapositive 12"/>
          <p:cNvSpPr>
            <a:spLocks noGrp="1"/>
          </p:cNvSpPr>
          <p:nvPr>
            <p:ph type="sldNum" sz="quarter" idx="11"/>
          </p:nvPr>
        </p:nvSpPr>
        <p:spPr/>
        <p:txBody>
          <a:bodyPr/>
          <a:lstStyle>
            <a:lvl1pPr>
              <a:defRPr/>
            </a:lvl1pPr>
          </a:lstStyle>
          <a:p>
            <a:pPr>
              <a:defRPr/>
            </a:pPr>
            <a:fld id="{7AA09230-E0DD-4382-B511-2AC602F9779D}" type="slidenum">
              <a:rPr lang="fr-FR"/>
              <a:pPr>
                <a:defRPr/>
              </a:pPr>
              <a:t>‹N°›</a:t>
            </a:fld>
            <a:endParaRPr lang="fr-FR" dirty="0"/>
          </a:p>
        </p:txBody>
      </p:sp>
    </p:spTree>
    <p:extLst>
      <p:ext uri="{BB962C8B-B14F-4D97-AF65-F5344CB8AC3E}">
        <p14:creationId xmlns:p14="http://schemas.microsoft.com/office/powerpoint/2010/main" val="1799137264"/>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pic>
        <p:nvPicPr>
          <p:cNvPr id="2" name="Picture 2" descr="C:\Users\cfoubert\AppData\Local\Microsoft\Windows\Temporary Internet Files\Content.Outlook\V5NOT48I\fin_vierge.JPG"/>
          <p:cNvPicPr>
            <a:picLocks noChangeAspect="1" noChangeArrowheads="1"/>
          </p:cNvPicPr>
          <p:nvPr userDrawn="1"/>
        </p:nvPicPr>
        <p:blipFill>
          <a:blip r:embed="rId2">
            <a:extLst>
              <a:ext uri="{28A0092B-C50C-407E-A947-70E740481C1C}">
                <a14:useLocalDpi xmlns:a14="http://schemas.microsoft.com/office/drawing/2010/main" val="0"/>
              </a:ext>
            </a:extLst>
          </a:blip>
          <a:srcRect l="6114" t="398" b="-2"/>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ce réservé du pied de page 2"/>
          <p:cNvSpPr>
            <a:spLocks noGrp="1"/>
          </p:cNvSpPr>
          <p:nvPr>
            <p:ph type="ftr" sz="quarter" idx="10"/>
          </p:nvPr>
        </p:nvSpPr>
        <p:spPr/>
        <p:txBody>
          <a:bodyPr/>
          <a:lstStyle>
            <a:lvl1pPr>
              <a:defRPr/>
            </a:lvl1pPr>
          </a:lstStyle>
          <a:p>
            <a:pPr>
              <a:defRPr/>
            </a:pPr>
            <a:endParaRPr lang="fr-FR" dirty="0"/>
          </a:p>
        </p:txBody>
      </p:sp>
      <p:sp>
        <p:nvSpPr>
          <p:cNvPr id="4" name="Espace réservé du numéro de diapositive 3"/>
          <p:cNvSpPr>
            <a:spLocks noGrp="1"/>
          </p:cNvSpPr>
          <p:nvPr>
            <p:ph type="sldNum" sz="quarter" idx="11"/>
          </p:nvPr>
        </p:nvSpPr>
        <p:spPr/>
        <p:txBody>
          <a:bodyPr/>
          <a:lstStyle>
            <a:lvl1pPr>
              <a:defRPr/>
            </a:lvl1pPr>
          </a:lstStyle>
          <a:p>
            <a:pPr>
              <a:defRPr/>
            </a:pPr>
            <a:fld id="{5F4C26CF-715D-48BE-BD18-D4AC07090D89}" type="slidenum">
              <a:rPr lang="fr-FR"/>
              <a:pPr>
                <a:defRPr/>
              </a:pPr>
              <a:t>‹N°›</a:t>
            </a:fld>
            <a:endParaRPr lang="fr-FR" dirty="0"/>
          </a:p>
        </p:txBody>
      </p:sp>
    </p:spTree>
    <p:extLst>
      <p:ext uri="{BB962C8B-B14F-4D97-AF65-F5344CB8AC3E}">
        <p14:creationId xmlns:p14="http://schemas.microsoft.com/office/powerpoint/2010/main" val="1248052475"/>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Slides contenus">
    <p:spTree>
      <p:nvGrpSpPr>
        <p:cNvPr id="1" name=""/>
        <p:cNvGrpSpPr/>
        <p:nvPr/>
      </p:nvGrpSpPr>
      <p:grpSpPr>
        <a:xfrm>
          <a:off x="0" y="0"/>
          <a:ext cx="0" cy="0"/>
          <a:chOff x="0" y="0"/>
          <a:chExt cx="0" cy="0"/>
        </a:xfrm>
      </p:grpSpPr>
      <p:sp>
        <p:nvSpPr>
          <p:cNvPr id="2" name="Titre 1"/>
          <p:cNvSpPr>
            <a:spLocks noGrp="1"/>
          </p:cNvSpPr>
          <p:nvPr>
            <p:ph type="title"/>
          </p:nvPr>
        </p:nvSpPr>
        <p:spPr>
          <a:xfrm>
            <a:off x="288925" y="44451"/>
            <a:ext cx="8027988" cy="432222"/>
          </a:xfrm>
        </p:spPr>
        <p:txBody>
          <a:bodyPr/>
          <a:lstStyle>
            <a:lvl1pPr>
              <a:defRPr>
                <a:solidFill>
                  <a:schemeClr val="tx1"/>
                </a:solidFill>
              </a:defRPr>
            </a:lvl1pPr>
          </a:lstStyle>
          <a:p>
            <a:r>
              <a:rPr lang="fr-FR" dirty="0" smtClean="0"/>
              <a:t>Cliquez pour modifier le style du titre</a:t>
            </a:r>
            <a:endParaRPr lang="fr-FR" dirty="0"/>
          </a:p>
        </p:txBody>
      </p:sp>
      <p:sp>
        <p:nvSpPr>
          <p:cNvPr id="5" name="Espace réservé du contenu 2"/>
          <p:cNvSpPr>
            <a:spLocks noGrp="1"/>
          </p:cNvSpPr>
          <p:nvPr>
            <p:ph idx="1"/>
          </p:nvPr>
        </p:nvSpPr>
        <p:spPr>
          <a:xfrm>
            <a:off x="251520" y="1198215"/>
            <a:ext cx="8524875" cy="4391025"/>
          </a:xfrm>
          <a:prstGeom prst="rect">
            <a:avLst/>
          </a:prstGeom>
          <a:ln>
            <a:noFill/>
          </a:ln>
        </p:spPr>
        <p:txBody>
          <a:bodyPr/>
          <a:lstStyle>
            <a:lvl1pPr marL="342900" indent="-342900">
              <a:buClr>
                <a:schemeClr val="tx1">
                  <a:lumMod val="75000"/>
                </a:schemeClr>
              </a:buClr>
              <a:buFontTx/>
              <a:buBlip>
                <a:blip r:embed="rId2"/>
              </a:buBlip>
              <a:defRPr>
                <a:solidFill>
                  <a:schemeClr val="tx1"/>
                </a:solidFill>
                <a:latin typeface="+mj-lt"/>
              </a:defRPr>
            </a:lvl1pPr>
            <a:lvl2pPr>
              <a:buClr>
                <a:schemeClr val="tx1">
                  <a:lumMod val="75000"/>
                </a:schemeClr>
              </a:buClr>
              <a:defRPr>
                <a:solidFill>
                  <a:schemeClr val="tx1"/>
                </a:solidFill>
                <a:latin typeface="+mj-lt"/>
              </a:defRPr>
            </a:lvl2pPr>
            <a:lvl3pPr>
              <a:buClr>
                <a:schemeClr val="tx1">
                  <a:lumMod val="75000"/>
                </a:schemeClr>
              </a:buClr>
              <a:defRPr>
                <a:solidFill>
                  <a:schemeClr val="tx1"/>
                </a:solidFill>
                <a:latin typeface="+mj-lt"/>
              </a:defRPr>
            </a:lvl3pPr>
            <a:lvl4pPr>
              <a:buClr>
                <a:schemeClr val="tx1">
                  <a:lumMod val="75000"/>
                </a:schemeClr>
              </a:buClr>
              <a:defRPr>
                <a:solidFill>
                  <a:schemeClr val="tx1"/>
                </a:solidFill>
                <a:latin typeface="+mj-lt"/>
              </a:defRPr>
            </a:lvl4pPr>
            <a:lvl5pPr>
              <a:buClr>
                <a:schemeClr val="tx1">
                  <a:lumMod val="75000"/>
                </a:schemeClr>
              </a:buClr>
              <a:defRPr>
                <a:solidFill>
                  <a:schemeClr val="tx1"/>
                </a:solidFill>
                <a:latin typeface="+mj-lt"/>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11"/>
          <p:cNvSpPr>
            <a:spLocks noGrp="1"/>
          </p:cNvSpPr>
          <p:nvPr>
            <p:ph type="ftr" sz="quarter" idx="10"/>
          </p:nvPr>
        </p:nvSpPr>
        <p:spPr/>
        <p:txBody>
          <a:bodyPr/>
          <a:lstStyle>
            <a:lvl1pPr>
              <a:defRPr/>
            </a:lvl1pPr>
          </a:lstStyle>
          <a:p>
            <a:pPr>
              <a:defRPr/>
            </a:pPr>
            <a:endParaRPr lang="fr-FR" dirty="0"/>
          </a:p>
        </p:txBody>
      </p:sp>
      <p:sp>
        <p:nvSpPr>
          <p:cNvPr id="6" name="Espace réservé du numéro de diapositive 12"/>
          <p:cNvSpPr>
            <a:spLocks noGrp="1"/>
          </p:cNvSpPr>
          <p:nvPr>
            <p:ph type="sldNum" sz="quarter" idx="11"/>
          </p:nvPr>
        </p:nvSpPr>
        <p:spPr/>
        <p:txBody>
          <a:bodyPr/>
          <a:lstStyle>
            <a:lvl1pPr>
              <a:defRPr/>
            </a:lvl1pPr>
          </a:lstStyle>
          <a:p>
            <a:pPr>
              <a:defRPr/>
            </a:pPr>
            <a:fld id="{9C040F47-45B7-414B-9C2C-6AF3C3CFC679}" type="slidenum">
              <a:rPr lang="fr-FR"/>
              <a:pPr>
                <a:defRPr/>
              </a:pPr>
              <a:t>‹N°›</a:t>
            </a:fld>
            <a:endParaRPr lang="fr-FR" dirty="0"/>
          </a:p>
        </p:txBody>
      </p:sp>
    </p:spTree>
    <p:extLst>
      <p:ext uri="{BB962C8B-B14F-4D97-AF65-F5344CB8AC3E}">
        <p14:creationId xmlns:p14="http://schemas.microsoft.com/office/powerpoint/2010/main" val="2016714407"/>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Disposition 2 cadres">
    <p:spTree>
      <p:nvGrpSpPr>
        <p:cNvPr id="1" name=""/>
        <p:cNvGrpSpPr/>
        <p:nvPr/>
      </p:nvGrpSpPr>
      <p:grpSpPr>
        <a:xfrm>
          <a:off x="0" y="0"/>
          <a:ext cx="0" cy="0"/>
          <a:chOff x="0" y="0"/>
          <a:chExt cx="0" cy="0"/>
        </a:xfrm>
      </p:grpSpPr>
      <p:sp>
        <p:nvSpPr>
          <p:cNvPr id="2" name="Titre 1"/>
          <p:cNvSpPr>
            <a:spLocks noGrp="1"/>
          </p:cNvSpPr>
          <p:nvPr>
            <p:ph type="title"/>
          </p:nvPr>
        </p:nvSpPr>
        <p:spPr>
          <a:xfrm>
            <a:off x="288429" y="44624"/>
            <a:ext cx="8027987" cy="432048"/>
          </a:xfrm>
        </p:spPr>
        <p:txBody>
          <a:bodyPr/>
          <a:lstStyle>
            <a:lvl1pPr>
              <a:defRPr>
                <a:solidFill>
                  <a:schemeClr val="tx1"/>
                </a:solidFill>
              </a:defRPr>
            </a:lvl1pPr>
          </a:lstStyle>
          <a:p>
            <a:r>
              <a:rPr lang="fr-FR" dirty="0" smtClean="0"/>
              <a:t>Cliquez pour modifier le style du titre</a:t>
            </a:r>
            <a:endParaRPr lang="fr-FR" dirty="0"/>
          </a:p>
        </p:txBody>
      </p:sp>
      <p:sp>
        <p:nvSpPr>
          <p:cNvPr id="5" name="Espace réservé du contenu 2"/>
          <p:cNvSpPr>
            <a:spLocks noGrp="1"/>
          </p:cNvSpPr>
          <p:nvPr>
            <p:ph sz="half" idx="1"/>
          </p:nvPr>
        </p:nvSpPr>
        <p:spPr>
          <a:xfrm>
            <a:off x="395536" y="1052736"/>
            <a:ext cx="3924328" cy="5000660"/>
          </a:xfrm>
          <a:prstGeom prst="rect">
            <a:avLst/>
          </a:prstGeom>
        </p:spPr>
        <p:txBody>
          <a:bodyPr/>
          <a:lstStyle>
            <a:lvl1pPr marL="342900" indent="-342900">
              <a:buClr>
                <a:schemeClr val="tx1">
                  <a:lumMod val="75000"/>
                </a:schemeClr>
              </a:buClr>
              <a:buFontTx/>
              <a:buBlip>
                <a:blip r:embed="rId2"/>
              </a:buBlip>
              <a:defRPr sz="2400">
                <a:solidFill>
                  <a:schemeClr val="tx1"/>
                </a:solidFill>
                <a:latin typeface="+mj-lt"/>
              </a:defRPr>
            </a:lvl1pPr>
            <a:lvl2pPr>
              <a:buClr>
                <a:schemeClr val="tx1">
                  <a:lumMod val="75000"/>
                </a:schemeClr>
              </a:buClr>
              <a:defRPr sz="2200">
                <a:solidFill>
                  <a:schemeClr val="tx1"/>
                </a:solidFill>
                <a:latin typeface="+mj-lt"/>
              </a:defRPr>
            </a:lvl2pPr>
            <a:lvl3pPr>
              <a:buClr>
                <a:schemeClr val="tx1">
                  <a:lumMod val="75000"/>
                </a:schemeClr>
              </a:buClr>
              <a:defRPr sz="2000">
                <a:solidFill>
                  <a:schemeClr val="tx1"/>
                </a:solidFill>
                <a:latin typeface="+mj-lt"/>
              </a:defRPr>
            </a:lvl3pPr>
            <a:lvl4pPr>
              <a:buClr>
                <a:schemeClr val="tx1">
                  <a:lumMod val="75000"/>
                </a:schemeClr>
              </a:buClr>
              <a:defRPr sz="1800">
                <a:solidFill>
                  <a:schemeClr val="tx1"/>
                </a:solidFill>
                <a:latin typeface="+mj-lt"/>
              </a:defRPr>
            </a:lvl4pPr>
            <a:lvl5pPr>
              <a:buClr>
                <a:schemeClr val="tx1">
                  <a:lumMod val="75000"/>
                </a:schemeClr>
              </a:buClr>
              <a:defRPr sz="1600">
                <a:solidFill>
                  <a:schemeClr val="tx1"/>
                </a:solidFill>
                <a:latin typeface="+mj-lt"/>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3"/>
          <p:cNvSpPr>
            <a:spLocks noGrp="1"/>
          </p:cNvSpPr>
          <p:nvPr>
            <p:ph sz="half" idx="2"/>
          </p:nvPr>
        </p:nvSpPr>
        <p:spPr>
          <a:xfrm>
            <a:off x="4544272" y="1052736"/>
            <a:ext cx="3924328" cy="5000660"/>
          </a:xfrm>
          <a:prstGeom prst="rect">
            <a:avLst/>
          </a:prstGeom>
        </p:spPr>
        <p:txBody>
          <a:bodyPr/>
          <a:lstStyle>
            <a:lvl1pPr marL="342900" indent="-342900">
              <a:buClr>
                <a:schemeClr val="tx1">
                  <a:lumMod val="75000"/>
                </a:schemeClr>
              </a:buClr>
              <a:buFontTx/>
              <a:buBlip>
                <a:blip r:embed="rId2"/>
              </a:buBlip>
              <a:defRPr sz="2400">
                <a:solidFill>
                  <a:schemeClr val="tx1"/>
                </a:solidFill>
                <a:latin typeface="+mj-lt"/>
              </a:defRPr>
            </a:lvl1pPr>
            <a:lvl2pPr>
              <a:buClr>
                <a:schemeClr val="tx1">
                  <a:lumMod val="75000"/>
                </a:schemeClr>
              </a:buClr>
              <a:defRPr sz="2200">
                <a:solidFill>
                  <a:schemeClr val="tx1"/>
                </a:solidFill>
                <a:latin typeface="+mj-lt"/>
              </a:defRPr>
            </a:lvl2pPr>
            <a:lvl3pPr>
              <a:buClr>
                <a:schemeClr val="tx1">
                  <a:lumMod val="75000"/>
                </a:schemeClr>
              </a:buClr>
              <a:defRPr sz="2000">
                <a:solidFill>
                  <a:schemeClr val="tx1"/>
                </a:solidFill>
                <a:latin typeface="+mj-lt"/>
              </a:defRPr>
            </a:lvl3pPr>
            <a:lvl4pPr>
              <a:buClr>
                <a:schemeClr val="tx1">
                  <a:lumMod val="75000"/>
                </a:schemeClr>
              </a:buClr>
              <a:defRPr sz="1800">
                <a:solidFill>
                  <a:schemeClr val="tx1"/>
                </a:solidFill>
                <a:latin typeface="+mj-lt"/>
              </a:defRPr>
            </a:lvl4pPr>
            <a:lvl5pPr>
              <a:buClr>
                <a:schemeClr val="tx1">
                  <a:lumMod val="75000"/>
                </a:schemeClr>
              </a:buClr>
              <a:defRPr sz="1600">
                <a:solidFill>
                  <a:schemeClr val="tx1"/>
                </a:solidFill>
                <a:latin typeface="+mj-lt"/>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Espace réservé du pied de page 11"/>
          <p:cNvSpPr>
            <a:spLocks noGrp="1"/>
          </p:cNvSpPr>
          <p:nvPr>
            <p:ph type="ftr" sz="quarter" idx="10"/>
          </p:nvPr>
        </p:nvSpPr>
        <p:spPr/>
        <p:txBody>
          <a:bodyPr/>
          <a:lstStyle>
            <a:lvl1pPr>
              <a:defRPr/>
            </a:lvl1pPr>
          </a:lstStyle>
          <a:p>
            <a:pPr>
              <a:defRPr/>
            </a:pPr>
            <a:endParaRPr lang="fr-FR" dirty="0"/>
          </a:p>
        </p:txBody>
      </p:sp>
      <p:sp>
        <p:nvSpPr>
          <p:cNvPr id="8" name="Espace réservé du numéro de diapositive 12"/>
          <p:cNvSpPr>
            <a:spLocks noGrp="1"/>
          </p:cNvSpPr>
          <p:nvPr>
            <p:ph type="sldNum" sz="quarter" idx="11"/>
          </p:nvPr>
        </p:nvSpPr>
        <p:spPr/>
        <p:txBody>
          <a:bodyPr/>
          <a:lstStyle>
            <a:lvl1pPr>
              <a:defRPr/>
            </a:lvl1pPr>
          </a:lstStyle>
          <a:p>
            <a:pPr>
              <a:defRPr/>
            </a:pPr>
            <a:fld id="{55AE8798-0A62-444D-8E31-1920F02B9EC1}" type="slidenum">
              <a:rPr lang="fr-FR"/>
              <a:pPr>
                <a:defRPr/>
              </a:pPr>
              <a:t>‹N°›</a:t>
            </a:fld>
            <a:endParaRPr lang="fr-FR" dirty="0"/>
          </a:p>
        </p:txBody>
      </p:sp>
    </p:spTree>
    <p:extLst>
      <p:ext uri="{BB962C8B-B14F-4D97-AF65-F5344CB8AC3E}">
        <p14:creationId xmlns:p14="http://schemas.microsoft.com/office/powerpoint/2010/main" val="1631963294"/>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Slide projets">
    <p:spTree>
      <p:nvGrpSpPr>
        <p:cNvPr id="1" name=""/>
        <p:cNvGrpSpPr/>
        <p:nvPr/>
      </p:nvGrpSpPr>
      <p:grpSpPr>
        <a:xfrm>
          <a:off x="0" y="0"/>
          <a:ext cx="0" cy="0"/>
          <a:chOff x="0" y="0"/>
          <a:chExt cx="0" cy="0"/>
        </a:xfrm>
      </p:grpSpPr>
      <p:sp>
        <p:nvSpPr>
          <p:cNvPr id="13" name="Rectangle à coins arrondis 22"/>
          <p:cNvSpPr/>
          <p:nvPr userDrawn="1"/>
        </p:nvSpPr>
        <p:spPr>
          <a:xfrm>
            <a:off x="7938517" y="5327214"/>
            <a:ext cx="1011511" cy="889578"/>
          </a:xfrm>
          <a:prstGeom prst="roundRect">
            <a:avLst>
              <a:gd name="adj" fmla="val 10000"/>
            </a:avLst>
          </a:pr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4" name="Rectangle à coins arrondis 22"/>
          <p:cNvSpPr/>
          <p:nvPr userDrawn="1"/>
        </p:nvSpPr>
        <p:spPr>
          <a:xfrm>
            <a:off x="7948042" y="4454146"/>
            <a:ext cx="1011511" cy="806084"/>
          </a:xfrm>
          <a:prstGeom prst="roundRect">
            <a:avLst>
              <a:gd name="adj" fmla="val 10000"/>
            </a:avLst>
          </a:pr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5" name="Rectangle à coins arrondis 14"/>
          <p:cNvSpPr/>
          <p:nvPr userDrawn="1"/>
        </p:nvSpPr>
        <p:spPr>
          <a:xfrm>
            <a:off x="7948042" y="3587371"/>
            <a:ext cx="1011511" cy="806084"/>
          </a:xfrm>
          <a:prstGeom prst="roundRect">
            <a:avLst>
              <a:gd name="adj" fmla="val 10000"/>
            </a:avLst>
          </a:pr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6" name="Ellipse 15"/>
          <p:cNvSpPr/>
          <p:nvPr userDrawn="1"/>
        </p:nvSpPr>
        <p:spPr>
          <a:xfrm>
            <a:off x="8101013" y="3697288"/>
            <a:ext cx="803275" cy="434975"/>
          </a:xfrm>
          <a:prstGeom prst="ellipse">
            <a:avLst/>
          </a:prstGeom>
          <a:blipFill rotWithShape="0">
            <a:blip r:embed="rId2" cstate="email"/>
            <a:stretch>
              <a:fillRect/>
            </a:stretch>
          </a:blipFill>
        </p:spPr>
        <p:style>
          <a:lnRef idx="1">
            <a:schemeClr val="accent3">
              <a:shade val="80000"/>
              <a:hueOff val="0"/>
              <a:satOff val="0"/>
              <a:lumOff val="0"/>
              <a:alphaOff val="0"/>
            </a:schemeClr>
          </a:lnRef>
          <a:fillRef idx="1">
            <a:scrgbClr r="0" g="0" b="0"/>
          </a:fillRef>
          <a:effectRef idx="1">
            <a:schemeClr val="accent3">
              <a:tint val="40000"/>
              <a:hueOff val="0"/>
              <a:satOff val="0"/>
              <a:lumOff val="0"/>
              <a:alphaOff val="0"/>
            </a:schemeClr>
          </a:effectRef>
          <a:fontRef idx="minor">
            <a:schemeClr val="lt1">
              <a:hueOff val="0"/>
              <a:satOff val="0"/>
              <a:lumOff val="0"/>
              <a:alphaOff val="0"/>
            </a:schemeClr>
          </a:fontRef>
        </p:style>
      </p:sp>
      <p:sp>
        <p:nvSpPr>
          <p:cNvPr id="27" name="Ellipse 26"/>
          <p:cNvSpPr/>
          <p:nvPr userDrawn="1"/>
        </p:nvSpPr>
        <p:spPr>
          <a:xfrm>
            <a:off x="8091488" y="4500563"/>
            <a:ext cx="781050" cy="436562"/>
          </a:xfrm>
          <a:prstGeom prst="ellipse">
            <a:avLst/>
          </a:prstGeom>
          <a:blipFill rotWithShape="0">
            <a:blip r:embed="rId3" cstate="email"/>
            <a:stretch>
              <a:fillRect/>
            </a:stretch>
          </a:blipFill>
        </p:spPr>
        <p:style>
          <a:lnRef idx="1">
            <a:schemeClr val="accent3">
              <a:shade val="80000"/>
              <a:hueOff val="0"/>
              <a:satOff val="0"/>
              <a:lumOff val="0"/>
              <a:alphaOff val="0"/>
            </a:schemeClr>
          </a:lnRef>
          <a:fillRef idx="1">
            <a:scrgbClr r="0" g="0" b="0"/>
          </a:fillRef>
          <a:effectRef idx="1">
            <a:schemeClr val="accent3">
              <a:tint val="40000"/>
              <a:hueOff val="0"/>
              <a:satOff val="0"/>
              <a:lumOff val="0"/>
              <a:alphaOff val="0"/>
            </a:schemeClr>
          </a:effectRef>
          <a:fontRef idx="minor">
            <a:schemeClr val="lt1">
              <a:hueOff val="0"/>
              <a:satOff val="0"/>
              <a:lumOff val="0"/>
              <a:alphaOff val="0"/>
            </a:schemeClr>
          </a:fontRef>
        </p:style>
      </p:sp>
      <p:sp>
        <p:nvSpPr>
          <p:cNvPr id="28" name="Ellipse 27"/>
          <p:cNvSpPr/>
          <p:nvPr userDrawn="1"/>
        </p:nvSpPr>
        <p:spPr>
          <a:xfrm>
            <a:off x="8053388" y="5424488"/>
            <a:ext cx="781050" cy="434975"/>
          </a:xfrm>
          <a:prstGeom prst="ellipse">
            <a:avLst/>
          </a:prstGeom>
          <a:blipFill rotWithShape="0">
            <a:blip r:embed="rId4" cstate="email"/>
            <a:stretch>
              <a:fillRect/>
            </a:stretch>
          </a:blipFill>
        </p:spPr>
        <p:style>
          <a:lnRef idx="1">
            <a:schemeClr val="accent3">
              <a:shade val="80000"/>
              <a:hueOff val="0"/>
              <a:satOff val="0"/>
              <a:lumOff val="0"/>
              <a:alphaOff val="0"/>
            </a:schemeClr>
          </a:lnRef>
          <a:fillRef idx="1">
            <a:scrgbClr r="0" g="0" b="0"/>
          </a:fillRef>
          <a:effectRef idx="1">
            <a:schemeClr val="accent3">
              <a:tint val="40000"/>
              <a:hueOff val="0"/>
              <a:satOff val="0"/>
              <a:lumOff val="0"/>
              <a:alphaOff val="0"/>
            </a:schemeClr>
          </a:effectRef>
          <a:fontRef idx="minor">
            <a:schemeClr val="lt1">
              <a:hueOff val="0"/>
              <a:satOff val="0"/>
              <a:lumOff val="0"/>
              <a:alphaOff val="0"/>
            </a:schemeClr>
          </a:fontRef>
        </p:style>
      </p:sp>
      <p:sp>
        <p:nvSpPr>
          <p:cNvPr id="29" name="ZoneTexte 28"/>
          <p:cNvSpPr txBox="1">
            <a:spLocks noChangeArrowheads="1"/>
          </p:cNvSpPr>
          <p:nvPr userDrawn="1"/>
        </p:nvSpPr>
        <p:spPr bwMode="auto">
          <a:xfrm>
            <a:off x="7929563" y="3741738"/>
            <a:ext cx="712787" cy="246062"/>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fr-FR" sz="1000" dirty="0" smtClean="0">
                <a:latin typeface="Verdana" pitchFamily="34" charset="0"/>
              </a:rPr>
              <a:t>Charges</a:t>
            </a:r>
          </a:p>
        </p:txBody>
      </p:sp>
      <p:sp>
        <p:nvSpPr>
          <p:cNvPr id="30" name="ZoneTexte 29"/>
          <p:cNvSpPr txBox="1">
            <a:spLocks noChangeArrowheads="1"/>
          </p:cNvSpPr>
          <p:nvPr userDrawn="1"/>
        </p:nvSpPr>
        <p:spPr bwMode="auto">
          <a:xfrm>
            <a:off x="8243888" y="4703763"/>
            <a:ext cx="574675" cy="246062"/>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fr-FR" sz="1000" dirty="0" smtClean="0">
                <a:latin typeface="Verdana" pitchFamily="34" charset="0"/>
              </a:rPr>
              <a:t>Durée</a:t>
            </a:r>
          </a:p>
        </p:txBody>
      </p:sp>
      <p:sp>
        <p:nvSpPr>
          <p:cNvPr id="31" name="ZoneTexte 30"/>
          <p:cNvSpPr txBox="1">
            <a:spLocks noChangeArrowheads="1"/>
          </p:cNvSpPr>
          <p:nvPr userDrawn="1"/>
        </p:nvSpPr>
        <p:spPr bwMode="auto">
          <a:xfrm>
            <a:off x="8072438" y="5551488"/>
            <a:ext cx="722312" cy="246062"/>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fr-FR" sz="1000" dirty="0" smtClean="0">
                <a:latin typeface="Verdana" pitchFamily="34" charset="0"/>
              </a:rPr>
              <a:t>Equipe</a:t>
            </a:r>
          </a:p>
        </p:txBody>
      </p:sp>
      <p:sp>
        <p:nvSpPr>
          <p:cNvPr id="32" name="Rectangle à coins arrondis 31"/>
          <p:cNvSpPr/>
          <p:nvPr userDrawn="1"/>
        </p:nvSpPr>
        <p:spPr>
          <a:xfrm>
            <a:off x="642938" y="5408613"/>
            <a:ext cx="6592887" cy="928687"/>
          </a:xfrm>
          <a:prstGeom prst="roundRect">
            <a:avLst/>
          </a:prstGeom>
          <a:solidFill>
            <a:schemeClr val="bg1"/>
          </a:solidFill>
          <a:ln w="19050">
            <a:solidFill>
              <a:srgbClr val="8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600" dirty="0">
              <a:solidFill>
                <a:schemeClr val="tx1"/>
              </a:solidFill>
            </a:endParaRPr>
          </a:p>
        </p:txBody>
      </p:sp>
      <p:sp>
        <p:nvSpPr>
          <p:cNvPr id="2" name="Titre 1"/>
          <p:cNvSpPr>
            <a:spLocks noGrp="1"/>
          </p:cNvSpPr>
          <p:nvPr>
            <p:ph type="title"/>
          </p:nvPr>
        </p:nvSpPr>
        <p:spPr>
          <a:xfrm>
            <a:off x="288925" y="44451"/>
            <a:ext cx="8027988" cy="432222"/>
          </a:xfrm>
        </p:spPr>
        <p:txBody>
          <a:bodyPr/>
          <a:lstStyle>
            <a:lvl1pPr>
              <a:defRPr>
                <a:solidFill>
                  <a:schemeClr val="tx1"/>
                </a:solidFill>
              </a:defRPr>
            </a:lvl1pPr>
          </a:lstStyle>
          <a:p>
            <a:r>
              <a:rPr lang="fr-FR" dirty="0" smtClean="0"/>
              <a:t>Cliquez pour modifier le style du titre</a:t>
            </a:r>
            <a:endParaRPr lang="fr-FR" dirty="0"/>
          </a:p>
        </p:txBody>
      </p:sp>
      <p:sp>
        <p:nvSpPr>
          <p:cNvPr id="17" name="Espace réservé du contenu 10"/>
          <p:cNvSpPr>
            <a:spLocks noGrp="1"/>
          </p:cNvSpPr>
          <p:nvPr>
            <p:ph sz="quarter" idx="12"/>
          </p:nvPr>
        </p:nvSpPr>
        <p:spPr>
          <a:xfrm>
            <a:off x="285720" y="2336910"/>
            <a:ext cx="6500858" cy="1000132"/>
          </a:xfrm>
          <a:prstGeom prst="rect">
            <a:avLst/>
          </a:prstGeom>
        </p:spPr>
        <p:txBody>
          <a:bodyPr/>
          <a:lstStyle>
            <a:lvl1pPr marL="285750" indent="-285750">
              <a:lnSpc>
                <a:spcPts val="1500"/>
              </a:lnSpc>
              <a:spcBef>
                <a:spcPts val="0"/>
              </a:spcBef>
              <a:buSzPct val="120000"/>
              <a:buFontTx/>
              <a:buBlip>
                <a:blip r:embed="rId5"/>
              </a:buBlip>
              <a:defRPr sz="1400">
                <a:solidFill>
                  <a:schemeClr val="tx1"/>
                </a:solidFill>
                <a:latin typeface="+mj-lt"/>
              </a:defRPr>
            </a:lvl1pPr>
            <a:lvl2pPr marL="742950" indent="-285750">
              <a:lnSpc>
                <a:spcPts val="1500"/>
              </a:lnSpc>
              <a:spcBef>
                <a:spcPts val="0"/>
              </a:spcBef>
              <a:buClrTx/>
              <a:buFontTx/>
              <a:buBlip>
                <a:blip r:embed="rId5"/>
              </a:buBlip>
              <a:defRPr sz="1400">
                <a:solidFill>
                  <a:schemeClr val="tx1"/>
                </a:solidFill>
                <a:latin typeface="+mj-lt"/>
              </a:defRPr>
            </a:lvl2pPr>
            <a:lvl3pPr>
              <a:lnSpc>
                <a:spcPts val="1500"/>
              </a:lnSpc>
              <a:spcBef>
                <a:spcPts val="0"/>
              </a:spcBef>
              <a:buClrTx/>
              <a:buFontTx/>
              <a:buBlip>
                <a:blip r:embed="rId6"/>
              </a:buBlip>
              <a:defRPr sz="1200">
                <a:solidFill>
                  <a:schemeClr val="tx1"/>
                </a:solidFill>
                <a:latin typeface="+mj-lt"/>
              </a:defRPr>
            </a:lvl3pPr>
            <a:lvl4pPr>
              <a:lnSpc>
                <a:spcPts val="1500"/>
              </a:lnSpc>
              <a:spcBef>
                <a:spcPts val="0"/>
              </a:spcBef>
              <a:buClrTx/>
              <a:defRPr sz="1200">
                <a:solidFill>
                  <a:schemeClr val="tx1"/>
                </a:solidFill>
                <a:latin typeface="+mj-lt"/>
              </a:defRPr>
            </a:lvl4pPr>
            <a:lvl5pPr>
              <a:lnSpc>
                <a:spcPts val="1500"/>
              </a:lnSpc>
              <a:spcBef>
                <a:spcPts val="0"/>
              </a:spcBef>
              <a:buClrTx/>
              <a:defRPr sz="1050">
                <a:solidFill>
                  <a:schemeClr val="tx1"/>
                </a:solidFill>
                <a:latin typeface="+mj-lt"/>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8" name="Espace réservé du texte 41"/>
          <p:cNvSpPr>
            <a:spLocks noGrp="1"/>
          </p:cNvSpPr>
          <p:nvPr>
            <p:ph type="body" sz="quarter" idx="24"/>
          </p:nvPr>
        </p:nvSpPr>
        <p:spPr>
          <a:xfrm>
            <a:off x="285720" y="836730"/>
            <a:ext cx="6500812" cy="428625"/>
          </a:xfrm>
          <a:prstGeom prst="rect">
            <a:avLst/>
          </a:prstGeom>
        </p:spPr>
        <p:txBody>
          <a:bodyPr/>
          <a:lstStyle>
            <a:lvl1pPr>
              <a:buNone/>
              <a:defRPr sz="2000" b="1" baseline="0">
                <a:solidFill>
                  <a:srgbClr val="800000"/>
                </a:solidFill>
                <a:latin typeface="+mj-lt"/>
              </a:defRPr>
            </a:lvl1pPr>
          </a:lstStyle>
          <a:p>
            <a:pPr lvl="0"/>
            <a:r>
              <a:rPr lang="fr-FR" dirty="0" smtClean="0"/>
              <a:t>Cliquez pour modifier les styles du texte du masque</a:t>
            </a:r>
          </a:p>
        </p:txBody>
      </p:sp>
      <p:sp>
        <p:nvSpPr>
          <p:cNvPr id="19" name="Espace réservé du texte 46"/>
          <p:cNvSpPr>
            <a:spLocks noGrp="1"/>
          </p:cNvSpPr>
          <p:nvPr>
            <p:ph type="body" sz="quarter" idx="25"/>
          </p:nvPr>
        </p:nvSpPr>
        <p:spPr>
          <a:xfrm>
            <a:off x="714348" y="5480182"/>
            <a:ext cx="6643734" cy="714380"/>
          </a:xfrm>
          <a:prstGeom prst="rect">
            <a:avLst/>
          </a:prstGeom>
        </p:spPr>
        <p:txBody>
          <a:bodyPr/>
          <a:lstStyle>
            <a:lvl1pPr algn="ctr">
              <a:buNone/>
              <a:defRPr sz="1600" baseline="0">
                <a:solidFill>
                  <a:srgbClr val="800000"/>
                </a:solidFill>
                <a:latin typeface="+mj-lt"/>
              </a:defRPr>
            </a:lvl1pPr>
            <a:lvl2pPr algn="l">
              <a:buNone/>
              <a:defRPr sz="1200">
                <a:latin typeface="+mj-lt"/>
              </a:defRPr>
            </a:lvl2pPr>
            <a:lvl3pPr>
              <a:buNone/>
              <a:defRPr/>
            </a:lvl3pPr>
          </a:lstStyle>
          <a:p>
            <a:pPr lvl="0"/>
            <a:r>
              <a:rPr lang="fr-FR" dirty="0" smtClean="0"/>
              <a:t>Cliquez pour modifier les styles du texte du masque</a:t>
            </a:r>
          </a:p>
        </p:txBody>
      </p:sp>
      <p:sp>
        <p:nvSpPr>
          <p:cNvPr id="20" name="Espace réservé de l'image de la bibliothèque 35"/>
          <p:cNvSpPr>
            <a:spLocks noGrp="1"/>
          </p:cNvSpPr>
          <p:nvPr>
            <p:ph type="clipArt" sz="quarter" idx="26"/>
          </p:nvPr>
        </p:nvSpPr>
        <p:spPr>
          <a:xfrm>
            <a:off x="7000924" y="836712"/>
            <a:ext cx="1928794" cy="2571768"/>
          </a:xfrm>
          <a:prstGeom prst="rect">
            <a:avLst/>
          </a:prstGeom>
        </p:spPr>
        <p:txBody>
          <a:bodyPr/>
          <a:lstStyle>
            <a:lvl1pPr>
              <a:buNone/>
              <a:defRPr sz="1600">
                <a:solidFill>
                  <a:sysClr val="windowText" lastClr="000000"/>
                </a:solidFill>
                <a:latin typeface="+mj-lt"/>
              </a:defRPr>
            </a:lvl1pPr>
          </a:lstStyle>
          <a:p>
            <a:pPr lvl="0"/>
            <a:r>
              <a:rPr lang="fr-FR" noProof="0" dirty="0" smtClean="0"/>
              <a:t>Cliquez sur l'icône pour ajouter une image de la bibliothèque</a:t>
            </a:r>
            <a:endParaRPr lang="fr-FR" noProof="0" dirty="0"/>
          </a:p>
        </p:txBody>
      </p:sp>
      <p:sp>
        <p:nvSpPr>
          <p:cNvPr id="21" name="Espace réservé du texte 41"/>
          <p:cNvSpPr>
            <a:spLocks noGrp="1"/>
          </p:cNvSpPr>
          <p:nvPr>
            <p:ph type="body" sz="quarter" idx="27"/>
          </p:nvPr>
        </p:nvSpPr>
        <p:spPr>
          <a:xfrm>
            <a:off x="285720" y="1336778"/>
            <a:ext cx="6500812" cy="428625"/>
          </a:xfrm>
          <a:prstGeom prst="rect">
            <a:avLst/>
          </a:prstGeom>
        </p:spPr>
        <p:txBody>
          <a:bodyPr/>
          <a:lstStyle>
            <a:lvl1pPr marL="0" indent="0">
              <a:lnSpc>
                <a:spcPts val="1500"/>
              </a:lnSpc>
              <a:spcBef>
                <a:spcPts val="0"/>
              </a:spcBef>
              <a:buNone/>
              <a:defRPr sz="1200" i="0" baseline="0">
                <a:solidFill>
                  <a:schemeClr val="tx1"/>
                </a:solidFill>
                <a:latin typeface="+mj-lt"/>
              </a:defRPr>
            </a:lvl1pPr>
          </a:lstStyle>
          <a:p>
            <a:pPr lvl="0"/>
            <a:r>
              <a:rPr lang="fr-FR" dirty="0" smtClean="0"/>
              <a:t>Cliquez pour modifier les styles du texte du masque</a:t>
            </a:r>
          </a:p>
        </p:txBody>
      </p:sp>
      <p:sp>
        <p:nvSpPr>
          <p:cNvPr id="22" name="Espace réservé du contenu 10"/>
          <p:cNvSpPr>
            <a:spLocks noGrp="1"/>
          </p:cNvSpPr>
          <p:nvPr>
            <p:ph sz="quarter" idx="28"/>
          </p:nvPr>
        </p:nvSpPr>
        <p:spPr>
          <a:xfrm>
            <a:off x="285720" y="4337174"/>
            <a:ext cx="4643470" cy="1000132"/>
          </a:xfrm>
          <a:prstGeom prst="rect">
            <a:avLst/>
          </a:prstGeom>
        </p:spPr>
        <p:txBody>
          <a:bodyPr/>
          <a:lstStyle>
            <a:lvl1pPr marL="285750" indent="-285750">
              <a:lnSpc>
                <a:spcPts val="1500"/>
              </a:lnSpc>
              <a:spcBef>
                <a:spcPts val="0"/>
              </a:spcBef>
              <a:buSzPct val="120000"/>
              <a:buFontTx/>
              <a:buBlip>
                <a:blip r:embed="rId5"/>
              </a:buBlip>
              <a:defRPr sz="1400" baseline="0">
                <a:solidFill>
                  <a:schemeClr val="tx1"/>
                </a:solidFill>
                <a:latin typeface="+mj-lt"/>
              </a:defRPr>
            </a:lvl1pPr>
            <a:lvl2pPr marL="742950" indent="-285750">
              <a:lnSpc>
                <a:spcPts val="1500"/>
              </a:lnSpc>
              <a:spcBef>
                <a:spcPts val="0"/>
              </a:spcBef>
              <a:buClr>
                <a:schemeClr val="tx1"/>
              </a:buClr>
              <a:buFontTx/>
              <a:buBlip>
                <a:blip r:embed="rId5"/>
              </a:buBlip>
              <a:defRPr sz="1400">
                <a:solidFill>
                  <a:schemeClr val="tx1"/>
                </a:solidFill>
                <a:latin typeface="+mj-lt"/>
              </a:defRPr>
            </a:lvl2pPr>
            <a:lvl3pPr>
              <a:lnSpc>
                <a:spcPts val="1500"/>
              </a:lnSpc>
              <a:spcBef>
                <a:spcPts val="0"/>
              </a:spcBef>
              <a:buClr>
                <a:schemeClr val="tx1"/>
              </a:buClr>
              <a:buFontTx/>
              <a:buBlip>
                <a:blip r:embed="rId6"/>
              </a:buBlip>
              <a:defRPr sz="1200">
                <a:solidFill>
                  <a:schemeClr val="tx1"/>
                </a:solidFill>
                <a:latin typeface="+mj-lt"/>
              </a:defRPr>
            </a:lvl3pPr>
            <a:lvl4pPr>
              <a:lnSpc>
                <a:spcPts val="1500"/>
              </a:lnSpc>
              <a:spcBef>
                <a:spcPts val="0"/>
              </a:spcBef>
              <a:buFont typeface="Wingdings" pitchFamily="2" charset="2"/>
              <a:buChar char="§"/>
              <a:defRPr sz="1200">
                <a:solidFill>
                  <a:schemeClr val="tx1"/>
                </a:solidFill>
                <a:latin typeface="+mj-lt"/>
              </a:defRPr>
            </a:lvl4pPr>
            <a:lvl5pPr>
              <a:lnSpc>
                <a:spcPts val="1500"/>
              </a:lnSpc>
              <a:spcBef>
                <a:spcPts val="0"/>
              </a:spcBef>
              <a:buFont typeface="Wingdings" pitchFamily="2" charset="2"/>
              <a:buChar char="§"/>
              <a:defRPr sz="1050">
                <a:solidFill>
                  <a:schemeClr val="tx1"/>
                </a:solidFill>
                <a:latin typeface="+mj-l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23" name="Espace réservé du texte 60"/>
          <p:cNvSpPr>
            <a:spLocks noGrp="1"/>
          </p:cNvSpPr>
          <p:nvPr>
            <p:ph type="body" sz="quarter" idx="29"/>
          </p:nvPr>
        </p:nvSpPr>
        <p:spPr>
          <a:xfrm>
            <a:off x="7929586" y="4122860"/>
            <a:ext cx="1000132" cy="285750"/>
          </a:xfrm>
          <a:prstGeom prst="rect">
            <a:avLst/>
          </a:prstGeom>
        </p:spPr>
        <p:txBody>
          <a:bodyPr/>
          <a:lstStyle>
            <a:lvl1pPr marL="0" indent="0" algn="ctr">
              <a:spcBef>
                <a:spcPts val="0"/>
              </a:spcBef>
              <a:buNone/>
              <a:defRPr sz="1200" baseline="0">
                <a:solidFill>
                  <a:sysClr val="windowText" lastClr="000000"/>
                </a:solidFill>
                <a:latin typeface="+mj-lt"/>
              </a:defRPr>
            </a:lvl1pPr>
          </a:lstStyle>
          <a:p>
            <a:pPr lvl="0"/>
            <a:r>
              <a:rPr lang="fr-FR" dirty="0" smtClean="0"/>
              <a:t>Cliquez pour modifier</a:t>
            </a:r>
          </a:p>
          <a:p>
            <a:pPr lvl="0"/>
            <a:endParaRPr lang="fr-FR" dirty="0"/>
          </a:p>
        </p:txBody>
      </p:sp>
      <p:sp>
        <p:nvSpPr>
          <p:cNvPr id="24" name="Espace réservé du texte 60"/>
          <p:cNvSpPr>
            <a:spLocks noGrp="1"/>
          </p:cNvSpPr>
          <p:nvPr>
            <p:ph type="body" sz="quarter" idx="30"/>
          </p:nvPr>
        </p:nvSpPr>
        <p:spPr>
          <a:xfrm>
            <a:off x="7929586" y="4980118"/>
            <a:ext cx="1000132" cy="285750"/>
          </a:xfrm>
          <a:prstGeom prst="rect">
            <a:avLst/>
          </a:prstGeom>
        </p:spPr>
        <p:txBody>
          <a:bodyPr/>
          <a:lstStyle>
            <a:lvl1pPr marL="0" indent="0" algn="ctr">
              <a:spcBef>
                <a:spcPts val="0"/>
              </a:spcBef>
              <a:buNone/>
              <a:defRPr lang="fr-FR" sz="1200" kern="1200" baseline="0" dirty="0" smtClean="0">
                <a:solidFill>
                  <a:sysClr val="windowText" lastClr="000000"/>
                </a:solidFill>
                <a:latin typeface="+mj-lt"/>
                <a:ea typeface="+mn-ea"/>
                <a:cs typeface="+mn-cs"/>
              </a:defRPr>
            </a:lvl1pPr>
          </a:lstStyle>
          <a:p>
            <a:pPr lvl="0"/>
            <a:r>
              <a:rPr lang="fr-FR" dirty="0" smtClean="0"/>
              <a:t>Cliquez pour modifier</a:t>
            </a:r>
          </a:p>
          <a:p>
            <a:pPr lvl="0"/>
            <a:endParaRPr lang="fr-FR" dirty="0"/>
          </a:p>
        </p:txBody>
      </p:sp>
      <p:sp>
        <p:nvSpPr>
          <p:cNvPr id="25" name="Espace réservé du texte 60"/>
          <p:cNvSpPr>
            <a:spLocks noGrp="1"/>
          </p:cNvSpPr>
          <p:nvPr>
            <p:ph type="body" sz="quarter" idx="31"/>
          </p:nvPr>
        </p:nvSpPr>
        <p:spPr>
          <a:xfrm>
            <a:off x="7884368" y="5856752"/>
            <a:ext cx="1071570" cy="235974"/>
          </a:xfrm>
          <a:prstGeom prst="rect">
            <a:avLst/>
          </a:prstGeom>
        </p:spPr>
        <p:txBody>
          <a:bodyPr/>
          <a:lstStyle>
            <a:lvl1pPr marL="0" indent="0" algn="ctr">
              <a:spcBef>
                <a:spcPts val="0"/>
              </a:spcBef>
              <a:buNone/>
              <a:defRPr lang="fr-FR" sz="1200" kern="1200" baseline="0" dirty="0" smtClean="0">
                <a:solidFill>
                  <a:schemeClr val="tx1">
                    <a:lumMod val="50000"/>
                  </a:schemeClr>
                </a:solidFill>
                <a:latin typeface="+mj-lt"/>
                <a:ea typeface="+mn-ea"/>
                <a:cs typeface="+mn-cs"/>
              </a:defRPr>
            </a:lvl1pPr>
          </a:lstStyle>
          <a:p>
            <a:pPr lvl="0"/>
            <a:r>
              <a:rPr lang="fr-FR" dirty="0" smtClean="0"/>
              <a:t>Cliquez pour modifier</a:t>
            </a:r>
          </a:p>
          <a:p>
            <a:pPr lvl="0"/>
            <a:endParaRPr lang="fr-FR" dirty="0"/>
          </a:p>
        </p:txBody>
      </p:sp>
      <p:sp>
        <p:nvSpPr>
          <p:cNvPr id="26" name="Espace réservé pour une image  38"/>
          <p:cNvSpPr>
            <a:spLocks noGrp="1"/>
          </p:cNvSpPr>
          <p:nvPr>
            <p:ph type="pic" sz="quarter" idx="32"/>
          </p:nvPr>
        </p:nvSpPr>
        <p:spPr>
          <a:xfrm>
            <a:off x="5143500" y="3622794"/>
            <a:ext cx="2643188" cy="1500198"/>
          </a:xfrm>
          <a:prstGeom prst="rect">
            <a:avLst/>
          </a:prstGeom>
        </p:spPr>
        <p:txBody>
          <a:bodyPr/>
          <a:lstStyle>
            <a:lvl1pPr marL="285750" indent="-285750">
              <a:buFontTx/>
              <a:buBlip>
                <a:blip r:embed="rId5"/>
              </a:buBlip>
              <a:defRPr lang="fr-FR" sz="1800" kern="1200" dirty="0" smtClean="0">
                <a:solidFill>
                  <a:sysClr val="windowText" lastClr="000000"/>
                </a:solidFill>
                <a:latin typeface="+mj-lt"/>
                <a:ea typeface="+mn-ea"/>
                <a:cs typeface="+mn-cs"/>
              </a:defRPr>
            </a:lvl1pPr>
          </a:lstStyle>
          <a:p>
            <a:pPr lvl="0"/>
            <a:endParaRPr lang="fr-FR" noProof="0" dirty="0"/>
          </a:p>
        </p:txBody>
      </p:sp>
      <p:sp>
        <p:nvSpPr>
          <p:cNvPr id="35" name="Espace réservé du pied de page 2"/>
          <p:cNvSpPr>
            <a:spLocks noGrp="1"/>
          </p:cNvSpPr>
          <p:nvPr>
            <p:ph type="ftr" sz="quarter" idx="33"/>
          </p:nvPr>
        </p:nvSpPr>
        <p:spPr/>
        <p:txBody>
          <a:bodyPr/>
          <a:lstStyle>
            <a:lvl1pPr>
              <a:defRPr/>
            </a:lvl1pPr>
          </a:lstStyle>
          <a:p>
            <a:pPr>
              <a:defRPr/>
            </a:pPr>
            <a:endParaRPr lang="fr-FR" dirty="0"/>
          </a:p>
        </p:txBody>
      </p:sp>
      <p:sp>
        <p:nvSpPr>
          <p:cNvPr id="36" name="Espace réservé du numéro de diapositive 3"/>
          <p:cNvSpPr>
            <a:spLocks noGrp="1"/>
          </p:cNvSpPr>
          <p:nvPr>
            <p:ph type="sldNum" sz="quarter" idx="34"/>
          </p:nvPr>
        </p:nvSpPr>
        <p:spPr/>
        <p:txBody>
          <a:bodyPr/>
          <a:lstStyle>
            <a:lvl1pPr>
              <a:defRPr/>
            </a:lvl1pPr>
          </a:lstStyle>
          <a:p>
            <a:pPr>
              <a:defRPr/>
            </a:pPr>
            <a:fld id="{3DCBE135-F407-48B3-8893-93162B7C47CB}" type="slidenum">
              <a:rPr lang="fr-FR"/>
              <a:pPr>
                <a:defRPr/>
              </a:pPr>
              <a:t>‹N°›</a:t>
            </a:fld>
            <a:endParaRPr lang="fr-FR" dirty="0"/>
          </a:p>
        </p:txBody>
      </p:sp>
    </p:spTree>
    <p:extLst>
      <p:ext uri="{BB962C8B-B14F-4D97-AF65-F5344CB8AC3E}">
        <p14:creationId xmlns:p14="http://schemas.microsoft.com/office/powerpoint/2010/main" val="3486253063"/>
      </p:ext>
    </p:extLst>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 Slides images ">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000">
                <a:solidFill>
                  <a:schemeClr val="tx1"/>
                </a:solidFill>
              </a:defRPr>
            </a:lvl1pPr>
          </a:lstStyle>
          <a:p>
            <a:r>
              <a:rPr lang="fr-FR" dirty="0" smtClean="0"/>
              <a:t>Cliquez pour modifier le style du titre</a:t>
            </a:r>
            <a:endParaRPr lang="fr-FR" dirty="0"/>
          </a:p>
        </p:txBody>
      </p:sp>
      <p:sp>
        <p:nvSpPr>
          <p:cNvPr id="3" name="Espace réservé du pied de page 11"/>
          <p:cNvSpPr>
            <a:spLocks noGrp="1"/>
          </p:cNvSpPr>
          <p:nvPr>
            <p:ph type="ftr" sz="quarter" idx="10"/>
          </p:nvPr>
        </p:nvSpPr>
        <p:spPr/>
        <p:txBody>
          <a:bodyPr/>
          <a:lstStyle>
            <a:lvl1pPr>
              <a:defRPr/>
            </a:lvl1pPr>
          </a:lstStyle>
          <a:p>
            <a:pPr>
              <a:defRPr/>
            </a:pPr>
            <a:endParaRPr lang="fr-FR" dirty="0"/>
          </a:p>
        </p:txBody>
      </p:sp>
      <p:sp>
        <p:nvSpPr>
          <p:cNvPr id="4" name="Espace réservé du numéro de diapositive 12"/>
          <p:cNvSpPr>
            <a:spLocks noGrp="1"/>
          </p:cNvSpPr>
          <p:nvPr>
            <p:ph type="sldNum" sz="quarter" idx="11"/>
          </p:nvPr>
        </p:nvSpPr>
        <p:spPr/>
        <p:txBody>
          <a:bodyPr/>
          <a:lstStyle>
            <a:lvl1pPr>
              <a:defRPr/>
            </a:lvl1pPr>
          </a:lstStyle>
          <a:p>
            <a:pPr>
              <a:defRPr/>
            </a:pPr>
            <a:fld id="{C7CFD829-12A2-4035-AA35-F872B68EE7E3}" type="slidenum">
              <a:rPr lang="fr-FR"/>
              <a:pPr>
                <a:defRPr/>
              </a:pPr>
              <a:t>‹N°›</a:t>
            </a:fld>
            <a:endParaRPr lang="fr-FR" dirty="0"/>
          </a:p>
        </p:txBody>
      </p:sp>
    </p:spTree>
    <p:extLst>
      <p:ext uri="{BB962C8B-B14F-4D97-AF65-F5344CB8AC3E}">
        <p14:creationId xmlns:p14="http://schemas.microsoft.com/office/powerpoint/2010/main" val="3682896748"/>
      </p:ext>
    </p:extLst>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B7DAB79F-70A6-436A-8628-300C73A7F075}" type="datetimeFigureOut">
              <a:rPr lang="fr-FR" smtClean="0"/>
              <a:t>20/03/2017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AE609F-A760-4725-B9AB-E2AC3269E59E}" type="slidenum">
              <a:rPr lang="fr-FR" smtClean="0"/>
              <a:t>‹N°›</a:t>
            </a:fld>
            <a:endParaRPr lang="fr-FR"/>
          </a:p>
        </p:txBody>
      </p:sp>
    </p:spTree>
    <p:extLst>
      <p:ext uri="{BB962C8B-B14F-4D97-AF65-F5344CB8AC3E}">
        <p14:creationId xmlns:p14="http://schemas.microsoft.com/office/powerpoint/2010/main" val="278962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C:\Users\cfoubert\AppData\Local\Microsoft\Windows\Temporary Internet Files\Content.Outlook\V5NOT48I\bandeau_PPT.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100013"/>
            <a:ext cx="9144000" cy="99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250825" y="0"/>
            <a:ext cx="80279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2" name="Espace réservé du pied de page 11"/>
          <p:cNvSpPr>
            <a:spLocks noGrp="1"/>
          </p:cNvSpPr>
          <p:nvPr>
            <p:ph type="ftr" sz="quarter" idx="3"/>
          </p:nvPr>
        </p:nvSpPr>
        <p:spPr>
          <a:xfrm>
            <a:off x="2555875" y="6308725"/>
            <a:ext cx="4608513" cy="365125"/>
          </a:xfrm>
          <a:prstGeom prst="rect">
            <a:avLst/>
          </a:prstGeom>
        </p:spPr>
        <p:txBody>
          <a:bodyPr vert="horz" lIns="91440" tIns="45720" rIns="91440" bIns="45720" rtlCol="0" anchor="ctr"/>
          <a:lstStyle>
            <a:lvl1pPr algn="ctr">
              <a:defRPr sz="1200">
                <a:solidFill>
                  <a:schemeClr val="tx1">
                    <a:lumMod val="50000"/>
                  </a:schemeClr>
                </a:solidFill>
                <a:latin typeface="+mj-lt"/>
                <a:cs typeface="Arial" charset="0"/>
              </a:defRPr>
            </a:lvl1pPr>
          </a:lstStyle>
          <a:p>
            <a:pPr>
              <a:defRPr/>
            </a:pPr>
            <a:endParaRPr lang="fr-FR" dirty="0"/>
          </a:p>
        </p:txBody>
      </p:sp>
      <p:sp>
        <p:nvSpPr>
          <p:cNvPr id="13" name="Espace réservé du numéro de diapositive 12"/>
          <p:cNvSpPr>
            <a:spLocks noGrp="1"/>
          </p:cNvSpPr>
          <p:nvPr>
            <p:ph type="sldNum" sz="quarter" idx="4"/>
          </p:nvPr>
        </p:nvSpPr>
        <p:spPr>
          <a:xfrm>
            <a:off x="8243888" y="6308725"/>
            <a:ext cx="765175" cy="365125"/>
          </a:xfrm>
          <a:prstGeom prst="rect">
            <a:avLst/>
          </a:prstGeom>
        </p:spPr>
        <p:txBody>
          <a:bodyPr vert="horz" lIns="91440" tIns="45720" rIns="91440" bIns="45720" rtlCol="0" anchor="ctr"/>
          <a:lstStyle>
            <a:lvl1pPr algn="r">
              <a:defRPr sz="1200">
                <a:solidFill>
                  <a:schemeClr val="tx1">
                    <a:lumMod val="50000"/>
                  </a:schemeClr>
                </a:solidFill>
                <a:latin typeface="+mj-lt"/>
                <a:cs typeface="Arial" charset="0"/>
              </a:defRPr>
            </a:lvl1pPr>
          </a:lstStyle>
          <a:p>
            <a:pPr>
              <a:defRPr/>
            </a:pPr>
            <a:fld id="{E5A9F290-0996-4DC1-B707-9B2FD61CAFB5}" type="slidenum">
              <a:rPr lang="fr-FR"/>
              <a:pPr>
                <a:defRPr/>
              </a:pPr>
              <a:t>‹N°›</a:t>
            </a:fld>
            <a:endParaRPr lang="fr-FR" dirty="0"/>
          </a:p>
        </p:txBody>
      </p:sp>
    </p:spTree>
  </p:cSld>
  <p:clrMap bg1="lt1" tx1="dk1" bg2="lt2" tx2="dk2" accent1="accent1" accent2="accent2" accent3="accent3" accent4="accent4" accent5="accent5" accent6="accent6" hlink="hlink" folHlink="folHlink"/>
  <p:sldLayoutIdLst>
    <p:sldLayoutId id="2147485323" r:id="rId1"/>
    <p:sldLayoutId id="2147485327" r:id="rId2"/>
    <p:sldLayoutId id="2147485324" r:id="rId3"/>
    <p:sldLayoutId id="2147485325" r:id="rId4"/>
    <p:sldLayoutId id="2147485328" r:id="rId5"/>
    <p:sldLayoutId id="2147485326" r:id="rId6"/>
    <p:sldLayoutId id="2147485329" r:id="rId7"/>
  </p:sldLayoutIdLst>
  <p:transition spd="med">
    <p:fade thruBlk="1"/>
  </p:transition>
  <p:timing>
    <p:tnLst>
      <p:par>
        <p:cTn id="1" dur="indefinite" restart="never" nodeType="tmRoot"/>
      </p:par>
    </p:tnLst>
  </p:timing>
  <p:hf hdr="0" ftr="0" dt="0"/>
  <p:txStyles>
    <p:titleStyle>
      <a:lvl1pPr algn="l" rtl="0" eaLnBrk="0" fontAlgn="base" hangingPunct="0">
        <a:lnSpc>
          <a:spcPts val="2400"/>
        </a:lnSpc>
        <a:spcBef>
          <a:spcPct val="0"/>
        </a:spcBef>
        <a:spcAft>
          <a:spcPct val="0"/>
        </a:spcAft>
        <a:defRPr sz="2000" b="1" kern="1200">
          <a:solidFill>
            <a:schemeClr val="tx1"/>
          </a:solidFill>
          <a:latin typeface="+mj-lt"/>
          <a:ea typeface="+mj-ea"/>
          <a:cs typeface="Tahoma" pitchFamily="34" charset="0"/>
        </a:defRPr>
      </a:lvl1pPr>
      <a:lvl2pPr algn="l" rtl="0" eaLnBrk="0" fontAlgn="base" hangingPunct="0">
        <a:lnSpc>
          <a:spcPts val="2400"/>
        </a:lnSpc>
        <a:spcBef>
          <a:spcPct val="0"/>
        </a:spcBef>
        <a:spcAft>
          <a:spcPct val="0"/>
        </a:spcAft>
        <a:defRPr sz="2000" b="1">
          <a:solidFill>
            <a:schemeClr val="tx1"/>
          </a:solidFill>
          <a:latin typeface="Calibri" pitchFamily="34" charset="0"/>
          <a:cs typeface="Tahoma" pitchFamily="34" charset="0"/>
        </a:defRPr>
      </a:lvl2pPr>
      <a:lvl3pPr algn="l" rtl="0" eaLnBrk="0" fontAlgn="base" hangingPunct="0">
        <a:lnSpc>
          <a:spcPts val="2400"/>
        </a:lnSpc>
        <a:spcBef>
          <a:spcPct val="0"/>
        </a:spcBef>
        <a:spcAft>
          <a:spcPct val="0"/>
        </a:spcAft>
        <a:defRPr sz="2000" b="1">
          <a:solidFill>
            <a:schemeClr val="tx1"/>
          </a:solidFill>
          <a:latin typeface="Calibri" pitchFamily="34" charset="0"/>
          <a:cs typeface="Tahoma" pitchFamily="34" charset="0"/>
        </a:defRPr>
      </a:lvl3pPr>
      <a:lvl4pPr algn="l" rtl="0" eaLnBrk="0" fontAlgn="base" hangingPunct="0">
        <a:lnSpc>
          <a:spcPts val="2400"/>
        </a:lnSpc>
        <a:spcBef>
          <a:spcPct val="0"/>
        </a:spcBef>
        <a:spcAft>
          <a:spcPct val="0"/>
        </a:spcAft>
        <a:defRPr sz="2000" b="1">
          <a:solidFill>
            <a:schemeClr val="tx1"/>
          </a:solidFill>
          <a:latin typeface="Calibri" pitchFamily="34" charset="0"/>
          <a:cs typeface="Tahoma" pitchFamily="34" charset="0"/>
        </a:defRPr>
      </a:lvl4pPr>
      <a:lvl5pPr algn="l" rtl="0" eaLnBrk="0" fontAlgn="base" hangingPunct="0">
        <a:lnSpc>
          <a:spcPts val="2400"/>
        </a:lnSpc>
        <a:spcBef>
          <a:spcPct val="0"/>
        </a:spcBef>
        <a:spcAft>
          <a:spcPct val="0"/>
        </a:spcAft>
        <a:defRPr sz="2000" b="1">
          <a:solidFill>
            <a:schemeClr val="tx1"/>
          </a:solidFill>
          <a:latin typeface="Calibri" pitchFamily="34" charset="0"/>
          <a:cs typeface="Tahoma" pitchFamily="34" charset="0"/>
        </a:defRPr>
      </a:lvl5pPr>
      <a:lvl6pPr marL="457200" algn="ctr" rtl="0" eaLnBrk="1" fontAlgn="base" hangingPunct="1">
        <a:spcBef>
          <a:spcPct val="0"/>
        </a:spcBef>
        <a:spcAft>
          <a:spcPct val="0"/>
        </a:spcAft>
        <a:defRPr sz="3200">
          <a:solidFill>
            <a:schemeClr val="bg1"/>
          </a:solidFill>
          <a:latin typeface="Calibri" pitchFamily="34" charset="0"/>
        </a:defRPr>
      </a:lvl6pPr>
      <a:lvl7pPr marL="914400" algn="ctr" rtl="0" eaLnBrk="1" fontAlgn="base" hangingPunct="1">
        <a:spcBef>
          <a:spcPct val="0"/>
        </a:spcBef>
        <a:spcAft>
          <a:spcPct val="0"/>
        </a:spcAft>
        <a:defRPr sz="3200">
          <a:solidFill>
            <a:schemeClr val="bg1"/>
          </a:solidFill>
          <a:latin typeface="Calibri" pitchFamily="34" charset="0"/>
        </a:defRPr>
      </a:lvl7pPr>
      <a:lvl8pPr marL="1371600" algn="ctr" rtl="0" eaLnBrk="1" fontAlgn="base" hangingPunct="1">
        <a:spcBef>
          <a:spcPct val="0"/>
        </a:spcBef>
        <a:spcAft>
          <a:spcPct val="0"/>
        </a:spcAft>
        <a:defRPr sz="3200">
          <a:solidFill>
            <a:schemeClr val="bg1"/>
          </a:solidFill>
          <a:latin typeface="Calibri" pitchFamily="34" charset="0"/>
        </a:defRPr>
      </a:lvl8pPr>
      <a:lvl9pPr marL="1828800" algn="ctr" rtl="0" eaLnBrk="1" fontAlgn="base" hangingPunct="1">
        <a:spcBef>
          <a:spcPct val="0"/>
        </a:spcBef>
        <a:spcAft>
          <a:spcPct val="0"/>
        </a:spcAft>
        <a:defRPr sz="3200">
          <a:solidFill>
            <a:schemeClr val="bg1"/>
          </a:solidFill>
          <a:latin typeface="Calibri" pitchFamily="34" charset="0"/>
        </a:defRPr>
      </a:lvl9pPr>
    </p:titleStyle>
    <p:bodyStyle>
      <a:lvl1pPr marL="342900" indent="-342900" algn="l" rtl="0" eaLnBrk="0" fontAlgn="base" hangingPunct="0">
        <a:spcBef>
          <a:spcPct val="20000"/>
        </a:spcBef>
        <a:spcAft>
          <a:spcPct val="0"/>
        </a:spcAft>
        <a:buSzPct val="80000"/>
        <a:buBlip>
          <a:blip r:embed="rId10"/>
        </a:buBlip>
        <a:defRPr sz="2400" kern="1200">
          <a:solidFill>
            <a:schemeClr val="tx1"/>
          </a:solidFill>
          <a:latin typeface="Verdana" pitchFamily="34" charset="0"/>
          <a:ea typeface="+mn-ea"/>
          <a:cs typeface="+mn-cs"/>
        </a:defRPr>
      </a:lvl1pPr>
      <a:lvl2pPr marL="742950" indent="-285750" algn="l" rtl="0" eaLnBrk="0" fontAlgn="base" hangingPunct="0">
        <a:spcBef>
          <a:spcPct val="20000"/>
        </a:spcBef>
        <a:spcAft>
          <a:spcPct val="0"/>
        </a:spcAft>
        <a:buClr>
          <a:srgbClr val="00B0F0"/>
        </a:buClr>
        <a:buSzPct val="100000"/>
        <a:buFont typeface="Wingdings" pitchFamily="2" charset="2"/>
        <a:buChar char="§"/>
        <a:defRPr sz="2200" kern="1200">
          <a:solidFill>
            <a:schemeClr val="tx1"/>
          </a:solidFill>
          <a:latin typeface="Verdana" pitchFamily="34" charset="0"/>
          <a:ea typeface="+mn-ea"/>
          <a:cs typeface="+mn-cs"/>
        </a:defRPr>
      </a:lvl2pPr>
      <a:lvl3pPr marL="1143000" indent="-228600" algn="l" rtl="0" eaLnBrk="0" fontAlgn="base" hangingPunct="0">
        <a:spcBef>
          <a:spcPct val="20000"/>
        </a:spcBef>
        <a:spcAft>
          <a:spcPct val="0"/>
        </a:spcAft>
        <a:buClr>
          <a:srgbClr val="00B0F0"/>
        </a:buClr>
        <a:buSzPct val="60000"/>
        <a:buChar char="•"/>
        <a:defRPr sz="2000" kern="1200">
          <a:solidFill>
            <a:schemeClr val="tx1"/>
          </a:solidFill>
          <a:latin typeface="Verdana" pitchFamily="34" charset="0"/>
          <a:ea typeface="+mn-ea"/>
          <a:cs typeface="+mn-cs"/>
        </a:defRPr>
      </a:lvl3pPr>
      <a:lvl4pPr marL="1600200" indent="-228600" algn="l" rtl="0" eaLnBrk="0" fontAlgn="base" hangingPunct="0">
        <a:spcBef>
          <a:spcPct val="20000"/>
        </a:spcBef>
        <a:spcAft>
          <a:spcPct val="0"/>
        </a:spcAft>
        <a:buClr>
          <a:srgbClr val="7F7F7F"/>
        </a:buClr>
        <a:buFont typeface="Arial" pitchFamily="34" charset="0"/>
        <a:buChar char="–"/>
        <a:defRPr sz="2000" kern="1200">
          <a:solidFill>
            <a:schemeClr val="tx1"/>
          </a:solidFill>
          <a:latin typeface="Verdana"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it/git/tree/master/contrib/completi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mailto:johndoe@example.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6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s://fr.wikipedia.org/wiki/fr:n%C3%A9tiquette" TargetMode="External"/><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5" Type="http://schemas.openxmlformats.org/officeDocument/2006/relationships/image" Target="../media/image92.png"/><Relationship Id="rId4" Type="http://schemas.openxmlformats.org/officeDocument/2006/relationships/image" Target="../media/image91.png"/></Relationships>
</file>

<file path=ppt/slides/_rels/slide75.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hyperlink" Target="http://www.commentcamarche.net/faq/7961-petit-tuto-sur-vi-vim" TargetMode="External"/><Relationship Id="rId3" Type="http://schemas.openxmlformats.org/officeDocument/2006/relationships/hyperlink" Target="http://www-cs-students.stanford.edu/~blynn/gitmagic/intl/fr/ch02.html#_exercice" TargetMode="External"/><Relationship Id="rId7" Type="http://schemas.openxmlformats.org/officeDocument/2006/relationships/hyperlink" Target="https://github.com/petervanderdoes/gitflow-avh" TargetMode="External"/><Relationship Id="rId2" Type="http://schemas.openxmlformats.org/officeDocument/2006/relationships/hyperlink" Target="https://git-scm.com/book/fr/v1" TargetMode="External"/><Relationship Id="rId1" Type="http://schemas.openxmlformats.org/officeDocument/2006/relationships/slideLayout" Target="../slideLayouts/slideLayout1.xml"/><Relationship Id="rId6" Type="http://schemas.openxmlformats.org/officeDocument/2006/relationships/hyperlink" Target="https://danielkummer.github.io/git-flow-cheatsheet/" TargetMode="External"/><Relationship Id="rId5" Type="http://schemas.openxmlformats.org/officeDocument/2006/relationships/hyperlink" Target="http://nvie.com/posts/a-successful-git-branching-model/" TargetMode="External"/><Relationship Id="rId10" Type="http://schemas.openxmlformats.org/officeDocument/2006/relationships/hyperlink" Target="https://git-scm.com/book/fr/v1/Personnalisation-de-Git-Configuration-de-Git" TargetMode="External"/><Relationship Id="rId4" Type="http://schemas.openxmlformats.org/officeDocument/2006/relationships/hyperlink" Target="https://fr.atlassian.com/git/tutorials" TargetMode="External"/><Relationship Id="rId9" Type="http://schemas.openxmlformats.org/officeDocument/2006/relationships/hyperlink" Target="https://delicious-insights.com/fr/articles/bien-utiliser-git-merge-et-rebas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2201" y="2967335"/>
            <a:ext cx="8159605" cy="1323439"/>
          </a:xfrm>
          <a:prstGeom prst="rect">
            <a:avLst/>
          </a:prstGeom>
          <a:noFill/>
        </p:spPr>
        <p:txBody>
          <a:bodyPr wrap="none" lIns="91440" tIns="45720" rIns="91440" bIns="45720">
            <a:spAutoFit/>
          </a:bodyPr>
          <a:lstStyle/>
          <a:p>
            <a:pPr algn="ctr"/>
            <a:r>
              <a:rPr lang="fr-FR"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FORMATION</a:t>
            </a:r>
          </a:p>
          <a:p>
            <a:pPr algn="ctr"/>
            <a:r>
              <a:rPr lang="fr-FR"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Méthodologie de développement</a:t>
            </a:r>
            <a:endParaRPr lang="fr-FR"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4229589" y="4437112"/>
            <a:ext cx="696024" cy="46166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2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GIT</a:t>
            </a:r>
            <a:endParaRPr lang="fr-FR" sz="2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4" name="ZoneTexte 3"/>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245678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10</a:t>
            </a:fld>
            <a:endParaRPr lang="fr-FR" dirty="0"/>
          </a:p>
        </p:txBody>
      </p:sp>
      <p:pic>
        <p:nvPicPr>
          <p:cNvPr id="2050" name="Picture 2"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3" y="769713"/>
            <a:ext cx="8736906" cy="5539012"/>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69121310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11</a:t>
            </a:fld>
            <a:endParaRPr lang="fr-FR" dirty="0"/>
          </a:p>
        </p:txBody>
      </p:sp>
      <p:sp>
        <p:nvSpPr>
          <p:cNvPr id="7" name="ZoneTexte 6"/>
          <p:cNvSpPr txBox="1"/>
          <p:nvPr/>
        </p:nvSpPr>
        <p:spPr>
          <a:xfrm>
            <a:off x="463698" y="2525995"/>
            <a:ext cx="8352928" cy="830997"/>
          </a:xfrm>
          <a:prstGeom prst="rect">
            <a:avLst/>
          </a:prstGeom>
          <a:noFill/>
        </p:spPr>
        <p:txBody>
          <a:bodyPr wrap="square" rtlCol="0">
            <a:spAutoFit/>
          </a:bodyPr>
          <a:lstStyle/>
          <a:p>
            <a:pPr marL="342900" lvl="0" indent="-342900">
              <a:buFont typeface="+mj-lt"/>
              <a:buAutoNum type="arabicPeriod"/>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 </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etc</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gitconfig</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Contient les valeurs pour tous les utilisateurs et tous les dépôts du système. Si vous passez l'option --system à git config, il lit et écrit ce fichier spécifiquement.</a:t>
            </a:r>
          </a:p>
        </p:txBody>
      </p:sp>
      <p:sp>
        <p:nvSpPr>
          <p:cNvPr id="8" name="ZoneTexte 7"/>
          <p:cNvSpPr txBox="1"/>
          <p:nvPr/>
        </p:nvSpPr>
        <p:spPr>
          <a:xfrm>
            <a:off x="467544" y="3636313"/>
            <a:ext cx="8352928" cy="584775"/>
          </a:xfrm>
          <a:prstGeom prst="rect">
            <a:avLst/>
          </a:prstGeom>
          <a:noFill/>
        </p:spPr>
        <p:txBody>
          <a:bodyPr wrap="square" rtlCol="0">
            <a:spAutoFit/>
          </a:bodyPr>
          <a:lstStyle/>
          <a:p>
            <a:pPr marL="342900" lvl="0" indent="-342900">
              <a:buFont typeface="+mj-lt"/>
              <a:buAutoNum type="arabicPeriod" startAt="2"/>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 </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gitconfig</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Spécifique à votre utilisateur. Vous pouvez forcer Git à lire et écrire ce fichier en passant l'option --global.</a:t>
            </a:r>
          </a:p>
        </p:txBody>
      </p:sp>
      <p:sp>
        <p:nvSpPr>
          <p:cNvPr id="9" name="ZoneTexte 8"/>
          <p:cNvSpPr txBox="1"/>
          <p:nvPr/>
        </p:nvSpPr>
        <p:spPr>
          <a:xfrm>
            <a:off x="441177" y="2060848"/>
            <a:ext cx="8352928" cy="338554"/>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configuration peut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être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stockée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dans trois endroits différents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441177" y="4542219"/>
            <a:ext cx="8352928" cy="830997"/>
          </a:xfrm>
          <a:prstGeom prst="rect">
            <a:avLst/>
          </a:prstGeom>
          <a:noFill/>
        </p:spPr>
        <p:txBody>
          <a:bodyPr wrap="square" rtlCol="0">
            <a:spAutoFit/>
          </a:bodyPr>
          <a:lstStyle/>
          <a:p>
            <a:pPr marL="342900" indent="-342900">
              <a:buFont typeface="+mj-lt"/>
              <a:buAutoNum type="arabicPeriod" startAt="3"/>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 </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config</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dans le répertoire Git (c'est-à-dire .git/config) du dépôt en cours d'utilisation : spécifique au seul dépôt en cours. </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
        <p:nvSpPr>
          <p:cNvPr id="2" name="Rectangle 1"/>
          <p:cNvSpPr/>
          <p:nvPr/>
        </p:nvSpPr>
        <p:spPr>
          <a:xfrm>
            <a:off x="418057" y="1556792"/>
            <a:ext cx="3044423" cy="369332"/>
          </a:xfrm>
          <a:prstGeom prst="rect">
            <a:avLst/>
          </a:prstGeom>
        </p:spPr>
        <p:txBody>
          <a:bodyPr wrap="non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commande : git config </a:t>
            </a:r>
          </a:p>
        </p:txBody>
      </p:sp>
      <p:sp>
        <p:nvSpPr>
          <p:cNvPr id="11" name="ZoneTexte 10"/>
          <p:cNvSpPr txBox="1"/>
          <p:nvPr/>
        </p:nvSpPr>
        <p:spPr>
          <a:xfrm>
            <a:off x="467544" y="5508521"/>
            <a:ext cx="8352928" cy="584775"/>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Chaque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niveau surcharge le niveau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précédent</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valeurs dans .git/config surchargent celles de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etc</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gitconfig</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ZoneTexte 11"/>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3" name="Rectangle 12"/>
          <p:cNvSpPr/>
          <p:nvPr/>
        </p:nvSpPr>
        <p:spPr>
          <a:xfrm>
            <a:off x="418056" y="909492"/>
            <a:ext cx="2775119" cy="369332"/>
          </a:xfrm>
          <a:prstGeom prst="rect">
            <a:avLst/>
          </a:prstGeom>
        </p:spPr>
        <p:txBody>
          <a:bodyPr wrap="non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configuration de GIT</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927845702"/>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1000"/>
                                        <p:tgtEl>
                                          <p:spTgt spid="10">
                                            <p:txEl>
                                              <p:pRg st="0" end="0"/>
                                            </p:txEl>
                                          </p:spTgt>
                                        </p:tgtEl>
                                      </p:cBhvr>
                                    </p:animEffect>
                                    <p:anim calcmode="lin" valueType="num">
                                      <p:cBhvr>
                                        <p:cTn id="4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 grpId="0"/>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12</a:t>
            </a:fld>
            <a:endParaRPr lang="fr-FR" dirty="0"/>
          </a:p>
        </p:txBody>
      </p:sp>
      <p:sp>
        <p:nvSpPr>
          <p:cNvPr id="10" name="ZoneTexte 9"/>
          <p:cNvSpPr txBox="1"/>
          <p:nvPr/>
        </p:nvSpPr>
        <p:spPr>
          <a:xfrm>
            <a:off x="466061" y="2189399"/>
            <a:ext cx="835292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L’éditeur	</a:t>
            </a:r>
            <a:endParaRPr lang="fr-FR" dirty="0"/>
          </a:p>
        </p:txBody>
      </p:sp>
      <p:sp>
        <p:nvSpPr>
          <p:cNvPr id="11" name="ZoneTexte 10"/>
          <p:cNvSpPr txBox="1"/>
          <p:nvPr/>
        </p:nvSpPr>
        <p:spPr>
          <a:xfrm>
            <a:off x="466061" y="2513624"/>
            <a:ext cx="835292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config --global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core.editor</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a:t>
            </a:r>
            <a:endParaRPr lang="fr-FR" dirty="0"/>
          </a:p>
        </p:txBody>
      </p:sp>
      <p:sp>
        <p:nvSpPr>
          <p:cNvPr id="12" name="ZoneTexte 11"/>
          <p:cNvSpPr txBox="1"/>
          <p:nvPr/>
        </p:nvSpPr>
        <p:spPr>
          <a:xfrm>
            <a:off x="466061" y="3309574"/>
            <a:ext cx="835292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Visualisation graphique des logs	</a:t>
            </a:r>
            <a:endParaRPr lang="fr-FR" dirty="0"/>
          </a:p>
        </p:txBody>
      </p:sp>
      <p:sp>
        <p:nvSpPr>
          <p:cNvPr id="13" name="ZoneTexte 12"/>
          <p:cNvSpPr txBox="1"/>
          <p:nvPr/>
        </p:nvSpPr>
        <p:spPr>
          <a:xfrm>
            <a:off x="466061" y="3693855"/>
            <a:ext cx="8352928" cy="369332"/>
          </a:xfrm>
          <a:prstGeom prst="rect">
            <a:avLst/>
          </a:prstGeom>
          <a:noFill/>
        </p:spPr>
        <p:txBody>
          <a:bodyPr wrap="square" rtlCol="0">
            <a:spAutoFit/>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config</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--global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alias.k</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gitk</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--all &amp;'</a:t>
            </a:r>
            <a:endParaRPr lang="fr-FR" dirty="0"/>
          </a:p>
        </p:txBody>
      </p:sp>
      <p:sp>
        <p:nvSpPr>
          <p:cNvPr id="14" name="ZoneTexte 13"/>
          <p:cNvSpPr txBox="1"/>
          <p:nvPr/>
        </p:nvSpPr>
        <p:spPr>
          <a:xfrm>
            <a:off x="395536" y="4527270"/>
            <a:ext cx="835292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gitignore</a:t>
            </a:r>
            <a:endParaRPr lang="fr-FR" dirty="0"/>
          </a:p>
        </p:txBody>
      </p:sp>
      <p:sp>
        <p:nvSpPr>
          <p:cNvPr id="15" name="ZoneTexte 14"/>
          <p:cNvSpPr txBox="1"/>
          <p:nvPr/>
        </p:nvSpPr>
        <p:spPr>
          <a:xfrm>
            <a:off x="437803" y="4972628"/>
            <a:ext cx="8352928" cy="307777"/>
          </a:xfrm>
          <a:prstGeom prst="rect">
            <a:avLst/>
          </a:prstGeom>
          <a:noFill/>
        </p:spPr>
        <p:txBody>
          <a:bodyPr wrap="square" rtlCol="0">
            <a:spAutoFit/>
          </a:bodyPr>
          <a:lstStyle/>
          <a:p>
            <a:r>
              <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a:t>
            </a:r>
            <a:r>
              <a:rPr lang="en-US"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a:t>
            </a:r>
            <a:r>
              <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gitignore</a:t>
            </a:r>
            <a:r>
              <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permet</a:t>
            </a:r>
            <a:r>
              <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d’ignorer</a:t>
            </a:r>
            <a:r>
              <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des </a:t>
            </a:r>
            <a:r>
              <a:rPr lang="en-US"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fichiers</a:t>
            </a:r>
            <a:r>
              <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a:t>
            </a:r>
            <a:r>
              <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utilisant</a:t>
            </a:r>
            <a:r>
              <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des expressions </a:t>
            </a:r>
            <a:r>
              <a:rPr lang="en-US"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régulières</a:t>
            </a:r>
            <a:endParaRPr lang="fr-FR" sz="1400" dirty="0"/>
          </a:p>
        </p:txBody>
      </p:sp>
      <p:sp>
        <p:nvSpPr>
          <p:cNvPr id="16" name="Rectangle 5"/>
          <p:cNvSpPr>
            <a:spLocks noChangeArrowheads="1"/>
          </p:cNvSpPr>
          <p:nvPr/>
        </p:nvSpPr>
        <p:spPr bwMode="auto">
          <a:xfrm>
            <a:off x="425680" y="1280954"/>
            <a:ext cx="66957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config --global user.name "Prénom Nom"</a:t>
            </a:r>
            <a:endParaRPr lang="en-US" alt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a:t>
            </a:r>
            <a:r>
              <a:rPr lang="en-US" alt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altLang="fr-FR"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config</a:t>
            </a:r>
            <a:r>
              <a:rPr lang="en-US" alt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--global </a:t>
            </a:r>
            <a:r>
              <a:rPr lang="en-US" altLang="fr-FR"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user.email</a:t>
            </a:r>
            <a:r>
              <a:rPr lang="en-US" alt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"votre@email.com"</a:t>
            </a:r>
            <a:r>
              <a:rPr lang="fr-FR" alt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
        <p:nvSpPr>
          <p:cNvPr id="17" name="ZoneTexte 1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Rectangle 17"/>
          <p:cNvSpPr/>
          <p:nvPr/>
        </p:nvSpPr>
        <p:spPr>
          <a:xfrm>
            <a:off x="418056" y="909492"/>
            <a:ext cx="2775119" cy="369332"/>
          </a:xfrm>
          <a:prstGeom prst="rect">
            <a:avLst/>
          </a:prstGeom>
        </p:spPr>
        <p:txBody>
          <a:bodyPr wrap="non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configuration de GIT</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251103702"/>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13</a:t>
            </a:fld>
            <a:endParaRPr lang="fr-FR" dirty="0"/>
          </a:p>
        </p:txBody>
      </p:sp>
      <p:sp>
        <p:nvSpPr>
          <p:cNvPr id="10" name="ZoneTexte 9"/>
          <p:cNvSpPr txBox="1"/>
          <p:nvPr/>
        </p:nvSpPr>
        <p:spPr>
          <a:xfrm>
            <a:off x="424590" y="1897883"/>
            <a:ext cx="1843154" cy="338554"/>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couleurs</a:t>
            </a:r>
            <a:endParaRPr lang="fr-FR" sz="1600" dirty="0"/>
          </a:p>
        </p:txBody>
      </p:sp>
      <p:sp>
        <p:nvSpPr>
          <p:cNvPr id="4" name="Rectangle 2"/>
          <p:cNvSpPr>
            <a:spLocks noChangeArrowheads="1"/>
          </p:cNvSpPr>
          <p:nvPr/>
        </p:nvSpPr>
        <p:spPr bwMode="auto">
          <a:xfrm>
            <a:off x="395536" y="2413044"/>
            <a:ext cx="59803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fr-FR" alt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a:t>
            </a:r>
            <a:r>
              <a:rPr lang="fr-FR" alt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couleurs doivent être « </a:t>
            </a:r>
            <a:r>
              <a:rPr lang="fr-FR" altLang="fr-FR" sz="1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escapées</a:t>
            </a:r>
            <a:r>
              <a:rPr lang="fr-FR" alt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le code de la couleur doit être suivi par un m</a:t>
            </a:r>
            <a:r>
              <a:rPr lang="fr-FR" alt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pic>
        <p:nvPicPr>
          <p:cNvPr id="6" name="Image 5"/>
          <p:cNvPicPr>
            <a:picLocks noChangeAspect="1"/>
          </p:cNvPicPr>
          <p:nvPr/>
        </p:nvPicPr>
        <p:blipFill>
          <a:blip r:embed="rId3"/>
          <a:stretch>
            <a:fillRect/>
          </a:stretch>
        </p:blipFill>
        <p:spPr>
          <a:xfrm>
            <a:off x="6660232" y="4293096"/>
            <a:ext cx="2094121" cy="1872208"/>
          </a:xfrm>
          <a:prstGeom prst="rect">
            <a:avLst/>
          </a:prstGeom>
        </p:spPr>
      </p:pic>
      <p:sp>
        <p:nvSpPr>
          <p:cNvPr id="2" name="Rectangle 1"/>
          <p:cNvSpPr/>
          <p:nvPr/>
        </p:nvSpPr>
        <p:spPr>
          <a:xfrm>
            <a:off x="418057" y="1484784"/>
            <a:ext cx="1313180" cy="369332"/>
          </a:xfrm>
          <a:prstGeom prst="rect">
            <a:avLst/>
          </a:prstGeom>
        </p:spPr>
        <p:txBody>
          <a:bodyPr wrap="none">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prompt</a:t>
            </a:r>
            <a:endParaRPr lang="fr-FR" dirty="0"/>
          </a:p>
        </p:txBody>
      </p:sp>
      <p:pic>
        <p:nvPicPr>
          <p:cNvPr id="11" name="Image 10"/>
          <p:cNvPicPr>
            <a:picLocks noChangeAspect="1"/>
          </p:cNvPicPr>
          <p:nvPr/>
        </p:nvPicPr>
        <p:blipFill>
          <a:blip r:embed="rId4"/>
          <a:stretch>
            <a:fillRect/>
          </a:stretch>
        </p:blipFill>
        <p:spPr>
          <a:xfrm>
            <a:off x="6585064" y="1626464"/>
            <a:ext cx="2120540" cy="2497032"/>
          </a:xfrm>
          <a:prstGeom prst="rect">
            <a:avLst/>
          </a:prstGeom>
        </p:spPr>
      </p:pic>
      <p:sp>
        <p:nvSpPr>
          <p:cNvPr id="12" name="Rectangle 11"/>
          <p:cNvSpPr/>
          <p:nvPr/>
        </p:nvSpPr>
        <p:spPr>
          <a:xfrm>
            <a:off x="395536" y="2952234"/>
            <a:ext cx="5980393" cy="461665"/>
          </a:xfrm>
          <a:prstGeom prst="rect">
            <a:avLst/>
          </a:prstGeom>
        </p:spPr>
        <p:txBody>
          <a:bodyPr wrap="square">
            <a:spAutoFit/>
          </a:bodyPr>
          <a:lstStyle/>
          <a:p>
            <a:pPr lvl="0" algn="just" eaLnBrk="0" hangingPunct="0"/>
            <a:r>
              <a:rPr lang="fr-FR" alt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Mettre </a:t>
            </a:r>
            <a:r>
              <a:rPr lang="fr-FR" altLang="fr-FR" sz="1200" b="1" i="1" dirty="0">
                <a:ln w="1905"/>
                <a:solidFill>
                  <a:schemeClr val="tx2">
                    <a:lumMod val="75000"/>
                    <a:lumOff val="2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\[\033[‹</a:t>
            </a:r>
            <a:r>
              <a:rPr lang="fr-FR" altLang="fr-FR" sz="1200" b="1" i="1" dirty="0" err="1">
                <a:ln w="1905"/>
                <a:solidFill>
                  <a:schemeClr val="tx2">
                    <a:lumMod val="75000"/>
                    <a:lumOff val="2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code›m</a:t>
            </a:r>
            <a:r>
              <a:rPr lang="fr-FR" altLang="fr-FR" sz="1200" b="1" i="1" dirty="0">
                <a:ln w="1905"/>
                <a:solidFill>
                  <a:schemeClr val="tx2">
                    <a:lumMod val="75000"/>
                    <a:lumOff val="2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fr-FR" alt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et </a:t>
            </a:r>
            <a:r>
              <a:rPr lang="fr-FR" altLang="fr-FR" sz="1200" b="1" i="1" dirty="0">
                <a:ln w="1905"/>
                <a:solidFill>
                  <a:schemeClr val="tx2">
                    <a:lumMod val="75000"/>
                    <a:lumOff val="2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\[\033[0m\] </a:t>
            </a:r>
            <a:r>
              <a:rPr lang="fr-FR" alt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autour de la partie de votre prompt que vous voulez personnaliser. </a:t>
            </a:r>
          </a:p>
        </p:txBody>
      </p:sp>
      <p:sp>
        <p:nvSpPr>
          <p:cNvPr id="13" name="Rectangle 12"/>
          <p:cNvSpPr/>
          <p:nvPr/>
        </p:nvSpPr>
        <p:spPr>
          <a:xfrm>
            <a:off x="432048" y="3568948"/>
            <a:ext cx="5943881" cy="461665"/>
          </a:xfrm>
          <a:prstGeom prst="rect">
            <a:avLst/>
          </a:prstGeom>
        </p:spPr>
        <p:txBody>
          <a:bodyPr wrap="square">
            <a:spAutoFit/>
          </a:bodyPr>
          <a:lstStyle/>
          <a:p>
            <a:pPr lvl="0" algn="just" eaLnBrk="0" hangingPunct="0"/>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 deux couleurs sont </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données, la première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est au premier plan et </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seconde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est l'arrière-plan</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432048" y="4263479"/>
            <a:ext cx="5868144" cy="461665"/>
          </a:xfrm>
          <a:prstGeom prst="rect">
            <a:avLst/>
          </a:prstGeom>
        </p:spPr>
        <p:txBody>
          <a:bodyPr wrap="square">
            <a:spAutoFit/>
          </a:bodyPr>
          <a:lstStyle/>
          <a:p>
            <a:r>
              <a:rPr lang="en-US" sz="1200" b="1" i="1" dirty="0">
                <a:ln w="1905"/>
                <a:solidFill>
                  <a:schemeClr val="tx2">
                    <a:lumMod val="75000"/>
                    <a:lumOff val="2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echo -e "\033[01;32m\033[44mHello world\033[0m"</a:t>
            </a:r>
            <a:endParaRPr lang="fr-FR" sz="1200" b="1" i="1" dirty="0">
              <a:ln w="1905"/>
              <a:solidFill>
                <a:schemeClr val="tx2">
                  <a:lumMod val="75000"/>
                  <a:lumOff val="2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affiche « Hello world » en vert sur fond bleu. </a:t>
            </a:r>
          </a:p>
        </p:txBody>
      </p:sp>
      <p:sp>
        <p:nvSpPr>
          <p:cNvPr id="15" name="Rectangle 14"/>
          <p:cNvSpPr/>
          <p:nvPr/>
        </p:nvSpPr>
        <p:spPr>
          <a:xfrm>
            <a:off x="432048" y="4902259"/>
            <a:ext cx="6012160" cy="830997"/>
          </a:xfrm>
          <a:prstGeom prst="rect">
            <a:avLst/>
          </a:prstGeom>
        </p:spPr>
        <p:txBody>
          <a:bodyPr wrap="square">
            <a:spAutoFit/>
          </a:bodyPr>
          <a:lstStyle/>
          <a:p>
            <a:pPr algn="just"/>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L’ensemble peut être raccourci en précisant en une seule instruction, la couleur de fond, celle du texte et éventuellement un (ou des) paramètre(s) d’action(s) :</a:t>
            </a:r>
          </a:p>
          <a:p>
            <a:pPr algn="just"/>
            <a:r>
              <a:rPr lang="en-US" sz="1200" b="1" i="1" dirty="0">
                <a:ln w="1905"/>
                <a:solidFill>
                  <a:schemeClr val="tx2">
                    <a:lumMod val="75000"/>
                    <a:lumOff val="2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echo -e "\033[05;01;32;44mHello world\033[0m"</a:t>
            </a:r>
            <a:endParaRPr lang="fr-FR" sz="1200" b="1" i="1" dirty="0">
              <a:ln w="1905"/>
              <a:solidFill>
                <a:schemeClr val="tx2">
                  <a:lumMod val="75000"/>
                  <a:lumOff val="25000"/>
                </a:schemeClr>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algn="just"/>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Affiche « Hello world » </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 clignotant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(05</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gras (01),</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vert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(32), </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sur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fond bleu (44).</a:t>
            </a:r>
            <a:endParaRPr lang="fr-FR" alt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ZoneTexte 1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Rectangle 17"/>
          <p:cNvSpPr/>
          <p:nvPr/>
        </p:nvSpPr>
        <p:spPr>
          <a:xfrm>
            <a:off x="418056" y="909492"/>
            <a:ext cx="2775119" cy="369332"/>
          </a:xfrm>
          <a:prstGeom prst="rect">
            <a:avLst/>
          </a:prstGeom>
        </p:spPr>
        <p:txBody>
          <a:bodyPr wrap="non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configuration de GIT</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94831320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2"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14</a:t>
            </a:fld>
            <a:endParaRPr lang="fr-FR" dirty="0"/>
          </a:p>
        </p:txBody>
      </p:sp>
      <p:sp>
        <p:nvSpPr>
          <p:cNvPr id="7" name="ZoneTexte 6"/>
          <p:cNvSpPr txBox="1"/>
          <p:nvPr/>
        </p:nvSpPr>
        <p:spPr>
          <a:xfrm>
            <a:off x="418057" y="5265058"/>
            <a:ext cx="8352928" cy="338554"/>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Dans votre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bashrc</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ajouter à la fin</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1600" dirty="0"/>
          </a:p>
        </p:txBody>
      </p:sp>
      <p:sp>
        <p:nvSpPr>
          <p:cNvPr id="8" name="ZoneTexte 7"/>
          <p:cNvSpPr txBox="1"/>
          <p:nvPr/>
        </p:nvSpPr>
        <p:spPr>
          <a:xfrm>
            <a:off x="418057" y="5625098"/>
            <a:ext cx="8352928" cy="900246"/>
          </a:xfrm>
          <a:prstGeom prst="rect">
            <a:avLst/>
          </a:prstGeom>
          <a:noFill/>
        </p:spPr>
        <p:txBody>
          <a:bodyPr wrap="square" rtlCol="0">
            <a:spAutoFit/>
          </a:bodyPr>
          <a:lstStyle/>
          <a:p>
            <a:r>
              <a:rPr lang="en-US" sz="1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 [ -f "/</a:t>
            </a:r>
            <a:r>
              <a:rPr lang="en-US" sz="105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etc</a:t>
            </a:r>
            <a:r>
              <a:rPr lang="en-US" sz="1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05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bash_completion.d</a:t>
            </a:r>
            <a:r>
              <a:rPr lang="en-US" sz="1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/git-prompt.sh" ]; then</a:t>
            </a:r>
            <a:endParaRPr lang="fr-FR" sz="1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sz="1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source /etc/bash_completion.d/git-prompt.sh</a:t>
            </a:r>
            <a:endParaRPr lang="fr-FR" sz="1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sz="1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a:t>
            </a:r>
          </a:p>
          <a:p>
            <a:endParaRPr lang="en-US" sz="1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sz="1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export PS1='\[\033[01;32m\]\u@\h\[\033[01;30m\](\t)\[\033[01;35m\] \w\[\033[31m\]$(__git_ps1 "(%s)") \[\033[01;33m\]$\[\033[0m\] '</a:t>
            </a:r>
            <a:endParaRPr lang="fr-FR" sz="1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95536" y="2321427"/>
            <a:ext cx="8352928" cy="584775"/>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Copier les fichiers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https</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github.com/git/git/tree/master/contrib/completion</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dans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etc</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bash_completion.d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10" name="ZoneTexte 9"/>
          <p:cNvSpPr txBox="1"/>
          <p:nvPr/>
        </p:nvSpPr>
        <p:spPr>
          <a:xfrm>
            <a:off x="424590" y="1897883"/>
            <a:ext cx="8352928" cy="338554"/>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informations utiles</a:t>
            </a:r>
            <a:endParaRPr lang="fr-FR" sz="1600" dirty="0"/>
          </a:p>
        </p:txBody>
      </p:sp>
      <p:sp>
        <p:nvSpPr>
          <p:cNvPr id="2" name="Rectangle 1"/>
          <p:cNvSpPr/>
          <p:nvPr/>
        </p:nvSpPr>
        <p:spPr>
          <a:xfrm>
            <a:off x="418057" y="1484784"/>
            <a:ext cx="1313180" cy="369332"/>
          </a:xfrm>
          <a:prstGeom prst="rect">
            <a:avLst/>
          </a:prstGeom>
        </p:spPr>
        <p:txBody>
          <a:bodyPr wrap="none">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prompt</a:t>
            </a:r>
            <a:endParaRPr lang="fr-FR" dirty="0"/>
          </a:p>
        </p:txBody>
      </p:sp>
      <p:pic>
        <p:nvPicPr>
          <p:cNvPr id="11" name="Image 10"/>
          <p:cNvPicPr>
            <a:picLocks noChangeAspect="1"/>
          </p:cNvPicPr>
          <p:nvPr/>
        </p:nvPicPr>
        <p:blipFill>
          <a:blip r:embed="rId4"/>
          <a:stretch>
            <a:fillRect/>
          </a:stretch>
        </p:blipFill>
        <p:spPr>
          <a:xfrm>
            <a:off x="395536" y="3013856"/>
            <a:ext cx="7772400" cy="2140644"/>
          </a:xfrm>
          <a:prstGeom prst="rect">
            <a:avLst/>
          </a:prstGeom>
        </p:spPr>
      </p:pic>
      <p:sp>
        <p:nvSpPr>
          <p:cNvPr id="13" name="ZoneTexte 12"/>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418056" y="909492"/>
            <a:ext cx="2775119" cy="369332"/>
          </a:xfrm>
          <a:prstGeom prst="rect">
            <a:avLst/>
          </a:prstGeom>
        </p:spPr>
        <p:txBody>
          <a:bodyPr wrap="non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configuration de GIT</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51015597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15</a:t>
            </a:fld>
            <a:endParaRPr lang="fr-FR" dirty="0"/>
          </a:p>
        </p:txBody>
      </p:sp>
      <p:sp>
        <p:nvSpPr>
          <p:cNvPr id="3" name="ZoneTexte 2"/>
          <p:cNvSpPr txBox="1"/>
          <p:nvPr/>
        </p:nvSpPr>
        <p:spPr>
          <a:xfrm>
            <a:off x="309984" y="2705635"/>
            <a:ext cx="8494633" cy="3293209"/>
          </a:xfrm>
          <a:prstGeom prst="rect">
            <a:avLst/>
          </a:prstGeom>
          <a:noFill/>
        </p:spPr>
        <p:txBody>
          <a:bodyPr wrap="non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Quelques alias utiles :</a:t>
            </a:r>
          </a:p>
          <a:p>
            <a:pPr marL="285750" indent="-285750">
              <a:buFont typeface="Arial" panose="020B0604020202020204" pitchFamily="34" charset="0"/>
              <a:buChar char="•"/>
            </a:pP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checkout</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passage d’une branche à l’autre</a:t>
            </a:r>
          </a:p>
          <a:p>
            <a:pPr marL="285750" indent="-285750">
              <a:buFont typeface="Arial" panose="020B0604020202020204" pitchFamily="34" charset="0"/>
              <a:buChar char="•"/>
            </a:pP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ci =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 dans le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repository</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local</a:t>
            </a:r>
          </a:p>
          <a:p>
            <a:pPr marL="285750" indent="-285750">
              <a:buFont typeface="Arial" panose="020B0604020202020204" pitchFamily="34" charset="0"/>
              <a:buChar char="•"/>
            </a:pPr>
            <a:r>
              <a:rPr lang="en-US"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status -u	</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statut</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du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dépôt</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local avec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visu</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des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fichiers</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non </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trackés</a:t>
            </a: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buFont typeface="Arial" panose="020B0604020202020204" pitchFamily="34" charset="0"/>
              <a:buChar char="•"/>
            </a:pP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branch </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vv</a:t>
            </a: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details des branches</a:t>
            </a:r>
          </a:p>
          <a:p>
            <a:pPr marL="285750" indent="-285750">
              <a:buFont typeface="Arial" panose="020B0604020202020204" pitchFamily="34" charset="0"/>
              <a:buChar char="•"/>
            </a:pP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amend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commit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amend</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amender un commit</a:t>
            </a:r>
          </a:p>
          <a:p>
            <a:pPr marL="285750" indent="-285750">
              <a:buFont typeface="Arial" panose="020B0604020202020204" pitchFamily="34" charset="0"/>
              <a:buChar char="•"/>
            </a:pP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 =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gitk</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--all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&amp; = ouvre avec toutes les branches</a:t>
            </a:r>
          </a:p>
          <a:p>
            <a:pPr marL="285750" indent="-285750">
              <a:buFont typeface="Arial" panose="020B0604020202020204" pitchFamily="34" charset="0"/>
              <a:buChar char="•"/>
            </a:pP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g1 = Détails du dernier commit</a:t>
            </a:r>
          </a:p>
          <a:p>
            <a:pPr marL="285750" indent="-285750">
              <a:buFont typeface="Arial" panose="020B0604020202020204" pitchFamily="34" charset="0"/>
              <a:buChar cha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lg2 = Détails des 2 derniers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avec visu des différences</a:t>
            </a:r>
          </a:p>
          <a:p>
            <a:pPr marL="285750" indent="-285750">
              <a:buFont typeface="Arial" panose="020B0604020202020204" pitchFamily="34" charset="0"/>
              <a:buChar cha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lg9 = les 9 derniers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buFont typeface="Arial" panose="020B0604020202020204" pitchFamily="34" charset="0"/>
              <a:buChar cha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conflits = visu des fichiers en conflit</a:t>
            </a:r>
          </a:p>
          <a:p>
            <a:pPr marL="285750" indent="-285750">
              <a:buFont typeface="Arial" panose="020B0604020202020204" pitchFamily="34" charset="0"/>
              <a:buChar char="•"/>
            </a:pP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lias = visu des alias</a:t>
            </a:r>
          </a:p>
          <a:p>
            <a:pPr marL="285750" indent="-285750">
              <a:buFont typeface="Arial" panose="020B0604020202020204" pitchFamily="34" charset="0"/>
              <a:buChar char="•"/>
            </a:pP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demon</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lance le daemon en local pour permettre des pull/</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fetch</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de votre repos</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Rectangle 1"/>
          <p:cNvSpPr/>
          <p:nvPr/>
        </p:nvSpPr>
        <p:spPr>
          <a:xfrm>
            <a:off x="323528" y="1484784"/>
            <a:ext cx="1159292" cy="369332"/>
          </a:xfrm>
          <a:prstGeom prst="rect">
            <a:avLst/>
          </a:prstGeom>
        </p:spPr>
        <p:txBody>
          <a:bodyPr wrap="non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alias</a:t>
            </a:r>
            <a:endParaRPr lang="fr-FR" dirty="0"/>
          </a:p>
        </p:txBody>
      </p:sp>
      <p:sp>
        <p:nvSpPr>
          <p:cNvPr id="4" name="Rectangle 3"/>
          <p:cNvSpPr/>
          <p:nvPr/>
        </p:nvSpPr>
        <p:spPr>
          <a:xfrm>
            <a:off x="323528" y="2060848"/>
            <a:ext cx="7128792" cy="369332"/>
          </a:xfrm>
          <a:prstGeom prst="rect">
            <a:avLst/>
          </a:prstGeom>
        </p:spPr>
        <p:txBody>
          <a:bodyPr wrap="square">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config --global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alias.monAlias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maCommande</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a:off x="418056" y="909492"/>
            <a:ext cx="2775119" cy="369332"/>
          </a:xfrm>
          <a:prstGeom prst="rect">
            <a:avLst/>
          </a:prstGeom>
        </p:spPr>
        <p:txBody>
          <a:bodyPr wrap="non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configuration de GIT</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5052012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16</a:t>
            </a:fld>
            <a:endParaRPr lang="fr-FR" dirty="0"/>
          </a:p>
        </p:txBody>
      </p:sp>
      <p:sp>
        <p:nvSpPr>
          <p:cNvPr id="7" name="ZoneTexte 6"/>
          <p:cNvSpPr txBox="1"/>
          <p:nvPr/>
        </p:nvSpPr>
        <p:spPr>
          <a:xfrm>
            <a:off x="418056" y="1677802"/>
            <a:ext cx="5873724" cy="646331"/>
          </a:xfrm>
          <a:prstGeom prst="rect">
            <a:avLst/>
          </a:prstGeom>
          <a:noFill/>
        </p:spPr>
        <p:txBody>
          <a:bodyPr wrap="non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Outil  de différence /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config --global </a:t>
            </a:r>
            <a:r>
              <a:rPr lang="fr-FR" sz="2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merge.tool</a:t>
            </a: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diffmerge</a:t>
            </a:r>
            <a:endPar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ZoneTexte 7"/>
          <p:cNvSpPr txBox="1"/>
          <p:nvPr/>
        </p:nvSpPr>
        <p:spPr>
          <a:xfrm>
            <a:off x="418056" y="2780928"/>
            <a:ext cx="4451860" cy="1261884"/>
          </a:xfrm>
          <a:prstGeom prst="rect">
            <a:avLst/>
          </a:prstGeom>
          <a:noFill/>
        </p:spPr>
        <p:txBody>
          <a:bodyPr wrap="non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Voir sa configuration :</a:t>
            </a:r>
          </a:p>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config --</a:t>
            </a:r>
            <a:r>
              <a:rPr lang="fr-FR" sz="2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list</a:t>
            </a:r>
            <a:endPar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git </a:t>
            </a:r>
            <a:r>
              <a:rPr 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config --</a:t>
            </a:r>
            <a:r>
              <a:rPr lang="fr-FR"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get-regexp</a:t>
            </a:r>
            <a:r>
              <a:rPr 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alias</a:t>
            </a:r>
          </a:p>
          <a:p>
            <a:r>
              <a:rPr 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config user.name</a:t>
            </a:r>
          </a:p>
        </p:txBody>
      </p:sp>
      <p:sp>
        <p:nvSpPr>
          <p:cNvPr id="10" name="ZoneTexte 9"/>
          <p:cNvSpPr txBox="1"/>
          <p:nvPr/>
        </p:nvSpPr>
        <p:spPr>
          <a:xfrm>
            <a:off x="418056" y="4509120"/>
            <a:ext cx="3071675" cy="646331"/>
          </a:xfrm>
          <a:prstGeom prst="rect">
            <a:avLst/>
          </a:prstGeom>
          <a:noFill/>
        </p:spPr>
        <p:txBody>
          <a:bodyPr wrap="non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Obtenir de l’aide :</a:t>
            </a:r>
          </a:p>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help &lt;verbe&gt;</a:t>
            </a:r>
          </a:p>
        </p:txBody>
      </p:sp>
      <p:sp>
        <p:nvSpPr>
          <p:cNvPr id="11" name="ZoneTexte 10"/>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Rectangle 11"/>
          <p:cNvSpPr/>
          <p:nvPr/>
        </p:nvSpPr>
        <p:spPr>
          <a:xfrm>
            <a:off x="418056" y="909492"/>
            <a:ext cx="2775119" cy="369332"/>
          </a:xfrm>
          <a:prstGeom prst="rect">
            <a:avLst/>
          </a:prstGeom>
        </p:spPr>
        <p:txBody>
          <a:bodyPr wrap="non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configuration de GIT</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680961636"/>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5584155"/>
            <a:ext cx="765175" cy="365125"/>
          </a:xfrm>
        </p:spPr>
        <p:txBody>
          <a:bodyPr/>
          <a:lstStyle/>
          <a:p>
            <a:pPr>
              <a:defRPr/>
            </a:pPr>
            <a:fld id="{9C040F47-45B7-414B-9C2C-6AF3C3CFC679}" type="slidenum">
              <a:rPr lang="fr-FR" smtClean="0"/>
              <a:pPr>
                <a:defRPr/>
              </a:pPr>
              <a:t>17</a:t>
            </a:fld>
            <a:endParaRPr lang="fr-FR" dirty="0"/>
          </a:p>
        </p:txBody>
      </p:sp>
      <p:sp>
        <p:nvSpPr>
          <p:cNvPr id="3" name="ZoneTexte 2"/>
          <p:cNvSpPr txBox="1"/>
          <p:nvPr/>
        </p:nvSpPr>
        <p:spPr>
          <a:xfrm>
            <a:off x="323528" y="1192262"/>
            <a:ext cx="5961953" cy="646331"/>
          </a:xfrm>
          <a:prstGeom prst="rect">
            <a:avLst/>
          </a:prstGeom>
          <a:noFill/>
        </p:spPr>
        <p:txBody>
          <a:bodyPr wrap="none" rtlCol="0">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config --global user.name "John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Doe</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config --global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user.email</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johndoe@example.com</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ZoneTexte 6"/>
          <p:cNvSpPr txBox="1"/>
          <p:nvPr/>
        </p:nvSpPr>
        <p:spPr>
          <a:xfrm>
            <a:off x="323528" y="2047066"/>
            <a:ext cx="122413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init</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ZoneTexte 7"/>
          <p:cNvSpPr txBox="1"/>
          <p:nvPr/>
        </p:nvSpPr>
        <p:spPr>
          <a:xfrm>
            <a:off x="323528" y="2056358"/>
            <a:ext cx="7641836" cy="646331"/>
          </a:xfrm>
          <a:prstGeom prst="rect">
            <a:avLst/>
          </a:prstGeom>
          <a:noFill/>
        </p:spPr>
        <p:txBody>
          <a:bodyPr wrap="non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crée le dépôt local : .git</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vim</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.git/HEAD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323528" y="2346131"/>
            <a:ext cx="7487947" cy="646331"/>
          </a:xfrm>
          <a:prstGeom prst="rect">
            <a:avLst/>
          </a:prstGeom>
          <a:noFill/>
        </p:spPr>
        <p:txBody>
          <a:bodyPr wrap="non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refs</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heads</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a:t>
            </a:r>
          </a:p>
          <a:p>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ll</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heads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ZoneTexte 10"/>
          <p:cNvSpPr txBox="1"/>
          <p:nvPr/>
        </p:nvSpPr>
        <p:spPr>
          <a:xfrm>
            <a:off x="323528" y="2632422"/>
            <a:ext cx="5756704" cy="923330"/>
          </a:xfrm>
          <a:prstGeom prst="rect">
            <a:avLst/>
          </a:prstGeom>
          <a:noFill/>
        </p:spPr>
        <p:txBody>
          <a:bodyPr wrap="none" rtlCol="0">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total 0</a:t>
            </a: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vim</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ZoneTexte 11"/>
          <p:cNvSpPr txBox="1"/>
          <p:nvPr/>
        </p:nvSpPr>
        <p:spPr>
          <a:xfrm>
            <a:off x="323528" y="3210227"/>
            <a:ext cx="7282763" cy="646331"/>
          </a:xfrm>
          <a:prstGeom prst="rect">
            <a:avLst/>
          </a:prstGeom>
          <a:noFill/>
        </p:spPr>
        <p:txBody>
          <a:bodyPr wrap="non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création d’un fichier</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3" name="ZoneTexte 12"/>
          <p:cNvSpPr txBox="1"/>
          <p:nvPr/>
        </p:nvSpPr>
        <p:spPr>
          <a:xfrm>
            <a:off x="323528" y="3498259"/>
            <a:ext cx="8005140" cy="646331"/>
          </a:xfrm>
          <a:prstGeom prst="rect">
            <a:avLst/>
          </a:prstGeom>
          <a:noFill/>
        </p:spPr>
        <p:txBody>
          <a:bodyPr wrap="non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Ajout dans la zone tampon</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ci -m 'Premier commit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ZoneTexte 13"/>
          <p:cNvSpPr txBox="1"/>
          <p:nvPr/>
        </p:nvSpPr>
        <p:spPr>
          <a:xfrm>
            <a:off x="323528" y="3797324"/>
            <a:ext cx="8513869" cy="923330"/>
          </a:xfrm>
          <a:prstGeom prst="rect">
            <a:avLst/>
          </a:prstGeom>
          <a:noFill/>
        </p:spPr>
        <p:txBody>
          <a:bodyPr wrap="non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le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commiter</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dans le dépôt local</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ll</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.git/</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heads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ZoneTexte 14"/>
          <p:cNvSpPr txBox="1"/>
          <p:nvPr/>
        </p:nvSpPr>
        <p:spPr>
          <a:xfrm>
            <a:off x="323528" y="4360614"/>
            <a:ext cx="7077579" cy="646331"/>
          </a:xfrm>
          <a:prstGeom prst="rect">
            <a:avLst/>
          </a:prstGeom>
          <a:noFill/>
        </p:spPr>
        <p:txBody>
          <a:bodyPr wrap="none" rtlCol="0">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 fichier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vim</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.git/</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heads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ZoneTexte 15"/>
          <p:cNvSpPr txBox="1"/>
          <p:nvPr/>
        </p:nvSpPr>
        <p:spPr>
          <a:xfrm>
            <a:off x="323528" y="4648646"/>
            <a:ext cx="7180171" cy="646331"/>
          </a:xfrm>
          <a:prstGeom prst="rect">
            <a:avLst/>
          </a:prstGeom>
          <a:noFill/>
        </p:spPr>
        <p:txBody>
          <a:bodyPr wrap="none" rtlCol="0">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SHA1 du commit</a:t>
            </a:r>
          </a:p>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cat-file -p 349d8ae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ZoneTexte 16"/>
          <p:cNvSpPr txBox="1"/>
          <p:nvPr/>
        </p:nvSpPr>
        <p:spPr>
          <a:xfrm>
            <a:off x="323528" y="4938419"/>
            <a:ext cx="8154797" cy="646331"/>
          </a:xfrm>
          <a:prstGeom prst="rect">
            <a:avLst/>
          </a:prstGeom>
          <a:noFill/>
        </p:spPr>
        <p:txBody>
          <a:bodyPr wrap="none" rtlCol="0">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montre le contenu de l’objet</a:t>
            </a:r>
          </a:p>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cat-file -t 349d8ae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ZoneTexte 17"/>
          <p:cNvSpPr txBox="1"/>
          <p:nvPr/>
        </p:nvSpPr>
        <p:spPr>
          <a:xfrm>
            <a:off x="323528" y="5229200"/>
            <a:ext cx="8478603" cy="1200329"/>
          </a:xfrm>
          <a:prstGeom prst="rect">
            <a:avLst/>
          </a:prstGeom>
          <a:noFill/>
        </p:spPr>
        <p:txBody>
          <a:bodyPr wrap="none" rtlCol="0">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montre le type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d’objet</a:t>
            </a: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Note: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ci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allow-empty</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1</a:t>
            </a:r>
            <a:r>
              <a:rPr lang="fr-FR" b="1" baseline="30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er</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commit vide ! Best practice.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ZoneTexte 1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
        <p:nvSpPr>
          <p:cNvPr id="20" name="ZoneTexte 19"/>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212632892"/>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1000"/>
                                        <p:tgtEl>
                                          <p:spTgt spid="17"/>
                                        </p:tgtEl>
                                      </p:cBhvr>
                                    </p:animEffect>
                                    <p:anim calcmode="lin" valueType="num">
                                      <p:cBhvr>
                                        <p:cTn id="85" dur="1000" fill="hold"/>
                                        <p:tgtEl>
                                          <p:spTgt spid="17"/>
                                        </p:tgtEl>
                                        <p:attrNameLst>
                                          <p:attrName>ppt_x</p:attrName>
                                        </p:attrNameLst>
                                      </p:cBhvr>
                                      <p:tavLst>
                                        <p:tav tm="0">
                                          <p:val>
                                            <p:strVal val="#ppt_x"/>
                                          </p:val>
                                        </p:tav>
                                        <p:tav tm="100000">
                                          <p:val>
                                            <p:strVal val="#ppt_x"/>
                                          </p:val>
                                        </p:tav>
                                      </p:tavLst>
                                    </p:anim>
                                    <p:anim calcmode="lin" valueType="num">
                                      <p:cBhvr>
                                        <p:cTn id="8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1000"/>
                                        <p:tgtEl>
                                          <p:spTgt spid="18"/>
                                        </p:tgtEl>
                                      </p:cBhvr>
                                    </p:animEffect>
                                    <p:anim calcmode="lin" valueType="num">
                                      <p:cBhvr>
                                        <p:cTn id="92" dur="1000" fill="hold"/>
                                        <p:tgtEl>
                                          <p:spTgt spid="18"/>
                                        </p:tgtEl>
                                        <p:attrNameLst>
                                          <p:attrName>ppt_x</p:attrName>
                                        </p:attrNameLst>
                                      </p:cBhvr>
                                      <p:tavLst>
                                        <p:tav tm="0">
                                          <p:val>
                                            <p:strVal val="#ppt_x"/>
                                          </p:val>
                                        </p:tav>
                                        <p:tav tm="100000">
                                          <p:val>
                                            <p:strVal val="#ppt_x"/>
                                          </p:val>
                                        </p:tav>
                                      </p:tavLst>
                                    </p:anim>
                                    <p:anim calcmode="lin" valueType="num">
                                      <p:cBhvr>
                                        <p:cTn id="9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10" grpId="0"/>
      <p:bldP spid="11" grpId="0"/>
      <p:bldP spid="12" grpId="0"/>
      <p:bldP spid="13" grpId="0"/>
      <p:bldP spid="14" grpId="0"/>
      <p:bldP spid="15" grpId="0"/>
      <p:bldP spid="16"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18</a:t>
            </a:fld>
            <a:endParaRPr lang="fr-FR" dirty="0"/>
          </a:p>
        </p:txBody>
      </p:sp>
      <p:sp>
        <p:nvSpPr>
          <p:cNvPr id="7" name="ZoneTexte 6"/>
          <p:cNvSpPr txBox="1"/>
          <p:nvPr/>
        </p:nvSpPr>
        <p:spPr>
          <a:xfrm>
            <a:off x="539552" y="1980994"/>
            <a:ext cx="8352928" cy="584775"/>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endParaRPr lang="fr-FR" sz="1600" dirty="0"/>
          </a:p>
        </p:txBody>
      </p:sp>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2809309464"/>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19</a:t>
            </a:fld>
            <a:endParaRPr lang="fr-FR" dirty="0"/>
          </a:p>
        </p:txBody>
      </p:sp>
      <p:sp>
        <p:nvSpPr>
          <p:cNvPr id="7" name="ZoneTexte 6"/>
          <p:cNvSpPr txBox="1"/>
          <p:nvPr/>
        </p:nvSpPr>
        <p:spPr>
          <a:xfrm>
            <a:off x="539552" y="1980994"/>
            <a:ext cx="8352928" cy="830997"/>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980994"/>
            <a:ext cx="5760640" cy="1952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1002724530"/>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a:t>
            </a:fld>
            <a:endParaRPr lang="fr-FR" dirty="0"/>
          </a:p>
        </p:txBody>
      </p:sp>
      <p:sp>
        <p:nvSpPr>
          <p:cNvPr id="24" name="ZoneTexte 23"/>
          <p:cNvSpPr txBox="1"/>
          <p:nvPr/>
        </p:nvSpPr>
        <p:spPr>
          <a:xfrm>
            <a:off x="107504" y="450490"/>
            <a:ext cx="2736304" cy="584775"/>
          </a:xfrm>
          <a:prstGeom prst="rect">
            <a:avLst/>
          </a:prstGeom>
          <a:noFill/>
        </p:spPr>
        <p:txBody>
          <a:bodyPr wrap="square" rtlCol="0">
            <a:spAutoFit/>
          </a:bodyPr>
          <a:lstStyle/>
          <a:p>
            <a:r>
              <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Agenda</a:t>
            </a:r>
          </a:p>
        </p:txBody>
      </p:sp>
      <p:sp>
        <p:nvSpPr>
          <p:cNvPr id="2" name="Rectangle 1"/>
          <p:cNvSpPr/>
          <p:nvPr/>
        </p:nvSpPr>
        <p:spPr>
          <a:xfrm>
            <a:off x="1043608" y="1700808"/>
            <a:ext cx="6120680" cy="3539430"/>
          </a:xfrm>
          <a:prstGeom prst="rect">
            <a:avLst/>
          </a:prstGeom>
        </p:spPr>
        <p:txBody>
          <a:bodyPr wrap="square">
            <a:spAutoFit/>
          </a:bodyPr>
          <a:lstStyle/>
          <a:p>
            <a:pPr marL="285750" indent="-285750">
              <a:buFont typeface="Arial" panose="020B0604020202020204" pitchFamily="34" charset="0"/>
              <a:buChar char="•"/>
            </a:pPr>
            <a:r>
              <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concepts de base</a:t>
            </a:r>
            <a:endPar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buFont typeface="Arial" panose="020B0604020202020204" pitchFamily="34" charset="0"/>
              <a:buChar char="•"/>
            </a:pPr>
            <a:r>
              <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configuration</a:t>
            </a:r>
          </a:p>
          <a:p>
            <a:pPr marL="285750" indent="-285750">
              <a:buFont typeface="Arial" panose="020B0604020202020204" pitchFamily="34" charset="0"/>
              <a:buChar char="•"/>
            </a:pPr>
            <a:r>
              <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Quelques commandes</a:t>
            </a:r>
          </a:p>
          <a:p>
            <a:pPr marL="285750" indent="-285750">
              <a:buFont typeface="Arial" panose="020B0604020202020204" pitchFamily="34" charset="0"/>
              <a:buChar char="•"/>
            </a:pPr>
            <a:r>
              <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Manipulation des </a:t>
            </a:r>
            <a:r>
              <a:rPr lang="fr-FR" sz="3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endPar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buFont typeface="Arial" panose="020B0604020202020204" pitchFamily="34" charset="0"/>
              <a:buChar char="•"/>
            </a:pPr>
            <a:r>
              <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principes de </a:t>
            </a:r>
            <a:r>
              <a:rPr lang="fr-FR" sz="3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buFont typeface="Arial" panose="020B0604020202020204" pitchFamily="34" charset="0"/>
              <a:buChar char="•"/>
            </a:pPr>
            <a:r>
              <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conflits</a:t>
            </a:r>
          </a:p>
          <a:p>
            <a:pPr marL="285750" indent="-285750">
              <a:buFont typeface="Arial" panose="020B0604020202020204" pitchFamily="34" charset="0"/>
              <a:buChar char="•"/>
            </a:pPr>
            <a:r>
              <a:rPr lang="fr-FR"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Workflow  et organisation</a:t>
            </a:r>
            <a:endPar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ZoneTexte 5"/>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88588798"/>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20</a:t>
            </a:fld>
            <a:endParaRPr lang="fr-FR" dirty="0"/>
          </a:p>
        </p:txBody>
      </p:sp>
      <p:sp>
        <p:nvSpPr>
          <p:cNvPr id="8" name="ZoneTexte 7"/>
          <p:cNvSpPr txBox="1"/>
          <p:nvPr/>
        </p:nvSpPr>
        <p:spPr>
          <a:xfrm>
            <a:off x="539552" y="1980994"/>
            <a:ext cx="8352928" cy="1323439"/>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Untracked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files</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endParaRPr lang="fr-FR" sz="1600" dirty="0"/>
          </a:p>
        </p:txBody>
      </p:sp>
      <p:sp>
        <p:nvSpPr>
          <p:cNvPr id="7" name="ZoneTexte 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1333122701"/>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21</a:t>
            </a:fld>
            <a:endParaRPr lang="fr-FR" dirty="0"/>
          </a:p>
        </p:txBody>
      </p:sp>
      <p:sp>
        <p:nvSpPr>
          <p:cNvPr id="7" name="ZoneTexte 6"/>
          <p:cNvSpPr txBox="1"/>
          <p:nvPr/>
        </p:nvSpPr>
        <p:spPr>
          <a:xfrm>
            <a:off x="539552" y="1980994"/>
            <a:ext cx="8352928" cy="1323439"/>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endParaRPr lang="fr-FR" sz="1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527684"/>
            <a:ext cx="5304610" cy="1333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2951734728"/>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22</a:t>
            </a:fld>
            <a:endParaRPr lang="fr-FR" dirty="0"/>
          </a:p>
        </p:txBody>
      </p:sp>
      <p:sp>
        <p:nvSpPr>
          <p:cNvPr id="8" name="ZoneTexte 7"/>
          <p:cNvSpPr txBox="1"/>
          <p:nvPr/>
        </p:nvSpPr>
        <p:spPr>
          <a:xfrm>
            <a:off x="539552" y="1980994"/>
            <a:ext cx="8352928" cy="2062103"/>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Untracked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files</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Changes to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committed</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a:t>
            </a:r>
            <a:endParaRPr lang="fr-FR" sz="1600" dirty="0"/>
          </a:p>
        </p:txBody>
      </p:sp>
      <p:sp>
        <p:nvSpPr>
          <p:cNvPr id="7" name="ZoneTexte 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3668845882"/>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23</a:t>
            </a:fld>
            <a:endParaRPr lang="fr-FR" dirty="0"/>
          </a:p>
        </p:txBody>
      </p:sp>
      <p:sp>
        <p:nvSpPr>
          <p:cNvPr id="7" name="ZoneTexte 6"/>
          <p:cNvSpPr txBox="1"/>
          <p:nvPr/>
        </p:nvSpPr>
        <p:spPr>
          <a:xfrm>
            <a:off x="539552" y="1980994"/>
            <a:ext cx="8352928" cy="2062103"/>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a:t>
            </a:r>
            <a:endParaRPr lang="fr-FR" sz="16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132856"/>
            <a:ext cx="5544616"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1126992437"/>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24</a:t>
            </a:fld>
            <a:endParaRPr lang="fr-FR" dirty="0"/>
          </a:p>
        </p:txBody>
      </p:sp>
      <p:sp>
        <p:nvSpPr>
          <p:cNvPr id="8" name="ZoneTexte 7"/>
          <p:cNvSpPr txBox="1"/>
          <p:nvPr/>
        </p:nvSpPr>
        <p:spPr>
          <a:xfrm>
            <a:off x="539552" y="1980994"/>
            <a:ext cx="8352928" cy="2702278"/>
          </a:xfrm>
          <a:prstGeom prst="rect">
            <a:avLst/>
          </a:prstGeom>
          <a:noFill/>
        </p:spPr>
        <p:txBody>
          <a:bodyPr wrap="square" rtlCol="0">
            <a:spAutoFit/>
          </a:bodyPr>
          <a:lstStyle/>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Untracked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files</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Changes to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committed</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-&gt; </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Changes not staged for commit</a:t>
            </a: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1600" dirty="0"/>
          </a:p>
        </p:txBody>
      </p:sp>
      <p:sp>
        <p:nvSpPr>
          <p:cNvPr id="7" name="ZoneTexte 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1658201860"/>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25</a:t>
            </a:fld>
            <a:endParaRPr lang="fr-FR" dirty="0"/>
          </a:p>
        </p:txBody>
      </p:sp>
      <p:sp>
        <p:nvSpPr>
          <p:cNvPr id="7" name="ZoneTexte 6"/>
          <p:cNvSpPr txBox="1"/>
          <p:nvPr/>
        </p:nvSpPr>
        <p:spPr>
          <a:xfrm>
            <a:off x="539552" y="1980994"/>
            <a:ext cx="8352928" cy="2702278"/>
          </a:xfrm>
          <a:prstGeom prst="rect">
            <a:avLst/>
          </a:prstGeom>
          <a:noFill/>
        </p:spPr>
        <p:txBody>
          <a:bodyPr wrap="square" rtlCol="0">
            <a:spAutoFit/>
          </a:bodyPr>
          <a:lstStyle/>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a:t>
            </a: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1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018" y="2060848"/>
            <a:ext cx="5901653"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421883868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26</a:t>
            </a:fld>
            <a:endParaRPr lang="fr-FR" dirty="0"/>
          </a:p>
        </p:txBody>
      </p:sp>
      <p:sp>
        <p:nvSpPr>
          <p:cNvPr id="8" name="ZoneTexte 7"/>
          <p:cNvSpPr txBox="1"/>
          <p:nvPr/>
        </p:nvSpPr>
        <p:spPr>
          <a:xfrm>
            <a:off x="539552" y="1988840"/>
            <a:ext cx="8352928" cy="3834896"/>
          </a:xfrm>
          <a:prstGeom prst="rect">
            <a:avLst/>
          </a:prstGeom>
          <a:noFill/>
        </p:spPr>
        <p:txBody>
          <a:bodyPr wrap="square" rtlCol="0">
            <a:spAutoFit/>
          </a:bodyPr>
          <a:lstStyle/>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Untracked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files</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Changes to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committed</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-&gt; </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Changes not staged for commit</a:t>
            </a: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différence entre le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working</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directory et le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staging</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ci -m 'Ajout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a:t>
            </a:r>
            <a:endParaRPr lang="fr-FR" sz="1600" dirty="0"/>
          </a:p>
        </p:txBody>
      </p:sp>
      <p:sp>
        <p:nvSpPr>
          <p:cNvPr id="7" name="ZoneTexte 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203987351"/>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27</a:t>
            </a:fld>
            <a:endParaRPr lang="fr-FR" dirty="0"/>
          </a:p>
        </p:txBody>
      </p:sp>
      <p:sp>
        <p:nvSpPr>
          <p:cNvPr id="7" name="ZoneTexte 6"/>
          <p:cNvSpPr txBox="1"/>
          <p:nvPr/>
        </p:nvSpPr>
        <p:spPr>
          <a:xfrm>
            <a:off x="539552" y="1980994"/>
            <a:ext cx="8352928" cy="3834896"/>
          </a:xfrm>
          <a:prstGeom prst="rect">
            <a:avLst/>
          </a:prstGeom>
          <a:noFill/>
        </p:spPr>
        <p:txBody>
          <a:bodyPr wrap="square" rtlCol="0">
            <a:spAutoFit/>
          </a:bodyPr>
          <a:lstStyle/>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a:t>
            </a: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ci -m 'Ajout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a:t>
            </a:r>
            <a:endParaRPr lang="fr-FR" sz="1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980994"/>
            <a:ext cx="5524500"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197241744"/>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28</a:t>
            </a:fld>
            <a:endParaRPr lang="fr-FR" dirty="0"/>
          </a:p>
        </p:txBody>
      </p:sp>
      <p:sp>
        <p:nvSpPr>
          <p:cNvPr id="7" name="ZoneTexte 6"/>
          <p:cNvSpPr txBox="1"/>
          <p:nvPr/>
        </p:nvSpPr>
        <p:spPr>
          <a:xfrm>
            <a:off x="539552" y="1980994"/>
            <a:ext cx="8352928" cy="4819781"/>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Untracked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files</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Changes to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committed</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-&gt; </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Changes not staged for commit</a:t>
            </a: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différence entre le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working</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directory et le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staging</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ci -m 'Ajout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-&gt; </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nothing to commit, working directory clean</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staged</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1600" dirty="0"/>
          </a:p>
        </p:txBody>
      </p:sp>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936393505"/>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29</a:t>
            </a:fld>
            <a:endParaRPr lang="fr-FR" dirty="0"/>
          </a:p>
        </p:txBody>
      </p:sp>
      <p:sp>
        <p:nvSpPr>
          <p:cNvPr id="7" name="ZoneTexte 6"/>
          <p:cNvSpPr txBox="1"/>
          <p:nvPr/>
        </p:nvSpPr>
        <p:spPr>
          <a:xfrm>
            <a:off x="539552" y="1980994"/>
            <a:ext cx="8352928" cy="4819781"/>
          </a:xfrm>
          <a:prstGeom prst="rect">
            <a:avLst/>
          </a:prstGeom>
          <a:noFill/>
        </p:spPr>
        <p:txBody>
          <a:bodyPr wrap="square" rtlCol="0">
            <a:spAutoFit/>
          </a:bodyPr>
          <a:lstStyle/>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a:t>
            </a: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ci -m 'Ajout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staged</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836" y="2276872"/>
            <a:ext cx="497205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1448451201"/>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a:t>
            </a:fld>
            <a:endParaRPr lang="fr-FR" dirty="0"/>
          </a:p>
        </p:txBody>
      </p:sp>
      <p:sp>
        <p:nvSpPr>
          <p:cNvPr id="2" name="Rectangle 1"/>
          <p:cNvSpPr/>
          <p:nvPr/>
        </p:nvSpPr>
        <p:spPr>
          <a:xfrm>
            <a:off x="165535" y="864421"/>
            <a:ext cx="8568952" cy="1569660"/>
          </a:xfrm>
          <a:prstGeom prst="rect">
            <a:avLst/>
          </a:prstGeom>
        </p:spPr>
        <p:txBody>
          <a:bodyPr wrap="square">
            <a:spAutoFit/>
          </a:bodyPr>
          <a:lstStyle/>
          <a:p>
            <a:r>
              <a:rPr lang="fr-FR"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est 								</a:t>
            </a:r>
            <a:endParaRPr lang="fr-FR"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buFont typeface="Arial" panose="020B0604020202020204" pitchFamily="34" charset="0"/>
              <a:buChar char="•"/>
            </a:pPr>
            <a:r>
              <a:rPr lang="fr-FR"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 </a:t>
            </a:r>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gestionnaire de contenu </a:t>
            </a:r>
          </a:p>
          <a:p>
            <a:pPr marL="285750" indent="-285750">
              <a:buFont typeface="Arial" panose="020B0604020202020204" pitchFamily="34" charset="0"/>
              <a:buChar char="•"/>
            </a:pPr>
            <a:r>
              <a:rPr lang="fr-FR"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stocké </a:t>
            </a:r>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sous la forme d'un graphe acyclique orienté </a:t>
            </a:r>
            <a:r>
              <a:rPr lang="fr-FR"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d'objets</a:t>
            </a:r>
            <a:endPar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buFont typeface="Arial" panose="020B0604020202020204" pitchFamily="34" charset="0"/>
              <a:buChar char="•"/>
            </a:pPr>
            <a:r>
              <a:rPr lang="fr-FR"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accessibles  </a:t>
            </a:r>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avec des références</a:t>
            </a:r>
            <a:r>
              <a:rPr lang="fr-FR"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
        <p:nvSpPr>
          <p:cNvPr id="4" name="Rectangle 3"/>
          <p:cNvSpPr/>
          <p:nvPr/>
        </p:nvSpPr>
        <p:spPr>
          <a:xfrm>
            <a:off x="165535" y="2800924"/>
            <a:ext cx="8352928" cy="1200329"/>
          </a:xfrm>
          <a:prstGeom prst="rect">
            <a:avLst/>
          </a:prstGeom>
        </p:spPr>
        <p:txBody>
          <a:bodyPr wrap="square">
            <a:spAutoFit/>
          </a:bodyPr>
          <a:lstStyle/>
          <a:p>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 </a:t>
            </a:r>
            <a:r>
              <a:rPr lang="fr-FR"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le </a:t>
            </a:r>
            <a:r>
              <a:rPr lang="fr-FR" sz="24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frontend</a:t>
            </a:r>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(commandes porcelaine)</a:t>
            </a:r>
          </a:p>
          <a:p>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le </a:t>
            </a:r>
            <a:r>
              <a:rPr lang="fr-FR" sz="24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backend</a:t>
            </a:r>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(commandes </a:t>
            </a:r>
            <a:r>
              <a:rPr lang="fr-FR" sz="24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plumbing</a:t>
            </a:r>
            <a:r>
              <a:rPr lang="fr-FR"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7" name="ZoneTexte 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ctangle 7"/>
          <p:cNvSpPr/>
          <p:nvPr/>
        </p:nvSpPr>
        <p:spPr>
          <a:xfrm>
            <a:off x="165535" y="4368096"/>
            <a:ext cx="7871556" cy="1754326"/>
          </a:xfrm>
          <a:prstGeom prst="rect">
            <a:avLst/>
          </a:prstGeom>
        </p:spPr>
        <p:txBody>
          <a:bodyPr wrap="square">
            <a:spAutoFit/>
          </a:bodyPr>
          <a:lstStyle/>
          <a:p>
            <a:pPr algn="just"/>
            <a:r>
              <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 Types de </a:t>
            </a: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stockages:</a:t>
            </a:r>
          </a:p>
          <a:p>
            <a:pPr algn="just"/>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lgn="just">
              <a:buFont typeface="Arial" panose="020B0604020202020204" pitchFamily="34" charset="0"/>
              <a:buChar char="•"/>
            </a:pPr>
            <a:r>
              <a:rPr lang="fr-FR"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snapshot</a:t>
            </a: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contenu -&gt; git -&gt; enregistre tout le contenu dans une base de type 	</a:t>
            </a: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clé/valeur/objet</a:t>
            </a:r>
          </a:p>
          <a:p>
            <a:pPr marL="285750" indent="-285750" algn="just">
              <a:buFont typeface="Arial" panose="020B0604020202020204" pitchFamily="34" charset="0"/>
              <a:buChar char="•"/>
            </a:pPr>
            <a:endPar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lgn="just">
              <a:buFont typeface="Arial" panose="020B0604020202020204" pitchFamily="34" charset="0"/>
              <a:buChar char="•"/>
            </a:pP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delta </a:t>
            </a:r>
            <a:r>
              <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 -&gt; </a:t>
            </a:r>
            <a:r>
              <a:rPr lang="fr-FR"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svn</a:t>
            </a:r>
            <a:r>
              <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cvs</a:t>
            </a:r>
            <a:r>
              <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enregistre que les différences</a:t>
            </a:r>
          </a:p>
        </p:txBody>
      </p:sp>
    </p:spTree>
    <p:extLst>
      <p:ext uri="{BB962C8B-B14F-4D97-AF65-F5344CB8AC3E}">
        <p14:creationId xmlns:p14="http://schemas.microsoft.com/office/powerpoint/2010/main" val="195512355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30</a:t>
            </a:fld>
            <a:endParaRPr lang="fr-FR" dirty="0"/>
          </a:p>
        </p:txBody>
      </p:sp>
      <p:sp>
        <p:nvSpPr>
          <p:cNvPr id="9" name="ZoneTexte 8"/>
          <p:cNvSpPr txBox="1"/>
          <p:nvPr/>
        </p:nvSpPr>
        <p:spPr>
          <a:xfrm>
            <a:off x="539552" y="1980994"/>
            <a:ext cx="8352928" cy="4819781"/>
          </a:xfrm>
          <a:prstGeom prst="rect">
            <a:avLst/>
          </a:prstGeom>
          <a:noFill/>
        </p:spPr>
        <p:txBody>
          <a:bodyPr wrap="square" rtlCol="0">
            <a:spAutoFit/>
          </a:bodyPr>
          <a:lstStyle/>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Untracked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files</a:t>
            </a: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st			-&gt; Changes to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committed</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-&gt; </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Changes not staged for commit</a:t>
            </a: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différence entre le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working</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directory et le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staging</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endPar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0" hangingPunct="0">
              <a:spcBef>
                <a:spcPct val="30000"/>
              </a:spcBef>
              <a:defRP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ci -m 'Ajout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			-&gt; </a:t>
            </a: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nothing to commit, working directory clean</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add</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fichier1</a:t>
            </a:r>
          </a:p>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staged</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différence entre le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staging</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et le </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dépôt</a:t>
            </a:r>
            <a:endParaRPr lang="fr-FR" sz="1600" dirty="0"/>
          </a:p>
        </p:txBody>
      </p:sp>
      <p:sp>
        <p:nvSpPr>
          <p:cNvPr id="7" name="ZoneTexte 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ZoneTexte 7"/>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600083528"/>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31</a:t>
            </a:fld>
            <a:endParaRPr lang="fr-FR" dirty="0"/>
          </a:p>
        </p:txBody>
      </p:sp>
      <p:sp>
        <p:nvSpPr>
          <p:cNvPr id="6" name="ZoneTexte 5"/>
          <p:cNvSpPr txBox="1"/>
          <p:nvPr/>
        </p:nvSpPr>
        <p:spPr>
          <a:xfrm>
            <a:off x="1403648" y="1426290"/>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reset positionnement dans le graphe</a:t>
            </a:r>
          </a:p>
        </p:txBody>
      </p:sp>
      <p:sp>
        <p:nvSpPr>
          <p:cNvPr id="4" name="Rectangle 3"/>
          <p:cNvSpPr/>
          <p:nvPr/>
        </p:nvSpPr>
        <p:spPr>
          <a:xfrm>
            <a:off x="2839779" y="5845730"/>
            <a:ext cx="3871573" cy="461665"/>
          </a:xfrm>
          <a:prstGeom prst="rect">
            <a:avLst/>
          </a:prstGeom>
        </p:spPr>
        <p:txBody>
          <a:bodyPr wrap="none">
            <a:spAutoFit/>
          </a:bodyPr>
          <a:lstStyle/>
          <a:p>
            <a:r>
              <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reset </a:t>
            </a: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--mixed HEAD~1</a:t>
            </a:r>
            <a:endPar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Rectangle 10"/>
          <p:cNvSpPr/>
          <p:nvPr/>
        </p:nvSpPr>
        <p:spPr>
          <a:xfrm>
            <a:off x="3999552" y="6260454"/>
            <a:ext cx="372218" cy="461665"/>
          </a:xfrm>
          <a:prstGeom prst="rect">
            <a:avLst/>
          </a:prstGeom>
        </p:spPr>
        <p:txBody>
          <a:bodyPr wrap="none">
            <a:spAutoFit/>
          </a:bodyPr>
          <a:lstStyle/>
          <a:p>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3" name="Image 12"/>
          <p:cNvPicPr>
            <a:picLocks noChangeAspect="1"/>
          </p:cNvPicPr>
          <p:nvPr/>
        </p:nvPicPr>
        <p:blipFill>
          <a:blip r:embed="rId3"/>
          <a:stretch>
            <a:fillRect/>
          </a:stretch>
        </p:blipFill>
        <p:spPr>
          <a:xfrm>
            <a:off x="537957" y="2095486"/>
            <a:ext cx="7667625" cy="3437665"/>
          </a:xfrm>
          <a:prstGeom prst="rect">
            <a:avLst/>
          </a:prstGeom>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64401748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32</a:t>
            </a:fld>
            <a:endParaRPr lang="fr-FR" dirty="0"/>
          </a:p>
        </p:txBody>
      </p:sp>
      <p:sp>
        <p:nvSpPr>
          <p:cNvPr id="6" name="ZoneTexte 5"/>
          <p:cNvSpPr txBox="1"/>
          <p:nvPr/>
        </p:nvSpPr>
        <p:spPr>
          <a:xfrm>
            <a:off x="1403648" y="1426290"/>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reset positionnement dans le graphe</a:t>
            </a:r>
          </a:p>
        </p:txBody>
      </p:sp>
      <p:sp>
        <p:nvSpPr>
          <p:cNvPr id="15" name="Rectangle 14"/>
          <p:cNvSpPr/>
          <p:nvPr/>
        </p:nvSpPr>
        <p:spPr>
          <a:xfrm>
            <a:off x="2531375" y="5085184"/>
            <a:ext cx="3871573" cy="461665"/>
          </a:xfrm>
          <a:prstGeom prst="rect">
            <a:avLst/>
          </a:prstGeom>
        </p:spPr>
        <p:txBody>
          <a:bodyPr wrap="none">
            <a:spAutoFit/>
          </a:bodyPr>
          <a:lstStyle/>
          <a:p>
            <a:r>
              <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reset </a:t>
            </a: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--mixed HEAD~1</a:t>
            </a:r>
            <a:endPar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ZoneTexte 15"/>
          <p:cNvSpPr txBox="1"/>
          <p:nvPr/>
        </p:nvSpPr>
        <p:spPr>
          <a:xfrm>
            <a:off x="179512" y="5466710"/>
            <a:ext cx="8712968" cy="338554"/>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mixed	-&gt; déplace la référence, supprime de l'index et garde le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workspace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(default) </a:t>
            </a:r>
          </a:p>
        </p:txBody>
      </p:sp>
      <p:pic>
        <p:nvPicPr>
          <p:cNvPr id="14" name="Image 13"/>
          <p:cNvPicPr>
            <a:picLocks noChangeAspect="1"/>
          </p:cNvPicPr>
          <p:nvPr/>
        </p:nvPicPr>
        <p:blipFill>
          <a:blip r:embed="rId3"/>
          <a:stretch>
            <a:fillRect/>
          </a:stretch>
        </p:blipFill>
        <p:spPr>
          <a:xfrm>
            <a:off x="179512" y="1846711"/>
            <a:ext cx="8800281" cy="3116538"/>
          </a:xfrm>
          <a:prstGeom prst="rect">
            <a:avLst/>
          </a:prstGeom>
        </p:spPr>
      </p:pic>
      <p:sp>
        <p:nvSpPr>
          <p:cNvPr id="18" name="Rectangle 17"/>
          <p:cNvSpPr/>
          <p:nvPr/>
        </p:nvSpPr>
        <p:spPr>
          <a:xfrm>
            <a:off x="2555776" y="5991671"/>
            <a:ext cx="3648756" cy="461665"/>
          </a:xfrm>
          <a:prstGeom prst="rect">
            <a:avLst/>
          </a:prstGeom>
        </p:spPr>
        <p:txBody>
          <a:bodyPr wrap="none">
            <a:spAutoFit/>
          </a:bodyPr>
          <a:lstStyle/>
          <a:p>
            <a:r>
              <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reset </a:t>
            </a: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 HEAD~1</a:t>
            </a:r>
            <a:endPar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Rectangle 18"/>
          <p:cNvSpPr/>
          <p:nvPr/>
        </p:nvSpPr>
        <p:spPr>
          <a:xfrm>
            <a:off x="3779912" y="6279703"/>
            <a:ext cx="372218" cy="461665"/>
          </a:xfrm>
          <a:prstGeom prst="rect">
            <a:avLst/>
          </a:prstGeom>
        </p:spPr>
        <p:txBody>
          <a:bodyPr wrap="none">
            <a:spAutoFit/>
          </a:bodyPr>
          <a:lstStyle/>
          <a:p>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ZoneTexte 10"/>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148080478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33</a:t>
            </a:fld>
            <a:endParaRPr lang="fr-FR" dirty="0"/>
          </a:p>
        </p:txBody>
      </p:sp>
      <p:sp>
        <p:nvSpPr>
          <p:cNvPr id="6" name="ZoneTexte 5"/>
          <p:cNvSpPr txBox="1"/>
          <p:nvPr/>
        </p:nvSpPr>
        <p:spPr>
          <a:xfrm>
            <a:off x="1403648" y="1426290"/>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reset positionnement dans le graphe</a:t>
            </a:r>
          </a:p>
        </p:txBody>
      </p:sp>
      <p:sp>
        <p:nvSpPr>
          <p:cNvPr id="15" name="Rectangle 14"/>
          <p:cNvSpPr/>
          <p:nvPr/>
        </p:nvSpPr>
        <p:spPr>
          <a:xfrm>
            <a:off x="2267744" y="4704573"/>
            <a:ext cx="3648756" cy="461665"/>
          </a:xfrm>
          <a:prstGeom prst="rect">
            <a:avLst/>
          </a:prstGeom>
        </p:spPr>
        <p:txBody>
          <a:bodyPr wrap="none">
            <a:spAutoFit/>
          </a:bodyPr>
          <a:lstStyle/>
          <a:p>
            <a:r>
              <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reset </a:t>
            </a: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 HEAD~1</a:t>
            </a:r>
            <a:endPar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 name="Image 1"/>
          <p:cNvPicPr>
            <a:picLocks noChangeAspect="1"/>
          </p:cNvPicPr>
          <p:nvPr/>
        </p:nvPicPr>
        <p:blipFill>
          <a:blip r:embed="rId3"/>
          <a:stretch>
            <a:fillRect/>
          </a:stretch>
        </p:blipFill>
        <p:spPr>
          <a:xfrm>
            <a:off x="702183" y="1988840"/>
            <a:ext cx="7667625" cy="2516886"/>
          </a:xfrm>
          <a:prstGeom prst="rect">
            <a:avLst/>
          </a:prstGeom>
        </p:spPr>
      </p:pic>
      <p:sp>
        <p:nvSpPr>
          <p:cNvPr id="9" name="ZoneTexte 8"/>
          <p:cNvSpPr txBox="1"/>
          <p:nvPr/>
        </p:nvSpPr>
        <p:spPr>
          <a:xfrm>
            <a:off x="611560" y="5166238"/>
            <a:ext cx="7416824" cy="338554"/>
          </a:xfrm>
          <a:prstGeom prst="rect">
            <a:avLst/>
          </a:prstGeom>
          <a:noFill/>
        </p:spPr>
        <p:txBody>
          <a:bodyPr wrap="square" rtlCol="0">
            <a:spAutoFit/>
          </a:bodyPr>
          <a:lstStyle/>
          <a:p>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	-&gt; déplace la référence, supprime de l'index et du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workspace</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Rectangle 9"/>
          <p:cNvSpPr/>
          <p:nvPr/>
        </p:nvSpPr>
        <p:spPr>
          <a:xfrm>
            <a:off x="2267744" y="5703639"/>
            <a:ext cx="3546164" cy="461665"/>
          </a:xfrm>
          <a:prstGeom prst="rect">
            <a:avLst/>
          </a:prstGeom>
        </p:spPr>
        <p:txBody>
          <a:bodyPr wrap="none">
            <a:spAutoFit/>
          </a:bodyPr>
          <a:lstStyle/>
          <a:p>
            <a:r>
              <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reset </a:t>
            </a: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--soft HEAD~1</a:t>
            </a:r>
            <a:endPar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Rectangle 10"/>
          <p:cNvSpPr/>
          <p:nvPr/>
        </p:nvSpPr>
        <p:spPr>
          <a:xfrm>
            <a:off x="3779912" y="6135687"/>
            <a:ext cx="372218" cy="461665"/>
          </a:xfrm>
          <a:prstGeom prst="rect">
            <a:avLst/>
          </a:prstGeom>
        </p:spPr>
        <p:txBody>
          <a:bodyPr wrap="none">
            <a:spAutoFit/>
          </a:bodyPr>
          <a:lstStyle/>
          <a:p>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ZoneTexte 13"/>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ZoneTexte 15"/>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330730227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34</a:t>
            </a:fld>
            <a:endParaRPr lang="fr-FR" dirty="0"/>
          </a:p>
        </p:txBody>
      </p:sp>
      <p:sp>
        <p:nvSpPr>
          <p:cNvPr id="6" name="ZoneTexte 5"/>
          <p:cNvSpPr txBox="1"/>
          <p:nvPr/>
        </p:nvSpPr>
        <p:spPr>
          <a:xfrm>
            <a:off x="1403648" y="1426290"/>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reset positionnement dans le graphe</a:t>
            </a:r>
          </a:p>
        </p:txBody>
      </p:sp>
      <p:sp>
        <p:nvSpPr>
          <p:cNvPr id="15" name="Rectangle 14"/>
          <p:cNvSpPr/>
          <p:nvPr/>
        </p:nvSpPr>
        <p:spPr>
          <a:xfrm>
            <a:off x="2327752" y="5343599"/>
            <a:ext cx="3546164" cy="461665"/>
          </a:xfrm>
          <a:prstGeom prst="rect">
            <a:avLst/>
          </a:prstGeom>
        </p:spPr>
        <p:txBody>
          <a:bodyPr wrap="none">
            <a:spAutoFit/>
          </a:bodyPr>
          <a:lstStyle/>
          <a:p>
            <a:r>
              <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reset </a:t>
            </a: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--soft HEAD~1</a:t>
            </a:r>
            <a:endPar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Image 2"/>
          <p:cNvPicPr>
            <a:picLocks noChangeAspect="1"/>
          </p:cNvPicPr>
          <p:nvPr/>
        </p:nvPicPr>
        <p:blipFill>
          <a:blip r:embed="rId3"/>
          <a:stretch>
            <a:fillRect/>
          </a:stretch>
        </p:blipFill>
        <p:spPr>
          <a:xfrm>
            <a:off x="738187" y="1792213"/>
            <a:ext cx="7667625" cy="3148955"/>
          </a:xfrm>
          <a:prstGeom prst="rect">
            <a:avLst/>
          </a:prstGeom>
        </p:spPr>
      </p:pic>
      <p:sp>
        <p:nvSpPr>
          <p:cNvPr id="12" name="ZoneTexte 11"/>
          <p:cNvSpPr txBox="1"/>
          <p:nvPr/>
        </p:nvSpPr>
        <p:spPr>
          <a:xfrm>
            <a:off x="827584" y="5869141"/>
            <a:ext cx="7012387" cy="338554"/>
          </a:xfrm>
          <a:prstGeom prst="rect">
            <a:avLst/>
          </a:prstGeom>
          <a:noFill/>
        </p:spPr>
        <p:txBody>
          <a:bodyPr wrap="square" rtlCol="0">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soft	-&gt; déplace la référence, garde l'index et garde le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workspace</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103138434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35</a:t>
            </a:fld>
            <a:endParaRPr lang="fr-FR" dirty="0"/>
          </a:p>
        </p:txBody>
      </p:sp>
      <p:sp>
        <p:nvSpPr>
          <p:cNvPr id="6" name="ZoneTexte 5"/>
          <p:cNvSpPr txBox="1"/>
          <p:nvPr/>
        </p:nvSpPr>
        <p:spPr>
          <a:xfrm>
            <a:off x="1260672" y="926307"/>
            <a:ext cx="3959400"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ne supprime AUCUN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Rectangle 14"/>
          <p:cNvSpPr/>
          <p:nvPr/>
        </p:nvSpPr>
        <p:spPr>
          <a:xfrm>
            <a:off x="5076056" y="879103"/>
            <a:ext cx="1499128" cy="461665"/>
          </a:xfrm>
          <a:prstGeom prst="rect">
            <a:avLst/>
          </a:prstGeom>
        </p:spPr>
        <p:txBody>
          <a:bodyPr wrap="none">
            <a:spAutoFit/>
          </a:bodyPr>
          <a:lstStyle/>
          <a:p>
            <a:r>
              <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reflog</a:t>
            </a:r>
            <a:endPar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Image 6"/>
          <p:cNvPicPr>
            <a:picLocks noChangeAspect="1"/>
          </p:cNvPicPr>
          <p:nvPr/>
        </p:nvPicPr>
        <p:blipFill>
          <a:blip r:embed="rId3"/>
          <a:stretch>
            <a:fillRect/>
          </a:stretch>
        </p:blipFill>
        <p:spPr>
          <a:xfrm>
            <a:off x="323528" y="1368814"/>
            <a:ext cx="8424936" cy="5261224"/>
          </a:xfrm>
          <a:prstGeom prst="rect">
            <a:avLst/>
          </a:prstGeom>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82470905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80">
                                          <p:stCondLst>
                                            <p:cond delay="0"/>
                                          </p:stCondLst>
                                        </p:cTn>
                                        <p:tgtEl>
                                          <p:spTgt spid="7"/>
                                        </p:tgtEl>
                                      </p:cBhvr>
                                    </p:animEffect>
                                    <p:anim calcmode="lin" valueType="num">
                                      <p:cBhvr>
                                        <p:cTn id="2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gtEl>
                                      </p:cBhvr>
                                      <p:to x="100000" y="60000"/>
                                    </p:animScale>
                                    <p:animScale>
                                      <p:cBhvr>
                                        <p:cTn id="28" dur="166" decel="50000">
                                          <p:stCondLst>
                                            <p:cond delay="676"/>
                                          </p:stCondLst>
                                        </p:cTn>
                                        <p:tgtEl>
                                          <p:spTgt spid="7"/>
                                        </p:tgtEl>
                                      </p:cBhvr>
                                      <p:to x="100000" y="100000"/>
                                    </p:animScale>
                                    <p:animScale>
                                      <p:cBhvr>
                                        <p:cTn id="29" dur="26">
                                          <p:stCondLst>
                                            <p:cond delay="1312"/>
                                          </p:stCondLst>
                                        </p:cTn>
                                        <p:tgtEl>
                                          <p:spTgt spid="7"/>
                                        </p:tgtEl>
                                      </p:cBhvr>
                                      <p:to x="100000" y="80000"/>
                                    </p:animScale>
                                    <p:animScale>
                                      <p:cBhvr>
                                        <p:cTn id="30" dur="166" decel="50000">
                                          <p:stCondLst>
                                            <p:cond delay="1338"/>
                                          </p:stCondLst>
                                        </p:cTn>
                                        <p:tgtEl>
                                          <p:spTgt spid="7"/>
                                        </p:tgtEl>
                                      </p:cBhvr>
                                      <p:to x="100000" y="100000"/>
                                    </p:animScale>
                                    <p:animScale>
                                      <p:cBhvr>
                                        <p:cTn id="31" dur="26">
                                          <p:stCondLst>
                                            <p:cond delay="1642"/>
                                          </p:stCondLst>
                                        </p:cTn>
                                        <p:tgtEl>
                                          <p:spTgt spid="7"/>
                                        </p:tgtEl>
                                      </p:cBhvr>
                                      <p:to x="100000" y="90000"/>
                                    </p:animScale>
                                    <p:animScale>
                                      <p:cBhvr>
                                        <p:cTn id="32" dur="166" decel="50000">
                                          <p:stCondLst>
                                            <p:cond delay="1668"/>
                                          </p:stCondLst>
                                        </p:cTn>
                                        <p:tgtEl>
                                          <p:spTgt spid="7"/>
                                        </p:tgtEl>
                                      </p:cBhvr>
                                      <p:to x="100000" y="100000"/>
                                    </p:animScale>
                                    <p:animScale>
                                      <p:cBhvr>
                                        <p:cTn id="33" dur="26">
                                          <p:stCondLst>
                                            <p:cond delay="1808"/>
                                          </p:stCondLst>
                                        </p:cTn>
                                        <p:tgtEl>
                                          <p:spTgt spid="7"/>
                                        </p:tgtEl>
                                      </p:cBhvr>
                                      <p:to x="100000" y="95000"/>
                                    </p:animScale>
                                    <p:animScale>
                                      <p:cBhvr>
                                        <p:cTn id="3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36</a:t>
            </a:fld>
            <a:endParaRPr lang="fr-FR" dirty="0"/>
          </a:p>
        </p:txBody>
      </p:sp>
      <p:sp>
        <p:nvSpPr>
          <p:cNvPr id="6" name="ZoneTexte 5"/>
          <p:cNvSpPr txBox="1"/>
          <p:nvPr/>
        </p:nvSpPr>
        <p:spPr>
          <a:xfrm>
            <a:off x="763440" y="951774"/>
            <a:ext cx="791301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Mettre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 côté le travail en cours avant de changer de branche :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stash</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098" name="Imag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078" y="1916832"/>
            <a:ext cx="7702606" cy="372040"/>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212976"/>
            <a:ext cx="8478049" cy="9488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323528" y="1412776"/>
            <a:ext cx="72378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Supposons que l’on veuille faire </a:t>
            </a:r>
            <a:r>
              <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a:t>
            </a:r>
            <a:r>
              <a:rPr lang="fr-FR" alt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ménage dans nos </a:t>
            </a:r>
            <a:r>
              <a:rPr lang="fr-FR" alt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alt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323528" y="2420888"/>
            <a:ext cx="87382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nous dis qu’on ne peut pas car des fichiers modifiés existent : </a:t>
            </a:r>
            <a:endParaRPr lang="fr-FR" alt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il </a:t>
            </a:r>
            <a:r>
              <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nous faut un </a:t>
            </a:r>
            <a:r>
              <a:rPr lang="fr-FR" alt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workspace</a:t>
            </a:r>
            <a:r>
              <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propre pour ce ménage. On va sauvegarder (</a:t>
            </a:r>
            <a:r>
              <a:rPr lang="fr-FR" alt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stash</a:t>
            </a:r>
            <a:r>
              <a:rPr lang="fr-FR" alt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5"/>
          <p:cNvSpPr>
            <a:spLocks noChangeArrowheads="1"/>
          </p:cNvSpPr>
          <p:nvPr/>
        </p:nvSpPr>
        <p:spPr bwMode="auto">
          <a:xfrm>
            <a:off x="323528" y="4221088"/>
            <a:ext cx="42242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Je peux maintenant faire le ménage :</a:t>
            </a:r>
          </a:p>
        </p:txBody>
      </p:sp>
      <p:pic>
        <p:nvPicPr>
          <p:cNvPr id="12" name="Image 11"/>
          <p:cNvPicPr/>
          <p:nvPr/>
        </p:nvPicPr>
        <p:blipFill>
          <a:blip r:embed="rId5"/>
          <a:stretch>
            <a:fillRect/>
          </a:stretch>
        </p:blipFill>
        <p:spPr>
          <a:xfrm>
            <a:off x="301855" y="4649682"/>
            <a:ext cx="8374601" cy="1659043"/>
          </a:xfrm>
          <a:prstGeom prst="rect">
            <a:avLst/>
          </a:prstGeom>
        </p:spPr>
      </p:pic>
      <p:sp>
        <p:nvSpPr>
          <p:cNvPr id="8" name="Rectangle 7"/>
          <p:cNvSpPr/>
          <p:nvPr/>
        </p:nvSpPr>
        <p:spPr>
          <a:xfrm>
            <a:off x="291198" y="6372036"/>
            <a:ext cx="3942105" cy="369332"/>
          </a:xfrm>
          <a:prstGeom prst="rect">
            <a:avLst/>
          </a:prstGeom>
        </p:spPr>
        <p:txBody>
          <a:bodyPr wrap="none">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 voit le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stash</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dans l’historique. </a:t>
            </a:r>
          </a:p>
        </p:txBody>
      </p:sp>
      <p:sp>
        <p:nvSpPr>
          <p:cNvPr id="14" name="ZoneTexte 13"/>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ZoneTexte 15"/>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150640048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097"/>
                                        </p:tgtEl>
                                        <p:attrNameLst>
                                          <p:attrName>style.visibility</p:attrName>
                                        </p:attrNameLst>
                                      </p:cBhvr>
                                      <p:to>
                                        <p:strVal val="visible"/>
                                      </p:to>
                                    </p:set>
                                    <p:animEffect transition="in" filter="fade">
                                      <p:cBhvr>
                                        <p:cTn id="35" dur="1000"/>
                                        <p:tgtEl>
                                          <p:spTgt spid="4097"/>
                                        </p:tgtEl>
                                      </p:cBhvr>
                                    </p:animEffect>
                                    <p:anim calcmode="lin" valueType="num">
                                      <p:cBhvr>
                                        <p:cTn id="36" dur="1000" fill="hold"/>
                                        <p:tgtEl>
                                          <p:spTgt spid="4097"/>
                                        </p:tgtEl>
                                        <p:attrNameLst>
                                          <p:attrName>ppt_x</p:attrName>
                                        </p:attrNameLst>
                                      </p:cBhvr>
                                      <p:tavLst>
                                        <p:tav tm="0">
                                          <p:val>
                                            <p:strVal val="#ppt_x"/>
                                          </p:val>
                                        </p:tav>
                                        <p:tav tm="100000">
                                          <p:val>
                                            <p:strVal val="#ppt_x"/>
                                          </p:val>
                                        </p:tav>
                                      </p:tavLst>
                                    </p:anim>
                                    <p:anim calcmode="lin" valueType="num">
                                      <p:cBhvr>
                                        <p:cTn id="37" dur="1000" fill="hold"/>
                                        <p:tgtEl>
                                          <p:spTgt spid="409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0" end="0"/>
                                            </p:txEl>
                                          </p:spTgt>
                                        </p:tgtEl>
                                        <p:attrNameLst>
                                          <p:attrName>style.visibility</p:attrName>
                                        </p:attrNameLst>
                                      </p:cBhvr>
                                      <p:to>
                                        <p:strVal val="visible"/>
                                      </p:to>
                                    </p:set>
                                    <p:animEffect transition="in" filter="fade">
                                      <p:cBhvr>
                                        <p:cTn id="56" dur="1000"/>
                                        <p:tgtEl>
                                          <p:spTgt spid="8">
                                            <p:txEl>
                                              <p:pRg st="0" end="0"/>
                                            </p:txEl>
                                          </p:spTgt>
                                        </p:tgtEl>
                                      </p:cBhvr>
                                    </p:animEffect>
                                    <p:anim calcmode="lin" valueType="num">
                                      <p:cBhvr>
                                        <p:cTn id="5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37</a:t>
            </a:fld>
            <a:endParaRPr lang="fr-FR" dirty="0"/>
          </a:p>
        </p:txBody>
      </p:sp>
      <p:pic>
        <p:nvPicPr>
          <p:cNvPr id="5122" name="Imag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050045"/>
            <a:ext cx="8208912" cy="1491769"/>
          </a:xfrm>
          <a:prstGeom prst="rect">
            <a:avLst/>
          </a:prstGeom>
          <a:noFill/>
          <a:extLst>
            <a:ext uri="{909E8E84-426E-40DD-AFC4-6F175D3DCCD1}">
              <a14:hiddenFill xmlns:a14="http://schemas.microsoft.com/office/drawing/2010/main">
                <a:solidFill>
                  <a:srgbClr val="FFFFFF"/>
                </a:solidFill>
              </a14:hiddenFill>
            </a:ext>
          </a:extLst>
        </p:spPr>
      </p:pic>
      <p:pic>
        <p:nvPicPr>
          <p:cNvPr id="5121" name="Imag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92" y="4869160"/>
            <a:ext cx="6768752" cy="108186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716826" y="1459606"/>
            <a:ext cx="52920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 le voit aussi dans la liste des </a:t>
            </a:r>
            <a:r>
              <a:rPr lang="fr-FR" alt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stash</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716826" y="3810312"/>
            <a:ext cx="75071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Après l‘</a:t>
            </a:r>
            <a:r>
              <a:rPr lang="fr-FR" alt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apply</a:t>
            </a:r>
            <a:r>
              <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je retrouve mon fichier modifié. </a:t>
            </a:r>
            <a:endParaRPr lang="fr-FR" alt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Je </a:t>
            </a:r>
            <a:r>
              <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peux donc supprimer le </a:t>
            </a:r>
            <a:r>
              <a:rPr lang="fr-FR" alt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stash</a:t>
            </a:r>
            <a:r>
              <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retrouver un historique </a:t>
            </a:r>
            <a:r>
              <a:rPr lang="fr-FR" alt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propre</a:t>
            </a:r>
            <a:endParaRPr lang="fr-FR" alt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ZoneTexte 14"/>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ZoneTexte 15"/>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
        <p:nvSpPr>
          <p:cNvPr id="17" name="ZoneTexte 16"/>
          <p:cNvSpPr txBox="1"/>
          <p:nvPr/>
        </p:nvSpPr>
        <p:spPr>
          <a:xfrm>
            <a:off x="763440" y="951774"/>
            <a:ext cx="791301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Mettre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 côté le travail en cours avant de changer de branche :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stash</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07055812"/>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1"/>
                                        </p:tgtEl>
                                        <p:attrNameLst>
                                          <p:attrName>style.visibility</p:attrName>
                                        </p:attrNameLst>
                                      </p:cBhvr>
                                      <p:to>
                                        <p:strVal val="visible"/>
                                      </p:to>
                                    </p:set>
                                    <p:animEffect transition="in" filter="fade">
                                      <p:cBhvr>
                                        <p:cTn id="28" dur="1000"/>
                                        <p:tgtEl>
                                          <p:spTgt spid="5121"/>
                                        </p:tgtEl>
                                      </p:cBhvr>
                                    </p:animEffect>
                                    <p:anim calcmode="lin" valueType="num">
                                      <p:cBhvr>
                                        <p:cTn id="29" dur="1000" fill="hold"/>
                                        <p:tgtEl>
                                          <p:spTgt spid="5121"/>
                                        </p:tgtEl>
                                        <p:attrNameLst>
                                          <p:attrName>ppt_x</p:attrName>
                                        </p:attrNameLst>
                                      </p:cBhvr>
                                      <p:tavLst>
                                        <p:tav tm="0">
                                          <p:val>
                                            <p:strVal val="#ppt_x"/>
                                          </p:val>
                                        </p:tav>
                                        <p:tav tm="100000">
                                          <p:val>
                                            <p:strVal val="#ppt_x"/>
                                          </p:val>
                                        </p:tav>
                                      </p:tavLst>
                                    </p:anim>
                                    <p:anim calcmode="lin" valueType="num">
                                      <p:cBhvr>
                                        <p:cTn id="30" dur="1000" fill="hold"/>
                                        <p:tgtEl>
                                          <p:spTgt spid="5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38</a:t>
            </a:fld>
            <a:endParaRPr lang="fr-FR" dirty="0"/>
          </a:p>
        </p:txBody>
      </p:sp>
      <p:sp>
        <p:nvSpPr>
          <p:cNvPr id="7" name="Rectangle 6"/>
          <p:cNvSpPr/>
          <p:nvPr/>
        </p:nvSpPr>
        <p:spPr>
          <a:xfrm>
            <a:off x="320376" y="1268760"/>
            <a:ext cx="8757543" cy="3970318"/>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branches distantes</a:t>
            </a: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buFont typeface="Arial" panose="020B0604020202020204" pitchFamily="34" charset="0"/>
              <a:buChar char="•"/>
            </a:pP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Branches locales non modifiables localement</a:t>
            </a:r>
          </a:p>
          <a:p>
            <a:pPr marL="285750" indent="-285750">
              <a:buFont typeface="Arial" panose="020B0604020202020204" pitchFamily="34" charset="0"/>
              <a:buChar char="•"/>
            </a:pP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Références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à l'état des branches sur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dépôt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distant</a:t>
            </a:r>
          </a:p>
          <a:p>
            <a:pPr marL="285750" indent="-285750">
              <a:buFont typeface="Arial" panose="020B0604020202020204" pitchFamily="34" charset="0"/>
              <a:buChar char="•"/>
            </a:pP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références ont le format </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distant/branche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origin</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/master)</a:t>
            </a:r>
          </a:p>
          <a:p>
            <a:pPr marL="285750" indent="-285750">
              <a:buFont typeface="Arial" panose="020B0604020202020204" pitchFamily="34" charset="0"/>
              <a:buChar char="•"/>
            </a:pP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Mise à jour via </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742950" lvl="1" indent="-285750">
              <a:buFont typeface="Arial" panose="020B0604020202020204" pitchFamily="34" charset="0"/>
              <a:buChar char="•"/>
            </a:pPr>
            <a:r>
              <a:rPr lang="fr-FR"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it </a:t>
            </a:r>
            <a:r>
              <a:rPr lang="fr-FR"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fetch</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distant branche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(photo de la branche distant copiée localement)</a:t>
            </a:r>
            <a:endPar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742950" lvl="1" indent="-285750">
              <a:buFont typeface="Arial" panose="020B0604020202020204" pitchFamily="34" charset="0"/>
              <a:buChar char="•"/>
            </a:pP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pull distant branche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(pull =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fetch</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buFont typeface="Arial" panose="020B0604020202020204" pitchFamily="34" charset="0"/>
              <a:buChar char="•"/>
            </a:pP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Renvoie des modifications locales au serveur via :</a:t>
            </a:r>
          </a:p>
          <a:p>
            <a:pPr marL="742950" lvl="1" indent="-285750">
              <a:buFont typeface="Arial" panose="020B0604020202020204" pitchFamily="34" charset="0"/>
              <a:buChar char="•"/>
            </a:pP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push distant </a:t>
            </a:r>
            <a:r>
              <a:rPr lang="fr-FR"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brancheLocale:brancheDistante</a:t>
            </a:r>
            <a:endPar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742950" lvl="1" indent="-285750">
              <a:buFont typeface="Arial" panose="020B0604020202020204" pitchFamily="34" charset="0"/>
              <a:buChar char="•"/>
            </a:pPr>
            <a:r>
              <a:rPr lang="fr-FR"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push distant </a:t>
            </a:r>
            <a:r>
              <a:rPr lang="fr-FR"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brancheLocale</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(si </a:t>
            </a:r>
            <a:r>
              <a:rPr lang="fr-FR"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brancheLocale</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fr-FR"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brancheDistante</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742950" lvl="1" indent="-285750">
              <a:buFont typeface="Arial" panose="020B0604020202020204" pitchFamily="34" charset="0"/>
              <a:buChar char="•"/>
            </a:pPr>
            <a:r>
              <a:rPr lang="fr-FR"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push (si </a:t>
            </a:r>
            <a:r>
              <a:rPr lang="fr-FR"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push.default</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fr-FR"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upstream</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742950" lvl="1" indent="-285750">
              <a:buFont typeface="Arial" panose="020B0604020202020204" pitchFamily="34" charset="0"/>
              <a:buChar char="•"/>
            </a:pPr>
            <a:endPar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buFont typeface="Arial" panose="020B0604020202020204" pitchFamily="34" charset="0"/>
              <a:buChar char="•"/>
            </a:pP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remote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 : affiche la liste de nos repos distants</a:t>
            </a:r>
            <a:endParaRPr lang="fr-FR" sz="1600" i="1" dirty="0"/>
          </a:p>
        </p:txBody>
      </p:sp>
      <p:sp>
        <p:nvSpPr>
          <p:cNvPr id="6" name="ZoneTexte 5"/>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ZoneTexte 7"/>
          <p:cNvSpPr txBox="1"/>
          <p:nvPr/>
        </p:nvSpPr>
        <p:spPr>
          <a:xfrm>
            <a:off x="320376" y="564841"/>
            <a:ext cx="6912768"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commandes de base</a:t>
            </a:r>
          </a:p>
        </p:txBody>
      </p:sp>
    </p:spTree>
    <p:extLst>
      <p:ext uri="{BB962C8B-B14F-4D97-AF65-F5344CB8AC3E}">
        <p14:creationId xmlns:p14="http://schemas.microsoft.com/office/powerpoint/2010/main" val="2042535926"/>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39</a:t>
            </a:fld>
            <a:endParaRPr lang="fr-FR" dirty="0"/>
          </a:p>
        </p:txBody>
      </p:sp>
      <p:sp>
        <p:nvSpPr>
          <p:cNvPr id="24" name="ZoneTexte 23"/>
          <p:cNvSpPr txBox="1"/>
          <p:nvPr/>
        </p:nvSpPr>
        <p:spPr>
          <a:xfrm>
            <a:off x="109391" y="533848"/>
            <a:ext cx="3022449"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 Commandes essentiels</a:t>
            </a:r>
          </a:p>
        </p:txBody>
      </p:sp>
      <p:sp>
        <p:nvSpPr>
          <p:cNvPr id="6" name="ZoneTexte 5"/>
          <p:cNvSpPr txBox="1"/>
          <p:nvPr/>
        </p:nvSpPr>
        <p:spPr>
          <a:xfrm>
            <a:off x="1403648" y="836712"/>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Commit : avance dans le graphe</a:t>
            </a:r>
          </a:p>
        </p:txBody>
      </p:sp>
      <p:pic>
        <p:nvPicPr>
          <p:cNvPr id="2" name="Image 1"/>
          <p:cNvPicPr>
            <a:picLocks noChangeAspect="1"/>
          </p:cNvPicPr>
          <p:nvPr/>
        </p:nvPicPr>
        <p:blipFill>
          <a:blip r:embed="rId3"/>
          <a:stretch>
            <a:fillRect/>
          </a:stretch>
        </p:blipFill>
        <p:spPr>
          <a:xfrm>
            <a:off x="179512" y="1289450"/>
            <a:ext cx="8687513" cy="5019275"/>
          </a:xfrm>
          <a:prstGeom prst="rect">
            <a:avLst/>
          </a:prstGeom>
        </p:spPr>
      </p:pic>
      <p:sp>
        <p:nvSpPr>
          <p:cNvPr id="7" name="ZoneTexte 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85364972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4</a:t>
            </a:fld>
            <a:endParaRPr lang="fr-FR" dirty="0"/>
          </a:p>
        </p:txBody>
      </p:sp>
      <p:sp>
        <p:nvSpPr>
          <p:cNvPr id="6" name="ZoneTexte 5"/>
          <p:cNvSpPr txBox="1"/>
          <p:nvPr/>
        </p:nvSpPr>
        <p:spPr>
          <a:xfrm>
            <a:off x="141144" y="643948"/>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Concepts :</a:t>
            </a:r>
          </a:p>
        </p:txBody>
      </p:sp>
      <p:sp>
        <p:nvSpPr>
          <p:cNvPr id="3" name="Rectangle 2"/>
          <p:cNvSpPr/>
          <p:nvPr/>
        </p:nvSpPr>
        <p:spPr>
          <a:xfrm>
            <a:off x="159633" y="4437112"/>
            <a:ext cx="8175442" cy="1754326"/>
          </a:xfrm>
          <a:prstGeom prst="rect">
            <a:avLst/>
          </a:prstGeom>
        </p:spPr>
        <p:txBody>
          <a:bodyPr wrap="square">
            <a:spAutoFit/>
          </a:bodyPr>
          <a:lstStyle/>
          <a:p>
            <a:pPr algn="just"/>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est orienté </a:t>
            </a:r>
            <a:r>
              <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contenu et non fichier, base de données </a:t>
            </a: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clé(sha1)/valeur</a:t>
            </a:r>
            <a:r>
              <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3 objets </a:t>
            </a: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dans cette base (</a:t>
            </a:r>
            <a:r>
              <a:rPr lang="fr-FR"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tree</a:t>
            </a: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blob, </a:t>
            </a:r>
            <a:r>
              <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a:t>
            </a: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742950" lvl="1" indent="-285750" algn="just">
              <a:buFont typeface="Arial" panose="020B0604020202020204" pitchFamily="34" charset="0"/>
              <a:buChar char="•"/>
            </a:pPr>
            <a:r>
              <a:rPr lang="fr-FR" dirty="0" smtClean="0">
                <a:ln w="1905"/>
                <a:solidFill>
                  <a:srgbClr val="00B050"/>
                </a:solidFill>
                <a:effectLst>
                  <a:innerShdw blurRad="69850" dist="43180" dir="5400000">
                    <a:srgbClr val="000000">
                      <a:alpha val="65000"/>
                    </a:srgbClr>
                  </a:innerShdw>
                </a:effectLst>
              </a:rPr>
              <a:t>Objet </a:t>
            </a:r>
            <a:r>
              <a:rPr lang="fr-FR" dirty="0">
                <a:ln w="1905"/>
                <a:solidFill>
                  <a:srgbClr val="00B050"/>
                </a:solidFill>
                <a:effectLst>
                  <a:innerShdw blurRad="69850" dist="43180" dir="5400000">
                    <a:srgbClr val="000000">
                      <a:alpha val="65000"/>
                    </a:srgbClr>
                  </a:innerShdw>
                </a:effectLst>
              </a:rPr>
              <a:t>commit, le(s) commit parent, qui a </a:t>
            </a:r>
            <a:r>
              <a:rPr lang="fr-FR" dirty="0" err="1">
                <a:ln w="1905"/>
                <a:solidFill>
                  <a:srgbClr val="00B050"/>
                </a:solidFill>
                <a:effectLst>
                  <a:innerShdw blurRad="69850" dist="43180" dir="5400000">
                    <a:srgbClr val="000000">
                      <a:alpha val="65000"/>
                    </a:srgbClr>
                  </a:innerShdw>
                </a:effectLst>
              </a:rPr>
              <a:t>commiter</a:t>
            </a:r>
            <a:r>
              <a:rPr lang="fr-FR" dirty="0">
                <a:ln w="1905"/>
                <a:solidFill>
                  <a:srgbClr val="00B050"/>
                </a:solidFill>
                <a:effectLst>
                  <a:innerShdw blurRad="69850" dist="43180" dir="5400000">
                    <a:srgbClr val="000000">
                      <a:alpha val="65000"/>
                    </a:srgbClr>
                  </a:innerShdw>
                </a:effectLst>
              </a:rPr>
              <a:t>, à quel heure, pourquoi [vert] </a:t>
            </a:r>
          </a:p>
          <a:p>
            <a:pPr marL="742950" lvl="1" indent="-285750" algn="just">
              <a:buFont typeface="Arial" panose="020B0604020202020204" pitchFamily="34" charset="0"/>
              <a:buChar char="•"/>
            </a:pPr>
            <a:r>
              <a:rPr lang="fr-FR" dirty="0" smtClean="0">
                <a:ln w="1905"/>
                <a:solidFill>
                  <a:schemeClr val="accent6">
                    <a:lumMod val="60000"/>
                    <a:lumOff val="40000"/>
                  </a:schemeClr>
                </a:solidFill>
                <a:effectLst>
                  <a:innerShdw blurRad="69850" dist="43180" dir="5400000">
                    <a:srgbClr val="000000">
                      <a:alpha val="65000"/>
                    </a:srgbClr>
                  </a:innerShdw>
                </a:effectLst>
              </a:rPr>
              <a:t>Objet </a:t>
            </a:r>
            <a:r>
              <a:rPr lang="fr-FR" dirty="0" err="1" smtClean="0">
                <a:ln w="1905"/>
                <a:solidFill>
                  <a:schemeClr val="accent6">
                    <a:lumMod val="60000"/>
                    <a:lumOff val="40000"/>
                  </a:schemeClr>
                </a:solidFill>
                <a:effectLst>
                  <a:innerShdw blurRad="69850" dist="43180" dir="5400000">
                    <a:srgbClr val="000000">
                      <a:alpha val="65000"/>
                    </a:srgbClr>
                  </a:innerShdw>
                </a:effectLst>
              </a:rPr>
              <a:t>tree</a:t>
            </a:r>
            <a:r>
              <a:rPr lang="fr-FR" dirty="0" smtClean="0">
                <a:ln w="1905"/>
                <a:solidFill>
                  <a:schemeClr val="accent6">
                    <a:lumMod val="60000"/>
                    <a:lumOff val="40000"/>
                  </a:schemeClr>
                </a:solidFill>
                <a:effectLst>
                  <a:innerShdw blurRad="69850" dist="43180" dir="5400000">
                    <a:srgbClr val="000000">
                      <a:alpha val="65000"/>
                    </a:srgbClr>
                  </a:innerShdw>
                </a:effectLst>
              </a:rPr>
              <a:t>, clé </a:t>
            </a:r>
            <a:r>
              <a:rPr lang="fr-FR" dirty="0">
                <a:ln w="1905"/>
                <a:solidFill>
                  <a:schemeClr val="accent6">
                    <a:lumMod val="60000"/>
                    <a:lumOff val="40000"/>
                  </a:schemeClr>
                </a:solidFill>
                <a:effectLst>
                  <a:innerShdw blurRad="69850" dist="43180" dir="5400000">
                    <a:srgbClr val="000000">
                      <a:alpha val="65000"/>
                    </a:srgbClr>
                  </a:innerShdw>
                </a:effectLst>
              </a:rPr>
              <a:t>(SHA1</a:t>
            </a:r>
            <a:r>
              <a:rPr lang="fr-FR" dirty="0" smtClean="0">
                <a:ln w="1905"/>
                <a:solidFill>
                  <a:schemeClr val="accent6">
                    <a:lumMod val="60000"/>
                    <a:lumOff val="40000"/>
                  </a:schemeClr>
                </a:solidFill>
                <a:effectLst>
                  <a:innerShdw blurRad="69850" dist="43180" dir="5400000">
                    <a:srgbClr val="000000">
                      <a:alpha val="65000"/>
                    </a:srgbClr>
                  </a:innerShdw>
                </a:effectLst>
              </a:rPr>
              <a:t>, </a:t>
            </a:r>
            <a:r>
              <a:rPr lang="fr-FR" dirty="0">
                <a:ln w="1905"/>
                <a:solidFill>
                  <a:schemeClr val="accent6">
                    <a:lumMod val="60000"/>
                    <a:lumOff val="40000"/>
                  </a:schemeClr>
                </a:solidFill>
                <a:effectLst>
                  <a:innerShdw blurRad="69850" dist="43180" dir="5400000">
                    <a:srgbClr val="000000">
                      <a:alpha val="65000"/>
                    </a:srgbClr>
                  </a:innerShdw>
                </a:effectLst>
              </a:rPr>
              <a:t>nom </a:t>
            </a:r>
            <a:r>
              <a:rPr lang="fr-FR" dirty="0" smtClean="0">
                <a:ln w="1905"/>
                <a:solidFill>
                  <a:schemeClr val="accent6">
                    <a:lumMod val="60000"/>
                    <a:lumOff val="40000"/>
                  </a:schemeClr>
                </a:solidFill>
                <a:effectLst>
                  <a:innerShdw blurRad="69850" dist="43180" dir="5400000">
                    <a:srgbClr val="000000">
                      <a:alpha val="65000"/>
                    </a:srgbClr>
                  </a:innerShdw>
                </a:effectLst>
              </a:rPr>
              <a:t>complet du fichier </a:t>
            </a:r>
            <a:r>
              <a:rPr lang="fr-FR" dirty="0">
                <a:ln w="1905"/>
                <a:solidFill>
                  <a:schemeClr val="accent6">
                    <a:lumMod val="60000"/>
                    <a:lumOff val="40000"/>
                  </a:schemeClr>
                </a:solidFill>
                <a:effectLst>
                  <a:innerShdw blurRad="69850" dist="43180" dir="5400000">
                    <a:srgbClr val="000000">
                      <a:alpha val="65000"/>
                    </a:srgbClr>
                  </a:innerShdw>
                </a:effectLst>
              </a:rPr>
              <a:t>[en bleu]</a:t>
            </a:r>
            <a:r>
              <a:rPr lang="fr-FR" dirty="0" smtClean="0">
                <a:ln w="1905"/>
                <a:solidFill>
                  <a:schemeClr val="accent6">
                    <a:lumMod val="60000"/>
                    <a:lumOff val="40000"/>
                  </a:schemeClr>
                </a:solidFill>
                <a:effectLst>
                  <a:innerShdw blurRad="69850" dist="43180" dir="5400000">
                    <a:srgbClr val="000000">
                      <a:alpha val="65000"/>
                    </a:srgbClr>
                  </a:innerShdw>
                </a:effectLst>
              </a:rPr>
              <a:t>&lt;-&gt; </a:t>
            </a:r>
            <a:r>
              <a:rPr lang="fr-FR" dirty="0" smtClean="0">
                <a:ln w="1905"/>
                <a:solidFill>
                  <a:srgbClr val="FF0000"/>
                </a:solidFill>
                <a:effectLst>
                  <a:innerShdw blurRad="69850" dist="43180" dir="5400000">
                    <a:srgbClr val="000000">
                      <a:alpha val="65000"/>
                    </a:srgbClr>
                  </a:innerShdw>
                </a:effectLst>
              </a:rPr>
              <a:t>blob</a:t>
            </a:r>
            <a:r>
              <a:rPr lang="fr-FR" dirty="0" smtClean="0">
                <a:ln w="1905"/>
                <a:solidFill>
                  <a:schemeClr val="accent6">
                    <a:lumMod val="60000"/>
                    <a:lumOff val="40000"/>
                  </a:schemeClr>
                </a:solidFill>
                <a:effectLst>
                  <a:innerShdw blurRad="69850" dist="43180" dir="5400000">
                    <a:srgbClr val="000000">
                      <a:alpha val="65000"/>
                    </a:srgbClr>
                  </a:innerShdw>
                </a:effectLst>
              </a:rPr>
              <a:t>), </a:t>
            </a:r>
          </a:p>
          <a:p>
            <a:pPr marL="742950" lvl="1" indent="-285750" algn="just">
              <a:buFont typeface="Arial" panose="020B0604020202020204" pitchFamily="34" charset="0"/>
              <a:buChar char="•"/>
            </a:pPr>
            <a:r>
              <a:rPr lang="fr-FR" dirty="0">
                <a:ln w="1905"/>
                <a:solidFill>
                  <a:srgbClr val="FF0000"/>
                </a:solidFill>
                <a:effectLst>
                  <a:innerShdw blurRad="69850" dist="43180" dir="5400000">
                    <a:srgbClr val="000000">
                      <a:alpha val="65000"/>
                    </a:srgbClr>
                  </a:innerShdw>
                </a:effectLst>
              </a:rPr>
              <a:t>Objet blob, </a:t>
            </a:r>
            <a:r>
              <a:rPr lang="fr-FR" u="sng" dirty="0">
                <a:ln w="1905"/>
                <a:solidFill>
                  <a:srgbClr val="FF0000"/>
                </a:solidFill>
                <a:effectLst>
                  <a:innerShdw blurRad="69850" dist="43180" dir="5400000">
                    <a:srgbClr val="000000">
                      <a:alpha val="65000"/>
                    </a:srgbClr>
                  </a:innerShdw>
                </a:effectLst>
              </a:rPr>
              <a:t>le contenu</a:t>
            </a:r>
            <a:r>
              <a:rPr lang="fr-FR" dirty="0">
                <a:ln w="1905"/>
                <a:solidFill>
                  <a:srgbClr val="FF0000"/>
                </a:solidFill>
                <a:effectLst>
                  <a:innerShdw blurRad="69850" dist="43180" dir="5400000">
                    <a:srgbClr val="000000">
                      <a:alpha val="65000"/>
                    </a:srgbClr>
                  </a:innerShdw>
                </a:effectLst>
              </a:rPr>
              <a:t>, [en rouge</a:t>
            </a:r>
            <a:r>
              <a:rPr lang="fr-FR" dirty="0" smtClean="0">
                <a:ln w="1905"/>
                <a:solidFill>
                  <a:srgbClr val="FF0000"/>
                </a:solidFill>
                <a:effectLst>
                  <a:innerShdw blurRad="69850" dist="43180" dir="5400000">
                    <a:srgbClr val="000000">
                      <a:alpha val="65000"/>
                    </a:srgbClr>
                  </a:innerShdw>
                </a:effectLst>
              </a:rPr>
              <a:t>]</a:t>
            </a:r>
            <a:endPar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51441" y="1167510"/>
            <a:ext cx="7871556" cy="369332"/>
          </a:xfrm>
          <a:prstGeom prst="rect">
            <a:avLst/>
          </a:prstGeom>
        </p:spPr>
        <p:txBody>
          <a:bodyPr wrap="square">
            <a:spAutoFit/>
          </a:bodyPr>
          <a:lstStyle/>
          <a:p>
            <a:pPr algn="just"/>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r>
              <a:rPr lang="fr-FR" baseline="30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er</a:t>
            </a: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Concept :</a:t>
            </a:r>
            <a:endPar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 name="Image 1"/>
          <p:cNvPicPr>
            <a:picLocks noChangeAspect="1"/>
          </p:cNvPicPr>
          <p:nvPr/>
        </p:nvPicPr>
        <p:blipFill>
          <a:blip r:embed="rId2"/>
          <a:stretch>
            <a:fillRect/>
          </a:stretch>
        </p:blipFill>
        <p:spPr>
          <a:xfrm>
            <a:off x="2339752" y="1213692"/>
            <a:ext cx="3240360" cy="3094071"/>
          </a:xfrm>
          <a:prstGeom prst="rect">
            <a:avLst/>
          </a:prstGeom>
        </p:spPr>
      </p:pic>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10001505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40</a:t>
            </a:fld>
            <a:endParaRPr lang="fr-FR" dirty="0"/>
          </a:p>
        </p:txBody>
      </p:sp>
      <p:sp>
        <p:nvSpPr>
          <p:cNvPr id="6" name="ZoneTexte 5"/>
          <p:cNvSpPr txBox="1"/>
          <p:nvPr/>
        </p:nvSpPr>
        <p:spPr>
          <a:xfrm>
            <a:off x="1403648" y="836712"/>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Image 3"/>
          <p:cNvPicPr>
            <a:picLocks noChangeAspect="1"/>
          </p:cNvPicPr>
          <p:nvPr/>
        </p:nvPicPr>
        <p:blipFill>
          <a:blip r:embed="rId3"/>
          <a:stretch>
            <a:fillRect/>
          </a:stretch>
        </p:blipFill>
        <p:spPr>
          <a:xfrm>
            <a:off x="179512" y="1289450"/>
            <a:ext cx="8829551" cy="5019275"/>
          </a:xfrm>
          <a:prstGeom prst="rect">
            <a:avLst/>
          </a:prstGeom>
        </p:spPr>
      </p:pic>
      <p:sp>
        <p:nvSpPr>
          <p:cNvPr id="7" name="ZoneTexte 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ZoneTexte 7"/>
          <p:cNvSpPr txBox="1"/>
          <p:nvPr/>
        </p:nvSpPr>
        <p:spPr>
          <a:xfrm>
            <a:off x="109391" y="533848"/>
            <a:ext cx="3022449"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 Commandes essentiels</a:t>
            </a:r>
          </a:p>
        </p:txBody>
      </p:sp>
    </p:spTree>
    <p:extLst>
      <p:ext uri="{BB962C8B-B14F-4D97-AF65-F5344CB8AC3E}">
        <p14:creationId xmlns:p14="http://schemas.microsoft.com/office/powerpoint/2010/main" val="247830025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41</a:t>
            </a:fld>
            <a:endParaRPr lang="fr-FR" dirty="0"/>
          </a:p>
        </p:txBody>
      </p:sp>
      <p:sp>
        <p:nvSpPr>
          <p:cNvPr id="6" name="ZoneTexte 5"/>
          <p:cNvSpPr txBox="1"/>
          <p:nvPr/>
        </p:nvSpPr>
        <p:spPr>
          <a:xfrm>
            <a:off x="1403648" y="836712"/>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Image 3"/>
          <p:cNvPicPr>
            <a:picLocks noChangeAspect="1"/>
          </p:cNvPicPr>
          <p:nvPr/>
        </p:nvPicPr>
        <p:blipFill>
          <a:blip r:embed="rId3"/>
          <a:stretch>
            <a:fillRect/>
          </a:stretch>
        </p:blipFill>
        <p:spPr>
          <a:xfrm>
            <a:off x="0" y="1289450"/>
            <a:ext cx="9009063" cy="5019275"/>
          </a:xfrm>
          <a:prstGeom prst="rect">
            <a:avLst/>
          </a:prstGeom>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109391" y="533848"/>
            <a:ext cx="3022449"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 Commandes essentiels</a:t>
            </a:r>
          </a:p>
        </p:txBody>
      </p:sp>
    </p:spTree>
    <p:extLst>
      <p:ext uri="{BB962C8B-B14F-4D97-AF65-F5344CB8AC3E}">
        <p14:creationId xmlns:p14="http://schemas.microsoft.com/office/powerpoint/2010/main" val="361186396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42</a:t>
            </a:fld>
            <a:endParaRPr lang="fr-FR" dirty="0"/>
          </a:p>
        </p:txBody>
      </p:sp>
      <p:sp>
        <p:nvSpPr>
          <p:cNvPr id="6" name="ZoneTexte 5"/>
          <p:cNvSpPr txBox="1"/>
          <p:nvPr/>
        </p:nvSpPr>
        <p:spPr>
          <a:xfrm>
            <a:off x="1403648" y="836712"/>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Cherrypick</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Image 2"/>
          <p:cNvPicPr>
            <a:picLocks noChangeAspect="1"/>
          </p:cNvPicPr>
          <p:nvPr/>
        </p:nvPicPr>
        <p:blipFill>
          <a:blip r:embed="rId3"/>
          <a:stretch>
            <a:fillRect/>
          </a:stretch>
        </p:blipFill>
        <p:spPr>
          <a:xfrm>
            <a:off x="882204" y="3513859"/>
            <a:ext cx="7344296" cy="347189"/>
          </a:xfrm>
          <a:prstGeom prst="rect">
            <a:avLst/>
          </a:prstGeom>
        </p:spPr>
      </p:pic>
      <p:pic>
        <p:nvPicPr>
          <p:cNvPr id="11" name="Image 10"/>
          <p:cNvPicPr/>
          <p:nvPr/>
        </p:nvPicPr>
        <p:blipFill>
          <a:blip r:embed="rId4"/>
          <a:stretch>
            <a:fillRect/>
          </a:stretch>
        </p:blipFill>
        <p:spPr>
          <a:xfrm>
            <a:off x="2106278" y="1340768"/>
            <a:ext cx="4481946" cy="1952625"/>
          </a:xfrm>
          <a:prstGeom prst="rect">
            <a:avLst/>
          </a:prstGeom>
        </p:spPr>
      </p:pic>
      <p:pic>
        <p:nvPicPr>
          <p:cNvPr id="12" name="Image 11"/>
          <p:cNvPicPr/>
          <p:nvPr/>
        </p:nvPicPr>
        <p:blipFill>
          <a:blip r:embed="rId5"/>
          <a:stretch>
            <a:fillRect/>
          </a:stretch>
        </p:blipFill>
        <p:spPr>
          <a:xfrm>
            <a:off x="2079390" y="4120768"/>
            <a:ext cx="4580842" cy="2647950"/>
          </a:xfrm>
          <a:prstGeom prst="rect">
            <a:avLst/>
          </a:prstGeom>
        </p:spPr>
      </p:pic>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09391" y="533848"/>
            <a:ext cx="3022449"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 Commandes essentiels</a:t>
            </a:r>
          </a:p>
        </p:txBody>
      </p:sp>
    </p:spTree>
    <p:extLst>
      <p:ext uri="{BB962C8B-B14F-4D97-AF65-F5344CB8AC3E}">
        <p14:creationId xmlns:p14="http://schemas.microsoft.com/office/powerpoint/2010/main" val="35237980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43</a:t>
            </a:fld>
            <a:endParaRPr lang="fr-FR" dirty="0"/>
          </a:p>
        </p:txBody>
      </p:sp>
      <p:sp>
        <p:nvSpPr>
          <p:cNvPr id="6" name="ZoneTexte 5"/>
          <p:cNvSpPr txBox="1"/>
          <p:nvPr/>
        </p:nvSpPr>
        <p:spPr>
          <a:xfrm>
            <a:off x="1403648" y="836712"/>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 Squash</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la fusion</a:t>
            </a:r>
          </a:p>
        </p:txBody>
      </p:sp>
      <p:pic>
        <p:nvPicPr>
          <p:cNvPr id="4" name="Image 3"/>
          <p:cNvPicPr>
            <a:picLocks noChangeAspect="1"/>
          </p:cNvPicPr>
          <p:nvPr/>
        </p:nvPicPr>
        <p:blipFill>
          <a:blip r:embed="rId3"/>
          <a:stretch>
            <a:fillRect/>
          </a:stretch>
        </p:blipFill>
        <p:spPr>
          <a:xfrm>
            <a:off x="1043608" y="1289450"/>
            <a:ext cx="6480720" cy="5226295"/>
          </a:xfrm>
          <a:prstGeom prst="rect">
            <a:avLst/>
          </a:prstGeom>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109391" y="533848"/>
            <a:ext cx="3022449"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 Commandes essentiels</a:t>
            </a:r>
          </a:p>
        </p:txBody>
      </p:sp>
    </p:spTree>
    <p:extLst>
      <p:ext uri="{BB962C8B-B14F-4D97-AF65-F5344CB8AC3E}">
        <p14:creationId xmlns:p14="http://schemas.microsoft.com/office/powerpoint/2010/main" val="160219241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44</a:t>
            </a:fld>
            <a:endParaRPr lang="fr-FR" dirty="0"/>
          </a:p>
        </p:txBody>
      </p:sp>
      <p:sp>
        <p:nvSpPr>
          <p:cNvPr id="6" name="ZoneTexte 5"/>
          <p:cNvSpPr txBox="1"/>
          <p:nvPr/>
        </p:nvSpPr>
        <p:spPr>
          <a:xfrm>
            <a:off x="1403648" y="827420"/>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Revert</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Image 6"/>
          <p:cNvPicPr/>
          <p:nvPr/>
        </p:nvPicPr>
        <p:blipFill>
          <a:blip r:embed="rId3"/>
          <a:stretch>
            <a:fillRect/>
          </a:stretch>
        </p:blipFill>
        <p:spPr>
          <a:xfrm>
            <a:off x="148900" y="2965505"/>
            <a:ext cx="3657600" cy="2232248"/>
          </a:xfrm>
          <a:prstGeom prst="rect">
            <a:avLst/>
          </a:prstGeom>
        </p:spPr>
      </p:pic>
      <p:pic>
        <p:nvPicPr>
          <p:cNvPr id="8" name="Image 7"/>
          <p:cNvPicPr/>
          <p:nvPr/>
        </p:nvPicPr>
        <p:blipFill>
          <a:blip r:embed="rId4"/>
          <a:stretch>
            <a:fillRect/>
          </a:stretch>
        </p:blipFill>
        <p:spPr>
          <a:xfrm>
            <a:off x="3923928" y="1196752"/>
            <a:ext cx="5060975" cy="2342356"/>
          </a:xfrm>
          <a:prstGeom prst="rect">
            <a:avLst/>
          </a:prstGeom>
        </p:spPr>
      </p:pic>
      <p:sp>
        <p:nvSpPr>
          <p:cNvPr id="3" name="Rectangle 2"/>
          <p:cNvSpPr>
            <a:spLocks noChangeArrowheads="1"/>
          </p:cNvSpPr>
          <p:nvPr/>
        </p:nvSpPr>
        <p:spPr bwMode="auto">
          <a:xfrm>
            <a:off x="1115616" y="1946175"/>
            <a:ext cx="18291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git </a:t>
            </a:r>
            <a:r>
              <a:rPr kumimoji="0" lang="fr-FR" altLang="fr-FR" b="0" i="0"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revert</a:t>
            </a:r>
            <a:r>
              <a:rPr kumimoji="0" lang="fr-FR" altLang="fr-FR"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HEAD</a:t>
            </a:r>
            <a:endParaRPr kumimoji="0" lang="fr-FR" altLang="fr-FR" b="0" i="0" u="none" strike="noStrike" cap="none" normalizeH="0" baseline="0" dirty="0" smtClean="0">
              <a:ln>
                <a:noFill/>
              </a:ln>
              <a:solidFill>
                <a:schemeClr val="tx1"/>
              </a:solidFill>
              <a:effectLst/>
              <a:latin typeface="+mn-lt"/>
            </a:endParaRPr>
          </a:p>
        </p:txBody>
      </p:sp>
      <p:sp>
        <p:nvSpPr>
          <p:cNvPr id="9" name="Rectangle 8"/>
          <p:cNvSpPr/>
          <p:nvPr/>
        </p:nvSpPr>
        <p:spPr>
          <a:xfrm>
            <a:off x="1115616" y="5794079"/>
            <a:ext cx="1857303" cy="369332"/>
          </a:xfrm>
          <a:prstGeom prst="rect">
            <a:avLst/>
          </a:prstGeom>
        </p:spPr>
        <p:txBody>
          <a:bodyPr wrap="none">
            <a:spAutoFit/>
          </a:bodyPr>
          <a:lstStyle/>
          <a:p>
            <a:r>
              <a:rPr lang="fr-FR" dirty="0">
                <a:latin typeface="Calibri" panose="020F0502020204030204" pitchFamily="34" charset="0"/>
                <a:ea typeface="Times New Roman" panose="02020603050405020304" pitchFamily="18" charset="0"/>
                <a:cs typeface="Times New Roman" panose="02020603050405020304" pitchFamily="18" charset="0"/>
              </a:rPr>
              <a:t>git </a:t>
            </a:r>
            <a:r>
              <a:rPr lang="fr-FR" dirty="0" err="1">
                <a:latin typeface="Calibri" panose="020F0502020204030204" pitchFamily="34" charset="0"/>
                <a:ea typeface="Times New Roman" panose="02020603050405020304" pitchFamily="18" charset="0"/>
                <a:cs typeface="Times New Roman" panose="02020603050405020304" pitchFamily="18" charset="0"/>
              </a:rPr>
              <a:t>revert</a:t>
            </a:r>
            <a:r>
              <a:rPr lang="fr-FR" dirty="0">
                <a:latin typeface="Calibri" panose="020F0502020204030204" pitchFamily="34" charset="0"/>
                <a:ea typeface="Times New Roman" panose="02020603050405020304" pitchFamily="18" charset="0"/>
                <a:cs typeface="Times New Roman" panose="02020603050405020304" pitchFamily="18" charset="0"/>
              </a:rPr>
              <a:t> HEAD~1</a:t>
            </a:r>
            <a:endParaRPr lang="fr-FR" dirty="0"/>
          </a:p>
        </p:txBody>
      </p:sp>
      <p:pic>
        <p:nvPicPr>
          <p:cNvPr id="11" name="Image 10"/>
          <p:cNvPicPr/>
          <p:nvPr/>
        </p:nvPicPr>
        <p:blipFill>
          <a:blip r:embed="rId5"/>
          <a:stretch>
            <a:fillRect/>
          </a:stretch>
        </p:blipFill>
        <p:spPr>
          <a:xfrm>
            <a:off x="3938364" y="4077072"/>
            <a:ext cx="5060315" cy="2292685"/>
          </a:xfrm>
          <a:prstGeom prst="rect">
            <a:avLst/>
          </a:prstGeom>
        </p:spPr>
      </p:pic>
      <p:sp>
        <p:nvSpPr>
          <p:cNvPr id="10" name="Flèche droite 9"/>
          <p:cNvSpPr/>
          <p:nvPr/>
        </p:nvSpPr>
        <p:spPr>
          <a:xfrm>
            <a:off x="2972919" y="5721956"/>
            <a:ext cx="756454" cy="513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droite 12"/>
          <p:cNvSpPr/>
          <p:nvPr/>
        </p:nvSpPr>
        <p:spPr>
          <a:xfrm>
            <a:off x="2699792" y="1874052"/>
            <a:ext cx="1008279" cy="513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a:off x="1761676" y="5294586"/>
            <a:ext cx="432048" cy="524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vers le bas 14"/>
          <p:cNvSpPr/>
          <p:nvPr/>
        </p:nvSpPr>
        <p:spPr>
          <a:xfrm rot="10800000">
            <a:off x="1545652" y="2385200"/>
            <a:ext cx="432048" cy="524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1548623" y="6448877"/>
            <a:ext cx="6660798" cy="369332"/>
          </a:xfrm>
          <a:prstGeom prst="rect">
            <a:avLst/>
          </a:prstGeom>
          <a:noFill/>
        </p:spPr>
        <p:txBody>
          <a:bodyPr wrap="none" rtlCol="0">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Annulation d’un commit déjà envoyé sur le serveur (BARE)</a:t>
            </a:r>
          </a:p>
        </p:txBody>
      </p:sp>
      <p:sp>
        <p:nvSpPr>
          <p:cNvPr id="17" name="ZoneTexte 1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ZoneTexte 17"/>
          <p:cNvSpPr txBox="1"/>
          <p:nvPr/>
        </p:nvSpPr>
        <p:spPr>
          <a:xfrm>
            <a:off x="109391" y="533848"/>
            <a:ext cx="3022449"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 Commandes essentiels</a:t>
            </a:r>
          </a:p>
        </p:txBody>
      </p:sp>
    </p:spTree>
    <p:extLst>
      <p:ext uri="{BB962C8B-B14F-4D97-AF65-F5344CB8AC3E}">
        <p14:creationId xmlns:p14="http://schemas.microsoft.com/office/powerpoint/2010/main" val="83458045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1000"/>
                                        <p:tgtEl>
                                          <p:spTgt spid="2"/>
                                        </p:tgtEl>
                                      </p:cBhvr>
                                    </p:animEffect>
                                    <p:anim calcmode="lin" valueType="num">
                                      <p:cBhvr>
                                        <p:cTn id="78" dur="1000" fill="hold"/>
                                        <p:tgtEl>
                                          <p:spTgt spid="2"/>
                                        </p:tgtEl>
                                        <p:attrNameLst>
                                          <p:attrName>ppt_x</p:attrName>
                                        </p:attrNameLst>
                                      </p:cBhvr>
                                      <p:tavLst>
                                        <p:tav tm="0">
                                          <p:val>
                                            <p:strVal val="#ppt_x"/>
                                          </p:val>
                                        </p:tav>
                                        <p:tav tm="100000">
                                          <p:val>
                                            <p:strVal val="#ppt_x"/>
                                          </p:val>
                                        </p:tav>
                                      </p:tavLst>
                                    </p:anim>
                                    <p:anim calcmode="lin" valueType="num">
                                      <p:cBhvr>
                                        <p:cTn id="7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9" grpId="0"/>
      <p:bldP spid="10" grpId="0" animBg="1"/>
      <p:bldP spid="13" grpId="0" animBg="1"/>
      <p:bldP spid="12" grpId="0" animBg="1"/>
      <p:bldP spid="15" grpId="0" animBg="1"/>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45</a:t>
            </a:fld>
            <a:endParaRPr lang="fr-FR" dirty="0"/>
          </a:p>
        </p:txBody>
      </p:sp>
      <p:sp>
        <p:nvSpPr>
          <p:cNvPr id="6" name="ZoneTexte 5"/>
          <p:cNvSpPr txBox="1"/>
          <p:nvPr/>
        </p:nvSpPr>
        <p:spPr>
          <a:xfrm>
            <a:off x="35496" y="548680"/>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Ménage dans ses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avant un push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ZoneTexte 6"/>
          <p:cNvSpPr txBox="1"/>
          <p:nvPr/>
        </p:nvSpPr>
        <p:spPr>
          <a:xfrm>
            <a:off x="4860032" y="548680"/>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1" name="Image 10"/>
          <p:cNvPicPr>
            <a:picLocks noChangeAspect="1"/>
          </p:cNvPicPr>
          <p:nvPr/>
        </p:nvPicPr>
        <p:blipFill>
          <a:blip r:embed="rId3"/>
          <a:stretch>
            <a:fillRect/>
          </a:stretch>
        </p:blipFill>
        <p:spPr>
          <a:xfrm>
            <a:off x="517817" y="1333984"/>
            <a:ext cx="7572375" cy="847725"/>
          </a:xfrm>
          <a:prstGeom prst="rect">
            <a:avLst/>
          </a:prstGeom>
        </p:spPr>
      </p:pic>
      <p:pic>
        <p:nvPicPr>
          <p:cNvPr id="12" name="Image 11"/>
          <p:cNvPicPr>
            <a:picLocks noChangeAspect="1"/>
          </p:cNvPicPr>
          <p:nvPr/>
        </p:nvPicPr>
        <p:blipFill>
          <a:blip r:embed="rId4"/>
          <a:stretch>
            <a:fillRect/>
          </a:stretch>
        </p:blipFill>
        <p:spPr>
          <a:xfrm>
            <a:off x="3066546" y="2508523"/>
            <a:ext cx="1724025" cy="295275"/>
          </a:xfrm>
          <a:prstGeom prst="rect">
            <a:avLst/>
          </a:prstGeom>
        </p:spPr>
      </p:pic>
      <p:pic>
        <p:nvPicPr>
          <p:cNvPr id="13" name="Image 12"/>
          <p:cNvPicPr>
            <a:picLocks noChangeAspect="1"/>
          </p:cNvPicPr>
          <p:nvPr/>
        </p:nvPicPr>
        <p:blipFill>
          <a:blip r:embed="rId5"/>
          <a:stretch>
            <a:fillRect/>
          </a:stretch>
        </p:blipFill>
        <p:spPr>
          <a:xfrm>
            <a:off x="491073" y="3211432"/>
            <a:ext cx="7610475" cy="1757846"/>
          </a:xfrm>
          <a:prstGeom prst="rect">
            <a:avLst/>
          </a:prstGeom>
        </p:spPr>
      </p:pic>
      <p:sp>
        <p:nvSpPr>
          <p:cNvPr id="15" name="ZoneTexte 14"/>
          <p:cNvSpPr txBox="1"/>
          <p:nvPr/>
        </p:nvSpPr>
        <p:spPr>
          <a:xfrm>
            <a:off x="179512" y="5354052"/>
            <a:ext cx="8712968" cy="738664"/>
          </a:xfrm>
          <a:prstGeom prst="rect">
            <a:avLst/>
          </a:prstGeom>
          <a:noFill/>
        </p:spPr>
        <p:txBody>
          <a:bodyPr wrap="square" rtlCol="0">
            <a:spAutoFit/>
          </a:bodyPr>
          <a:lstStyle/>
          <a:p>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squash : fusionner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a:t>
            </a:r>
            <a:r>
              <a:rPr lang="fr-FR" sz="1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diffs</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les messages du commit en cours et du </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précédent</a:t>
            </a:r>
          </a:p>
          <a:p>
            <a:endPar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fixup</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fusionner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a:t>
            </a:r>
            <a:r>
              <a:rPr lang="fr-FR"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diffs</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du commit en cours et du précédent</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ZoneTexte 16"/>
          <p:cNvSpPr txBox="1"/>
          <p:nvPr/>
        </p:nvSpPr>
        <p:spPr>
          <a:xfrm>
            <a:off x="827584" y="836712"/>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fusion</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ZoneTexte 13"/>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529842596"/>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5820670"/>
            <a:ext cx="765175" cy="365125"/>
          </a:xfrm>
        </p:spPr>
        <p:txBody>
          <a:bodyPr/>
          <a:lstStyle/>
          <a:p>
            <a:pPr>
              <a:defRPr/>
            </a:pPr>
            <a:fld id="{9C040F47-45B7-414B-9C2C-6AF3C3CFC679}" type="slidenum">
              <a:rPr lang="fr-FR" smtClean="0"/>
              <a:pPr>
                <a:defRPr/>
              </a:pPr>
              <a:t>46</a:t>
            </a:fld>
            <a:endParaRPr lang="fr-FR" dirty="0"/>
          </a:p>
        </p:txBody>
      </p:sp>
      <p:sp>
        <p:nvSpPr>
          <p:cNvPr id="15" name="ZoneTexte 14"/>
          <p:cNvSpPr txBox="1"/>
          <p:nvPr/>
        </p:nvSpPr>
        <p:spPr>
          <a:xfrm>
            <a:off x="296095" y="5023895"/>
            <a:ext cx="8452369" cy="954107"/>
          </a:xfrm>
          <a:prstGeom prst="rect">
            <a:avLst/>
          </a:prstGeom>
          <a:noFill/>
        </p:spPr>
        <p:txBody>
          <a:bodyPr wrap="square" rtlCol="0">
            <a:spAutoFit/>
          </a:bodyPr>
          <a:lstStyle/>
          <a:p>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Il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suffit de réordonner les </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lignes (dans vi : dd, p ou P). </a:t>
            </a:r>
          </a:p>
          <a:p>
            <a:endPar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a:t>
            </a:r>
            <a:r>
              <a:rPr lang="fr-FR" sz="14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bon fonctionnement n’est toutefois pas </a:t>
            </a:r>
            <a:r>
              <a:rPr lang="fr-FR" sz="1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garanti</a:t>
            </a:r>
            <a:r>
              <a:rPr lang="fr-FR" sz="14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r>
              <a:rPr lang="fr-FR" sz="1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 </a:t>
            </a:r>
            <a:r>
              <a:rPr lang="fr-FR" sz="14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 commit B dépend du commit A, les intervertir va poser des soucis</a:t>
            </a:r>
            <a:r>
              <a:rPr lang="fr-FR" sz="1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sz="14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ZoneTexte 16"/>
          <p:cNvSpPr txBox="1"/>
          <p:nvPr/>
        </p:nvSpPr>
        <p:spPr>
          <a:xfrm>
            <a:off x="827584" y="836712"/>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Réordonner</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 name="Image 1"/>
          <p:cNvPicPr>
            <a:picLocks noChangeAspect="1"/>
          </p:cNvPicPr>
          <p:nvPr/>
        </p:nvPicPr>
        <p:blipFill>
          <a:blip r:embed="rId3"/>
          <a:stretch>
            <a:fillRect/>
          </a:stretch>
        </p:blipFill>
        <p:spPr>
          <a:xfrm>
            <a:off x="501452" y="1340533"/>
            <a:ext cx="7610475" cy="965690"/>
          </a:xfrm>
          <a:prstGeom prst="rect">
            <a:avLst/>
          </a:prstGeom>
        </p:spPr>
      </p:pic>
      <p:pic>
        <p:nvPicPr>
          <p:cNvPr id="3" name="Image 2"/>
          <p:cNvPicPr>
            <a:picLocks noChangeAspect="1"/>
          </p:cNvPicPr>
          <p:nvPr/>
        </p:nvPicPr>
        <p:blipFill>
          <a:blip r:embed="rId4"/>
          <a:stretch>
            <a:fillRect/>
          </a:stretch>
        </p:blipFill>
        <p:spPr>
          <a:xfrm>
            <a:off x="1331640" y="2780928"/>
            <a:ext cx="1628775" cy="361950"/>
          </a:xfrm>
          <a:prstGeom prst="rect">
            <a:avLst/>
          </a:prstGeom>
        </p:spPr>
      </p:pic>
      <p:pic>
        <p:nvPicPr>
          <p:cNvPr id="4" name="Image 3"/>
          <p:cNvPicPr>
            <a:picLocks noChangeAspect="1"/>
          </p:cNvPicPr>
          <p:nvPr/>
        </p:nvPicPr>
        <p:blipFill>
          <a:blip r:embed="rId5"/>
          <a:stretch>
            <a:fillRect/>
          </a:stretch>
        </p:blipFill>
        <p:spPr>
          <a:xfrm>
            <a:off x="4860032" y="2843261"/>
            <a:ext cx="1638300" cy="276225"/>
          </a:xfrm>
          <a:prstGeom prst="rect">
            <a:avLst/>
          </a:prstGeom>
        </p:spPr>
      </p:pic>
      <p:pic>
        <p:nvPicPr>
          <p:cNvPr id="8" name="Image 7"/>
          <p:cNvPicPr>
            <a:picLocks noChangeAspect="1"/>
          </p:cNvPicPr>
          <p:nvPr/>
        </p:nvPicPr>
        <p:blipFill>
          <a:blip r:embed="rId6"/>
          <a:stretch>
            <a:fillRect/>
          </a:stretch>
        </p:blipFill>
        <p:spPr>
          <a:xfrm>
            <a:off x="501452" y="3610775"/>
            <a:ext cx="7562850" cy="990600"/>
          </a:xfrm>
          <a:prstGeom prst="rect">
            <a:avLst/>
          </a:prstGeom>
        </p:spPr>
      </p:pic>
      <p:sp>
        <p:nvSpPr>
          <p:cNvPr id="9" name="Flèche droite 8"/>
          <p:cNvSpPr/>
          <p:nvPr/>
        </p:nvSpPr>
        <p:spPr>
          <a:xfrm>
            <a:off x="3376915" y="2902582"/>
            <a:ext cx="1116124" cy="157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ZoneTexte 13"/>
          <p:cNvSpPr txBox="1"/>
          <p:nvPr/>
        </p:nvSpPr>
        <p:spPr>
          <a:xfrm>
            <a:off x="35496" y="548680"/>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Ménage dans ses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avant un push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ZoneTexte 15"/>
          <p:cNvSpPr txBox="1"/>
          <p:nvPr/>
        </p:nvSpPr>
        <p:spPr>
          <a:xfrm>
            <a:off x="4860032" y="548680"/>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2749034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47</a:t>
            </a:fld>
            <a:endParaRPr lang="fr-FR" dirty="0"/>
          </a:p>
        </p:txBody>
      </p:sp>
      <p:sp>
        <p:nvSpPr>
          <p:cNvPr id="15" name="ZoneTexte 14"/>
          <p:cNvSpPr txBox="1"/>
          <p:nvPr/>
        </p:nvSpPr>
        <p:spPr>
          <a:xfrm>
            <a:off x="1961112" y="5512893"/>
            <a:ext cx="4449162" cy="307777"/>
          </a:xfrm>
          <a:prstGeom prst="rect">
            <a:avLst/>
          </a:prstGeom>
          <a:noFill/>
        </p:spPr>
        <p:txBody>
          <a:bodyPr wrap="square" rtlCol="0">
            <a:spAutoFit/>
          </a:bodyPr>
          <a:lstStyle/>
          <a:p>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Il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suffit de supprimer les lignes correspondantes.</a:t>
            </a:r>
          </a:p>
        </p:txBody>
      </p:sp>
      <p:sp>
        <p:nvSpPr>
          <p:cNvPr id="17" name="ZoneTexte 16"/>
          <p:cNvSpPr txBox="1"/>
          <p:nvPr/>
        </p:nvSpPr>
        <p:spPr>
          <a:xfrm>
            <a:off x="827584" y="836712"/>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Supprimer</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Flèche droite 8"/>
          <p:cNvSpPr/>
          <p:nvPr/>
        </p:nvSpPr>
        <p:spPr>
          <a:xfrm>
            <a:off x="3376915" y="2805771"/>
            <a:ext cx="1116124" cy="157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3"/>
          <a:stretch>
            <a:fillRect/>
          </a:stretch>
        </p:blipFill>
        <p:spPr>
          <a:xfrm>
            <a:off x="775437" y="1336098"/>
            <a:ext cx="7562850" cy="847725"/>
          </a:xfrm>
          <a:prstGeom prst="rect">
            <a:avLst/>
          </a:prstGeom>
        </p:spPr>
      </p:pic>
      <p:pic>
        <p:nvPicPr>
          <p:cNvPr id="13" name="Image 12"/>
          <p:cNvPicPr>
            <a:picLocks noChangeAspect="1"/>
          </p:cNvPicPr>
          <p:nvPr/>
        </p:nvPicPr>
        <p:blipFill>
          <a:blip r:embed="rId4"/>
          <a:stretch>
            <a:fillRect/>
          </a:stretch>
        </p:blipFill>
        <p:spPr>
          <a:xfrm>
            <a:off x="1403648" y="2636912"/>
            <a:ext cx="1609725" cy="495300"/>
          </a:xfrm>
          <a:prstGeom prst="rect">
            <a:avLst/>
          </a:prstGeom>
        </p:spPr>
      </p:pic>
      <p:pic>
        <p:nvPicPr>
          <p:cNvPr id="14" name="Image 13"/>
          <p:cNvPicPr>
            <a:picLocks noChangeAspect="1"/>
          </p:cNvPicPr>
          <p:nvPr/>
        </p:nvPicPr>
        <p:blipFill>
          <a:blip r:embed="rId5"/>
          <a:stretch>
            <a:fillRect/>
          </a:stretch>
        </p:blipFill>
        <p:spPr>
          <a:xfrm>
            <a:off x="4810074" y="2763521"/>
            <a:ext cx="1600200" cy="209550"/>
          </a:xfrm>
          <a:prstGeom prst="rect">
            <a:avLst/>
          </a:prstGeom>
        </p:spPr>
      </p:pic>
      <p:pic>
        <p:nvPicPr>
          <p:cNvPr id="16" name="Image 15"/>
          <p:cNvPicPr>
            <a:picLocks noChangeAspect="1"/>
          </p:cNvPicPr>
          <p:nvPr/>
        </p:nvPicPr>
        <p:blipFill>
          <a:blip r:embed="rId6"/>
          <a:stretch>
            <a:fillRect/>
          </a:stretch>
        </p:blipFill>
        <p:spPr>
          <a:xfrm>
            <a:off x="775437" y="3542251"/>
            <a:ext cx="7505700" cy="1619250"/>
          </a:xfrm>
          <a:prstGeom prst="rect">
            <a:avLst/>
          </a:prstGeom>
        </p:spPr>
      </p:pic>
      <p:sp>
        <p:nvSpPr>
          <p:cNvPr id="18" name="ZoneTexte 1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ZoneTexte 18"/>
          <p:cNvSpPr txBox="1"/>
          <p:nvPr/>
        </p:nvSpPr>
        <p:spPr>
          <a:xfrm>
            <a:off x="35496" y="548680"/>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Ménage dans ses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avant un push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ZoneTexte 19"/>
          <p:cNvSpPr txBox="1"/>
          <p:nvPr/>
        </p:nvSpPr>
        <p:spPr>
          <a:xfrm>
            <a:off x="4860032" y="548680"/>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ZoneTexte 20"/>
          <p:cNvSpPr txBox="1"/>
          <p:nvPr/>
        </p:nvSpPr>
        <p:spPr>
          <a:xfrm>
            <a:off x="1966276" y="5985329"/>
            <a:ext cx="5990100" cy="307777"/>
          </a:xfrm>
          <a:prstGeom prst="rect">
            <a:avLst/>
          </a:prstGeom>
          <a:noFill/>
        </p:spPr>
        <p:txBody>
          <a:bodyPr wrap="square" rtlCol="0">
            <a:spAutoFit/>
          </a:bodyPr>
          <a:lstStyle/>
          <a:p>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a:t>
            </a:r>
            <a:r>
              <a:rPr lang="fr-FR"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restent néanmoins dans la base -&gt; git </a:t>
            </a:r>
            <a:r>
              <a:rPr lang="fr-FR"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reflog</a:t>
            </a:r>
            <a:endPar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8935671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9"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5460630"/>
            <a:ext cx="765175" cy="365125"/>
          </a:xfrm>
        </p:spPr>
        <p:txBody>
          <a:bodyPr/>
          <a:lstStyle/>
          <a:p>
            <a:pPr>
              <a:defRPr/>
            </a:pPr>
            <a:fld id="{9C040F47-45B7-414B-9C2C-6AF3C3CFC679}" type="slidenum">
              <a:rPr lang="fr-FR" smtClean="0"/>
              <a:pPr>
                <a:defRPr/>
              </a:pPr>
              <a:t>48</a:t>
            </a:fld>
            <a:endParaRPr lang="fr-FR" dirty="0"/>
          </a:p>
        </p:txBody>
      </p:sp>
      <p:sp>
        <p:nvSpPr>
          <p:cNvPr id="15" name="ZoneTexte 14"/>
          <p:cNvSpPr txBox="1"/>
          <p:nvPr/>
        </p:nvSpPr>
        <p:spPr>
          <a:xfrm>
            <a:off x="1763688" y="6165304"/>
            <a:ext cx="5241250" cy="307777"/>
          </a:xfrm>
          <a:prstGeom prst="rect">
            <a:avLst/>
          </a:prstGeom>
          <a:noFill/>
        </p:spPr>
        <p:txBody>
          <a:bodyPr wrap="square" rtlCol="0">
            <a:spAutoFit/>
          </a:bodyPr>
          <a:lstStyle/>
          <a:p>
            <a:r>
              <a:rPr lang="fr-FR" sz="1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reword</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Pour corriger une faute, expliciter le contenu, etc</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ZoneTexte 16"/>
          <p:cNvSpPr txBox="1"/>
          <p:nvPr/>
        </p:nvSpPr>
        <p:spPr>
          <a:xfrm>
            <a:off x="827583" y="980728"/>
            <a:ext cx="2273665" cy="369332"/>
          </a:xfrm>
          <a:prstGeom prst="rect">
            <a:avLst/>
          </a:prstGeom>
          <a:noFill/>
        </p:spPr>
        <p:txBody>
          <a:bodyPr wrap="square" rtlCol="0">
            <a:spAutoFit/>
          </a:bodyPr>
          <a:lstStyle/>
          <a:p>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Recommenter</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Flèche droite 8"/>
          <p:cNvSpPr/>
          <p:nvPr/>
        </p:nvSpPr>
        <p:spPr>
          <a:xfrm>
            <a:off x="3374854" y="2330896"/>
            <a:ext cx="1116124" cy="157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3"/>
          <a:stretch>
            <a:fillRect/>
          </a:stretch>
        </p:blipFill>
        <p:spPr>
          <a:xfrm>
            <a:off x="738187" y="1472582"/>
            <a:ext cx="7667625" cy="676275"/>
          </a:xfrm>
          <a:prstGeom prst="rect">
            <a:avLst/>
          </a:prstGeom>
        </p:spPr>
      </p:pic>
      <p:pic>
        <p:nvPicPr>
          <p:cNvPr id="3" name="Image 2"/>
          <p:cNvPicPr>
            <a:picLocks noChangeAspect="1"/>
          </p:cNvPicPr>
          <p:nvPr/>
        </p:nvPicPr>
        <p:blipFill>
          <a:blip r:embed="rId4"/>
          <a:stretch>
            <a:fillRect/>
          </a:stretch>
        </p:blipFill>
        <p:spPr>
          <a:xfrm>
            <a:off x="1415324" y="2260071"/>
            <a:ext cx="1685925" cy="238125"/>
          </a:xfrm>
          <a:prstGeom prst="rect">
            <a:avLst/>
          </a:prstGeom>
        </p:spPr>
      </p:pic>
      <p:pic>
        <p:nvPicPr>
          <p:cNvPr id="4" name="Image 3"/>
          <p:cNvPicPr>
            <a:picLocks noChangeAspect="1"/>
          </p:cNvPicPr>
          <p:nvPr/>
        </p:nvPicPr>
        <p:blipFill>
          <a:blip r:embed="rId5"/>
          <a:stretch>
            <a:fillRect/>
          </a:stretch>
        </p:blipFill>
        <p:spPr>
          <a:xfrm>
            <a:off x="4766888" y="2301047"/>
            <a:ext cx="1819275" cy="200025"/>
          </a:xfrm>
          <a:prstGeom prst="rect">
            <a:avLst/>
          </a:prstGeom>
        </p:spPr>
      </p:pic>
      <p:pic>
        <p:nvPicPr>
          <p:cNvPr id="8" name="Image 7"/>
          <p:cNvPicPr>
            <a:picLocks noChangeAspect="1"/>
          </p:cNvPicPr>
          <p:nvPr/>
        </p:nvPicPr>
        <p:blipFill>
          <a:blip r:embed="rId6"/>
          <a:stretch>
            <a:fillRect/>
          </a:stretch>
        </p:blipFill>
        <p:spPr>
          <a:xfrm>
            <a:off x="371474" y="2719354"/>
            <a:ext cx="8448675" cy="1535139"/>
          </a:xfrm>
          <a:prstGeom prst="rect">
            <a:avLst/>
          </a:prstGeom>
        </p:spPr>
      </p:pic>
      <p:pic>
        <p:nvPicPr>
          <p:cNvPr id="11" name="Image 10"/>
          <p:cNvPicPr>
            <a:picLocks noChangeAspect="1"/>
          </p:cNvPicPr>
          <p:nvPr/>
        </p:nvPicPr>
        <p:blipFill>
          <a:blip r:embed="rId7"/>
          <a:stretch>
            <a:fillRect/>
          </a:stretch>
        </p:blipFill>
        <p:spPr>
          <a:xfrm>
            <a:off x="785812" y="4417769"/>
            <a:ext cx="7620000" cy="1524000"/>
          </a:xfrm>
          <a:prstGeom prst="rect">
            <a:avLst/>
          </a:prstGeom>
        </p:spPr>
      </p:pic>
      <p:sp>
        <p:nvSpPr>
          <p:cNvPr id="14" name="ZoneTexte 13"/>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ZoneTexte 15"/>
          <p:cNvSpPr txBox="1"/>
          <p:nvPr/>
        </p:nvSpPr>
        <p:spPr>
          <a:xfrm>
            <a:off x="35496" y="548680"/>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Ménage dans ses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avant un push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ZoneTexte 17"/>
          <p:cNvSpPr txBox="1"/>
          <p:nvPr/>
        </p:nvSpPr>
        <p:spPr>
          <a:xfrm>
            <a:off x="4860032" y="548680"/>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2133896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49</a:t>
            </a:fld>
            <a:endParaRPr lang="fr-FR" dirty="0"/>
          </a:p>
        </p:txBody>
      </p:sp>
      <p:sp>
        <p:nvSpPr>
          <p:cNvPr id="6" name="ZoneTexte 5"/>
          <p:cNvSpPr txBox="1"/>
          <p:nvPr/>
        </p:nvSpPr>
        <p:spPr>
          <a:xfrm>
            <a:off x="115888" y="539388"/>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Ménage dans ses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avant un push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ZoneTexte 6"/>
          <p:cNvSpPr txBox="1"/>
          <p:nvPr/>
        </p:nvSpPr>
        <p:spPr>
          <a:xfrm>
            <a:off x="4860032" y="539388"/>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ZoneTexte 16"/>
          <p:cNvSpPr txBox="1"/>
          <p:nvPr/>
        </p:nvSpPr>
        <p:spPr>
          <a:xfrm>
            <a:off x="539552" y="1002536"/>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Découper</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Flèche droite 8"/>
          <p:cNvSpPr/>
          <p:nvPr/>
        </p:nvSpPr>
        <p:spPr>
          <a:xfrm>
            <a:off x="2915816" y="2792885"/>
            <a:ext cx="1116124" cy="157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3"/>
          <a:stretch>
            <a:fillRect/>
          </a:stretch>
        </p:blipFill>
        <p:spPr>
          <a:xfrm>
            <a:off x="7289602" y="1523118"/>
            <a:ext cx="1719461" cy="533400"/>
          </a:xfrm>
          <a:prstGeom prst="rect">
            <a:avLst/>
          </a:prstGeom>
        </p:spPr>
      </p:pic>
      <p:pic>
        <p:nvPicPr>
          <p:cNvPr id="8" name="Image 7"/>
          <p:cNvPicPr>
            <a:picLocks noChangeAspect="1"/>
          </p:cNvPicPr>
          <p:nvPr/>
        </p:nvPicPr>
        <p:blipFill>
          <a:blip r:embed="rId4"/>
          <a:stretch>
            <a:fillRect/>
          </a:stretch>
        </p:blipFill>
        <p:spPr>
          <a:xfrm>
            <a:off x="107504" y="1465684"/>
            <a:ext cx="6827926" cy="984458"/>
          </a:xfrm>
          <a:prstGeom prst="rect">
            <a:avLst/>
          </a:prstGeom>
        </p:spPr>
      </p:pic>
      <p:pic>
        <p:nvPicPr>
          <p:cNvPr id="11" name="Image 10"/>
          <p:cNvPicPr>
            <a:picLocks noChangeAspect="1"/>
          </p:cNvPicPr>
          <p:nvPr/>
        </p:nvPicPr>
        <p:blipFill>
          <a:blip r:embed="rId5"/>
          <a:stretch>
            <a:fillRect/>
          </a:stretch>
        </p:blipFill>
        <p:spPr>
          <a:xfrm>
            <a:off x="251520" y="2734444"/>
            <a:ext cx="2409825" cy="228600"/>
          </a:xfrm>
          <a:prstGeom prst="rect">
            <a:avLst/>
          </a:prstGeom>
        </p:spPr>
      </p:pic>
      <p:pic>
        <p:nvPicPr>
          <p:cNvPr id="18" name="Image 17"/>
          <p:cNvPicPr>
            <a:picLocks noChangeAspect="1"/>
          </p:cNvPicPr>
          <p:nvPr/>
        </p:nvPicPr>
        <p:blipFill>
          <a:blip r:embed="rId6"/>
          <a:stretch>
            <a:fillRect/>
          </a:stretch>
        </p:blipFill>
        <p:spPr>
          <a:xfrm>
            <a:off x="4322415" y="2806452"/>
            <a:ext cx="2409825" cy="190500"/>
          </a:xfrm>
          <a:prstGeom prst="rect">
            <a:avLst/>
          </a:prstGeom>
        </p:spPr>
      </p:pic>
      <p:pic>
        <p:nvPicPr>
          <p:cNvPr id="19" name="Image 18"/>
          <p:cNvPicPr>
            <a:picLocks noChangeAspect="1"/>
          </p:cNvPicPr>
          <p:nvPr/>
        </p:nvPicPr>
        <p:blipFill>
          <a:blip r:embed="rId7"/>
          <a:stretch>
            <a:fillRect/>
          </a:stretch>
        </p:blipFill>
        <p:spPr>
          <a:xfrm>
            <a:off x="223242" y="3429000"/>
            <a:ext cx="6076950" cy="1276350"/>
          </a:xfrm>
          <a:prstGeom prst="rect">
            <a:avLst/>
          </a:prstGeom>
        </p:spPr>
      </p:pic>
      <p:pic>
        <p:nvPicPr>
          <p:cNvPr id="20" name="Image 19"/>
          <p:cNvPicPr>
            <a:picLocks noChangeAspect="1"/>
          </p:cNvPicPr>
          <p:nvPr/>
        </p:nvPicPr>
        <p:blipFill>
          <a:blip r:embed="rId8"/>
          <a:stretch>
            <a:fillRect/>
          </a:stretch>
        </p:blipFill>
        <p:spPr>
          <a:xfrm>
            <a:off x="223242" y="4705350"/>
            <a:ext cx="6076950" cy="533400"/>
          </a:xfrm>
          <a:prstGeom prst="rect">
            <a:avLst/>
          </a:prstGeom>
        </p:spPr>
      </p:pic>
      <p:sp>
        <p:nvSpPr>
          <p:cNvPr id="21" name="ZoneTexte 20"/>
          <p:cNvSpPr txBox="1"/>
          <p:nvPr/>
        </p:nvSpPr>
        <p:spPr>
          <a:xfrm>
            <a:off x="6458917" y="3797739"/>
            <a:ext cx="2550146" cy="276999"/>
          </a:xfrm>
          <a:prstGeom prst="rect">
            <a:avLst/>
          </a:prstGeom>
          <a:noFill/>
        </p:spPr>
        <p:txBody>
          <a:bodyPr wrap="square" rtlCol="0">
            <a:spAutoFit/>
          </a:bodyPr>
          <a:lstStyle/>
          <a:p>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Applique le « commit </a:t>
            </a:r>
            <a:r>
              <a:rPr lang="fr-FR" sz="1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fourtout</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ZoneTexte 21"/>
          <p:cNvSpPr txBox="1"/>
          <p:nvPr/>
        </p:nvSpPr>
        <p:spPr>
          <a:xfrm>
            <a:off x="6435824" y="4529709"/>
            <a:ext cx="2550146" cy="646331"/>
          </a:xfrm>
          <a:prstGeom prst="rect">
            <a:avLst/>
          </a:prstGeom>
          <a:noFill/>
        </p:spPr>
        <p:txBody>
          <a:bodyPr wrap="square" rtlCol="0">
            <a:spAutoFit/>
          </a:bodyPr>
          <a:lstStyle/>
          <a:p>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déplace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référence sur le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commit </a:t>
            </a:r>
            <a:r>
              <a:rPr lang="fr-FR" sz="1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fourtout</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supprime </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l'index et garde le </a:t>
            </a:r>
            <a:r>
              <a:rPr lang="fr-FR" sz="1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workspace</a:t>
            </a:r>
            <a:endPar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3" name="ZoneTexte 22"/>
          <p:cNvSpPr txBox="1"/>
          <p:nvPr/>
        </p:nvSpPr>
        <p:spPr>
          <a:xfrm>
            <a:off x="827584" y="5661248"/>
            <a:ext cx="7056784" cy="707886"/>
          </a:xfrm>
          <a:prstGeom prst="rect">
            <a:avLst/>
          </a:prstGeom>
          <a:noFill/>
        </p:spPr>
        <p:txBody>
          <a:bodyPr wrap="square" rtlCol="0">
            <a:spAutoFit/>
          </a:bodyPr>
          <a:lstStyle/>
          <a:p>
            <a:pPr algn="ct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laisse le </a:t>
            </a:r>
            <a:r>
              <a:rPr lang="fr-FR" sz="2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workspace</a:t>
            </a: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dans l’état juste avant le commit.</a:t>
            </a:r>
          </a:p>
          <a:p>
            <a:pPr algn="ct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 a plus qu’à faire notre ménage : le découpage</a:t>
            </a:r>
            <a:endParaRPr 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ZoneTexte 23"/>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94988630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anim calcmode="lin" valueType="num">
                                      <p:cBhvr>
                                        <p:cTn id="71" dur="1000" fill="hold"/>
                                        <p:tgtEl>
                                          <p:spTgt spid="22"/>
                                        </p:tgtEl>
                                        <p:attrNameLst>
                                          <p:attrName>ppt_x</p:attrName>
                                        </p:attrNameLst>
                                      </p:cBhvr>
                                      <p:tavLst>
                                        <p:tav tm="0">
                                          <p:val>
                                            <p:strVal val="#ppt_x"/>
                                          </p:val>
                                        </p:tav>
                                        <p:tav tm="100000">
                                          <p:val>
                                            <p:strVal val="#ppt_x"/>
                                          </p:val>
                                        </p:tav>
                                      </p:tavLst>
                                    </p:anim>
                                    <p:anim calcmode="lin" valueType="num">
                                      <p:cBhvr>
                                        <p:cTn id="7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1000"/>
                                        <p:tgtEl>
                                          <p:spTgt spid="23"/>
                                        </p:tgtEl>
                                      </p:cBhvr>
                                    </p:animEffect>
                                    <p:anim calcmode="lin" valueType="num">
                                      <p:cBhvr>
                                        <p:cTn id="78" dur="1000" fill="hold"/>
                                        <p:tgtEl>
                                          <p:spTgt spid="23"/>
                                        </p:tgtEl>
                                        <p:attrNameLst>
                                          <p:attrName>ppt_x</p:attrName>
                                        </p:attrNameLst>
                                      </p:cBhvr>
                                      <p:tavLst>
                                        <p:tav tm="0">
                                          <p:val>
                                            <p:strVal val="#ppt_x"/>
                                          </p:val>
                                        </p:tav>
                                        <p:tav tm="100000">
                                          <p:val>
                                            <p:strVal val="#ppt_x"/>
                                          </p:val>
                                        </p:tav>
                                      </p:tavLst>
                                    </p:anim>
                                    <p:anim calcmode="lin" valueType="num">
                                      <p:cBhvr>
                                        <p:cTn id="7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animBg="1"/>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a:t>
            </a:fld>
            <a:endParaRPr lang="fr-FR" dirty="0"/>
          </a:p>
        </p:txBody>
      </p:sp>
      <p:sp>
        <p:nvSpPr>
          <p:cNvPr id="3" name="Rectangle 2"/>
          <p:cNvSpPr/>
          <p:nvPr/>
        </p:nvSpPr>
        <p:spPr>
          <a:xfrm>
            <a:off x="107504" y="1597001"/>
            <a:ext cx="8784976" cy="338554"/>
          </a:xfrm>
          <a:prstGeom prst="rect">
            <a:avLst/>
          </a:prstGeom>
        </p:spPr>
        <p:txBody>
          <a:bodyPr wrap="square">
            <a:spAutoFit/>
          </a:bodyPr>
          <a:lstStyle/>
          <a:p>
            <a:pPr algn="just"/>
            <a:r>
              <a:rPr lang="fr-FR"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sont relier dans un graphe acyclique (DAG),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ie</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sans boucle. </a:t>
            </a:r>
            <a:endParaRPr lang="fr-FR"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26118" y="1074186"/>
            <a:ext cx="1853594" cy="369332"/>
          </a:xfrm>
          <a:prstGeom prst="rect">
            <a:avLst/>
          </a:prstGeom>
        </p:spPr>
        <p:txBody>
          <a:bodyPr wrap="square">
            <a:spAutoFit/>
          </a:bodyPr>
          <a:lstStyle/>
          <a:p>
            <a:pPr algn="just"/>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a:t>
            </a:r>
            <a:r>
              <a:rPr lang="fr-FR" baseline="30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ème</a:t>
            </a: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Concept :</a:t>
            </a:r>
            <a:endPar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Rectangle 1"/>
          <p:cNvSpPr/>
          <p:nvPr/>
        </p:nvSpPr>
        <p:spPr>
          <a:xfrm>
            <a:off x="144670" y="4223140"/>
            <a:ext cx="8103434" cy="1384995"/>
          </a:xfrm>
          <a:prstGeom prst="rect">
            <a:avLst/>
          </a:prstGeom>
        </p:spPr>
        <p:txBody>
          <a:bodyPr wrap="square">
            <a:spAutoFit/>
          </a:bodyPr>
          <a:lstStyle/>
          <a:p>
            <a:pPr marL="285750" indent="-285750">
              <a:buFont typeface="Arial" panose="020B0604020202020204" pitchFamily="34" charset="0"/>
              <a:buChar char="•"/>
            </a:pPr>
            <a:r>
              <a:rPr lang="fr-FR"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 	-&gt; avance dans le graphe</a:t>
            </a:r>
          </a:p>
          <a:p>
            <a:pPr marL="285750" indent="-285750">
              <a:buFont typeface="Arial" panose="020B0604020202020204" pitchFamily="34" charset="0"/>
              <a:buChar char="•"/>
            </a:pPr>
            <a:r>
              <a:rPr lang="fr-FR" sz="14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modélise une fusion : 2 branches qui n'ont font plus qu'une</a:t>
            </a:r>
          </a:p>
          <a:p>
            <a:pPr marL="285750" indent="-285750">
              <a:buFont typeface="Arial" panose="020B0604020202020204" pitchFamily="34" charset="0"/>
              <a:buChar char="•"/>
            </a:pPr>
            <a:r>
              <a:rPr lang="fr-FR" sz="14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a:t>
            </a:r>
            <a:r>
              <a:rPr lang="fr-FR"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simplifier le graphe : 2 branches que l'on met l'une derrière l'autre -&gt; résultat linéaire</a:t>
            </a:r>
          </a:p>
          <a:p>
            <a:pPr marL="285750" indent="-285750">
              <a:buFont typeface="Arial" panose="020B0604020202020204" pitchFamily="34" charset="0"/>
              <a:buChar char="•"/>
            </a:pPr>
            <a:r>
              <a:rPr lang="fr-FR"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Squash	 -&gt; fusion : C3 et C2 ne servent plus -&gt; on regroupe dans C1 ; on passe de 3 à 1 commit</a:t>
            </a:r>
          </a:p>
          <a:p>
            <a:pPr marL="285750" indent="-285750">
              <a:buFont typeface="Arial" panose="020B0604020202020204" pitchFamily="34" charset="0"/>
              <a:buChar char="•"/>
            </a:pPr>
            <a:r>
              <a:rPr lang="fr-FR" sz="14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cherrypick</a:t>
            </a:r>
            <a:r>
              <a:rPr lang="fr-FR"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copie d'un commit sans historique</a:t>
            </a:r>
          </a:p>
          <a:p>
            <a:pPr marL="285750" indent="-285750">
              <a:buFont typeface="Arial" panose="020B0604020202020204" pitchFamily="34" charset="0"/>
              <a:buChar char="•"/>
            </a:pPr>
            <a:r>
              <a:rPr lang="fr-FR" sz="14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revert</a:t>
            </a:r>
            <a:r>
              <a:rPr lang="fr-FR"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-&gt; </a:t>
            </a:r>
            <a:r>
              <a:rPr lang="fr-FR" sz="1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 </a:t>
            </a:r>
            <a:r>
              <a:rPr lang="fr-FR" sz="14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détricotage</a:t>
            </a:r>
            <a:r>
              <a:rPr lang="fr-FR" sz="1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annule un commit déjà envoyé sur le serveur (BARE)</a:t>
            </a:r>
            <a:endParaRPr lang="fr-FR" sz="1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41144" y="643948"/>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Concepts :</a:t>
            </a:r>
          </a:p>
        </p:txBody>
      </p:sp>
      <p:sp>
        <p:nvSpPr>
          <p:cNvPr id="4" name="Rectangle 3"/>
          <p:cNvSpPr/>
          <p:nvPr/>
        </p:nvSpPr>
        <p:spPr>
          <a:xfrm>
            <a:off x="107505" y="2067813"/>
            <a:ext cx="8617940" cy="338554"/>
          </a:xfrm>
          <a:prstGeom prst="rect">
            <a:avLst/>
          </a:prstGeom>
        </p:spPr>
        <p:txBody>
          <a:bodyPr wrap="square">
            <a:spAutoFit/>
          </a:bodyPr>
          <a:lstStyle/>
          <a:p>
            <a:pPr algn="just"/>
            <a:r>
              <a:rPr lang="fr-FR"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Dans </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on pointe de l'enfant vers le parent, on regarde vers le passé, au contraire de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svn</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
        <p:nvSpPr>
          <p:cNvPr id="11" name="Rectangle 10"/>
          <p:cNvSpPr/>
          <p:nvPr/>
        </p:nvSpPr>
        <p:spPr>
          <a:xfrm>
            <a:off x="107504" y="2561565"/>
            <a:ext cx="8805247" cy="338554"/>
          </a:xfrm>
          <a:prstGeom prst="rect">
            <a:avLst/>
          </a:prstGeom>
        </p:spPr>
        <p:txBody>
          <a:bodyPr wrap="square">
            <a:spAutoFit/>
          </a:bodyPr>
          <a:lstStyle/>
          <a:p>
            <a:pPr algn="just"/>
            <a:r>
              <a:rPr lang="fr-FR"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sont manipulables à loisir. </a:t>
            </a:r>
          </a:p>
        </p:txBody>
      </p:sp>
      <p:sp>
        <p:nvSpPr>
          <p:cNvPr id="12" name="Rectangle 11"/>
          <p:cNvSpPr/>
          <p:nvPr/>
        </p:nvSpPr>
        <p:spPr>
          <a:xfrm>
            <a:off x="87656" y="3110822"/>
            <a:ext cx="8736820" cy="338554"/>
          </a:xfrm>
          <a:prstGeom prst="rect">
            <a:avLst/>
          </a:prstGeom>
        </p:spPr>
        <p:txBody>
          <a:bodyPr wrap="square">
            <a:spAutoFit/>
          </a:bodyPr>
          <a:lstStyle/>
          <a:p>
            <a:pPr algn="just"/>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objets ne sont jamais modifiés par git (immutables), git ne fait qu'ajouter des objets. </a:t>
            </a:r>
          </a:p>
        </p:txBody>
      </p:sp>
      <p:sp>
        <p:nvSpPr>
          <p:cNvPr id="13" name="Rectangle 12"/>
          <p:cNvSpPr/>
          <p:nvPr/>
        </p:nvSpPr>
        <p:spPr>
          <a:xfrm>
            <a:off x="107504" y="3673660"/>
            <a:ext cx="8617940" cy="338554"/>
          </a:xfrm>
          <a:prstGeom prst="rect">
            <a:avLst/>
          </a:prstGeom>
        </p:spPr>
        <p:txBody>
          <a:bodyPr wrap="square">
            <a:spAutoFit/>
          </a:bodyPr>
          <a:lstStyle/>
          <a:p>
            <a:pPr algn="just"/>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Il existe 6 opérations pour manipuler les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Tree>
    <p:extLst>
      <p:ext uri="{BB962C8B-B14F-4D97-AF65-F5344CB8AC3E}">
        <p14:creationId xmlns:p14="http://schemas.microsoft.com/office/powerpoint/2010/main" val="263280374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1000"/>
                                        <p:tgtEl>
                                          <p:spTgt spid="12">
                                            <p:txEl>
                                              <p:pRg st="0" end="0"/>
                                            </p:txEl>
                                          </p:spTgt>
                                        </p:tgtEl>
                                      </p:cBhvr>
                                    </p:animEffect>
                                    <p:anim calcmode="lin" valueType="num">
                                      <p:cBhvr>
                                        <p:cTn id="3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 grpId="0"/>
      <p:bldP spid="4" grpId="0"/>
      <p:bldP spid="11"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50</a:t>
            </a:fld>
            <a:endParaRPr lang="fr-FR" dirty="0"/>
          </a:p>
        </p:txBody>
      </p:sp>
      <p:sp>
        <p:nvSpPr>
          <p:cNvPr id="17" name="ZoneTexte 16"/>
          <p:cNvSpPr txBox="1"/>
          <p:nvPr/>
        </p:nvSpPr>
        <p:spPr>
          <a:xfrm>
            <a:off x="467544" y="918012"/>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Découper</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Image 3"/>
          <p:cNvPicPr>
            <a:picLocks noChangeAspect="1"/>
          </p:cNvPicPr>
          <p:nvPr/>
        </p:nvPicPr>
        <p:blipFill>
          <a:blip r:embed="rId3"/>
          <a:stretch>
            <a:fillRect/>
          </a:stretch>
        </p:blipFill>
        <p:spPr>
          <a:xfrm>
            <a:off x="595312" y="1287344"/>
            <a:ext cx="7953375" cy="5093983"/>
          </a:xfrm>
          <a:prstGeom prst="rect">
            <a:avLst/>
          </a:prstGeom>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35496" y="548680"/>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Ménage dans ses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avant un push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ZoneTexte 10"/>
          <p:cNvSpPr txBox="1"/>
          <p:nvPr/>
        </p:nvSpPr>
        <p:spPr>
          <a:xfrm>
            <a:off x="4860032" y="548680"/>
            <a:ext cx="1656184"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43615318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ppt_w</p:attrName>
                                        </p:attrNameLst>
                                      </p:cBhvr>
                                      <p:tavLst>
                                        <p:tav tm="0">
                                          <p:val>
                                            <p:fltVal val="0"/>
                                          </p:val>
                                        </p:tav>
                                        <p:tav tm="100000">
                                          <p:val>
                                            <p:strVal val="#ppt_w"/>
                                          </p:val>
                                        </p:tav>
                                      </p:tavLst>
                                    </p:anim>
                                    <p:anim calcmode="lin" valueType="num">
                                      <p:cBhvr>
                                        <p:cTn id="8" dur="3000" fill="hold"/>
                                        <p:tgtEl>
                                          <p:spTgt spid="4"/>
                                        </p:tgtEl>
                                        <p:attrNameLst>
                                          <p:attrName>ppt_h</p:attrName>
                                        </p:attrNameLst>
                                      </p:cBhvr>
                                      <p:tavLst>
                                        <p:tav tm="0">
                                          <p:val>
                                            <p:fltVal val="0"/>
                                          </p:val>
                                        </p:tav>
                                        <p:tav tm="100000">
                                          <p:val>
                                            <p:strVal val="#ppt_h"/>
                                          </p:val>
                                        </p:tav>
                                      </p:tavLst>
                                    </p:anim>
                                    <p:animEffect transition="in" filter="fade">
                                      <p:cBhvr>
                                        <p:cTn id="9"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51</a:t>
            </a:fld>
            <a:endParaRPr lang="fr-FR" dirty="0"/>
          </a:p>
        </p:txBody>
      </p:sp>
      <p:sp>
        <p:nvSpPr>
          <p:cNvPr id="6" name="ZoneTexte 5"/>
          <p:cNvSpPr txBox="1"/>
          <p:nvPr/>
        </p:nvSpPr>
        <p:spPr>
          <a:xfrm>
            <a:off x="107504" y="493452"/>
            <a:ext cx="7488832"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principes de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comprendre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Fast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forward</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028" name="Picture 4" descr="http://git-scm.com/figures/18333fig0310-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636912"/>
            <a:ext cx="2181225" cy="10953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79645" y="2548032"/>
            <a:ext cx="4224233" cy="2308324"/>
          </a:xfrm>
          <a:prstGeom prst="rect">
            <a:avLst/>
          </a:prstGeom>
        </p:spPr>
        <p:txBody>
          <a:bodyPr wrap="none">
            <a:spAutoFit/>
          </a:bodyPr>
          <a:lstStyle/>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 historique simple et court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Apparaît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 problème numéroté </a:t>
            </a:r>
          </a:p>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#53 dans le suivi de faits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technique.</a:t>
            </a: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git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checkout</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-b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iss53</a:t>
            </a: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 bascule donc sur cette branche…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ZoneTexte 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8686761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p:cTn id="14" dur="3000" fill="hold"/>
                                        <p:tgtEl>
                                          <p:spTgt spid="1028"/>
                                        </p:tgtEl>
                                        <p:attrNameLst>
                                          <p:attrName>ppt_w</p:attrName>
                                        </p:attrNameLst>
                                      </p:cBhvr>
                                      <p:tavLst>
                                        <p:tav tm="0">
                                          <p:val>
                                            <p:fltVal val="0"/>
                                          </p:val>
                                        </p:tav>
                                        <p:tav tm="100000">
                                          <p:val>
                                            <p:strVal val="#ppt_w"/>
                                          </p:val>
                                        </p:tav>
                                      </p:tavLst>
                                    </p:anim>
                                    <p:anim calcmode="lin" valueType="num">
                                      <p:cBhvr>
                                        <p:cTn id="15" dur="3000" fill="hold"/>
                                        <p:tgtEl>
                                          <p:spTgt spid="1028"/>
                                        </p:tgtEl>
                                        <p:attrNameLst>
                                          <p:attrName>ppt_h</p:attrName>
                                        </p:attrNameLst>
                                      </p:cBhvr>
                                      <p:tavLst>
                                        <p:tav tm="0">
                                          <p:val>
                                            <p:fltVal val="0"/>
                                          </p:val>
                                        </p:tav>
                                        <p:tav tm="100000">
                                          <p:val>
                                            <p:strVal val="#ppt_h"/>
                                          </p:val>
                                        </p:tav>
                                      </p:tavLst>
                                    </p:anim>
                                    <p:animEffect transition="in" filter="fade">
                                      <p:cBhvr>
                                        <p:cTn id="16" dur="3000"/>
                                        <p:tgtEl>
                                          <p:spTgt spid="1028"/>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3000" fill="hold"/>
                                        <p:tgtEl>
                                          <p:spTgt spid="3"/>
                                        </p:tgtEl>
                                        <p:attrNameLst>
                                          <p:attrName>ppt_w</p:attrName>
                                        </p:attrNameLst>
                                      </p:cBhvr>
                                      <p:tavLst>
                                        <p:tav tm="0">
                                          <p:val>
                                            <p:fltVal val="0"/>
                                          </p:val>
                                        </p:tav>
                                        <p:tav tm="100000">
                                          <p:val>
                                            <p:strVal val="#ppt_w"/>
                                          </p:val>
                                        </p:tav>
                                      </p:tavLst>
                                    </p:anim>
                                    <p:anim calcmode="lin" valueType="num">
                                      <p:cBhvr>
                                        <p:cTn id="20" dur="3000" fill="hold"/>
                                        <p:tgtEl>
                                          <p:spTgt spid="3"/>
                                        </p:tgtEl>
                                        <p:attrNameLst>
                                          <p:attrName>ppt_h</p:attrName>
                                        </p:attrNameLst>
                                      </p:cBhvr>
                                      <p:tavLst>
                                        <p:tav tm="0">
                                          <p:val>
                                            <p:fltVal val="0"/>
                                          </p:val>
                                        </p:tav>
                                        <p:tav tm="100000">
                                          <p:val>
                                            <p:strVal val="#ppt_h"/>
                                          </p:val>
                                        </p:tav>
                                      </p:tavLst>
                                    </p:anim>
                                    <p:animEffect transition="in" filter="fade">
                                      <p:cBhvr>
                                        <p:cTn id="21"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52</a:t>
            </a:fld>
            <a:endParaRPr lang="fr-FR" dirty="0"/>
          </a:p>
        </p:txBody>
      </p:sp>
      <p:pic>
        <p:nvPicPr>
          <p:cNvPr id="2050" name="Picture 2" descr="http://git-scm.com/figures/18333fig031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636912"/>
            <a:ext cx="2181225" cy="17716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775480" y="2564904"/>
            <a:ext cx="5320687" cy="1754326"/>
          </a:xfrm>
          <a:prstGeom prst="rect">
            <a:avLst/>
          </a:prstGeom>
        </p:spPr>
        <p:txBody>
          <a:bodyPr wrap="non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 travaille sur iss53 et on commit.</a:t>
            </a: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vim</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index.html</a:t>
            </a:r>
          </a:p>
          <a:p>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commit -a -m 'ajout d'un pied de page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[#53]‘</a:t>
            </a: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HEAD se déplace…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07504" y="493452"/>
            <a:ext cx="7488832"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principes de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comprendre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Fast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forward</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113914945"/>
      </p:ext>
    </p:extLst>
  </p:cSld>
  <p:clrMapOvr>
    <a:masterClrMapping/>
  </p:clrMapOvr>
  <p:transition spd="med">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53</a:t>
            </a:fld>
            <a:endParaRPr lang="fr-FR" dirty="0"/>
          </a:p>
        </p:txBody>
      </p:sp>
      <p:pic>
        <p:nvPicPr>
          <p:cNvPr id="3074" name="Picture 2" descr="http://git-scm.com/figures/18333fig031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636912"/>
            <a:ext cx="2943225" cy="17811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4008" y="4521499"/>
            <a:ext cx="3384376" cy="1754326"/>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Apparaît un problème bloquant en production.</a:t>
            </a: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07504" y="493452"/>
            <a:ext cx="7488832"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principes de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comprendre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Fast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forward</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901956410"/>
      </p:ext>
    </p:extLst>
  </p:cSld>
  <p:clrMapOvr>
    <a:masterClrMapping/>
  </p:clrMapOvr>
  <p:transition spd="med">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54</a:t>
            </a:fld>
            <a:endParaRPr lang="fr-FR" dirty="0"/>
          </a:p>
        </p:txBody>
      </p:sp>
      <p:pic>
        <p:nvPicPr>
          <p:cNvPr id="4098" name="Picture 2" descr="http://git-scm.com/figures/18333fig031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636912"/>
            <a:ext cx="2962275" cy="24098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35488" y="2350272"/>
            <a:ext cx="4608512" cy="1908215"/>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 crée une branche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hotfix</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pour la correction urgent !</a:t>
            </a:r>
          </a:p>
          <a:p>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master</a:t>
            </a:r>
            <a:endPar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 '</a:t>
            </a:r>
            <a:r>
              <a:rPr lang="fr-FR" sz="16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hotfix</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r>
              <a:rPr lang="fr-FR" sz="16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vim</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index.html</a:t>
            </a:r>
          </a:p>
          <a:p>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ci </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-m "correction </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du bug" </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1600" i="1" dirty="0"/>
          </a:p>
        </p:txBody>
      </p:sp>
      <p:sp>
        <p:nvSpPr>
          <p:cNvPr id="8" name="Rectangle 7"/>
          <p:cNvSpPr/>
          <p:nvPr/>
        </p:nvSpPr>
        <p:spPr>
          <a:xfrm>
            <a:off x="4535488" y="2348880"/>
            <a:ext cx="4608512" cy="3416320"/>
          </a:xfrm>
          <a:prstGeom prst="rect">
            <a:avLst/>
          </a:prstGeom>
        </p:spPr>
        <p:txBody>
          <a:bodyPr wrap="square">
            <a:spAutoFit/>
          </a:bodyPr>
          <a:lstStyle/>
          <a:p>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ZoneTexte 10"/>
          <p:cNvSpPr txBox="1"/>
          <p:nvPr/>
        </p:nvSpPr>
        <p:spPr>
          <a:xfrm>
            <a:off x="107504" y="493452"/>
            <a:ext cx="7488832"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principes de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comprendre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Fast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forward</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908841415"/>
      </p:ext>
    </p:extLst>
  </p:cSld>
  <p:clrMapOvr>
    <a:masterClrMapping/>
  </p:clrMapOvr>
  <p:transition spd="med">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55</a:t>
            </a:fld>
            <a:endParaRPr lang="fr-FR" dirty="0"/>
          </a:p>
        </p:txBody>
      </p:sp>
      <p:pic>
        <p:nvPicPr>
          <p:cNvPr id="5122" name="Picture 2" descr="http://git-scm.com/figures/18333fig031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072621"/>
            <a:ext cx="2952750" cy="29051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35488" y="2348880"/>
            <a:ext cx="4608512" cy="2339102"/>
          </a:xfrm>
          <a:prstGeom prst="rect">
            <a:avLst/>
          </a:prstGeom>
        </p:spPr>
        <p:txBody>
          <a:bodyPr wrap="square">
            <a:spAutoFit/>
          </a:bodyPr>
          <a:lstStyle/>
          <a:p>
            <a:r>
              <a:rPr lang="sv-SE"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Et on fusionne :</a:t>
            </a:r>
          </a:p>
          <a:p>
            <a:endParaRPr lang="sv-SE"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sv-SE"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co master</a:t>
            </a:r>
            <a:endParaRPr lang="sv-SE"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sv-SE"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merge </a:t>
            </a:r>
            <a:r>
              <a:rPr lang="sv-SE"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hotfix</a:t>
            </a:r>
          </a:p>
          <a:p>
            <a:endParaRPr lang="sv-SE"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sv-SE"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C4 est descendant direct de C2 -&gt;</a:t>
            </a:r>
          </a:p>
          <a:p>
            <a:r>
              <a:rPr lang="sv-SE" sz="20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Fast forward</a:t>
            </a:r>
            <a:r>
              <a:rPr lang="sv-SE"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Git ne fait que déplacer la référence master de C2 vers C4</a:t>
            </a:r>
            <a:endParaRPr lang="fr-FR" dirty="0"/>
          </a:p>
        </p:txBody>
      </p:sp>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07504" y="493452"/>
            <a:ext cx="7488832"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principes de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comprendre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Fast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forward</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928553999"/>
      </p:ext>
    </p:extLst>
  </p:cSld>
  <p:clrMapOvr>
    <a:masterClrMapping/>
  </p:clrMapOvr>
  <p:transition spd="med">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56</a:t>
            </a:fld>
            <a:endParaRPr lang="fr-FR" dirty="0"/>
          </a:p>
        </p:txBody>
      </p:sp>
      <p:pic>
        <p:nvPicPr>
          <p:cNvPr id="6146" name="Picture 2" descr="http://git-scm.com/figures/18333fig031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636912"/>
            <a:ext cx="3695700" cy="23431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820697" y="2324333"/>
            <a:ext cx="4188366" cy="2708434"/>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 peut supprimer la branche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hotfix</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br</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 </a:t>
            </a:r>
            <a:r>
              <a:rPr lang="fr-FR" sz="16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hotfix</a:t>
            </a:r>
            <a:endPar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Puis basculer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sur la branche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du problème #53 pour finir la correction</a:t>
            </a:r>
            <a:endParaRPr lang="sv-SE"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sv-SE"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iss53</a:t>
            </a:r>
            <a:endPar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vim</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index.html</a:t>
            </a:r>
          </a:p>
          <a:p>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ci </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-m 'Nouveau pied de page terminé </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#53'</a:t>
            </a:r>
            <a:endParaRPr lang="fr-FR" sz="1600" i="1" dirty="0"/>
          </a:p>
        </p:txBody>
      </p:sp>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07504" y="493452"/>
            <a:ext cx="7488832"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principes de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comprendre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Fast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forward</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448208398"/>
      </p:ext>
    </p:extLst>
  </p:cSld>
  <p:clrMapOvr>
    <a:masterClrMapping/>
  </p:clrMapOvr>
  <p:transition spd="med">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57</a:t>
            </a:fld>
            <a:endParaRPr lang="fr-FR" dirty="0"/>
          </a:p>
        </p:txBody>
      </p:sp>
      <p:pic>
        <p:nvPicPr>
          <p:cNvPr id="7170" name="Picture 2" descr="http://git-scm.com/figures/18333fig031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204864"/>
            <a:ext cx="3816424" cy="3240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820697" y="2324333"/>
            <a:ext cx="4188366" cy="3108543"/>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#53 est résolu, on doit fusionner</a:t>
            </a:r>
          </a:p>
          <a:p>
            <a:endPar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master</a:t>
            </a:r>
            <a:endPar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16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iss53</a:t>
            </a:r>
          </a:p>
          <a:p>
            <a:endPar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C4 n’est pas l’ancêtre direct de la branche iss53 -&gt;</a:t>
            </a:r>
          </a:p>
          <a:p>
            <a:r>
              <a:rPr lang="fr-FR" b="1" i="1" u="sng"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True</a:t>
            </a:r>
            <a:r>
              <a:rPr lang="fr-FR" b="1" i="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i="1" u="sng"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6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simple fusion à trois sources, en utilisant les deux instantanés pointés par les sommets des branches et l'ancêtre commun des deux. </a:t>
            </a:r>
          </a:p>
          <a:p>
            <a:endParaRPr lang="fr-FR" sz="1600" i="1" dirty="0"/>
          </a:p>
        </p:txBody>
      </p:sp>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07504" y="493452"/>
            <a:ext cx="7488832"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principes de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comprendre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Fast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forward</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425406961"/>
      </p:ext>
    </p:extLst>
  </p:cSld>
  <p:clrMapOvr>
    <a:masterClrMapping/>
  </p:clrMapOvr>
  <p:transition spd="med">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58</a:t>
            </a:fld>
            <a:endParaRPr lang="fr-FR" dirty="0"/>
          </a:p>
        </p:txBody>
      </p:sp>
      <p:pic>
        <p:nvPicPr>
          <p:cNvPr id="8194" name="Picture 2" descr="http://git-scm.com/figures/18333fig031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708920"/>
            <a:ext cx="4200525"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580111" y="2324333"/>
            <a:ext cx="3428951" cy="646331"/>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Création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automatiquement un nouveau commit </a:t>
            </a:r>
            <a:endParaRPr lang="fr-FR" sz="1600" i="1" dirty="0"/>
          </a:p>
        </p:txBody>
      </p:sp>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07504" y="493452"/>
            <a:ext cx="7488832"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principes de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comprendre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Fast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forward</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817179561"/>
      </p:ext>
    </p:extLst>
  </p:cSld>
  <p:clrMapOvr>
    <a:masterClrMapping/>
  </p:clrMapOvr>
  <p:transition spd="med">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323528" y="921714"/>
            <a:ext cx="8280920" cy="5566122"/>
          </a:xfrm>
          <a:prstGeom prst="rect">
            <a:avLst/>
          </a:prstGeom>
        </p:spPr>
      </p:pic>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59</a:t>
            </a:fld>
            <a:endParaRPr lang="fr-FR" dirty="0"/>
          </a:p>
        </p:txBody>
      </p:sp>
      <p:sp>
        <p:nvSpPr>
          <p:cNvPr id="7" name="ZoneTexte 6"/>
          <p:cNvSpPr txBox="1"/>
          <p:nvPr/>
        </p:nvSpPr>
        <p:spPr>
          <a:xfrm>
            <a:off x="107504" y="921714"/>
            <a:ext cx="7488832"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Début d’un workflow…</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ZoneTexte 5"/>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ZoneTexte 7"/>
          <p:cNvSpPr txBox="1"/>
          <p:nvPr/>
        </p:nvSpPr>
        <p:spPr>
          <a:xfrm>
            <a:off x="107504" y="493452"/>
            <a:ext cx="7488832"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principes de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comprendre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Fast</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forward</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006384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a:t>
            </a:fld>
            <a:endParaRPr lang="fr-FR" dirty="0"/>
          </a:p>
        </p:txBody>
      </p:sp>
      <p:sp>
        <p:nvSpPr>
          <p:cNvPr id="3" name="Rectangle 2"/>
          <p:cNvSpPr/>
          <p:nvPr/>
        </p:nvSpPr>
        <p:spPr>
          <a:xfrm>
            <a:off x="107504" y="1671633"/>
            <a:ext cx="7871556" cy="338554"/>
          </a:xfrm>
          <a:prstGeom prst="rect">
            <a:avLst/>
          </a:prstGeom>
        </p:spPr>
        <p:txBody>
          <a:bodyPr wrap="square">
            <a:spAutoFit/>
          </a:bodyPr>
          <a:lstStyle/>
          <a:p>
            <a:pPr algn="just"/>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t>
            </a:r>
            <a:r>
              <a:rPr lang="fr-FR"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 </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contenu est </a:t>
            </a:r>
            <a:r>
              <a:rPr lang="fr-FR"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accessible </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 référence (un pointeur). </a:t>
            </a:r>
            <a:endParaRPr lang="fr-FR"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41144" y="1154299"/>
            <a:ext cx="7871556" cy="369332"/>
          </a:xfrm>
          <a:prstGeom prst="rect">
            <a:avLst/>
          </a:prstGeom>
        </p:spPr>
        <p:txBody>
          <a:bodyPr wrap="square">
            <a:spAutoFit/>
          </a:bodyPr>
          <a:lstStyle/>
          <a:p>
            <a:pPr algn="just"/>
            <a:r>
              <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a:t>
            </a:r>
            <a:r>
              <a:rPr lang="fr-FR" baseline="30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ème</a:t>
            </a:r>
            <a:r>
              <a:rPr lang="fr-FR"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Concept :</a:t>
            </a:r>
            <a:endParaRPr lang="fr-FR"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Rectangle 1"/>
          <p:cNvSpPr/>
          <p:nvPr/>
        </p:nvSpPr>
        <p:spPr>
          <a:xfrm>
            <a:off x="107504" y="4437112"/>
            <a:ext cx="8103434" cy="1169551"/>
          </a:xfrm>
          <a:prstGeom prst="rect">
            <a:avLst/>
          </a:prstGeom>
        </p:spPr>
        <p:txBody>
          <a:bodyPr wrap="square">
            <a:spAutoFit/>
          </a:bodyPr>
          <a:lstStyle/>
          <a:p>
            <a:r>
              <a:rPr lang="fr-FR" sz="1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 types de références :</a:t>
            </a:r>
          </a:p>
          <a:p>
            <a:pPr marL="285750" indent="-285750">
              <a:buFont typeface="Arial" panose="020B0604020202020204" pitchFamily="34" charset="0"/>
              <a:buChar char="•"/>
            </a:pPr>
            <a:r>
              <a:rPr lang="fr-FR"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référence </a:t>
            </a:r>
            <a:r>
              <a:rPr lang="fr-FR" sz="1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modifiée par git : quand on commit, git déplace la référence automatiquement pour que l'utilisateur </a:t>
            </a:r>
            <a:r>
              <a:rPr lang="fr-FR"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connaisse </a:t>
            </a:r>
            <a:r>
              <a:rPr lang="fr-FR" sz="1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dernier commit (HEAD dans </a:t>
            </a:r>
            <a:r>
              <a:rPr lang="fr-FR" sz="14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svn</a:t>
            </a:r>
            <a:r>
              <a:rPr lang="fr-FR" sz="1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une branche est une référence gérée par git</a:t>
            </a:r>
          </a:p>
          <a:p>
            <a:pPr marL="285750" indent="-285750">
              <a:buFont typeface="Arial" panose="020B0604020202020204" pitchFamily="34" charset="0"/>
              <a:buChar char="•"/>
            </a:pPr>
            <a:r>
              <a:rPr lang="fr-FR" sz="1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référence </a:t>
            </a:r>
            <a:r>
              <a:rPr lang="fr-FR" sz="1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déplacée par l'utilisateur : un tag est une référence gérée par l'utilisateur</a:t>
            </a:r>
          </a:p>
        </p:txBody>
      </p:sp>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ZoneTexte 9"/>
          <p:cNvSpPr txBox="1"/>
          <p:nvPr/>
        </p:nvSpPr>
        <p:spPr>
          <a:xfrm>
            <a:off x="141144" y="643948"/>
            <a:ext cx="5032176" cy="369332"/>
          </a:xfrm>
          <a:prstGeom prst="rect">
            <a:avLst/>
          </a:prstGeom>
          <a:noFill/>
        </p:spPr>
        <p:txBody>
          <a:bodyPr wrap="square" rtlCol="0">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Concepts :</a:t>
            </a:r>
          </a:p>
        </p:txBody>
      </p:sp>
      <p:sp>
        <p:nvSpPr>
          <p:cNvPr id="4" name="Rectangle 3"/>
          <p:cNvSpPr/>
          <p:nvPr/>
        </p:nvSpPr>
        <p:spPr>
          <a:xfrm>
            <a:off x="107504" y="2114552"/>
            <a:ext cx="8751336" cy="338554"/>
          </a:xfrm>
          <a:prstGeom prst="rect">
            <a:avLst/>
          </a:prstGeom>
        </p:spPr>
        <p:txBody>
          <a:bodyPr wrap="square">
            <a:spAutoFit/>
          </a:bodyPr>
          <a:lstStyle/>
          <a:p>
            <a:pPr algn="just"/>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Une référence pointe sur un commit. git gère les références avec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namespace</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p>
        </p:txBody>
      </p:sp>
      <p:sp>
        <p:nvSpPr>
          <p:cNvPr id="11" name="Rectangle 10"/>
          <p:cNvSpPr/>
          <p:nvPr/>
        </p:nvSpPr>
        <p:spPr>
          <a:xfrm>
            <a:off x="141144" y="2557471"/>
            <a:ext cx="8751336" cy="338554"/>
          </a:xfrm>
          <a:prstGeom prst="rect">
            <a:avLst/>
          </a:prstGeom>
        </p:spPr>
        <p:txBody>
          <a:bodyPr wrap="square">
            <a:spAutoFit/>
          </a:bodyPr>
          <a:lstStyle/>
          <a:p>
            <a:pPr marL="285750" indent="-285750" algn="just">
              <a:buFont typeface="Arial" panose="020B0604020202020204" pitchFamily="34" charset="0"/>
              <a:buChar char="•"/>
            </a:pP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namespaces</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sont des répertoires, </a:t>
            </a:r>
          </a:p>
        </p:txBody>
      </p:sp>
      <p:sp>
        <p:nvSpPr>
          <p:cNvPr id="12" name="Rectangle 11"/>
          <p:cNvSpPr/>
          <p:nvPr/>
        </p:nvSpPr>
        <p:spPr>
          <a:xfrm>
            <a:off x="141144" y="2961870"/>
            <a:ext cx="8751336" cy="338554"/>
          </a:xfrm>
          <a:prstGeom prst="rect">
            <a:avLst/>
          </a:prstGeom>
        </p:spPr>
        <p:txBody>
          <a:bodyPr wrap="square">
            <a:spAutoFit/>
          </a:bodyPr>
          <a:lstStyle/>
          <a:p>
            <a:pPr marL="285750" indent="-285750" algn="just">
              <a:buFont typeface="Arial" panose="020B0604020202020204" pitchFamily="34" charset="0"/>
              <a:buChar char="•"/>
            </a:pP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référence est un simple fichier (40ko). </a:t>
            </a:r>
          </a:p>
        </p:txBody>
      </p:sp>
      <p:sp>
        <p:nvSpPr>
          <p:cNvPr id="13" name="Rectangle 12"/>
          <p:cNvSpPr/>
          <p:nvPr/>
        </p:nvSpPr>
        <p:spPr>
          <a:xfrm>
            <a:off x="107504" y="3368528"/>
            <a:ext cx="8784976" cy="584775"/>
          </a:xfrm>
          <a:prstGeom prst="rect">
            <a:avLst/>
          </a:prstGeom>
        </p:spPr>
        <p:txBody>
          <a:bodyPr wrap="square">
            <a:spAutoFit/>
          </a:bodyPr>
          <a:lstStyle/>
          <a:p>
            <a:pPr algn="just"/>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 convention, la branche principale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init</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est master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trunk</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dans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svn</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le dépôt distant (clone) est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origin</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
        <p:nvSpPr>
          <p:cNvPr id="14" name="Rectangle 13"/>
          <p:cNvSpPr/>
          <p:nvPr/>
        </p:nvSpPr>
        <p:spPr>
          <a:xfrm>
            <a:off x="107504" y="3994193"/>
            <a:ext cx="8784976" cy="338554"/>
          </a:xfrm>
          <a:prstGeom prst="rect">
            <a:avLst/>
          </a:prstGeom>
        </p:spPr>
        <p:txBody>
          <a:bodyPr wrap="square">
            <a:spAutoFit/>
          </a:bodyPr>
          <a:lstStyle/>
          <a:p>
            <a:pPr algn="just"/>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références sont donc utilisables par l'utilisateur (</a:t>
            </a:r>
            <a:r>
              <a:rPr lang="fr-FR" sz="1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frontend</a:t>
            </a:r>
            <a:r>
              <a:rPr lang="fr-FR"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Tree>
    <p:extLst>
      <p:ext uri="{BB962C8B-B14F-4D97-AF65-F5344CB8AC3E}">
        <p14:creationId xmlns:p14="http://schemas.microsoft.com/office/powerpoint/2010/main" val="89109054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anim calcmode="lin" valueType="num">
                                      <p:cBhvr>
                                        <p:cTn id="57" dur="1000" fill="hold"/>
                                        <p:tgtEl>
                                          <p:spTgt spid="2"/>
                                        </p:tgtEl>
                                        <p:attrNameLst>
                                          <p:attrName>ppt_x</p:attrName>
                                        </p:attrNameLst>
                                      </p:cBhvr>
                                      <p:tavLst>
                                        <p:tav tm="0">
                                          <p:val>
                                            <p:strVal val="#ppt_x"/>
                                          </p:val>
                                        </p:tav>
                                        <p:tav tm="100000">
                                          <p:val>
                                            <p:strVal val="#ppt_x"/>
                                          </p:val>
                                        </p:tav>
                                      </p:tavLst>
                                    </p:anim>
                                    <p:anim calcmode="lin" valueType="num">
                                      <p:cBhvr>
                                        <p:cTn id="5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 grpId="0"/>
      <p:bldP spid="4" grpId="0"/>
      <p:bldP spid="11" grpId="0"/>
      <p:bldP spid="12" grpId="0"/>
      <p:bldP spid="13"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60</a:t>
            </a:fld>
            <a:endParaRPr lang="fr-FR" dirty="0"/>
          </a:p>
        </p:txBody>
      </p:sp>
      <p:pic>
        <p:nvPicPr>
          <p:cNvPr id="1026" name="Picture 2" descr="http://git-scm.com/figures/18333fig033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258562"/>
            <a:ext cx="4392488" cy="37242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20688"/>
            <a:ext cx="8757543" cy="646331"/>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Best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Practice : </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rebasez</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jamais des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qui ont déjà été poussés sur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dépôt central.</a:t>
            </a:r>
            <a:endParaRPr lang="fr-FR" sz="1600" i="1" dirty="0"/>
          </a:p>
        </p:txBody>
      </p:sp>
      <p:sp>
        <p:nvSpPr>
          <p:cNvPr id="8" name="Rectangle 7"/>
          <p:cNvSpPr/>
          <p:nvPr/>
        </p:nvSpPr>
        <p:spPr>
          <a:xfrm>
            <a:off x="5302053" y="2694384"/>
            <a:ext cx="3707009" cy="3939540"/>
          </a:xfrm>
          <a:prstGeom prst="rect">
            <a:avLst/>
          </a:prstGeom>
        </p:spPr>
        <p:txBody>
          <a:bodyPr wrap="square">
            <a:spAutoFit/>
          </a:bodyPr>
          <a:lstStyle/>
          <a:p>
            <a:pPr algn="just"/>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Pierre a fait un premier commit C1, qu’il a poussé sur le central.</a:t>
            </a:r>
          </a:p>
          <a:p>
            <a:pPr algn="just"/>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Historique sur le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central</a:t>
            </a:r>
          </a:p>
          <a:p>
            <a:pPr algn="just"/>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Jean clone et travaille sur son dépôt local. Il crée en local C2 C3</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lgn="just">
              <a:buFont typeface="Arial" panose="020B0604020202020204" pitchFamily="34" charset="0"/>
              <a:buChar char="•"/>
            </a:pP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lgn="just">
              <a:buFont typeface="Arial" panose="020B0604020202020204" pitchFamily="34" charset="0"/>
              <a:buChar char="•"/>
            </a:pP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sz="1600" i="1" dirty="0"/>
          </a:p>
        </p:txBody>
      </p:sp>
      <p:sp>
        <p:nvSpPr>
          <p:cNvPr id="7" name="ZoneTexte 6"/>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97045658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61</a:t>
            </a:fld>
            <a:endParaRPr lang="fr-FR" dirty="0"/>
          </a:p>
        </p:txBody>
      </p:sp>
      <p:pic>
        <p:nvPicPr>
          <p:cNvPr id="2050" name="Picture 2" descr="http://git-scm.com/figures/18333fig033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48880"/>
            <a:ext cx="4392488" cy="36004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02053" y="2694384"/>
            <a:ext cx="3707009" cy="3385542"/>
          </a:xfrm>
          <a:prstGeom prst="rect">
            <a:avLst/>
          </a:prstGeom>
        </p:spPr>
        <p:txBody>
          <a:bodyPr wrap="square">
            <a:spAutoFit/>
          </a:bodyPr>
          <a:lstStyle/>
          <a:p>
            <a:pPr algn="just"/>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Pierre, de son coté, a avancé sur son travail (C4, C5). Il réalise une fusion (C6) et commit sur le central.</a:t>
            </a:r>
          </a:p>
          <a:p>
            <a:pPr algn="just"/>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Jean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la branche distante dans son dépôt local (C7)</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lgn="just">
              <a:buFont typeface="Arial" panose="020B0604020202020204" pitchFamily="34" charset="0"/>
              <a:buChar char="•"/>
            </a:pP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lgn="just">
              <a:buFont typeface="Arial" panose="020B0604020202020204" pitchFamily="34" charset="0"/>
              <a:buChar char="•"/>
            </a:pP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sz="1600" i="1" dirty="0"/>
          </a:p>
        </p:txBody>
      </p:sp>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a:off x="0" y="620688"/>
            <a:ext cx="8757543" cy="646331"/>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Best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Practice : </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rebasez</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jamais des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qui ont déjà été poussés sur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dépôt central.</a:t>
            </a:r>
            <a:endParaRPr lang="fr-FR" sz="1600" i="1" dirty="0"/>
          </a:p>
        </p:txBody>
      </p:sp>
    </p:spTree>
    <p:extLst>
      <p:ext uri="{BB962C8B-B14F-4D97-AF65-F5344CB8AC3E}">
        <p14:creationId xmlns:p14="http://schemas.microsoft.com/office/powerpoint/2010/main" val="1470201668"/>
      </p:ext>
    </p:extLst>
  </p:cSld>
  <p:clrMapOvr>
    <a:masterClrMapping/>
  </p:clrMapOvr>
  <p:transition spd="med">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62</a:t>
            </a:fld>
            <a:endParaRPr lang="fr-FR" dirty="0"/>
          </a:p>
        </p:txBody>
      </p:sp>
      <p:pic>
        <p:nvPicPr>
          <p:cNvPr id="3074" name="Picture 2" descr="http://git-scm.com/figures/18333fig0338-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48880"/>
            <a:ext cx="4392488" cy="3552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01908" y="2780928"/>
            <a:ext cx="3707009" cy="3385542"/>
          </a:xfrm>
          <a:prstGeom prst="rect">
            <a:avLst/>
          </a:prstGeom>
        </p:spPr>
        <p:txBody>
          <a:bodyPr wrap="square">
            <a:spAutoFit/>
          </a:bodyPr>
          <a:lstStyle/>
          <a:p>
            <a:pPr algn="just"/>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Pierre se rend compte qu’il a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commité</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une bêtise et  revient en arrière : il réalise un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De plus, il force l’écrasement de l’historique via </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push --force</a:t>
            </a:r>
          </a:p>
          <a:p>
            <a:pPr algn="just"/>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Jean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fetch</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le dépôt distant dans son dépôt local</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lgn="just">
              <a:buFont typeface="Arial" panose="020B0604020202020204" pitchFamily="34" charset="0"/>
              <a:buChar char="•"/>
            </a:pP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lgn="just">
              <a:buFont typeface="Arial" panose="020B0604020202020204" pitchFamily="34" charset="0"/>
              <a:buChar char="•"/>
            </a:pP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sz="1600" i="1" dirty="0"/>
          </a:p>
        </p:txBody>
      </p:sp>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a:off x="0" y="620688"/>
            <a:ext cx="8757543" cy="646331"/>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Best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Practice : </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rebasez</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jamais des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qui ont déjà été poussés sur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dépôt central.</a:t>
            </a:r>
            <a:endParaRPr lang="fr-FR" sz="1600" i="1" dirty="0"/>
          </a:p>
        </p:txBody>
      </p:sp>
    </p:spTree>
    <p:extLst>
      <p:ext uri="{BB962C8B-B14F-4D97-AF65-F5344CB8AC3E}">
        <p14:creationId xmlns:p14="http://schemas.microsoft.com/office/powerpoint/2010/main" val="2133038580"/>
      </p:ext>
    </p:extLst>
  </p:cSld>
  <p:clrMapOvr>
    <a:masterClrMapping/>
  </p:clrMapOvr>
  <p:transition spd="med">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63</a:t>
            </a:fld>
            <a:endParaRPr lang="fr-FR" dirty="0"/>
          </a:p>
        </p:txBody>
      </p:sp>
      <p:pic>
        <p:nvPicPr>
          <p:cNvPr id="4098" name="Picture 2" descr="http://git-scm.com/figures/18333fig0339-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24447"/>
            <a:ext cx="4392488" cy="3552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932041" y="1988840"/>
            <a:ext cx="4077021" cy="4185761"/>
          </a:xfrm>
          <a:prstGeom prst="rect">
            <a:avLst/>
          </a:prstGeom>
        </p:spPr>
        <p:txBody>
          <a:bodyPr wrap="square">
            <a:spAutoFit/>
          </a:bodyPr>
          <a:lstStyle/>
          <a:p>
            <a:pPr algn="just"/>
            <a:endPar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Pour continuer à suivre Pierre, Jean doit </a:t>
            </a:r>
            <a:r>
              <a:rPr lang="fr-FR"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merger</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Il se retrouve donc avec C4 et C4’ dans son historique. Ces 2 </a:t>
            </a:r>
            <a:r>
              <a:rPr lang="fr-FR" sz="1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ont des empreintes </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SHA1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différentes mais introduisent les même modifications et ont les mêmes messages de validation. </a:t>
            </a:r>
            <a:endPar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 son </a:t>
            </a:r>
            <a:r>
              <a:rPr lang="fr-FR"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d’un commit publié, Pierre pollue l’historique,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ce qui est </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déroutant. </a:t>
            </a:r>
          </a:p>
          <a:p>
            <a:pPr algn="just"/>
            <a:endPar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plus, si </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Jean pousse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cet historique sur le serveur, </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il réintroduit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tous ces </a:t>
            </a:r>
            <a:r>
              <a:rPr lang="fr-FR" sz="1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rebasés</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sur le serveur central, ce qui va encore plus dérouter les autres développeurs.</a:t>
            </a:r>
          </a:p>
          <a:p>
            <a:pPr marL="285750" indent="-285750" algn="just">
              <a:buFont typeface="Arial" panose="020B0604020202020204" pitchFamily="34" charset="0"/>
              <a:buChar char="•"/>
            </a:pPr>
            <a:endPar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285750" indent="-285750" algn="just">
              <a:buFont typeface="Arial" panose="020B0604020202020204" pitchFamily="34" charset="0"/>
              <a:buChar char="•"/>
            </a:pPr>
            <a:endPar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sz="1400" i="1" dirty="0"/>
          </a:p>
        </p:txBody>
      </p:sp>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a:off x="0" y="620688"/>
            <a:ext cx="8757543" cy="646331"/>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Best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Practice : </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rebasez</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jamais des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qui ont déjà été poussés sur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dépôt central.</a:t>
            </a:r>
            <a:endParaRPr lang="fr-FR" sz="1600" i="1" dirty="0"/>
          </a:p>
        </p:txBody>
      </p:sp>
    </p:spTree>
    <p:extLst>
      <p:ext uri="{BB962C8B-B14F-4D97-AF65-F5344CB8AC3E}">
        <p14:creationId xmlns:p14="http://schemas.microsoft.com/office/powerpoint/2010/main" val="2735576759"/>
      </p:ext>
    </p:extLst>
  </p:cSld>
  <p:clrMapOvr>
    <a:masterClrMapping/>
  </p:clrMapOvr>
  <p:transition spd="med">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64</a:t>
            </a:fld>
            <a:endParaRPr lang="fr-FR" dirty="0"/>
          </a:p>
        </p:txBody>
      </p:sp>
      <p:sp>
        <p:nvSpPr>
          <p:cNvPr id="7" name="Rectangle 6"/>
          <p:cNvSpPr/>
          <p:nvPr/>
        </p:nvSpPr>
        <p:spPr>
          <a:xfrm>
            <a:off x="323528" y="1700808"/>
            <a:ext cx="8568953" cy="3785652"/>
          </a:xfrm>
          <a:prstGeom prst="rect">
            <a:avLst/>
          </a:prstGeom>
        </p:spPr>
        <p:txBody>
          <a:bodyPr wrap="square">
            <a:spAutoFit/>
          </a:bodyPr>
          <a:lstStyle/>
          <a:p>
            <a:pPr algn="just"/>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Citation documentation Git :</a:t>
            </a:r>
          </a:p>
          <a:p>
            <a:pPr algn="just"/>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Si </a:t>
            </a:r>
            <a:r>
              <a:rPr lang="fr-FR" sz="2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vous considérez le fait de </a:t>
            </a:r>
            <a:r>
              <a:rPr lang="fr-FR" sz="24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rebaser</a:t>
            </a:r>
            <a:r>
              <a:rPr lang="fr-FR" sz="2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comme un moyen de nettoyer et réarranger des </a:t>
            </a:r>
            <a:r>
              <a:rPr lang="fr-FR" sz="24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sz="2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avant de les pousser et si vous vous en tenez à ne </a:t>
            </a:r>
            <a:r>
              <a:rPr lang="fr-FR" sz="24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rebaser</a:t>
            </a:r>
            <a:r>
              <a:rPr lang="fr-FR" sz="2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que des </a:t>
            </a:r>
            <a:r>
              <a:rPr lang="fr-FR" sz="24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sz="2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qui n'ont jamais été publiés, </a:t>
            </a:r>
            <a:r>
              <a:rPr lang="fr-FR" sz="2400" b="1" i="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tout ira bien</a:t>
            </a:r>
            <a:r>
              <a:rPr lang="fr-FR" sz="2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endParaRPr lang="fr-FR" sz="2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just"/>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 </a:t>
            </a:r>
            <a:r>
              <a:rPr lang="fr-FR" sz="2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vous tentez de </a:t>
            </a:r>
            <a:r>
              <a:rPr lang="fr-FR" sz="24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rebaser</a:t>
            </a:r>
            <a:r>
              <a:rPr lang="fr-FR" sz="2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des </a:t>
            </a:r>
            <a:r>
              <a:rPr lang="fr-FR" sz="24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sz="24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déjà publiés sur lesquels les gens ont déjà basé leur travail, vous allez au devant de </a:t>
            </a:r>
            <a:r>
              <a:rPr lang="fr-FR" sz="2400" b="1" i="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gros problèmes énervants</a:t>
            </a:r>
            <a:r>
              <a:rPr lang="fr-FR"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2400" i="1" dirty="0"/>
          </a:p>
        </p:txBody>
      </p:sp>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a:off x="0" y="620688"/>
            <a:ext cx="8757543" cy="646331"/>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Best </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Practice : </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rebasez</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jamais des </a:t>
            </a:r>
            <a:r>
              <a:rPr lang="fr-FR"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commits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qui ont déjà été poussés sur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dépôt central.</a:t>
            </a:r>
            <a:endParaRPr lang="fr-FR" sz="1600" i="1" dirty="0"/>
          </a:p>
        </p:txBody>
      </p:sp>
    </p:spTree>
    <p:extLst>
      <p:ext uri="{BB962C8B-B14F-4D97-AF65-F5344CB8AC3E}">
        <p14:creationId xmlns:p14="http://schemas.microsoft.com/office/powerpoint/2010/main" val="225342247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fltVal val="0"/>
                                          </p:val>
                                        </p:tav>
                                        <p:tav tm="100000">
                                          <p:val>
                                            <p:strVal val="#ppt_w"/>
                                          </p:val>
                                        </p:tav>
                                      </p:tavLst>
                                    </p:anim>
                                    <p:anim calcmode="lin" valueType="num">
                                      <p:cBhvr>
                                        <p:cTn id="8" dur="2000" fill="hold"/>
                                        <p:tgtEl>
                                          <p:spTgt spid="7"/>
                                        </p:tgtEl>
                                        <p:attrNameLst>
                                          <p:attrName>ppt_h</p:attrName>
                                        </p:attrNameLst>
                                      </p:cBhvr>
                                      <p:tavLst>
                                        <p:tav tm="0">
                                          <p:val>
                                            <p:fltVal val="0"/>
                                          </p:val>
                                        </p:tav>
                                        <p:tav tm="100000">
                                          <p:val>
                                            <p:strVal val="#ppt_h"/>
                                          </p:val>
                                        </p:tav>
                                      </p:tavLst>
                                    </p:anim>
                                    <p:animEffect transition="in" filter="fade">
                                      <p:cBhvr>
                                        <p:cTn id="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65</a:t>
            </a:fld>
            <a:endParaRPr lang="fr-FR" dirty="0"/>
          </a:p>
        </p:txBody>
      </p:sp>
      <p:sp>
        <p:nvSpPr>
          <p:cNvPr id="6" name="Rectangle 5"/>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gestion des conflits</a:t>
            </a:r>
            <a:endParaRPr lang="fr-FR" sz="1600" i="1" dirty="0"/>
          </a:p>
        </p:txBody>
      </p:sp>
      <p:sp>
        <p:nvSpPr>
          <p:cNvPr id="9" name="Rectangle 8"/>
          <p:cNvSpPr/>
          <p:nvPr/>
        </p:nvSpPr>
        <p:spPr>
          <a:xfrm>
            <a:off x="251519" y="6104329"/>
            <a:ext cx="8757543" cy="276999"/>
          </a:xfrm>
          <a:prstGeom prst="rect">
            <a:avLst/>
          </a:prstGeom>
        </p:spPr>
        <p:txBody>
          <a:bodyPr wrap="square">
            <a:spAutoFit/>
          </a:bodyPr>
          <a:lstStyle/>
          <a:p>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dernière commande </a:t>
            </a:r>
            <a:r>
              <a:rPr lang="fr-FR" sz="1200"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pull</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tente de mettre à jour </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prj2 -&gt; conflit sur le fichier LISEZMOI !</a:t>
            </a:r>
            <a:endParaRPr lang="fr-FR" sz="1200" i="1" dirty="0"/>
          </a:p>
        </p:txBody>
      </p:sp>
      <p:pic>
        <p:nvPicPr>
          <p:cNvPr id="10" name="Image 9"/>
          <p:cNvPicPr>
            <a:picLocks noChangeAspect="1"/>
          </p:cNvPicPr>
          <p:nvPr/>
        </p:nvPicPr>
        <p:blipFill>
          <a:blip r:embed="rId3"/>
          <a:stretch>
            <a:fillRect/>
          </a:stretch>
        </p:blipFill>
        <p:spPr>
          <a:xfrm>
            <a:off x="323528" y="3382060"/>
            <a:ext cx="7077075" cy="2639228"/>
          </a:xfrm>
          <a:prstGeom prst="rect">
            <a:avLst/>
          </a:prstGeom>
        </p:spPr>
      </p:pic>
      <p:sp>
        <p:nvSpPr>
          <p:cNvPr id="11" name="Flèche courbée vers la gauche 10"/>
          <p:cNvSpPr/>
          <p:nvPr/>
        </p:nvSpPr>
        <p:spPr>
          <a:xfrm>
            <a:off x="7524328" y="1700808"/>
            <a:ext cx="1152128" cy="352839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5">
                    <a:lumMod val="95000"/>
                    <a:lumOff val="5000"/>
                  </a:schemeClr>
                </a:solidFill>
              </a:rPr>
              <a:t>Un autre </a:t>
            </a:r>
            <a:r>
              <a:rPr lang="fr-FR" dirty="0" err="1" smtClean="0">
                <a:solidFill>
                  <a:schemeClr val="accent5">
                    <a:lumMod val="95000"/>
                    <a:lumOff val="5000"/>
                  </a:schemeClr>
                </a:solidFill>
              </a:rPr>
              <a:t>dev</a:t>
            </a:r>
            <a:r>
              <a:rPr lang="fr-FR" dirty="0" smtClean="0">
                <a:solidFill>
                  <a:schemeClr val="accent5">
                    <a:lumMod val="95000"/>
                    <a:lumOff val="5000"/>
                  </a:schemeClr>
                </a:solidFill>
              </a:rPr>
              <a:t> modifie le même fichier</a:t>
            </a:r>
            <a:endParaRPr lang="fr-FR" dirty="0">
              <a:solidFill>
                <a:schemeClr val="accent5">
                  <a:lumMod val="95000"/>
                  <a:lumOff val="5000"/>
                </a:schemeClr>
              </a:solidFill>
            </a:endParaRPr>
          </a:p>
        </p:txBody>
      </p:sp>
      <p:pic>
        <p:nvPicPr>
          <p:cNvPr id="12" name="Image 11"/>
          <p:cNvPicPr>
            <a:picLocks noChangeAspect="1"/>
          </p:cNvPicPr>
          <p:nvPr/>
        </p:nvPicPr>
        <p:blipFill>
          <a:blip r:embed="rId4"/>
          <a:stretch>
            <a:fillRect/>
          </a:stretch>
        </p:blipFill>
        <p:spPr>
          <a:xfrm>
            <a:off x="323528" y="1447011"/>
            <a:ext cx="6210300" cy="1780222"/>
          </a:xfrm>
          <a:prstGeom prst="rect">
            <a:avLst/>
          </a:prstGeom>
        </p:spPr>
      </p:pic>
      <p:sp>
        <p:nvSpPr>
          <p:cNvPr id="14" name="Rectangle 13"/>
          <p:cNvSpPr/>
          <p:nvPr/>
        </p:nvSpPr>
        <p:spPr>
          <a:xfrm>
            <a:off x="246666" y="1056192"/>
            <a:ext cx="8757543" cy="307777"/>
          </a:xfrm>
          <a:prstGeom prst="rect">
            <a:avLst/>
          </a:prstGeom>
        </p:spPr>
        <p:txBody>
          <a:bodyPr wrap="square">
            <a:spAutoFit/>
          </a:bodyPr>
          <a:lstStyle/>
          <a:p>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 développeur modifie un fichier : LISEZMOI :</a:t>
            </a:r>
            <a:endParaRPr lang="fr-FR" sz="1400" i="1" dirty="0"/>
          </a:p>
        </p:txBody>
      </p:sp>
      <p:sp>
        <p:nvSpPr>
          <p:cNvPr id="15" name="ZoneTexte 14"/>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6374986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animBg="1"/>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66</a:t>
            </a:fld>
            <a:endParaRPr lang="fr-FR" dirty="0"/>
          </a:p>
        </p:txBody>
      </p:sp>
      <p:pic>
        <p:nvPicPr>
          <p:cNvPr id="10" name="Image 9"/>
          <p:cNvPicPr>
            <a:picLocks noChangeAspect="1"/>
          </p:cNvPicPr>
          <p:nvPr/>
        </p:nvPicPr>
        <p:blipFill>
          <a:blip r:embed="rId3"/>
          <a:stretch>
            <a:fillRect/>
          </a:stretch>
        </p:blipFill>
        <p:spPr>
          <a:xfrm>
            <a:off x="701819" y="1500115"/>
            <a:ext cx="7743825" cy="1950259"/>
          </a:xfrm>
          <a:prstGeom prst="rect">
            <a:avLst/>
          </a:prstGeom>
          <a:noFill/>
          <a:ln>
            <a:solidFill>
              <a:schemeClr val="tx1"/>
            </a:solidFill>
          </a:ln>
          <a:effectLst>
            <a:softEdge rad="0"/>
          </a:effectLst>
        </p:spPr>
      </p:pic>
      <p:pic>
        <p:nvPicPr>
          <p:cNvPr id="14" name="Image 13"/>
          <p:cNvPicPr>
            <a:picLocks noChangeAspect="1"/>
          </p:cNvPicPr>
          <p:nvPr/>
        </p:nvPicPr>
        <p:blipFill>
          <a:blip r:embed="rId4"/>
          <a:stretch>
            <a:fillRect/>
          </a:stretch>
        </p:blipFill>
        <p:spPr>
          <a:xfrm>
            <a:off x="6516216" y="3928130"/>
            <a:ext cx="1855688" cy="600075"/>
          </a:xfrm>
          <a:prstGeom prst="rect">
            <a:avLst/>
          </a:prstGeom>
        </p:spPr>
      </p:pic>
      <p:sp>
        <p:nvSpPr>
          <p:cNvPr id="15" name="Flèche droite 14"/>
          <p:cNvSpPr/>
          <p:nvPr/>
        </p:nvSpPr>
        <p:spPr>
          <a:xfrm>
            <a:off x="6012160" y="4162711"/>
            <a:ext cx="288032" cy="130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268495" y="992352"/>
            <a:ext cx="8757543"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L’alias ‘</a:t>
            </a:r>
            <a:r>
              <a:rPr lang="fr-FR"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conflicts</a:t>
            </a:r>
            <a:r>
              <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ls</a:t>
            </a:r>
            <a:r>
              <a:rPr lang="fr-FR"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-files -u | </a:t>
            </a:r>
            <a:r>
              <a:rPr lang="fr-FR"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cut</a:t>
            </a:r>
            <a:r>
              <a:rPr lang="fr-FR"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 2 | sort </a:t>
            </a:r>
            <a:r>
              <a:rPr lang="fr-FR"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 </a:t>
            </a: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donne les fichiers en conflit :</a:t>
            </a:r>
            <a:endParaRPr lang="fr-FR" sz="1600" i="1" dirty="0"/>
          </a:p>
        </p:txBody>
      </p:sp>
      <p:pic>
        <p:nvPicPr>
          <p:cNvPr id="16" name="Image 15"/>
          <p:cNvPicPr>
            <a:picLocks noChangeAspect="1"/>
          </p:cNvPicPr>
          <p:nvPr/>
        </p:nvPicPr>
        <p:blipFill>
          <a:blip r:embed="rId5"/>
          <a:stretch>
            <a:fillRect/>
          </a:stretch>
        </p:blipFill>
        <p:spPr>
          <a:xfrm>
            <a:off x="611560" y="4096157"/>
            <a:ext cx="5328592" cy="243458"/>
          </a:xfrm>
          <a:prstGeom prst="rect">
            <a:avLst/>
          </a:prstGeom>
        </p:spPr>
      </p:pic>
      <p:sp>
        <p:nvSpPr>
          <p:cNvPr id="22" name="Rectangle 21"/>
          <p:cNvSpPr/>
          <p:nvPr/>
        </p:nvSpPr>
        <p:spPr>
          <a:xfrm>
            <a:off x="251519" y="3501008"/>
            <a:ext cx="8892481" cy="584775"/>
          </a:xfrm>
          <a:prstGeom prst="rect">
            <a:avLst/>
          </a:prstGeom>
        </p:spPr>
        <p:txBody>
          <a:bodyPr wrap="square">
            <a:spAutoFit/>
          </a:bodyPr>
          <a:lstStyle/>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Je règle le conflit (</a:t>
            </a:r>
            <a:r>
              <a:rPr lang="fr-FR" sz="1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Merging</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to) et je sauvegarde. </a:t>
            </a:r>
          </a:p>
          <a:p>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Je demande à git de continuer la gestion du conflit :</a:t>
            </a:r>
            <a:endParaRPr lang="fr-FR" sz="1600" i="1" dirty="0"/>
          </a:p>
        </p:txBody>
      </p:sp>
      <p:pic>
        <p:nvPicPr>
          <p:cNvPr id="21" name="Image 20"/>
          <p:cNvPicPr>
            <a:picLocks noChangeAspect="1"/>
          </p:cNvPicPr>
          <p:nvPr/>
        </p:nvPicPr>
        <p:blipFill>
          <a:blip r:embed="rId6"/>
          <a:stretch>
            <a:fillRect/>
          </a:stretch>
        </p:blipFill>
        <p:spPr>
          <a:xfrm>
            <a:off x="186128" y="4544879"/>
            <a:ext cx="6179455" cy="2173209"/>
          </a:xfrm>
          <a:prstGeom prst="rect">
            <a:avLst/>
          </a:prstGeom>
        </p:spPr>
      </p:pic>
      <p:sp>
        <p:nvSpPr>
          <p:cNvPr id="25" name="Rectangle 24"/>
          <p:cNvSpPr/>
          <p:nvPr/>
        </p:nvSpPr>
        <p:spPr>
          <a:xfrm>
            <a:off x="6365583" y="5175010"/>
            <a:ext cx="2778417" cy="830997"/>
          </a:xfrm>
          <a:prstGeom prst="rect">
            <a:avLst/>
          </a:prstGeom>
        </p:spPr>
        <p:txBody>
          <a:bodyPr wrap="square">
            <a:spAutoFit/>
          </a:bodyPr>
          <a:lstStyle/>
          <a:p>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 pas oublier </a:t>
            </a:r>
          </a:p>
          <a:p>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a:t>
            </a:r>
            <a:r>
              <a:rPr lang="fr-FR"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staged</a:t>
            </a: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sz="2400" i="1" dirty="0"/>
          </a:p>
        </p:txBody>
      </p:sp>
      <p:sp>
        <p:nvSpPr>
          <p:cNvPr id="26" name="ZoneTexte 25"/>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8" name="Rectangle 27"/>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gestion des conflits</a:t>
            </a:r>
            <a:endParaRPr lang="fr-FR" sz="1600" i="1" dirty="0"/>
          </a:p>
        </p:txBody>
      </p:sp>
    </p:spTree>
    <p:extLst>
      <p:ext uri="{BB962C8B-B14F-4D97-AF65-F5344CB8AC3E}">
        <p14:creationId xmlns:p14="http://schemas.microsoft.com/office/powerpoint/2010/main" val="256821476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22" grpId="0"/>
      <p:bldP spid="2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67</a:t>
            </a:fld>
            <a:endParaRPr lang="fr-FR" dirty="0"/>
          </a:p>
        </p:txBody>
      </p:sp>
      <p:sp>
        <p:nvSpPr>
          <p:cNvPr id="2" name="ZoneTexte 1"/>
          <p:cNvSpPr txBox="1"/>
          <p:nvPr/>
        </p:nvSpPr>
        <p:spPr>
          <a:xfrm>
            <a:off x="5004048" y="1692391"/>
            <a:ext cx="4104456" cy="4708981"/>
          </a:xfrm>
          <a:prstGeom prst="rect">
            <a:avLst/>
          </a:prstGeom>
          <a:noFill/>
        </p:spPr>
        <p:txBody>
          <a:bodyPr wrap="square" rtlCol="0">
            <a:spAutoFit/>
          </a:bodyPr>
          <a:lstStyle/>
          <a:p>
            <a:r>
              <a:rPr lang="en-US" sz="1200" dirty="0"/>
              <a:t>******************* FEATURE </a:t>
            </a:r>
            <a:r>
              <a:rPr lang="en-US" sz="1200" dirty="0" smtClean="0"/>
              <a:t>*******************************</a:t>
            </a:r>
            <a:endParaRPr lang="en-US" sz="1200" dirty="0"/>
          </a:p>
          <a:p>
            <a:r>
              <a:rPr lang="en-US" sz="1200" dirty="0"/>
              <a:t>*********** Creating a feature branch </a:t>
            </a:r>
            <a:r>
              <a:rPr lang="en-US" sz="1200" dirty="0" smtClean="0"/>
              <a:t>**********************</a:t>
            </a:r>
            <a:endParaRPr lang="en-US" sz="1200" dirty="0"/>
          </a:p>
          <a:p>
            <a:r>
              <a:rPr lang="en-US" sz="1200" dirty="0" err="1" smtClean="0"/>
              <a:t>git</a:t>
            </a:r>
            <a:r>
              <a:rPr lang="en-US" sz="1200" dirty="0" smtClean="0"/>
              <a:t> </a:t>
            </a:r>
            <a:r>
              <a:rPr lang="en-US" sz="1200" dirty="0"/>
              <a:t>flow feature start foo	</a:t>
            </a:r>
            <a:r>
              <a:rPr lang="en-US" sz="1200" dirty="0" smtClean="0"/>
              <a:t>		</a:t>
            </a:r>
          </a:p>
          <a:p>
            <a:r>
              <a:rPr lang="en-US" sz="1200" dirty="0" smtClean="0"/>
              <a:t>				</a:t>
            </a:r>
            <a:endParaRPr lang="en-US" sz="1200" dirty="0"/>
          </a:p>
          <a:p>
            <a:r>
              <a:rPr lang="en-US" sz="1200" dirty="0" smtClean="0"/>
              <a:t>*********** </a:t>
            </a:r>
            <a:r>
              <a:rPr lang="en-US" sz="1200" dirty="0"/>
              <a:t>Importing a finished feature on develop </a:t>
            </a:r>
            <a:r>
              <a:rPr lang="en-US" sz="1200" dirty="0" smtClean="0"/>
              <a:t>******</a:t>
            </a:r>
            <a:endParaRPr lang="en-US" sz="1200" dirty="0"/>
          </a:p>
          <a:p>
            <a:r>
              <a:rPr lang="en-US" sz="1200" dirty="0" err="1"/>
              <a:t>git</a:t>
            </a:r>
            <a:r>
              <a:rPr lang="en-US" sz="1200" dirty="0"/>
              <a:t> flow feature finish foo		</a:t>
            </a:r>
          </a:p>
          <a:p>
            <a:r>
              <a:rPr lang="en-US" sz="1200" dirty="0" smtClean="0"/>
              <a:t>****************************************************************</a:t>
            </a:r>
            <a:endParaRPr lang="en-US" sz="1200" dirty="0"/>
          </a:p>
          <a:p>
            <a:endParaRPr lang="en-US" sz="1200" dirty="0"/>
          </a:p>
          <a:p>
            <a:r>
              <a:rPr lang="en-US" sz="1200" dirty="0"/>
              <a:t>********************* RELEASE </a:t>
            </a:r>
            <a:r>
              <a:rPr lang="en-US" sz="1200" dirty="0" smtClean="0"/>
              <a:t>******************************</a:t>
            </a:r>
            <a:endParaRPr lang="en-US" sz="1200" dirty="0"/>
          </a:p>
          <a:p>
            <a:r>
              <a:rPr lang="en-US" sz="1200" dirty="0"/>
              <a:t>*********** Creating a release branch </a:t>
            </a:r>
            <a:r>
              <a:rPr lang="en-US" sz="1200" dirty="0" smtClean="0"/>
              <a:t>**********************</a:t>
            </a:r>
            <a:endParaRPr lang="en-US" sz="1200" dirty="0"/>
          </a:p>
          <a:p>
            <a:r>
              <a:rPr lang="en-US" sz="1200" dirty="0" err="1"/>
              <a:t>git</a:t>
            </a:r>
            <a:r>
              <a:rPr lang="en-US" sz="1200" dirty="0"/>
              <a:t> flow release start v1.0.0		</a:t>
            </a:r>
            <a:r>
              <a:rPr lang="en-US" sz="1200" dirty="0" smtClean="0"/>
              <a:t>	</a:t>
            </a:r>
            <a:endParaRPr lang="en-US" sz="1200" dirty="0"/>
          </a:p>
          <a:p>
            <a:r>
              <a:rPr lang="en-US" sz="1200" dirty="0"/>
              <a:t>bump-version.sh v1.0.0	</a:t>
            </a:r>
            <a:r>
              <a:rPr lang="en-US" sz="1200" dirty="0" smtClean="0"/>
              <a:t>		</a:t>
            </a:r>
          </a:p>
          <a:p>
            <a:r>
              <a:rPr lang="en-US" sz="1200" dirty="0" smtClean="0"/>
              <a:t>				</a:t>
            </a:r>
            <a:endParaRPr lang="en-US" sz="1200" dirty="0"/>
          </a:p>
          <a:p>
            <a:r>
              <a:rPr lang="en-US" sz="1200" dirty="0" smtClean="0"/>
              <a:t>*********** </a:t>
            </a:r>
            <a:r>
              <a:rPr lang="en-US" sz="1200" dirty="0"/>
              <a:t>Finishing a release branch </a:t>
            </a:r>
            <a:r>
              <a:rPr lang="en-US" sz="1200" dirty="0" smtClean="0"/>
              <a:t>*********************</a:t>
            </a:r>
            <a:endParaRPr lang="en-US" sz="1200" dirty="0"/>
          </a:p>
          <a:p>
            <a:r>
              <a:rPr lang="en-US" sz="1200" dirty="0" err="1"/>
              <a:t>git</a:t>
            </a:r>
            <a:r>
              <a:rPr lang="en-US" sz="1200" dirty="0"/>
              <a:t> flow release finish v1.0.0		</a:t>
            </a:r>
          </a:p>
          <a:p>
            <a:r>
              <a:rPr lang="en-US" sz="1200" dirty="0" smtClean="0"/>
              <a:t>****************************************************************</a:t>
            </a:r>
            <a:endParaRPr lang="en-US" sz="1200" dirty="0"/>
          </a:p>
          <a:p>
            <a:endParaRPr lang="en-US" sz="1200" dirty="0"/>
          </a:p>
          <a:p>
            <a:r>
              <a:rPr lang="en-US" sz="1200" dirty="0"/>
              <a:t>******************** HOTFIX  </a:t>
            </a:r>
            <a:r>
              <a:rPr lang="en-US" sz="1200" dirty="0" smtClean="0"/>
              <a:t>********************************</a:t>
            </a:r>
            <a:endParaRPr lang="en-US" sz="1200" dirty="0"/>
          </a:p>
          <a:p>
            <a:r>
              <a:rPr lang="en-US" sz="1200" dirty="0"/>
              <a:t>*********** Creating the hotfix branch </a:t>
            </a:r>
            <a:r>
              <a:rPr lang="en-US" sz="1200" dirty="0" smtClean="0"/>
              <a:t>**********************</a:t>
            </a:r>
            <a:endParaRPr lang="en-US" sz="1200" dirty="0"/>
          </a:p>
          <a:p>
            <a:r>
              <a:rPr lang="en-US" sz="1200" dirty="0" err="1"/>
              <a:t>git</a:t>
            </a:r>
            <a:r>
              <a:rPr lang="en-US" sz="1200" dirty="0"/>
              <a:t> flow hotfix start typo		</a:t>
            </a:r>
            <a:r>
              <a:rPr lang="en-US" sz="1200" dirty="0" smtClean="0"/>
              <a:t>	</a:t>
            </a:r>
            <a:endParaRPr lang="en-US" sz="1200" dirty="0"/>
          </a:p>
          <a:p>
            <a:r>
              <a:rPr lang="en-US" sz="1200" dirty="0"/>
              <a:t>bump-version.sh 1.2.1		</a:t>
            </a:r>
            <a:r>
              <a:rPr lang="en-US" sz="1200" dirty="0" smtClean="0"/>
              <a:t>	</a:t>
            </a:r>
            <a:endParaRPr lang="en-US" sz="1200" dirty="0"/>
          </a:p>
          <a:p>
            <a:r>
              <a:rPr lang="en-US" sz="1200" dirty="0"/>
              <a:t>			</a:t>
            </a:r>
            <a:r>
              <a:rPr lang="en-US" sz="1200" dirty="0" smtClean="0"/>
              <a:t>	</a:t>
            </a:r>
            <a:endParaRPr lang="en-US" sz="1200" dirty="0"/>
          </a:p>
          <a:p>
            <a:r>
              <a:rPr lang="en-US" sz="1200" dirty="0"/>
              <a:t>*********** Finishing a hotfix branch </a:t>
            </a:r>
            <a:r>
              <a:rPr lang="en-US" sz="1200" dirty="0" smtClean="0"/>
              <a:t>************************</a:t>
            </a:r>
            <a:endParaRPr lang="en-US" sz="1200" dirty="0"/>
          </a:p>
          <a:p>
            <a:r>
              <a:rPr lang="en-US" sz="1200" dirty="0" err="1"/>
              <a:t>git</a:t>
            </a:r>
            <a:r>
              <a:rPr lang="en-US" sz="1200" dirty="0"/>
              <a:t> flow hotfix finish typo		</a:t>
            </a:r>
            <a:r>
              <a:rPr lang="en-US" sz="1200" dirty="0" smtClean="0"/>
              <a:t>	</a:t>
            </a:r>
            <a:endParaRPr lang="en-US" sz="1200" dirty="0"/>
          </a:p>
          <a:p>
            <a:r>
              <a:rPr lang="en-US" sz="1200" dirty="0" smtClean="0"/>
              <a:t>*****************************************************************</a:t>
            </a:r>
            <a:endParaRPr lang="en-US" sz="1200" dirty="0"/>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1" y="1006322"/>
            <a:ext cx="4824537" cy="5851678"/>
          </a:xfrm>
          <a:prstGeom prst="rect">
            <a:avLst/>
          </a:prstGeom>
        </p:spPr>
      </p:pic>
      <p:sp>
        <p:nvSpPr>
          <p:cNvPr id="6" name="ZoneTexte 5"/>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un workflow clair</a:t>
            </a:r>
            <a:endParaRPr lang="fr-FR" sz="1600" i="1" dirty="0"/>
          </a:p>
        </p:txBody>
      </p:sp>
    </p:spTree>
    <p:extLst>
      <p:ext uri="{BB962C8B-B14F-4D97-AF65-F5344CB8AC3E}">
        <p14:creationId xmlns:p14="http://schemas.microsoft.com/office/powerpoint/2010/main" val="329314552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179512" y="913048"/>
            <a:ext cx="8829551" cy="5612296"/>
          </a:xfrm>
          <a:prstGeom prst="rect">
            <a:avLst/>
          </a:prstGeom>
        </p:spPr>
      </p:pic>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68</a:t>
            </a:fld>
            <a:endParaRPr lang="fr-FR" dirty="0"/>
          </a:p>
        </p:txBody>
      </p:sp>
      <p:sp>
        <p:nvSpPr>
          <p:cNvPr id="6" name="ZoneTexte 5"/>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un workflow clair</a:t>
            </a:r>
            <a:endParaRPr lang="fr-FR" sz="1600" i="1" dirty="0"/>
          </a:p>
        </p:txBody>
      </p:sp>
    </p:spTree>
    <p:extLst>
      <p:ext uri="{BB962C8B-B14F-4D97-AF65-F5344CB8AC3E}">
        <p14:creationId xmlns:p14="http://schemas.microsoft.com/office/powerpoint/2010/main" val="370361242"/>
      </p:ext>
    </p:extLst>
  </p:cSld>
  <p:clrMapOvr>
    <a:masterClrMapping/>
  </p:clrMapOvr>
  <p:transition spd="med">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69</a:t>
            </a:fld>
            <a:endParaRPr lang="fr-FR" dirty="0"/>
          </a:p>
        </p:txBody>
      </p:sp>
      <p:pic>
        <p:nvPicPr>
          <p:cNvPr id="7" name="Image 6"/>
          <p:cNvPicPr>
            <a:picLocks noChangeAspect="1"/>
          </p:cNvPicPr>
          <p:nvPr/>
        </p:nvPicPr>
        <p:blipFill>
          <a:blip r:embed="rId3"/>
          <a:stretch>
            <a:fillRect/>
          </a:stretch>
        </p:blipFill>
        <p:spPr>
          <a:xfrm>
            <a:off x="395536" y="913048"/>
            <a:ext cx="8280920" cy="5760802"/>
          </a:xfrm>
          <a:prstGeom prst="rect">
            <a:avLst/>
          </a:prstGeom>
        </p:spPr>
      </p:pic>
      <p:sp>
        <p:nvSpPr>
          <p:cNvPr id="6" name="ZoneTexte 5"/>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ctangle 7"/>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un workflow clair</a:t>
            </a:r>
            <a:endParaRPr lang="fr-FR" sz="1600" i="1" dirty="0"/>
          </a:p>
        </p:txBody>
      </p:sp>
    </p:spTree>
    <p:extLst>
      <p:ext uri="{BB962C8B-B14F-4D97-AF65-F5344CB8AC3E}">
        <p14:creationId xmlns:p14="http://schemas.microsoft.com/office/powerpoint/2010/main" val="2218030371"/>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7</a:t>
            </a:fld>
            <a:endParaRPr lang="fr-FR" dirty="0"/>
          </a:p>
        </p:txBody>
      </p:sp>
      <p:sp>
        <p:nvSpPr>
          <p:cNvPr id="3" name="Rectangle 2"/>
          <p:cNvSpPr/>
          <p:nvPr/>
        </p:nvSpPr>
        <p:spPr>
          <a:xfrm>
            <a:off x="755576" y="2060848"/>
            <a:ext cx="7704856" cy="2554545"/>
          </a:xfrm>
          <a:prstGeom prst="rect">
            <a:avLst/>
          </a:prstGeom>
        </p:spPr>
        <p:txBody>
          <a:bodyPr wrap="square">
            <a:spAutoFit/>
          </a:bodyPr>
          <a:lstStyle/>
          <a:p>
            <a:pPr algn="just"/>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en résumé :</a:t>
            </a:r>
          </a:p>
          <a:p>
            <a:pPr algn="just"/>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contenu (blob)</a:t>
            </a:r>
          </a:p>
          <a:p>
            <a:pPr algn="just"/>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système de fichier (</a:t>
            </a:r>
            <a:r>
              <a:rPr lang="fr-FR" sz="3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tree</a:t>
            </a:r>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algn="just"/>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fr-FR" sz="3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historisé</a:t>
            </a:r>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(commit)</a:t>
            </a:r>
          </a:p>
          <a:p>
            <a:pPr algn="just"/>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facilement mémorisable (référence)</a:t>
            </a:r>
          </a:p>
        </p:txBody>
      </p:sp>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35193792"/>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fltVal val="0"/>
                                          </p:val>
                                        </p:tav>
                                        <p:tav tm="100000">
                                          <p:val>
                                            <p:strVal val="#ppt_h"/>
                                          </p:val>
                                        </p:tav>
                                      </p:tavLst>
                                    </p:anim>
                                    <p:animEffect transition="in" filter="fade">
                                      <p:cBhvr>
                                        <p:cTn id="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70</a:t>
            </a:fld>
            <a:endParaRPr lang="fr-FR" dirty="0"/>
          </a:p>
        </p:txBody>
      </p:sp>
      <p:pic>
        <p:nvPicPr>
          <p:cNvPr id="3" name="Image 2"/>
          <p:cNvPicPr>
            <a:picLocks noChangeAspect="1"/>
          </p:cNvPicPr>
          <p:nvPr/>
        </p:nvPicPr>
        <p:blipFill>
          <a:blip r:embed="rId3"/>
          <a:stretch>
            <a:fillRect/>
          </a:stretch>
        </p:blipFill>
        <p:spPr>
          <a:xfrm>
            <a:off x="611560" y="1006323"/>
            <a:ext cx="7920880" cy="5851678"/>
          </a:xfrm>
          <a:prstGeom prst="rect">
            <a:avLst/>
          </a:prstGeom>
        </p:spPr>
      </p:pic>
      <p:sp>
        <p:nvSpPr>
          <p:cNvPr id="6" name="ZoneTexte 5"/>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un workflow clair</a:t>
            </a:r>
            <a:endParaRPr lang="fr-FR" sz="1600" i="1" dirty="0"/>
          </a:p>
        </p:txBody>
      </p:sp>
    </p:spTree>
    <p:extLst>
      <p:ext uri="{BB962C8B-B14F-4D97-AF65-F5344CB8AC3E}">
        <p14:creationId xmlns:p14="http://schemas.microsoft.com/office/powerpoint/2010/main" val="3775600460"/>
      </p:ext>
    </p:extLst>
  </p:cSld>
  <p:clrMapOvr>
    <a:masterClrMapping/>
  </p:clrMapOvr>
  <p:transition spd="med">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71</a:t>
            </a:fld>
            <a:endParaRPr lang="fr-FR" dirty="0"/>
          </a:p>
        </p:txBody>
      </p:sp>
      <p:sp>
        <p:nvSpPr>
          <p:cNvPr id="2" name="ZoneTexte 1"/>
          <p:cNvSpPr txBox="1"/>
          <p:nvPr/>
        </p:nvSpPr>
        <p:spPr>
          <a:xfrm>
            <a:off x="251520" y="1193632"/>
            <a:ext cx="8640960" cy="400110"/>
          </a:xfrm>
          <a:prstGeom prst="rect">
            <a:avLst/>
          </a:prstGeom>
          <a:noFill/>
        </p:spPr>
        <p:txBody>
          <a:bodyPr wrap="square" rtlCol="0">
            <a:spAutoFit/>
          </a:bodyPr>
          <a:lstStyle/>
          <a:p>
            <a:r>
              <a:rPr 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Workflow </a:t>
            </a: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3" name="Rectangle 2"/>
          <p:cNvSpPr/>
          <p:nvPr/>
        </p:nvSpPr>
        <p:spPr>
          <a:xfrm>
            <a:off x="251519" y="1484784"/>
            <a:ext cx="8744443" cy="1323439"/>
          </a:xfrm>
          <a:prstGeom prst="rect">
            <a:avLst/>
          </a:prstGeom>
        </p:spPr>
        <p:txBody>
          <a:bodyPr wrap="square">
            <a:spAutoFit/>
          </a:bodyPr>
          <a:lstStyle/>
          <a:p>
            <a:pPr marL="285750" indent="-285750" algn="just">
              <a:buFont typeface="Arial" panose="020B0604020202020204" pitchFamily="34" charset="0"/>
              <a:buChar char="•"/>
            </a:pP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branches devraient être utilisés pour représenter une seule demande de livrable à partir d'une demande métier (comme une user-story unique ou correction d'un bug). Quelque chose qui peut être approuvée par le métier qui contient tout le nécessaire pour que cette seule demande puisse conduire à une release et rien de plus!</a:t>
            </a:r>
          </a:p>
        </p:txBody>
      </p:sp>
      <p:sp>
        <p:nvSpPr>
          <p:cNvPr id="4" name="Rectangle 3"/>
          <p:cNvSpPr/>
          <p:nvPr/>
        </p:nvSpPr>
        <p:spPr>
          <a:xfrm>
            <a:off x="251520" y="2708920"/>
            <a:ext cx="8613526" cy="830997"/>
          </a:xfrm>
          <a:prstGeom prst="rect">
            <a:avLst/>
          </a:prstGeom>
        </p:spPr>
        <p:txBody>
          <a:bodyPr wrap="square">
            <a:spAutoFit/>
          </a:bodyPr>
          <a:lstStyle/>
          <a:p>
            <a:pPr marL="285750" indent="-285750" algn="just">
              <a:buFont typeface="Arial" panose="020B0604020202020204" pitchFamily="34" charset="0"/>
              <a:buChar char="•"/>
            </a:pP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Plus longue est la durée de vie d'une branche sans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plus grand est le risque de conflits et de problèmes de déploiement. Branches courtes -&gt;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simple et de déployer plus propre.</a:t>
            </a:r>
          </a:p>
        </p:txBody>
      </p:sp>
      <p:sp>
        <p:nvSpPr>
          <p:cNvPr id="6" name="Rectangle 5"/>
          <p:cNvSpPr/>
          <p:nvPr/>
        </p:nvSpPr>
        <p:spPr>
          <a:xfrm>
            <a:off x="251520" y="3429000"/>
            <a:ext cx="8717008" cy="830997"/>
          </a:xfrm>
          <a:prstGeom prst="rect">
            <a:avLst/>
          </a:prstGeom>
        </p:spPr>
        <p:txBody>
          <a:bodyPr wrap="square">
            <a:spAutoFit/>
          </a:bodyPr>
          <a:lstStyle/>
          <a:p>
            <a:pPr marL="285750" indent="-285750" algn="just">
              <a:buFont typeface="Arial" panose="020B0604020202020204" pitchFamily="34" charset="0"/>
              <a:buChar char="•"/>
            </a:pP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L'implication du métier dans votre workflow est essentiel. Ne pas fusionner, ne pas déployer, ne pas avancer sans leur apport. Sinon la douleur et les larmes vont s'ensuivre (ou pire).</a:t>
            </a:r>
          </a:p>
        </p:txBody>
      </p:sp>
      <p:sp>
        <p:nvSpPr>
          <p:cNvPr id="7" name="Rectangle 6"/>
          <p:cNvSpPr/>
          <p:nvPr/>
        </p:nvSpPr>
        <p:spPr>
          <a:xfrm>
            <a:off x="292052" y="4212377"/>
            <a:ext cx="8744444" cy="584775"/>
          </a:xfrm>
          <a:prstGeom prst="rect">
            <a:avLst/>
          </a:prstGeom>
        </p:spPr>
        <p:txBody>
          <a:bodyPr wrap="square">
            <a:spAutoFit/>
          </a:bodyPr>
          <a:lstStyle/>
          <a:p>
            <a:pPr marL="285750" indent="-285750" algn="just">
              <a:buFont typeface="Arial" panose="020B0604020202020204" pitchFamily="34" charset="0"/>
              <a:buChar char="•"/>
            </a:pP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Évitez les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Revert</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Testez, testez, testez votre branche avant un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Lors du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utiliser "git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--no-</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ff</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facilitera un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revert</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si vraiment c’est nécessaire.</a:t>
            </a:r>
          </a:p>
        </p:txBody>
      </p:sp>
      <p:sp>
        <p:nvSpPr>
          <p:cNvPr id="8" name="Rectangle 7"/>
          <p:cNvSpPr/>
          <p:nvPr/>
        </p:nvSpPr>
        <p:spPr>
          <a:xfrm>
            <a:off x="251520" y="4788441"/>
            <a:ext cx="8693244" cy="584775"/>
          </a:xfrm>
          <a:prstGeom prst="rect">
            <a:avLst/>
          </a:prstGeom>
        </p:spPr>
        <p:txBody>
          <a:bodyPr wrap="square">
            <a:spAutoFit/>
          </a:bodyPr>
          <a:lstStyle/>
          <a:p>
            <a:pPr marL="285750" indent="-285750" algn="just">
              <a:buFont typeface="Arial" panose="020B0604020202020204" pitchFamily="34" charset="0"/>
              <a:buChar char="•"/>
            </a:pP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Votre workflow doit correspondre à la façon dont vous produisez une release. Votre stratégie de branche et de </a:t>
            </a:r>
            <a:r>
              <a:rPr 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doit permettre une release simple à produire.</a:t>
            </a:r>
          </a:p>
        </p:txBody>
      </p:sp>
      <p:sp>
        <p:nvSpPr>
          <p:cNvPr id="9" name="Rectangle 8"/>
          <p:cNvSpPr/>
          <p:nvPr/>
        </p:nvSpPr>
        <p:spPr>
          <a:xfrm>
            <a:off x="251518" y="5530006"/>
            <a:ext cx="8693245" cy="923330"/>
          </a:xfrm>
          <a:prstGeom prst="rect">
            <a:avLst/>
          </a:prstGeom>
        </p:spPr>
        <p:txBody>
          <a:bodyPr wrap="square">
            <a:spAutoFit/>
          </a:bodyPr>
          <a:lstStyle/>
          <a:p>
            <a:pPr algn="just"/>
            <a:r>
              <a:rPr lang="fr-FR" b="1" dirty="0">
                <a:ln w="1905"/>
                <a:solidFill>
                  <a:srgbClr val="FF0000"/>
                </a:solidFill>
                <a:effectLst>
                  <a:innerShdw blurRad="69850" dist="43180" dir="5400000">
                    <a:srgbClr val="000000">
                      <a:alpha val="65000"/>
                    </a:srgbClr>
                  </a:innerShdw>
                </a:effectLst>
              </a:rPr>
              <a:t>Un workflow simple et évolutif permet un travail simple et une meilleur adoption par les développeurs ! Cela se définit en équipe mais c’est le chef de projet qui tranche !</a:t>
            </a:r>
          </a:p>
        </p:txBody>
      </p:sp>
      <p:sp>
        <p:nvSpPr>
          <p:cNvPr id="11" name="ZoneTexte 10"/>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Rectangle 11"/>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Recommandations</a:t>
            </a:r>
            <a:endParaRPr lang="fr-FR" sz="1600" i="1" dirty="0"/>
          </a:p>
        </p:txBody>
      </p:sp>
    </p:spTree>
    <p:extLst>
      <p:ext uri="{BB962C8B-B14F-4D97-AF65-F5344CB8AC3E}">
        <p14:creationId xmlns:p14="http://schemas.microsoft.com/office/powerpoint/2010/main" val="373666587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P spid="9" grpId="0"/>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72</a:t>
            </a:fld>
            <a:endParaRPr lang="fr-FR" dirty="0"/>
          </a:p>
        </p:txBody>
      </p:sp>
      <p:sp>
        <p:nvSpPr>
          <p:cNvPr id="2" name="ZoneTexte 1"/>
          <p:cNvSpPr txBox="1"/>
          <p:nvPr/>
        </p:nvSpPr>
        <p:spPr>
          <a:xfrm>
            <a:off x="251520" y="1193632"/>
            <a:ext cx="8640960" cy="400110"/>
          </a:xfrm>
          <a:prstGeom prst="rect">
            <a:avLst/>
          </a:prstGeom>
          <a:noFill/>
        </p:spPr>
        <p:txBody>
          <a:bodyPr wrap="square" rtlCol="0">
            <a:spAutoFit/>
          </a:bodyPr>
          <a:lstStyle/>
          <a:p>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Message de commit :</a:t>
            </a:r>
          </a:p>
        </p:txBody>
      </p:sp>
      <p:sp>
        <p:nvSpPr>
          <p:cNvPr id="3" name="Rectangle 2"/>
          <p:cNvSpPr/>
          <p:nvPr/>
        </p:nvSpPr>
        <p:spPr>
          <a:xfrm>
            <a:off x="291711" y="1722294"/>
            <a:ext cx="8744443" cy="338554"/>
          </a:xfrm>
          <a:prstGeom prst="rect">
            <a:avLst/>
          </a:prstGeom>
        </p:spPr>
        <p:txBody>
          <a:bodyPr wrap="square">
            <a:spAutoFit/>
          </a:bodyPr>
          <a:lstStyle/>
          <a:p>
            <a:pPr marL="285750" indent="-285750" algn="just">
              <a:buFont typeface="Arial" panose="020B0604020202020204" pitchFamily="34" charset="0"/>
              <a:buChar cha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50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caractères maximum pour le titre, résumant les changements.</a:t>
            </a:r>
          </a:p>
        </p:txBody>
      </p:sp>
      <p:sp>
        <p:nvSpPr>
          <p:cNvPr id="4" name="Rectangle 3"/>
          <p:cNvSpPr/>
          <p:nvPr/>
        </p:nvSpPr>
        <p:spPr>
          <a:xfrm>
            <a:off x="291712" y="2276872"/>
            <a:ext cx="8613526" cy="584775"/>
          </a:xfrm>
          <a:prstGeom prst="rect">
            <a:avLst/>
          </a:prstGeom>
        </p:spPr>
        <p:txBody>
          <a:bodyPr wrap="square">
            <a:spAutoFit/>
          </a:bodyPr>
          <a:lstStyle/>
          <a:p>
            <a:pPr marL="285750" lvl="0" indent="-285750" algn="just">
              <a:buFont typeface="Arial" panose="020B0604020202020204" pitchFamily="34" charset="0"/>
              <a:buChar cha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Selon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contexte, la première ligne est traitée comme le sujet d'un email et le reste séparé par une ligne blanche, comme le corps du message.</a:t>
            </a:r>
          </a:p>
        </p:txBody>
      </p:sp>
      <p:sp>
        <p:nvSpPr>
          <p:cNvPr id="6" name="Rectangle 5"/>
          <p:cNvSpPr/>
          <p:nvPr/>
        </p:nvSpPr>
        <p:spPr>
          <a:xfrm>
            <a:off x="291712" y="2996952"/>
            <a:ext cx="8717008" cy="338554"/>
          </a:xfrm>
          <a:prstGeom prst="rect">
            <a:avLst/>
          </a:prstGeom>
        </p:spPr>
        <p:txBody>
          <a:bodyPr wrap="square">
            <a:spAutoFit/>
          </a:bodyPr>
          <a:lstStyle/>
          <a:p>
            <a:pPr marL="285750" indent="-285750" algn="just">
              <a:buFont typeface="Arial" panose="020B0604020202020204" pitchFamily="34" charset="0"/>
              <a:buChar cha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Utiliser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présent des verbes</a:t>
            </a: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292052" y="3429000"/>
            <a:ext cx="8851948" cy="338554"/>
          </a:xfrm>
          <a:prstGeom prst="rect">
            <a:avLst/>
          </a:prstGeom>
        </p:spPr>
        <p:txBody>
          <a:bodyPr wrap="square">
            <a:spAutoFit/>
          </a:bodyPr>
          <a:lstStyle/>
          <a:p>
            <a:pPr marL="285750" lvl="0" indent="-285750">
              <a:buFont typeface="Arial" panose="020B0604020202020204" pitchFamily="34" charset="0"/>
              <a:buChar cha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Les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listes à puces sont autorisées, typiquement avec un moins(-) ou un astérisque (*).</a:t>
            </a:r>
          </a:p>
        </p:txBody>
      </p:sp>
      <p:sp>
        <p:nvSpPr>
          <p:cNvPr id="8" name="Rectangle 7"/>
          <p:cNvSpPr/>
          <p:nvPr/>
        </p:nvSpPr>
        <p:spPr>
          <a:xfrm>
            <a:off x="292052" y="3836941"/>
            <a:ext cx="8693244" cy="584775"/>
          </a:xfrm>
          <a:prstGeom prst="rect">
            <a:avLst/>
          </a:prstGeom>
        </p:spPr>
        <p:txBody>
          <a:bodyPr wrap="square">
            <a:spAutoFit/>
          </a:bodyPr>
          <a:lstStyle/>
          <a:p>
            <a:pPr marL="285750" lvl="0" indent="-285750" algn="just">
              <a:buFont typeface="Arial" panose="020B0604020202020204" pitchFamily="34" charset="0"/>
              <a:buChar char="•"/>
            </a:pPr>
            <a:r>
              <a:rPr lang="fr-F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corps du message doit comprendre des lignes de 72 caractères maximum pour plusieurs raisons : </a:t>
            </a:r>
          </a:p>
        </p:txBody>
      </p:sp>
      <p:sp>
        <p:nvSpPr>
          <p:cNvPr id="12" name="Rectangle 2"/>
          <p:cNvSpPr>
            <a:spLocks noChangeArrowheads="1"/>
          </p:cNvSpPr>
          <p:nvPr/>
        </p:nvSpPr>
        <p:spPr bwMode="auto">
          <a:xfrm>
            <a:off x="476110" y="4539317"/>
            <a:ext cx="83529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hangingPunct="0">
              <a:buFont typeface="Wingdings" panose="05000000000000000000" pitchFamily="2" charset="2"/>
              <a:buChar char="q"/>
            </a:pPr>
            <a:r>
              <a:rPr lang="fr-FR" alt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format-patch --</a:t>
            </a:r>
            <a:r>
              <a:rPr lang="fr-FR" altLang="fr-FR" sz="16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stdout</a:t>
            </a:r>
            <a:r>
              <a:rPr lang="fr-FR" alt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convertit une série de soumission en une série d'emails. </a:t>
            </a:r>
          </a:p>
        </p:txBody>
      </p:sp>
      <p:sp>
        <p:nvSpPr>
          <p:cNvPr id="13" name="Rectangle 12"/>
          <p:cNvSpPr/>
          <p:nvPr/>
        </p:nvSpPr>
        <p:spPr>
          <a:xfrm>
            <a:off x="467544" y="5016078"/>
            <a:ext cx="8352928" cy="1077218"/>
          </a:xfrm>
          <a:prstGeom prst="rect">
            <a:avLst/>
          </a:prstGeom>
        </p:spPr>
        <p:txBody>
          <a:bodyPr wrap="square">
            <a:spAutoFit/>
          </a:bodyPr>
          <a:lstStyle/>
          <a:p>
            <a:pPr marL="285750" indent="-285750" algn="just">
              <a:buFont typeface="Wingdings" panose="05000000000000000000" pitchFamily="2" charset="2"/>
              <a:buChar char="q"/>
            </a:pP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 log Git ne revient pas automatiquement à la ligne, sans retour chariot il est donc étalé sur une seule ligne donc difficile à lire. Le nombre 72 est le résultat du calcul des 80 du terminal (selon la </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tooltip="w:fr:nétiquette"/>
              </a:rPr>
              <a:t>nétiquette</a:t>
            </a:r>
            <a:r>
              <a:rPr lang="fr-F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des mails), moins les 4 de l'indentation et les 4 de sa symétrie à droite.</a:t>
            </a:r>
          </a:p>
        </p:txBody>
      </p:sp>
      <p:sp>
        <p:nvSpPr>
          <p:cNvPr id="15" name="ZoneTexte 14"/>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Rectangle 15"/>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Recommandations</a:t>
            </a:r>
            <a:endParaRPr lang="fr-FR" sz="1600" i="1" dirty="0"/>
          </a:p>
        </p:txBody>
      </p:sp>
      <p:sp>
        <p:nvSpPr>
          <p:cNvPr id="9" name="Flèche droite 8"/>
          <p:cNvSpPr/>
          <p:nvPr/>
        </p:nvSpPr>
        <p:spPr>
          <a:xfrm>
            <a:off x="3635896" y="6308725"/>
            <a:ext cx="1512168"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4053911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1000"/>
                                        <p:tgtEl>
                                          <p:spTgt spid="9"/>
                                        </p:tgtEl>
                                      </p:cBhvr>
                                    </p:animEffect>
                                    <p:anim calcmode="lin" valueType="num">
                                      <p:cBhvr>
                                        <p:cTn id="64" dur="1000" fill="hold"/>
                                        <p:tgtEl>
                                          <p:spTgt spid="9"/>
                                        </p:tgtEl>
                                        <p:attrNameLst>
                                          <p:attrName>ppt_x</p:attrName>
                                        </p:attrNameLst>
                                      </p:cBhvr>
                                      <p:tavLst>
                                        <p:tav tm="0">
                                          <p:val>
                                            <p:strVal val="#ppt_x"/>
                                          </p:val>
                                        </p:tav>
                                        <p:tav tm="100000">
                                          <p:val>
                                            <p:strVal val="#ppt_x"/>
                                          </p:val>
                                        </p:tav>
                                      </p:tavLst>
                                    </p:anim>
                                    <p:anim calcmode="lin" valueType="num">
                                      <p:cBhvr>
                                        <p:cTn id="6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P spid="12" grpId="0"/>
      <p:bldP spid="13" grpId="0"/>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73</a:t>
            </a:fld>
            <a:endParaRPr lang="fr-FR" dirty="0"/>
          </a:p>
        </p:txBody>
      </p:sp>
      <p:sp>
        <p:nvSpPr>
          <p:cNvPr id="2" name="ZoneTexte 1"/>
          <p:cNvSpPr txBox="1"/>
          <p:nvPr/>
        </p:nvSpPr>
        <p:spPr>
          <a:xfrm>
            <a:off x="251520" y="1193632"/>
            <a:ext cx="8640960" cy="400110"/>
          </a:xfrm>
          <a:prstGeom prst="rect">
            <a:avLst/>
          </a:prstGeom>
          <a:noFill/>
        </p:spPr>
        <p:txBody>
          <a:bodyPr wrap="square" rtlCol="0">
            <a:spAutoFit/>
          </a:bodyPr>
          <a:lstStyle/>
          <a:p>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Message de commit :</a:t>
            </a:r>
          </a:p>
        </p:txBody>
      </p:sp>
      <p:sp>
        <p:nvSpPr>
          <p:cNvPr id="15" name="ZoneTexte 14"/>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Rectangle 15"/>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Recommandations</a:t>
            </a:r>
            <a:endParaRPr lang="fr-FR" sz="1600" i="1" dirty="0"/>
          </a:p>
        </p:txBody>
      </p:sp>
      <p:pic>
        <p:nvPicPr>
          <p:cNvPr id="10" name="Image 9"/>
          <p:cNvPicPr>
            <a:picLocks noChangeAspect="1"/>
          </p:cNvPicPr>
          <p:nvPr/>
        </p:nvPicPr>
        <p:blipFill>
          <a:blip r:embed="rId3"/>
          <a:stretch>
            <a:fillRect/>
          </a:stretch>
        </p:blipFill>
        <p:spPr>
          <a:xfrm>
            <a:off x="1181100" y="1787996"/>
            <a:ext cx="6781800" cy="4305300"/>
          </a:xfrm>
          <a:prstGeom prst="rect">
            <a:avLst/>
          </a:prstGeom>
        </p:spPr>
      </p:pic>
    </p:spTree>
    <p:extLst>
      <p:ext uri="{BB962C8B-B14F-4D97-AF65-F5344CB8AC3E}">
        <p14:creationId xmlns:p14="http://schemas.microsoft.com/office/powerpoint/2010/main" val="3382377906"/>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74</a:t>
            </a:fld>
            <a:endParaRPr lang="fr-F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908720"/>
            <a:ext cx="8901559"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Image 2"/>
          <p:cNvPicPr>
            <a:picLocks noChangeAspect="1"/>
          </p:cNvPicPr>
          <p:nvPr/>
        </p:nvPicPr>
        <p:blipFill>
          <a:blip r:embed="rId3"/>
          <a:stretch>
            <a:fillRect/>
          </a:stretch>
        </p:blipFill>
        <p:spPr>
          <a:xfrm>
            <a:off x="611560" y="3645024"/>
            <a:ext cx="7992888" cy="3028826"/>
          </a:xfrm>
          <a:prstGeom prst="rect">
            <a:avLst/>
          </a:prstGeom>
        </p:spPr>
      </p:pic>
      <p:sp>
        <p:nvSpPr>
          <p:cNvPr id="2" name="ZoneTexte 1"/>
          <p:cNvSpPr txBox="1"/>
          <p:nvPr/>
        </p:nvSpPr>
        <p:spPr>
          <a:xfrm>
            <a:off x="1425414" y="5831686"/>
            <a:ext cx="1850442" cy="261610"/>
          </a:xfrm>
          <a:prstGeom prst="rect">
            <a:avLst/>
          </a:prstGeom>
          <a:noFill/>
        </p:spPr>
        <p:txBody>
          <a:bodyPr wrap="square" rtlCol="0">
            <a:spAutoFit/>
          </a:bodyPr>
          <a:lstStyle/>
          <a:p>
            <a:r>
              <a:rPr lang="fr-FR" sz="1100" b="1" dirty="0" smtClean="0"/>
              <a:t>(</a:t>
            </a:r>
            <a:r>
              <a:rPr lang="fr-FR" sz="1100" b="1" dirty="0" err="1"/>
              <a:t>D</a:t>
            </a:r>
            <a:r>
              <a:rPr lang="fr-FR" sz="1100" b="1" dirty="0" err="1" smtClean="0"/>
              <a:t>elivery</a:t>
            </a:r>
            <a:r>
              <a:rPr lang="fr-FR" sz="1100" b="1" dirty="0" smtClean="0"/>
              <a:t> manager)</a:t>
            </a:r>
            <a:endParaRPr lang="fr-FR" sz="1100" b="1" dirty="0"/>
          </a:p>
        </p:txBody>
      </p:sp>
      <p:pic>
        <p:nvPicPr>
          <p:cNvPr id="4" name="Image 3"/>
          <p:cNvPicPr>
            <a:picLocks noChangeAspect="1"/>
          </p:cNvPicPr>
          <p:nvPr/>
        </p:nvPicPr>
        <p:blipFill>
          <a:blip r:embed="rId4"/>
          <a:stretch>
            <a:fillRect/>
          </a:stretch>
        </p:blipFill>
        <p:spPr>
          <a:xfrm>
            <a:off x="1619672" y="4221088"/>
            <a:ext cx="1656184" cy="332623"/>
          </a:xfrm>
          <a:prstGeom prst="rect">
            <a:avLst/>
          </a:prstGeom>
        </p:spPr>
      </p:pic>
      <p:pic>
        <p:nvPicPr>
          <p:cNvPr id="6" name="Image 5"/>
          <p:cNvPicPr>
            <a:picLocks noChangeAspect="1"/>
          </p:cNvPicPr>
          <p:nvPr/>
        </p:nvPicPr>
        <p:blipFill>
          <a:blip r:embed="rId5"/>
          <a:stretch>
            <a:fillRect/>
          </a:stretch>
        </p:blipFill>
        <p:spPr>
          <a:xfrm>
            <a:off x="2779084" y="5723659"/>
            <a:ext cx="530349" cy="369637"/>
          </a:xfrm>
          <a:prstGeom prst="rect">
            <a:avLst/>
          </a:prstGeom>
        </p:spPr>
      </p:pic>
      <p:sp>
        <p:nvSpPr>
          <p:cNvPr id="9" name="ZoneTexte 8"/>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Rectangle 9"/>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Organisation</a:t>
            </a:r>
            <a:endParaRPr lang="fr-FR" sz="1600" i="1" dirty="0"/>
          </a:p>
        </p:txBody>
      </p:sp>
    </p:spTree>
    <p:extLst>
      <p:ext uri="{BB962C8B-B14F-4D97-AF65-F5344CB8AC3E}">
        <p14:creationId xmlns:p14="http://schemas.microsoft.com/office/powerpoint/2010/main" val="32547937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animEffect transition="in" filter="fade">
                                      <p:cBhvr>
                                        <p:cTn id="14" dur="1000"/>
                                        <p:tgtEl>
                                          <p:spTgt spid="10242"/>
                                        </p:tgtEl>
                                      </p:cBhvr>
                                    </p:animEffect>
                                    <p:anim calcmode="lin" valueType="num">
                                      <p:cBhvr>
                                        <p:cTn id="15" dur="1000" fill="hold"/>
                                        <p:tgtEl>
                                          <p:spTgt spid="10242"/>
                                        </p:tgtEl>
                                        <p:attrNameLst>
                                          <p:attrName>ppt_x</p:attrName>
                                        </p:attrNameLst>
                                      </p:cBhvr>
                                      <p:tavLst>
                                        <p:tav tm="0">
                                          <p:val>
                                            <p:strVal val="#ppt_x"/>
                                          </p:val>
                                        </p:tav>
                                        <p:tav tm="100000">
                                          <p:val>
                                            <p:strVal val="#ppt_x"/>
                                          </p:val>
                                        </p:tav>
                                      </p:tavLst>
                                    </p:anim>
                                    <p:anim calcmode="lin" valueType="num">
                                      <p:cBhvr>
                                        <p:cTn id="16"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75</a:t>
            </a:fld>
            <a:endParaRPr lang="fr-FR" dirty="0"/>
          </a:p>
        </p:txBody>
      </p:sp>
      <p:pic>
        <p:nvPicPr>
          <p:cNvPr id="1027" name="Picture 3" descr="D:\mna\perso\projets\00 - DOCS\archi\G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006322"/>
            <a:ext cx="8568952" cy="5376019"/>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Rectangle 6"/>
          <p:cNvSpPr/>
          <p:nvPr/>
        </p:nvSpPr>
        <p:spPr>
          <a:xfrm>
            <a:off x="107505" y="543716"/>
            <a:ext cx="3456384" cy="369332"/>
          </a:xfrm>
          <a:prstGeom prst="rect">
            <a:avLst/>
          </a:prstGeom>
        </p:spPr>
        <p:txBody>
          <a:bodyPr wrap="square">
            <a:spAutoFit/>
          </a:bodyPr>
          <a:lstStyle/>
          <a:p>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Organisation</a:t>
            </a:r>
            <a:endParaRPr lang="fr-FR" sz="1600" i="1" dirty="0"/>
          </a:p>
        </p:txBody>
      </p:sp>
    </p:spTree>
    <p:extLst>
      <p:ext uri="{BB962C8B-B14F-4D97-AF65-F5344CB8AC3E}">
        <p14:creationId xmlns:p14="http://schemas.microsoft.com/office/powerpoint/2010/main" val="217495138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2000" fill="hold"/>
                                        <p:tgtEl>
                                          <p:spTgt spid="1027"/>
                                        </p:tgtEl>
                                        <p:attrNameLst>
                                          <p:attrName>ppt_w</p:attrName>
                                        </p:attrNameLst>
                                      </p:cBhvr>
                                      <p:tavLst>
                                        <p:tav tm="0">
                                          <p:val>
                                            <p:fltVal val="0"/>
                                          </p:val>
                                        </p:tav>
                                        <p:tav tm="100000">
                                          <p:val>
                                            <p:strVal val="#ppt_w"/>
                                          </p:val>
                                        </p:tav>
                                      </p:tavLst>
                                    </p:anim>
                                    <p:anim calcmode="lin" valueType="num">
                                      <p:cBhvr>
                                        <p:cTn id="8" dur="2000" fill="hold"/>
                                        <p:tgtEl>
                                          <p:spTgt spid="1027"/>
                                        </p:tgtEl>
                                        <p:attrNameLst>
                                          <p:attrName>ppt_h</p:attrName>
                                        </p:attrNameLst>
                                      </p:cBhvr>
                                      <p:tavLst>
                                        <p:tav tm="0">
                                          <p:val>
                                            <p:fltVal val="0"/>
                                          </p:val>
                                        </p:tav>
                                        <p:tav tm="100000">
                                          <p:val>
                                            <p:strVal val="#ppt_h"/>
                                          </p:val>
                                        </p:tav>
                                      </p:tavLst>
                                    </p:anim>
                                    <p:animEffect transition="in" filter="fade">
                                      <p:cBhvr>
                                        <p:cTn id="9"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76</a:t>
            </a:fld>
            <a:endParaRPr lang="fr-FR" dirty="0"/>
          </a:p>
        </p:txBody>
      </p:sp>
      <p:sp>
        <p:nvSpPr>
          <p:cNvPr id="2" name="ZoneTexte 1"/>
          <p:cNvSpPr txBox="1"/>
          <p:nvPr/>
        </p:nvSpPr>
        <p:spPr>
          <a:xfrm>
            <a:off x="234220" y="1205902"/>
            <a:ext cx="8640960" cy="3170099"/>
          </a:xfrm>
          <a:prstGeom prst="rect">
            <a:avLst/>
          </a:prstGeom>
          <a:noFill/>
        </p:spPr>
        <p:txBody>
          <a:bodyPr wrap="square" rtlCol="0">
            <a:spAutoFit/>
          </a:bodyPr>
          <a:lstStyle/>
          <a:p>
            <a:r>
              <a:rPr 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bible : </a:t>
            </a:r>
            <a:r>
              <a:rPr 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https://</a:t>
            </a: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git-scm.com/book/fr/v1</a:t>
            </a:r>
            <a:endParaRPr lang="fr-FR" sz="2400" b="1" dirty="0">
              <a:ln w="1905"/>
              <a:solidFill>
                <a:srgbClr val="FF0000"/>
              </a:solidFill>
              <a:effectLst>
                <a:innerShdw blurRad="69850" dist="43180" dir="5400000">
                  <a:srgbClr val="000000">
                    <a:alpha val="65000"/>
                  </a:srgbClr>
                </a:innerShdw>
              </a:effectLst>
            </a:endParaRPr>
          </a:p>
          <a:p>
            <a:endParaRPr 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Autres liens </a:t>
            </a:r>
            <a:r>
              <a:rPr lang="fr-FR" sz="2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utils</a:t>
            </a:r>
            <a:r>
              <a:rPr lang="fr-FR"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342900" indent="-342900">
              <a:buFont typeface="Arial" panose="020B0604020202020204" pitchFamily="34" charset="0"/>
              <a:buChar char="•"/>
            </a:pP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https://git-scm.com/book/fr/v1</a:t>
            </a:r>
          </a:p>
          <a:p>
            <a:pPr marL="342900" indent="-342900">
              <a:buFont typeface="Arial" panose="020B0604020202020204" pitchFamily="34" charset="0"/>
              <a:buChar char="•"/>
            </a:pP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http</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://www-cs-students.stanford.edu/~blynn/gitmagic/intl/fr/ch02.html#_</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exercice</a:t>
            </a:r>
            <a:endPar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342900" indent="-342900">
              <a:buFont typeface="Arial" panose="020B0604020202020204" pitchFamily="34" charset="0"/>
              <a:buChar char="•"/>
            </a:pP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4"/>
              </a:rPr>
              <a:t>https://</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4"/>
              </a:rPr>
              <a:t>fr.atlassian.com/git/tutorials</a:t>
            </a:r>
            <a:endPar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342900" indent="-342900">
              <a:buFont typeface="Arial" panose="020B0604020202020204" pitchFamily="34" charset="0"/>
              <a:buChar char="•"/>
            </a:pPr>
            <a:r>
              <a:rPr lang="fr-FR"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GitFlow</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5"/>
              </a:rPr>
              <a:t>http://nvie.com/posts/a-successful-git-branching-model</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5"/>
              </a:rPr>
              <a:t>/</a:t>
            </a:r>
            <a:endPar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342900" indent="-342900">
              <a:buFont typeface="Arial" panose="020B0604020202020204" pitchFamily="34" charset="0"/>
              <a:buChar char="•"/>
            </a:pP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git-flow </a:t>
            </a:r>
            <a:r>
              <a:rPr lang="fr-FR" sz="1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cheatsheet</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6"/>
              </a:rPr>
              <a:t>https://danielkummer.github.io/git-flow-cheatsheet</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6"/>
              </a:rPr>
              <a:t>/</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342900" indent="-342900">
              <a:buFont typeface="Arial" panose="020B0604020202020204" pitchFamily="34" charset="0"/>
              <a:buChar char="•"/>
            </a:pP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 flow </a:t>
            </a:r>
            <a:r>
              <a:rPr lang="fr-FR"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install</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7"/>
              </a:rPr>
              <a:t>https://</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7"/>
              </a:rPr>
              <a:t>github.com/petervanderdoes/gitflow-avh</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342900" indent="-342900">
              <a:buFont typeface="Arial" panose="020B0604020202020204" pitchFamily="34" charset="0"/>
              <a:buChar char="•"/>
            </a:pP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VIM :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8"/>
              </a:rPr>
              <a:t>http://</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8"/>
              </a:rPr>
              <a:t>www.commentcamarche.net/faq/7961-petit-tuto-sur-vi-vim</a:t>
            </a:r>
            <a:endPar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342900" indent="-342900">
              <a:buFont typeface="Arial" panose="020B0604020202020204" pitchFamily="34" charset="0"/>
              <a:buChar char="•"/>
            </a:pP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historique propre :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9"/>
              </a:rPr>
              <a:t>https://delicious-insights.com/fr/articles/bien-utiliser-git-merge-et-rebase</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9"/>
              </a:rPr>
              <a:t>/</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342900" indent="-342900">
              <a:buFont typeface="Arial" panose="020B0604020202020204" pitchFamily="34" charset="0"/>
              <a:buChar char="•"/>
            </a:pPr>
            <a:r>
              <a:rPr lang="fr-FR"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Merge</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et </a:t>
            </a:r>
            <a:r>
              <a:rPr lang="fr-FR" sz="1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10"/>
              </a:rPr>
              <a:t>https://</a:t>
            </a:r>
            <a:r>
              <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10"/>
              </a:rPr>
              <a:t>git-scm.com/book/fr/v1/Personnalisation-de-Git-Configuration-de-Git</a:t>
            </a:r>
            <a:endParaRPr lang="fr-FR"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342900" indent="-342900">
              <a:buFont typeface="Arial" panose="020B0604020202020204" pitchFamily="34" charset="0"/>
              <a:buChar char="•"/>
            </a:pPr>
            <a:endParaRPr lang="fr-FR"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ZoneTexte 5"/>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896928844"/>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8</a:t>
            </a:fld>
            <a:endParaRPr lang="fr-FR" dirty="0"/>
          </a:p>
        </p:txBody>
      </p:sp>
      <p:pic>
        <p:nvPicPr>
          <p:cNvPr id="2" name="Image 1"/>
          <p:cNvPicPr>
            <a:picLocks noChangeAspect="1"/>
          </p:cNvPicPr>
          <p:nvPr/>
        </p:nvPicPr>
        <p:blipFill>
          <a:blip r:embed="rId3"/>
          <a:stretch>
            <a:fillRect/>
          </a:stretch>
        </p:blipFill>
        <p:spPr>
          <a:xfrm>
            <a:off x="179512" y="836712"/>
            <a:ext cx="8829551" cy="5472013"/>
          </a:xfrm>
          <a:prstGeom prst="rect">
            <a:avLst/>
          </a:prstGeom>
        </p:spPr>
      </p:pic>
      <p:sp>
        <p:nvSpPr>
          <p:cNvPr id="3" name="ZoneTexte 2"/>
          <p:cNvSpPr txBox="1"/>
          <p:nvPr/>
        </p:nvSpPr>
        <p:spPr>
          <a:xfrm>
            <a:off x="4932040" y="3727492"/>
            <a:ext cx="2113784" cy="1015663"/>
          </a:xfrm>
          <a:prstGeom prst="rect">
            <a:avLst/>
          </a:prstGeom>
          <a:noFill/>
        </p:spPr>
        <p:txBody>
          <a:bodyPr wrap="none" rtlCol="0">
            <a:spAutoFit/>
          </a:bodyPr>
          <a:lstStyle/>
          <a:p>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Put -&gt; git hash-</a:t>
            </a:r>
            <a:r>
              <a:rPr lang="fr-FR" sz="1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object</a:t>
            </a:r>
            <a:endPar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Get</a:t>
            </a:r>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 git cat-file </a:t>
            </a:r>
            <a:endPar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Avec option -t (type) et –p </a:t>
            </a:r>
          </a:p>
          <a:p>
            <a:r>
              <a:rPr lang="fr-F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(contenu)</a:t>
            </a:r>
            <a:endParaRPr lang="fr-FR"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7364035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1"/>
          </p:nvPr>
        </p:nvSpPr>
        <p:spPr>
          <a:xfrm>
            <a:off x="8243888" y="6308725"/>
            <a:ext cx="765175" cy="365125"/>
          </a:xfrm>
        </p:spPr>
        <p:txBody>
          <a:bodyPr/>
          <a:lstStyle/>
          <a:p>
            <a:pPr>
              <a:defRPr/>
            </a:pPr>
            <a:fld id="{9C040F47-45B7-414B-9C2C-6AF3C3CFC679}" type="slidenum">
              <a:rPr lang="fr-FR" smtClean="0"/>
              <a:pPr>
                <a:defRPr/>
              </a:pPr>
              <a:t>9</a:t>
            </a:fld>
            <a:endParaRPr lang="fr-FR" dirty="0"/>
          </a:p>
        </p:txBody>
      </p:sp>
      <p:pic>
        <p:nvPicPr>
          <p:cNvPr id="1028" name="Picture 4"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836712"/>
            <a:ext cx="8664897" cy="5293469"/>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107504" y="81110"/>
            <a:ext cx="3672408" cy="369332"/>
          </a:xfrm>
          <a:prstGeom prst="rect">
            <a:avLst/>
          </a:prstGeom>
          <a:noFill/>
        </p:spPr>
        <p:txBody>
          <a:bodyPr wrap="square" rtlCol="0">
            <a:spAutoFit/>
          </a:bodyPr>
          <a:lstStyle/>
          <a:p>
            <a:r>
              <a:rPr lang="fr-FR"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Git, un gestionnaire de source</a:t>
            </a:r>
            <a:endPar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3090871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 fill="hold"/>
                                        <p:tgtEl>
                                          <p:spTgt spid="1028"/>
                                        </p:tgtEl>
                                        <p:attrNameLst>
                                          <p:attrName>ppt_w</p:attrName>
                                        </p:attrNameLst>
                                      </p:cBhvr>
                                      <p:tavLst>
                                        <p:tav tm="0">
                                          <p:val>
                                            <p:fltVal val="0"/>
                                          </p:val>
                                        </p:tav>
                                        <p:tav tm="100000">
                                          <p:val>
                                            <p:strVal val="#ppt_w"/>
                                          </p:val>
                                        </p:tav>
                                      </p:tavLst>
                                    </p:anim>
                                    <p:anim calcmode="lin" valueType="num">
                                      <p:cBhvr>
                                        <p:cTn id="8" dur="1000" fill="hold"/>
                                        <p:tgtEl>
                                          <p:spTgt spid="1028"/>
                                        </p:tgtEl>
                                        <p:attrNameLst>
                                          <p:attrName>ppt_h</p:attrName>
                                        </p:attrNameLst>
                                      </p:cBhvr>
                                      <p:tavLst>
                                        <p:tav tm="0">
                                          <p:val>
                                            <p:fltVal val="0"/>
                                          </p:val>
                                        </p:tav>
                                        <p:tav tm="100000">
                                          <p:val>
                                            <p:strVal val="#ppt_h"/>
                                          </p:val>
                                        </p:tav>
                                      </p:tavLst>
                                    </p:anim>
                                    <p:anim calcmode="lin" valueType="num">
                                      <p:cBhvr>
                                        <p:cTn id="9" dur="1000" fill="hold"/>
                                        <p:tgtEl>
                                          <p:spTgt spid="1028"/>
                                        </p:tgtEl>
                                        <p:attrNameLst>
                                          <p:attrName>style.rotation</p:attrName>
                                        </p:attrNameLst>
                                      </p:cBhvr>
                                      <p:tavLst>
                                        <p:tav tm="0">
                                          <p:val>
                                            <p:fltVal val="90"/>
                                          </p:val>
                                        </p:tav>
                                        <p:tav tm="100000">
                                          <p:val>
                                            <p:fltVal val="0"/>
                                          </p:val>
                                        </p:tav>
                                      </p:tavLst>
                                    </p:anim>
                                    <p:animEffect transition="in" filter="fade">
                                      <p:cBhvr>
                                        <p:cTn id="10"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Masque corporate AUSY">
  <a:themeElements>
    <a:clrScheme name="AUSY 2">
      <a:dk1>
        <a:srgbClr val="2F2F2F"/>
      </a:dk1>
      <a:lt1>
        <a:sysClr val="window" lastClr="FFFFFF"/>
      </a:lt1>
      <a:dk2>
        <a:srgbClr val="2F2F2F"/>
      </a:dk2>
      <a:lt2>
        <a:srgbClr val="F2F2F2"/>
      </a:lt2>
      <a:accent1>
        <a:srgbClr val="8F8F8F"/>
      </a:accent1>
      <a:accent2>
        <a:srgbClr val="C00000"/>
      </a:accent2>
      <a:accent3>
        <a:srgbClr val="B2B2B2"/>
      </a:accent3>
      <a:accent4>
        <a:srgbClr val="DDDDDD"/>
      </a:accent4>
      <a:accent5>
        <a:srgbClr val="000000"/>
      </a:accent5>
      <a:accent6>
        <a:srgbClr val="005390"/>
      </a:accent6>
      <a:hlink>
        <a:srgbClr val="0070C0"/>
      </a:hlink>
      <a:folHlink>
        <a:srgbClr val="7FC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40670</TotalTime>
  <Words>4587</Words>
  <Application>Microsoft Office PowerPoint</Application>
  <PresentationFormat>Affichage à l'écran (4:3)</PresentationFormat>
  <Paragraphs>1160</Paragraphs>
  <Slides>76</Slides>
  <Notes>70</Notes>
  <HiddenSlides>0</HiddenSlides>
  <MMClips>0</MMClips>
  <ScaleCrop>false</ScaleCrop>
  <HeadingPairs>
    <vt:vector size="4" baseType="variant">
      <vt:variant>
        <vt:lpstr>Thème</vt:lpstr>
      </vt:variant>
      <vt:variant>
        <vt:i4>1</vt:i4>
      </vt:variant>
      <vt:variant>
        <vt:lpstr>Titres des diapositives</vt:lpstr>
      </vt:variant>
      <vt:variant>
        <vt:i4>76</vt:i4>
      </vt:variant>
    </vt:vector>
  </HeadingPairs>
  <TitlesOfParts>
    <vt:vector size="77" baseType="lpstr">
      <vt:lpstr>3_Masque corporate AUSY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presentation</dc:title>
  <dc:creator>AUSY group</dc:creator>
  <dc:description>Cette présentation et les informations qu'elle contient sont confidentielles et établis à l'attention exclusive de ses destinataires. Toute utilisation ou diffusion, même partielle, non autorisée est interdite. 
This presentation and information are confidential and intended solely for the addressees. Any unauthorized use or disclosure, either whole or partial is prohibited.</dc:description>
  <cp:lastModifiedBy>Michel Narouman</cp:lastModifiedBy>
  <cp:revision>1884</cp:revision>
  <dcterms:created xsi:type="dcterms:W3CDTF">2011-01-24T14:12:58Z</dcterms:created>
  <dcterms:modified xsi:type="dcterms:W3CDTF">2017-03-20T08:40:57Z</dcterms:modified>
  <cp:contentStatus>V1</cp:contentStatus>
</cp:coreProperties>
</file>