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83" r:id="rId11"/>
    <p:sldId id="284" r:id="rId12"/>
    <p:sldId id="266" r:id="rId13"/>
    <p:sldId id="285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85" autoAdjust="0"/>
  </p:normalViewPr>
  <p:slideViewPr>
    <p:cSldViewPr>
      <p:cViewPr>
        <p:scale>
          <a:sx n="75" d="100"/>
          <a:sy n="75" d="100"/>
        </p:scale>
        <p:origin x="-1666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5D004-DA82-4185-9CD6-74E22CE9A76A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2E419-DB1D-4D24-8AB0-DF35F86BCC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OMT : Object </a:t>
            </a:r>
            <a:r>
              <a:rPr lang="fr-FR" dirty="0" err="1" smtClean="0"/>
              <a:t>Modeling</a:t>
            </a:r>
            <a:r>
              <a:rPr lang="fr-FR" dirty="0" smtClean="0"/>
              <a:t> Technique de </a:t>
            </a:r>
            <a:r>
              <a:rPr lang="fr-FR" baseline="0" dirty="0" smtClean="0"/>
              <a:t>James </a:t>
            </a:r>
            <a:r>
              <a:rPr lang="fr-FR" baseline="0" dirty="0" err="1" smtClean="0"/>
              <a:t>Rumbaugh</a:t>
            </a:r>
            <a:endParaRPr lang="fr-FR" baseline="0" dirty="0" smtClean="0"/>
          </a:p>
          <a:p>
            <a:r>
              <a:rPr lang="fr-FR" baseline="0" dirty="0" smtClean="0"/>
              <a:t>OOD : Object </a:t>
            </a:r>
            <a:r>
              <a:rPr lang="fr-FR" baseline="0" dirty="0" err="1" smtClean="0"/>
              <a:t>Oriented</a:t>
            </a:r>
            <a:r>
              <a:rPr lang="fr-FR" baseline="0" dirty="0" smtClean="0"/>
              <a:t> Design de </a:t>
            </a:r>
            <a:r>
              <a:rPr lang="fr-FR" baseline="0" dirty="0" err="1" smtClean="0"/>
              <a:t>Grady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Booch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OOSE : Object </a:t>
            </a:r>
            <a:r>
              <a:rPr lang="fr-FR" baseline="0" dirty="0" err="1" smtClean="0"/>
              <a:t>Oriented</a:t>
            </a:r>
            <a:r>
              <a:rPr lang="fr-FR" baseline="0" dirty="0" smtClean="0"/>
              <a:t> Software Engineering de </a:t>
            </a:r>
            <a:r>
              <a:rPr lang="fr-FR" baseline="0" dirty="0" err="1" smtClean="0"/>
              <a:t>Ivar</a:t>
            </a:r>
            <a:r>
              <a:rPr lang="fr-FR" baseline="0" dirty="0" smtClean="0"/>
              <a:t> Jacobson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2E419-DB1D-4D24-8AB0-DF35F86BCC0F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3358879-F9C7-4AD1-9704-E8B55ED9920D}" type="datetimeFigureOut">
              <a:rPr lang="fr-FR" smtClean="0"/>
              <a:pPr/>
              <a:t>12/12/2017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D3E35E-7166-4B8B-B2EA-4BADA68983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Fondamentaux étude de cas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4000528" cy="4429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1643042" y="3214686"/>
            <a:ext cx="2786082" cy="171451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643042" y="1714488"/>
            <a:ext cx="2786082" cy="13573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642910" y="785794"/>
            <a:ext cx="1143008" cy="646331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Expression textuelle du problème</a:t>
            </a:r>
            <a:endParaRPr lang="fr-FR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Modélisation fonctionnelle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 smtClean="0"/>
              <a:t>Description des cas d’utilisation</a:t>
            </a:r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1928794" y="1857364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Effectuer une Commande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2081194" y="2009764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Effectuer une Commande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2233594" y="2162164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 d’utilisation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1757346" y="3614742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Effectuer une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1909746" y="3767142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Effectuer une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062146" y="3919542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Effectuer une Commande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214546" y="4071942"/>
            <a:ext cx="2000264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Scénario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5" name="Flèche vers le bas 44"/>
          <p:cNvSpPr/>
          <p:nvPr/>
        </p:nvSpPr>
        <p:spPr>
          <a:xfrm>
            <a:off x="3000364" y="2928934"/>
            <a:ext cx="357190" cy="714380"/>
          </a:xfrm>
          <a:prstGeom prst="down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54" idx="2"/>
            <a:endCxn id="53" idx="1"/>
          </p:cNvCxnSpPr>
          <p:nvPr/>
        </p:nvCxnSpPr>
        <p:spPr>
          <a:xfrm rot="16200000" flipH="1">
            <a:off x="948216" y="1698323"/>
            <a:ext cx="96102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contenu 2"/>
          <p:cNvSpPr txBox="1">
            <a:spLocks/>
          </p:cNvSpPr>
          <p:nvPr/>
        </p:nvSpPr>
        <p:spPr>
          <a:xfrm>
            <a:off x="4572000" y="571480"/>
            <a:ext cx="4071966" cy="4429156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 fois les cas d’utilisation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identifiés, il faut les décrire.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fr-FR" baseline="0" dirty="0" smtClean="0"/>
              <a:t>Cette</a:t>
            </a:r>
            <a:r>
              <a:rPr lang="fr-FR" dirty="0" smtClean="0"/>
              <a:t> description repose sur la notion de </a:t>
            </a:r>
            <a:r>
              <a:rPr lang="fr-FR" b="1" dirty="0" smtClean="0"/>
              <a:t>scénario</a:t>
            </a:r>
            <a:r>
              <a:rPr lang="fr-FR" dirty="0" smtClean="0"/>
              <a:t>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scénario représente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une succession particulière d’en</a:t>
            </a:r>
            <a:r>
              <a:rPr lang="fr-FR" dirty="0" err="1" smtClean="0"/>
              <a:t>chaînements</a:t>
            </a:r>
            <a:r>
              <a:rPr lang="fr-FR" dirty="0" smtClean="0"/>
              <a:t>, s’exécutants du début à la fin du cas d’utilisation.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fr-FR" dirty="0" smtClean="0"/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cas d’utilisation contient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général un 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scénario nominal 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 plusieurs 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scénarios alternatifs 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 d’</a:t>
            </a:r>
            <a:r>
              <a:rPr kumimoji="0" lang="fr-F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erreur.</a:t>
            </a:r>
            <a:endParaRPr kumimoji="0" lang="fr-F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Modélisation fonctionnelle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 smtClean="0"/>
              <a:t>Description des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98370"/>
            <a:ext cx="8183880" cy="4187952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Plan type</a:t>
            </a:r>
          </a:p>
          <a:p>
            <a:pPr lvl="1"/>
            <a:r>
              <a:rPr lang="fr-FR" sz="2000" dirty="0" smtClean="0"/>
              <a:t>Titre</a:t>
            </a:r>
          </a:p>
          <a:p>
            <a:pPr lvl="1"/>
            <a:r>
              <a:rPr lang="fr-FR" sz="2000" dirty="0" smtClean="0"/>
              <a:t>Objectif</a:t>
            </a:r>
          </a:p>
          <a:p>
            <a:pPr lvl="1"/>
            <a:r>
              <a:rPr lang="fr-FR" sz="2000" dirty="0" smtClean="0"/>
              <a:t>Acteurs</a:t>
            </a:r>
          </a:p>
          <a:p>
            <a:pPr lvl="1"/>
            <a:r>
              <a:rPr lang="fr-FR" sz="2000" dirty="0" smtClean="0"/>
              <a:t>Pré-conditions</a:t>
            </a:r>
          </a:p>
          <a:p>
            <a:pPr lvl="1"/>
            <a:r>
              <a:rPr lang="fr-FR" sz="2000" dirty="0" smtClean="0"/>
              <a:t>Post-conditions</a:t>
            </a:r>
          </a:p>
          <a:p>
            <a:pPr lvl="1"/>
            <a:r>
              <a:rPr lang="fr-FR" sz="2000" dirty="0" smtClean="0"/>
              <a:t>Descriptif du scénario nominal</a:t>
            </a:r>
          </a:p>
          <a:p>
            <a:pPr lvl="1"/>
            <a:r>
              <a:rPr lang="fr-FR" sz="2000" dirty="0" smtClean="0"/>
              <a:t>Descriptif des scénarios alternatifs</a:t>
            </a:r>
          </a:p>
          <a:p>
            <a:pPr lvl="1"/>
            <a:r>
              <a:rPr lang="fr-FR" sz="2000" dirty="0" smtClean="0"/>
              <a:t>Descriptif des scénarios d’erreur</a:t>
            </a:r>
          </a:p>
          <a:p>
            <a:pPr lvl="1"/>
            <a:endParaRPr lang="fr-FR" sz="2000" dirty="0" smtClean="0"/>
          </a:p>
          <a:p>
            <a:pPr lvl="1">
              <a:buNone/>
            </a:pP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5357818" y="785794"/>
            <a:ext cx="3143272" cy="2214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5572132" y="1928802"/>
            <a:ext cx="285752" cy="571504"/>
            <a:chOff x="1357290" y="1000108"/>
            <a:chExt cx="428628" cy="1000132"/>
          </a:xfrm>
        </p:grpSpPr>
        <p:sp>
          <p:nvSpPr>
            <p:cNvPr id="6" name="Ellipse 5"/>
            <p:cNvSpPr/>
            <p:nvPr/>
          </p:nvSpPr>
          <p:spPr>
            <a:xfrm>
              <a:off x="1428728" y="1000108"/>
              <a:ext cx="285752" cy="2857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1357290" y="1500174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>
              <a:off x="1428728" y="1857364"/>
              <a:ext cx="142876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6200000" flipH="1">
              <a:off x="1571604" y="1857364"/>
              <a:ext cx="142876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>
              <a:off x="1285852" y="1571612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5357818" y="2571744"/>
            <a:ext cx="92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</a:rPr>
              <a:t>acteur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072198" y="1000108"/>
            <a:ext cx="2286016" cy="857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Cas d’utilisation</a:t>
            </a:r>
            <a:endParaRPr lang="fr-FR" dirty="0"/>
          </a:p>
        </p:txBody>
      </p:sp>
      <p:cxnSp>
        <p:nvCxnSpPr>
          <p:cNvPr id="13" name="Connecteur droit 12"/>
          <p:cNvCxnSpPr>
            <a:stCxn id="6" idx="7"/>
            <a:endCxn id="12" idx="2"/>
          </p:cNvCxnSpPr>
          <p:nvPr/>
        </p:nvCxnSpPr>
        <p:spPr>
          <a:xfrm rot="5400000" flipH="1" flipV="1">
            <a:off x="5665290" y="1545807"/>
            <a:ext cx="523979" cy="2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Diagramme de classe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sz="2600" dirty="0" smtClean="0"/>
              <a:t>Le diagramme de classe montre la structure interne.</a:t>
            </a:r>
          </a:p>
          <a:p>
            <a:r>
              <a:rPr lang="fr-FR" sz="2600" dirty="0" smtClean="0"/>
              <a:t>Il représente une description purement statique du système vu suivant deux niveaux d’abstraction:</a:t>
            </a:r>
          </a:p>
          <a:p>
            <a:pPr lvl="1"/>
            <a:r>
              <a:rPr lang="fr-FR" sz="2300" dirty="0" smtClean="0"/>
              <a:t>Diagramme de classes d’analyse : donne une représentation structurelle des entités manipulées par les utilisateurs</a:t>
            </a:r>
          </a:p>
          <a:p>
            <a:pPr lvl="1"/>
            <a:r>
              <a:rPr lang="fr-FR" sz="2300" dirty="0" smtClean="0"/>
              <a:t>Digramme de classes de conception : représente la structure du programme, ou les modules d’un programme orienté objet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1000108"/>
            <a:ext cx="6786610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57290" y="1142984"/>
            <a:ext cx="2071702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Société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572132" y="1142984"/>
            <a:ext cx="2071702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Personne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357290" y="1643050"/>
            <a:ext cx="2071702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activité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2132" y="1571612"/>
            <a:ext cx="2071702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adresse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8992" y="1928802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28992" y="171448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*</a:t>
            </a:r>
            <a:br>
              <a:rPr lang="fr-FR" sz="1200" dirty="0" smtClean="0"/>
            </a:br>
            <a:r>
              <a:rPr lang="fr-FR" sz="1200" dirty="0" smtClean="0"/>
              <a:t>employeur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500562" y="171448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*</a:t>
            </a:r>
            <a:br>
              <a:rPr lang="fr-FR" sz="1200" dirty="0" smtClean="0"/>
            </a:br>
            <a:r>
              <a:rPr lang="fr-FR" sz="1200" dirty="0" smtClean="0"/>
              <a:t>employé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40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/>
            </a:r>
            <a:br>
              <a:rPr lang="fr-FR" sz="40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40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fr-FR" sz="2400" dirty="0" smtClean="0"/>
              <a:t>On distingue principalement </a:t>
            </a:r>
            <a:r>
              <a:rPr lang="fr-FR" sz="2400" b="1" dirty="0" smtClean="0"/>
              <a:t>deux niveaux d’abstraction</a:t>
            </a:r>
            <a:r>
              <a:rPr lang="fr-FR" sz="2400" dirty="0" smtClean="0"/>
              <a:t>:</a:t>
            </a:r>
          </a:p>
          <a:p>
            <a:pPr lvl="0">
              <a:defRPr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571472" y="1357298"/>
            <a:ext cx="8072494" cy="3714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1"/>
            <a:endCxn id="4" idx="3"/>
          </p:cNvCxnSpPr>
          <p:nvPr/>
        </p:nvCxnSpPr>
        <p:spPr>
          <a:xfrm rot="10800000" flipH="1">
            <a:off x="571472" y="3214686"/>
            <a:ext cx="8072494" cy="1588"/>
          </a:xfrm>
          <a:prstGeom prst="line">
            <a:avLst/>
          </a:prstGeom>
          <a:ln w="381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2910" y="1357298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6"/>
                </a:solidFill>
              </a:rPr>
              <a:t>Diagramme de classes d’analyse</a:t>
            </a:r>
            <a:endParaRPr lang="fr-FR" sz="1600" dirty="0">
              <a:solidFill>
                <a:schemeClr val="accent6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2910" y="3214686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6"/>
                </a:solidFill>
              </a:rPr>
              <a:t>Diagramme de classes de conception</a:t>
            </a:r>
            <a:endParaRPr lang="fr-FR" sz="1600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7290" y="1785926"/>
            <a:ext cx="1714512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créditer()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572132" y="1785926"/>
            <a:ext cx="1714512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357290" y="2178834"/>
            <a:ext cx="1714512" cy="67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numéro</a:t>
            </a:r>
          </a:p>
          <a:p>
            <a:r>
              <a:rPr lang="fr-FR" dirty="0" smtClean="0"/>
              <a:t>solde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2132" y="2107396"/>
            <a:ext cx="1714512" cy="67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nom</a:t>
            </a:r>
          </a:p>
          <a:p>
            <a:r>
              <a:rPr lang="fr-FR" dirty="0" smtClean="0"/>
              <a:t>adresse</a:t>
            </a:r>
          </a:p>
        </p:txBody>
      </p:sp>
      <p:cxnSp>
        <p:nvCxnSpPr>
          <p:cNvPr id="14" name="Connecteur droit 13"/>
          <p:cNvCxnSpPr>
            <a:endCxn id="13" idx="1"/>
          </p:cNvCxnSpPr>
          <p:nvPr/>
        </p:nvCxnSpPr>
        <p:spPr>
          <a:xfrm>
            <a:off x="3071802" y="2428868"/>
            <a:ext cx="2500330" cy="1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43240" y="214311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*        possède           1	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785786" y="3500438"/>
            <a:ext cx="2643206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z="1400" dirty="0" smtClean="0"/>
              <a:t>+ créditer(somme: réel)</a:t>
            </a:r>
          </a:p>
          <a:p>
            <a:r>
              <a:rPr lang="fr-FR" sz="1400" dirty="0" smtClean="0"/>
              <a:t>+ </a:t>
            </a:r>
            <a:r>
              <a:rPr lang="fr-FR" sz="1400" dirty="0" err="1" smtClean="0"/>
              <a:t>consulterSolde</a:t>
            </a:r>
            <a:r>
              <a:rPr lang="fr-FR" sz="1400" dirty="0" smtClean="0"/>
              <a:t>() : réel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8" y="3500438"/>
            <a:ext cx="2643206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 err="1" smtClean="0"/>
              <a:t>changerAdresse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85786" y="3786190"/>
            <a:ext cx="2643206" cy="67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numéro : entier</a:t>
            </a:r>
          </a:p>
          <a:p>
            <a:r>
              <a:rPr lang="fr-FR" dirty="0" smtClean="0"/>
              <a:t>- solde : réel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5008" y="3821908"/>
            <a:ext cx="2643206" cy="67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nom : chaîne</a:t>
            </a:r>
          </a:p>
          <a:p>
            <a:r>
              <a:rPr lang="fr-FR" dirty="0" smtClean="0"/>
              <a:t>- adresse : chaîne</a:t>
            </a:r>
          </a:p>
        </p:txBody>
      </p:sp>
      <p:cxnSp>
        <p:nvCxnSpPr>
          <p:cNvPr id="28" name="Connecteur droit 27"/>
          <p:cNvCxnSpPr>
            <a:endCxn id="27" idx="1"/>
          </p:cNvCxnSpPr>
          <p:nvPr/>
        </p:nvCxnSpPr>
        <p:spPr>
          <a:xfrm>
            <a:off x="3500430" y="4143380"/>
            <a:ext cx="2214578" cy="17859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428992" y="385762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fr-FR" sz="1200" dirty="0" smtClean="0"/>
              <a:t>          possède              1</a:t>
            </a:r>
          </a:p>
          <a:p>
            <a:pPr>
              <a:buFont typeface="Arial" charset="0"/>
              <a:buChar char="•"/>
            </a:pPr>
            <a:endParaRPr lang="fr-FR" sz="1200" dirty="0" smtClean="0"/>
          </a:p>
          <a:p>
            <a:r>
              <a:rPr lang="fr-FR" sz="1200" dirty="0" smtClean="0"/>
              <a:t>-</a:t>
            </a:r>
            <a:r>
              <a:rPr lang="fr-FR" sz="1200" dirty="0" err="1" smtClean="0"/>
              <a:t>comptesClient</a:t>
            </a:r>
            <a:r>
              <a:rPr lang="fr-FR" sz="1200" dirty="0" smtClean="0"/>
              <a:t>	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Diagramme d’objet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r>
              <a:rPr lang="fr-FR" sz="2000" dirty="0" smtClean="0"/>
              <a:t>Le diagramme d’objet sert à illustrer des structures de classes compliquées.</a:t>
            </a:r>
          </a:p>
          <a:p>
            <a:r>
              <a:rPr lang="fr-FR" sz="2000" dirty="0" smtClean="0"/>
              <a:t>Il est utilisé en analyse pour vérifier l’adéquation d’un diagramme de classes à différents cas possibles.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1000108"/>
            <a:ext cx="6786610" cy="2357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57290" y="1142984"/>
            <a:ext cx="207170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AFCEPF</a:t>
            </a:r>
          </a:p>
          <a:p>
            <a:pPr algn="ctr"/>
            <a:r>
              <a:rPr lang="fr-FR" u="sng" dirty="0" smtClean="0"/>
              <a:t>: Société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2132" y="1142984"/>
            <a:ext cx="207170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Marc Henri</a:t>
            </a:r>
          </a:p>
          <a:p>
            <a:pPr algn="ctr"/>
            <a:r>
              <a:rPr lang="fr-FR" u="sng" dirty="0" smtClean="0"/>
              <a:t>: Personne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8992" y="1571612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428992" y="135729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employeur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714876" y="135729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employé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5572132" y="2214554"/>
            <a:ext cx="207170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smtClean="0"/>
              <a:t>Luc Durand</a:t>
            </a:r>
          </a:p>
          <a:p>
            <a:pPr algn="ctr"/>
            <a:r>
              <a:rPr lang="fr-FR" u="sng" dirty="0" smtClean="0"/>
              <a:t>: Personne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28860" y="221455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employeur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0562" y="242886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employé</a:t>
            </a:r>
            <a:endParaRPr lang="fr-FR" sz="12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28860" y="2643182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5" idx="2"/>
          </p:cNvCxnSpPr>
          <p:nvPr/>
        </p:nvCxnSpPr>
        <p:spPr>
          <a:xfrm rot="16200000" flipV="1">
            <a:off x="2125249" y="2339570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La modélisation de l’architecture d’un système comprends:</a:t>
            </a:r>
          </a:p>
          <a:p>
            <a:pPr lvl="1"/>
            <a:r>
              <a:rPr lang="fr-FR" sz="2000" dirty="0" smtClean="0"/>
              <a:t>La modélisation de l’architecture logicielle et sa structuration en composants (Diagramme de composants)</a:t>
            </a:r>
          </a:p>
          <a:p>
            <a:pPr lvl="1"/>
            <a:r>
              <a:rPr lang="fr-FR" sz="2000" dirty="0" smtClean="0"/>
              <a:t>La modélisation de l’architecture matérielle et la réparation physique des logiciels (diagramme de déploiement)</a:t>
            </a:r>
          </a:p>
          <a:p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Architecture logicielle: Diagramme de composants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1800" dirty="0" smtClean="0"/>
              <a:t>Un diagramme de composants montre le découpage du système en unités (logiciels) pouvant être distribuées.</a:t>
            </a:r>
          </a:p>
          <a:p>
            <a:pPr lvl="1"/>
            <a:r>
              <a:rPr lang="fr-FR" sz="1500" dirty="0" smtClean="0"/>
              <a:t>En UML 1, la notion représente les concepts logiciels, comme par exemple: fichier, base de données, bibliothèque de fonctions …</a:t>
            </a:r>
          </a:p>
          <a:p>
            <a:pPr lvl="1"/>
            <a:r>
              <a:rPr lang="fr-FR" sz="1500" dirty="0" smtClean="0"/>
              <a:t>En UML 2, elle désigne une boite noire (Ex: une Interface en sens Java) qui offre des services logiciels décrits par une ou plusieurs interfaces.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38" y="1000108"/>
            <a:ext cx="7000924" cy="214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142976" y="1571612"/>
            <a:ext cx="2928958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&lt;&lt;Applet&gt;&gt;</a:t>
            </a:r>
          </a:p>
          <a:p>
            <a:pPr algn="ctr"/>
            <a:r>
              <a:rPr lang="fr-FR" dirty="0" smtClean="0"/>
              <a:t>IHM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2066" y="1571612"/>
            <a:ext cx="2928958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&lt;&lt;</a:t>
            </a:r>
            <a:r>
              <a:rPr lang="fr-FR" sz="1400" dirty="0" err="1" smtClean="0"/>
              <a:t>DataBase</a:t>
            </a:r>
            <a:r>
              <a:rPr lang="fr-FR" sz="1400" dirty="0" smtClean="0"/>
              <a:t>&gt;&gt;</a:t>
            </a:r>
            <a:br>
              <a:rPr lang="fr-FR" sz="1400" dirty="0" smtClean="0"/>
            </a:br>
            <a:r>
              <a:rPr lang="fr-FR" dirty="0" smtClean="0"/>
              <a:t>Clients</a:t>
            </a:r>
            <a:endParaRPr lang="fr-FR" sz="1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357554" y="1643050"/>
            <a:ext cx="642942" cy="642942"/>
            <a:chOff x="3929058" y="1214422"/>
            <a:chExt cx="785818" cy="642942"/>
          </a:xfrm>
        </p:grpSpPr>
        <p:sp>
          <p:nvSpPr>
            <p:cNvPr id="7" name="Rectangle 6"/>
            <p:cNvSpPr/>
            <p:nvPr/>
          </p:nvSpPr>
          <p:spPr>
            <a:xfrm>
              <a:off x="4143372" y="1214422"/>
              <a:ext cx="571504" cy="642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29058" y="1357298"/>
              <a:ext cx="428628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29058" y="1571612"/>
              <a:ext cx="428628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7286644" y="1643050"/>
            <a:ext cx="642942" cy="642942"/>
            <a:chOff x="3929058" y="1214422"/>
            <a:chExt cx="785818" cy="642942"/>
          </a:xfrm>
        </p:grpSpPr>
        <p:sp>
          <p:nvSpPr>
            <p:cNvPr id="14" name="Rectangle 13"/>
            <p:cNvSpPr/>
            <p:nvPr/>
          </p:nvSpPr>
          <p:spPr>
            <a:xfrm>
              <a:off x="4143372" y="1214422"/>
              <a:ext cx="571504" cy="6429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29058" y="1357298"/>
              <a:ext cx="428628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9058" y="1571612"/>
              <a:ext cx="428628" cy="142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avec flèche 17"/>
          <p:cNvCxnSpPr>
            <a:stCxn id="5" idx="3"/>
            <a:endCxn id="6" idx="1"/>
          </p:cNvCxnSpPr>
          <p:nvPr/>
        </p:nvCxnSpPr>
        <p:spPr>
          <a:xfrm>
            <a:off x="4071934" y="2143116"/>
            <a:ext cx="100013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Architecture matérielle: Diagramme de déploiement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Le diagramme de déploiement représente à la fois:</a:t>
            </a:r>
          </a:p>
          <a:p>
            <a:pPr lvl="1"/>
            <a:r>
              <a:rPr lang="fr-FR" sz="1500" dirty="0" smtClean="0"/>
              <a:t>La structure du système informatique qui prend en charge le système logiciel</a:t>
            </a:r>
          </a:p>
          <a:p>
            <a:pPr lvl="1"/>
            <a:r>
              <a:rPr lang="fr-FR" sz="1500" dirty="0" smtClean="0"/>
              <a:t>La façon dont les composants y sont installés.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000108"/>
            <a:ext cx="7929618" cy="2571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14348" y="1357298"/>
            <a:ext cx="3143272" cy="2071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bliqueBottom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&lt;&lt;PC&gt;&gt;</a:t>
            </a:r>
            <a:br>
              <a:rPr lang="fr-FR" dirty="0" smtClean="0"/>
            </a:br>
            <a:r>
              <a:rPr lang="fr-FR" dirty="0" smtClean="0"/>
              <a:t>Poste Client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214414" y="2357430"/>
            <a:ext cx="2286015" cy="857256"/>
            <a:chOff x="685327" y="1666863"/>
            <a:chExt cx="2928958" cy="1143008"/>
          </a:xfrm>
        </p:grpSpPr>
        <p:sp>
          <p:nvSpPr>
            <p:cNvPr id="5" name="Rectangle 4"/>
            <p:cNvSpPr/>
            <p:nvPr/>
          </p:nvSpPr>
          <p:spPr>
            <a:xfrm>
              <a:off x="685327" y="1666863"/>
              <a:ext cx="2928958" cy="114300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&lt;&lt;Applet&gt;&gt;</a:t>
              </a:r>
            </a:p>
            <a:p>
              <a:pPr algn="ctr"/>
              <a:r>
                <a:rPr lang="fr-FR" dirty="0" smtClean="0"/>
                <a:t>IHM</a:t>
              </a:r>
            </a:p>
          </p:txBody>
        </p:sp>
        <p:grpSp>
          <p:nvGrpSpPr>
            <p:cNvPr id="8" name="Groupe 11"/>
            <p:cNvGrpSpPr/>
            <p:nvPr/>
          </p:nvGrpSpPr>
          <p:grpSpPr>
            <a:xfrm>
              <a:off x="2790514" y="1762113"/>
              <a:ext cx="650654" cy="642942"/>
              <a:chOff x="3236010" y="1333485"/>
              <a:chExt cx="795244" cy="64294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459750" y="1333485"/>
                <a:ext cx="571504" cy="6429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36010" y="1428736"/>
                <a:ext cx="428627" cy="1428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36012" y="1714487"/>
                <a:ext cx="428627" cy="1428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1" name="Rectangle 20"/>
          <p:cNvSpPr/>
          <p:nvPr/>
        </p:nvSpPr>
        <p:spPr>
          <a:xfrm>
            <a:off x="5214942" y="1357298"/>
            <a:ext cx="3143272" cy="2071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bliqueBottom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&lt;&lt;Serveur&gt;&gt;</a:t>
            </a:r>
          </a:p>
          <a:p>
            <a:pPr algn="ctr"/>
            <a:r>
              <a:rPr lang="fr-FR" dirty="0" smtClean="0"/>
              <a:t>Serveur Intranet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5429256" y="2428868"/>
            <a:ext cx="2714644" cy="857256"/>
            <a:chOff x="5072066" y="1571612"/>
            <a:chExt cx="2928958" cy="1143008"/>
          </a:xfrm>
        </p:grpSpPr>
        <p:sp>
          <p:nvSpPr>
            <p:cNvPr id="6" name="Rectangle 5"/>
            <p:cNvSpPr/>
            <p:nvPr/>
          </p:nvSpPr>
          <p:spPr>
            <a:xfrm>
              <a:off x="5072066" y="1571612"/>
              <a:ext cx="2928958" cy="114300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&lt;&lt;</a:t>
              </a:r>
              <a:r>
                <a:rPr lang="fr-FR" sz="1400" dirty="0" err="1" smtClean="0"/>
                <a:t>DataBase</a:t>
              </a:r>
              <a:r>
                <a:rPr lang="fr-FR" sz="1400" dirty="0" smtClean="0"/>
                <a:t>&gt;&gt;</a:t>
              </a:r>
              <a:br>
                <a:rPr lang="fr-FR" sz="1400" dirty="0" smtClean="0"/>
              </a:br>
              <a:r>
                <a:rPr lang="fr-FR" dirty="0" smtClean="0"/>
                <a:t>Clients</a:t>
              </a:r>
              <a:endParaRPr lang="fr-FR" sz="1400" dirty="0"/>
            </a:p>
          </p:txBody>
        </p:sp>
        <p:grpSp>
          <p:nvGrpSpPr>
            <p:cNvPr id="9" name="Groupe 12"/>
            <p:cNvGrpSpPr/>
            <p:nvPr/>
          </p:nvGrpSpPr>
          <p:grpSpPr>
            <a:xfrm>
              <a:off x="7286644" y="1643050"/>
              <a:ext cx="642942" cy="642942"/>
              <a:chOff x="3929058" y="1214422"/>
              <a:chExt cx="785818" cy="64294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143372" y="1214422"/>
                <a:ext cx="571504" cy="6429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929058" y="1357298"/>
                <a:ext cx="428628" cy="1428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29058" y="1571612"/>
                <a:ext cx="428628" cy="1428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24" name="Connecteur droit avec flèche 23"/>
          <p:cNvCxnSpPr>
            <a:stCxn id="20" idx="3"/>
          </p:cNvCxnSpPr>
          <p:nvPr/>
        </p:nvCxnSpPr>
        <p:spPr>
          <a:xfrm flipV="1">
            <a:off x="3857620" y="2357430"/>
            <a:ext cx="1285884" cy="3571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 smtClean="0"/>
              <a:t>Diagrammes dynamiques : passerelle entre vision externe et interne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1900" dirty="0" smtClean="0"/>
              <a:t>Diagramme d’interaction</a:t>
            </a:r>
          </a:p>
          <a:p>
            <a:pPr lvl="1"/>
            <a:r>
              <a:rPr lang="fr-FR" sz="1600" dirty="0" smtClean="0"/>
              <a:t>Diagramme de séquence</a:t>
            </a:r>
          </a:p>
          <a:p>
            <a:pPr lvl="1"/>
            <a:r>
              <a:rPr lang="fr-FR" sz="1600" dirty="0" smtClean="0"/>
              <a:t>Diagramme de communication</a:t>
            </a:r>
          </a:p>
          <a:p>
            <a:r>
              <a:rPr lang="fr-FR" sz="1900" dirty="0" smtClean="0"/>
              <a:t>Diagramme états-transitions</a:t>
            </a:r>
          </a:p>
          <a:p>
            <a:r>
              <a:rPr lang="fr-FR" sz="1900" dirty="0" smtClean="0"/>
              <a:t>Diagrammes d’activités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42910" y="1214422"/>
            <a:ext cx="7858180" cy="2286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57224" y="1643050"/>
            <a:ext cx="2714644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Diagramme de cas d’utilisation</a:t>
            </a:r>
            <a:br>
              <a:rPr lang="fr-FR" sz="1200" dirty="0" smtClean="0"/>
            </a:br>
            <a:r>
              <a:rPr lang="fr-FR" sz="1200" dirty="0" smtClean="0"/>
              <a:t>(Vision externe du système)</a:t>
            </a:r>
            <a:endParaRPr lang="fr-FR" sz="12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643570" y="1643050"/>
            <a:ext cx="2714644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Diagramme de classes</a:t>
            </a:r>
            <a:br>
              <a:rPr lang="fr-FR" sz="1200" dirty="0" smtClean="0"/>
            </a:br>
            <a:r>
              <a:rPr lang="fr-FR" sz="1200" dirty="0" smtClean="0"/>
              <a:t>(Vision interne du système)</a:t>
            </a:r>
            <a:endParaRPr lang="fr-FR" sz="1200" dirty="0"/>
          </a:p>
        </p:txBody>
      </p:sp>
      <p:sp>
        <p:nvSpPr>
          <p:cNvPr id="27" name="Double flèche horizontale 26"/>
          <p:cNvSpPr/>
          <p:nvPr/>
        </p:nvSpPr>
        <p:spPr>
          <a:xfrm>
            <a:off x="3571868" y="1785926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143240" y="2643182"/>
            <a:ext cx="28575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Comment les objets interagissent pour réaliser une fonctionnalité</a:t>
            </a:r>
            <a:endParaRPr lang="fr-FR" sz="1400" dirty="0"/>
          </a:p>
        </p:txBody>
      </p:sp>
      <p:cxnSp>
        <p:nvCxnSpPr>
          <p:cNvPr id="30" name="Connecteur droit 29"/>
          <p:cNvCxnSpPr>
            <a:stCxn id="27" idx="5"/>
            <a:endCxn id="28" idx="0"/>
          </p:cNvCxnSpPr>
          <p:nvPr/>
        </p:nvCxnSpPr>
        <p:spPr>
          <a:xfrm rot="5400000">
            <a:off x="4295179" y="2330641"/>
            <a:ext cx="589363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92500" lnSpcReduction="20000"/>
          </a:bodyPr>
          <a:lstStyle/>
          <a:p>
            <a:r>
              <a:rPr lang="fr-FR" sz="2200" dirty="0" smtClean="0"/>
              <a:t>Diagrammes d’interaction </a:t>
            </a:r>
          </a:p>
          <a:p>
            <a:endParaRPr lang="fr-FR" sz="22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400" dirty="0" smtClean="0">
              <a:solidFill>
                <a:srgbClr val="000000"/>
              </a:solidFill>
              <a:latin typeface="Arial"/>
            </a:endParaRPr>
          </a:p>
          <a:p>
            <a:r>
              <a:rPr lang="fr-FR" sz="1900" dirty="0" smtClean="0">
                <a:latin typeface="Arial"/>
              </a:rPr>
              <a:t>Les diagrammes de séquence et de communication sont appelés </a:t>
            </a:r>
            <a:r>
              <a:rPr lang="fr-FR" sz="1900" b="1" dirty="0" smtClean="0">
                <a:latin typeface="Arial"/>
              </a:rPr>
              <a:t>diagrammes d'interaction.</a:t>
            </a:r>
          </a:p>
          <a:p>
            <a:r>
              <a:rPr lang="fr-FR" sz="1900" dirty="0" smtClean="0">
                <a:latin typeface="Arial"/>
              </a:rPr>
              <a:t>Ils représentent les échanges de messages entre objets du système, </a:t>
            </a:r>
            <a:r>
              <a:rPr lang="fr-FR" sz="1900" b="1" dirty="0" smtClean="0">
                <a:latin typeface="Arial"/>
              </a:rPr>
              <a:t>dans le cadre d'un fonctionnement particulier (scénario) du système. </a:t>
            </a:r>
          </a:p>
          <a:p>
            <a:r>
              <a:rPr lang="fr-FR" sz="1900" dirty="0" smtClean="0">
                <a:latin typeface="Arial"/>
              </a:rPr>
              <a:t>Ils peuvent être notamment utilisés en conception, pour définir et concevoir les méthodes des classes.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42910" y="928670"/>
            <a:ext cx="7858180" cy="25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42976" y="1071546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Diagramme de séquence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143504" y="1071546"/>
            <a:ext cx="292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Diagramme de communication</a:t>
            </a:r>
            <a:endParaRPr lang="fr-FR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3895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357298"/>
            <a:ext cx="3390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4211956" cy="4898912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fr-FR" b="1" dirty="0" smtClean="0"/>
              <a:t>Présentation générale</a:t>
            </a:r>
          </a:p>
          <a:p>
            <a:pPr lvl="2"/>
            <a:r>
              <a:rPr lang="fr-FR" dirty="0" smtClean="0"/>
              <a:t>UML – Langage de Modélisation Objet</a:t>
            </a:r>
          </a:p>
          <a:p>
            <a:pPr lvl="2"/>
            <a:r>
              <a:rPr lang="fr-FR" dirty="0" smtClean="0"/>
              <a:t>Notion de modèle</a:t>
            </a:r>
          </a:p>
          <a:p>
            <a:pPr lvl="2"/>
            <a:r>
              <a:rPr lang="fr-FR" dirty="0" smtClean="0"/>
              <a:t>Vue d’ensemble des diagrammes UML</a:t>
            </a:r>
          </a:p>
          <a:p>
            <a:pPr lvl="2"/>
            <a:r>
              <a:rPr lang="fr-FR" dirty="0" smtClean="0"/>
              <a:t>Quelques outils</a:t>
            </a:r>
          </a:p>
          <a:p>
            <a:pPr lvl="1"/>
            <a:r>
              <a:rPr lang="fr-FR" b="1" dirty="0" smtClean="0"/>
              <a:t>Modélisation Fonctionnelle</a:t>
            </a:r>
          </a:p>
          <a:p>
            <a:pPr lvl="2"/>
            <a:r>
              <a:rPr lang="fr-FR" dirty="0" smtClean="0"/>
              <a:t>Vers une démarche de modélisation</a:t>
            </a:r>
          </a:p>
          <a:p>
            <a:pPr lvl="2"/>
            <a:r>
              <a:rPr lang="fr-FR" dirty="0" smtClean="0"/>
              <a:t>Diagramme de cas d’utilisation</a:t>
            </a:r>
          </a:p>
          <a:p>
            <a:pPr lvl="2"/>
            <a:r>
              <a:rPr lang="fr-FR" dirty="0" smtClean="0"/>
              <a:t>Description des cas d’utilisation</a:t>
            </a:r>
          </a:p>
          <a:p>
            <a:pPr lvl="3"/>
            <a:r>
              <a:rPr lang="fr-FR" dirty="0" smtClean="0"/>
              <a:t>Diagramme de séquence (système)</a:t>
            </a:r>
          </a:p>
          <a:p>
            <a:pPr lvl="3"/>
            <a:r>
              <a:rPr lang="fr-FR" dirty="0" smtClean="0"/>
              <a:t>Diagramme d’activités (système)</a:t>
            </a:r>
          </a:p>
          <a:p>
            <a:pPr lvl="1"/>
            <a:r>
              <a:rPr lang="fr-FR" b="1" dirty="0" smtClean="0"/>
              <a:t>Modélisation statique</a:t>
            </a:r>
          </a:p>
          <a:p>
            <a:pPr lvl="2"/>
            <a:r>
              <a:rPr lang="fr-FR" dirty="0" smtClean="0"/>
              <a:t>Diagramme de classes</a:t>
            </a:r>
          </a:p>
          <a:p>
            <a:pPr lvl="1"/>
            <a:r>
              <a:rPr lang="fr-FR" b="1" dirty="0" smtClean="0"/>
              <a:t>Modélisation dynamique</a:t>
            </a:r>
          </a:p>
          <a:p>
            <a:pPr lvl="2"/>
            <a:r>
              <a:rPr lang="fr-FR" dirty="0" smtClean="0"/>
              <a:t>Digramme d’interaction</a:t>
            </a:r>
          </a:p>
          <a:p>
            <a:pPr lvl="3"/>
            <a:r>
              <a:rPr lang="fr-FR" dirty="0" smtClean="0"/>
              <a:t>Diagramme de séquence (de conception)</a:t>
            </a:r>
          </a:p>
          <a:p>
            <a:pPr lvl="3"/>
            <a:r>
              <a:rPr lang="fr-FR" dirty="0" smtClean="0"/>
              <a:t>Diagramme de communication</a:t>
            </a:r>
          </a:p>
          <a:p>
            <a:pPr lvl="2"/>
            <a:r>
              <a:rPr lang="fr-FR" dirty="0" smtClean="0"/>
              <a:t>Diagramme d’états</a:t>
            </a:r>
          </a:p>
          <a:p>
            <a:pPr lvl="2"/>
            <a:r>
              <a:rPr lang="fr-FR" dirty="0" smtClean="0"/>
              <a:t>Diagramme d’activités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0" y="500042"/>
            <a:ext cx="4211956" cy="457203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48640" lvl="1" indent="-201168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fr-FR" sz="1500" b="1" dirty="0"/>
              <a:t>Passage de l’analyse au code</a:t>
            </a:r>
          </a:p>
          <a:p>
            <a:pPr marL="786384" lvl="2" indent="-182880">
              <a:lnSpc>
                <a:spcPct val="90000"/>
              </a:lnSpc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lang="fr-FR" sz="1400" dirty="0"/>
              <a:t>Hypothèses</a:t>
            </a:r>
          </a:p>
          <a:p>
            <a:pPr marL="786384" lvl="2" indent="-182880">
              <a:lnSpc>
                <a:spcPct val="90000"/>
              </a:lnSpc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lang="fr-FR" sz="1400" dirty="0"/>
              <a:t>Élaboration du diagramme de classe de conception</a:t>
            </a:r>
          </a:p>
          <a:p>
            <a:pPr marL="786384" lvl="2" indent="-182880">
              <a:lnSpc>
                <a:spcPct val="90000"/>
              </a:lnSpc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lang="fr-FR" sz="1400" dirty="0"/>
              <a:t>Transformation du diagramme de classe de conception en code</a:t>
            </a:r>
          </a:p>
          <a:p>
            <a:pPr marL="786384" lvl="2" indent="-182880">
              <a:lnSpc>
                <a:spcPct val="90000"/>
              </a:lnSpc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</a:pPr>
            <a:r>
              <a:rPr lang="fr-FR" sz="1400" dirty="0"/>
              <a:t>Exemple</a:t>
            </a:r>
          </a:p>
          <a:p>
            <a:pPr marL="548640" marR="0" lvl="1" indent="-201168" defTabSz="914400" fontAlgn="auto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◦"/>
              <a:tabLst/>
              <a:defRPr/>
            </a:pPr>
            <a:r>
              <a:rPr lang="fr-FR" sz="1500" b="1" dirty="0"/>
              <a:t>Implémentation</a:t>
            </a:r>
          </a:p>
          <a:p>
            <a:pPr marL="786384" marR="0" lvl="2" indent="-182880" defTabSz="914400" fontAlgn="auto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lang="fr-FR" sz="1400" dirty="0"/>
              <a:t>Diagramme de composants</a:t>
            </a:r>
          </a:p>
          <a:p>
            <a:pPr marL="786384" marR="0" lvl="2" indent="-182880" defTabSz="914400" fontAlgn="auto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tabLst/>
              <a:defRPr/>
            </a:pPr>
            <a:r>
              <a:rPr lang="fr-FR" sz="1400" dirty="0"/>
              <a:t>Diagramme </a:t>
            </a:r>
            <a:r>
              <a:rPr lang="fr-FR" sz="1400"/>
              <a:t>de </a:t>
            </a:r>
            <a:r>
              <a:rPr lang="fr-FR" sz="1400" smtClean="0"/>
              <a:t>déploiement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92500" lnSpcReduction="20000"/>
          </a:bodyPr>
          <a:lstStyle/>
          <a:p>
            <a:r>
              <a:rPr lang="fr-FR" sz="2200" dirty="0" smtClean="0"/>
              <a:t>Diagrammes d’états</a:t>
            </a:r>
          </a:p>
          <a:p>
            <a:endParaRPr lang="fr-FR" sz="22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400" dirty="0" smtClean="0">
              <a:solidFill>
                <a:srgbClr val="000000"/>
              </a:solidFill>
              <a:latin typeface="Arial"/>
            </a:endParaRPr>
          </a:p>
          <a:p>
            <a:endParaRPr lang="fr-FR" sz="1900" dirty="0" smtClean="0">
              <a:latin typeface="Arial"/>
            </a:endParaRPr>
          </a:p>
          <a:p>
            <a:r>
              <a:rPr lang="fr-FR" sz="1900" dirty="0" smtClean="0">
                <a:latin typeface="Arial"/>
              </a:rPr>
              <a:t>Un diagramme d'états est propre à une classe, il décrit le cycle de vie des objets de cette classe à l’aide d’un automate à état finis. </a:t>
            </a:r>
          </a:p>
          <a:p>
            <a:r>
              <a:rPr lang="fr-FR" sz="1900" dirty="0" smtClean="0">
                <a:latin typeface="Arial"/>
              </a:rPr>
              <a:t>Il présente les séquences possibles d’états et d’actions qu’une instance de classe peut traiter au cours de son cycle de vie en réaction à des événements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42910" y="928670"/>
            <a:ext cx="7858180" cy="25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071546"/>
            <a:ext cx="4400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Structuration des éléments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77500" lnSpcReduction="20000"/>
          </a:bodyPr>
          <a:lstStyle/>
          <a:p>
            <a:r>
              <a:rPr lang="fr-FR" sz="2600" dirty="0" smtClean="0"/>
              <a:t>Diagrammes de paquetages</a:t>
            </a:r>
          </a:p>
          <a:p>
            <a:endParaRPr lang="fr-FR" sz="22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400" dirty="0" smtClean="0">
              <a:solidFill>
                <a:srgbClr val="000000"/>
              </a:solidFill>
              <a:latin typeface="Arial"/>
            </a:endParaRPr>
          </a:p>
          <a:p>
            <a:endParaRPr lang="fr-FR" sz="1900" dirty="0" smtClean="0">
              <a:latin typeface="Arial"/>
            </a:endParaRPr>
          </a:p>
          <a:p>
            <a:endParaRPr lang="fr-FR" sz="1900" dirty="0" smtClean="0">
              <a:latin typeface="Arial"/>
            </a:endParaRPr>
          </a:p>
          <a:p>
            <a:r>
              <a:rPr lang="fr-FR" sz="2300" dirty="0" smtClean="0">
                <a:latin typeface="Arial"/>
              </a:rPr>
              <a:t>En UML 1, les paquetages faisaient partie du digramme de classe et regroupaient exclusivement des ensembles de classes. </a:t>
            </a:r>
          </a:p>
          <a:p>
            <a:r>
              <a:rPr lang="fr-FR" sz="2300" dirty="0" smtClean="0">
                <a:latin typeface="Arial"/>
              </a:rPr>
              <a:t>UML 2 propose un diagramme spécifique (diagramme de paquetages). Un paquetage permet d’organiser des éléments de modélisation en groupe. Il peut contenir des classes, des cas d’utilisation, des composants, autres paquetages, …</a:t>
            </a:r>
            <a:endParaRPr lang="fr-FR" sz="2300" dirty="0" smtClean="0"/>
          </a:p>
          <a:p>
            <a:pPr>
              <a:buNone/>
            </a:pPr>
            <a:endParaRPr lang="fr-FR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42910" y="928670"/>
            <a:ext cx="7858180" cy="25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000109"/>
            <a:ext cx="464820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459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Structuration des éléments de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77500" lnSpcReduction="20000"/>
          </a:bodyPr>
          <a:lstStyle/>
          <a:p>
            <a:r>
              <a:rPr lang="fr-FR" sz="2600" dirty="0" smtClean="0"/>
              <a:t>Diagrammes de paquetages</a:t>
            </a:r>
          </a:p>
          <a:p>
            <a:endParaRPr lang="fr-FR" sz="22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pPr>
              <a:buNone/>
            </a:pPr>
            <a:endParaRPr lang="fr-FR" sz="1400" dirty="0" smtClean="0">
              <a:solidFill>
                <a:srgbClr val="000000"/>
              </a:solidFill>
              <a:latin typeface="Arial"/>
            </a:endParaRPr>
          </a:p>
          <a:p>
            <a:endParaRPr lang="fr-FR" sz="1900" dirty="0" smtClean="0">
              <a:latin typeface="Arial"/>
            </a:endParaRPr>
          </a:p>
          <a:p>
            <a:endParaRPr lang="fr-FR" sz="1900" dirty="0" smtClean="0">
              <a:latin typeface="Arial"/>
            </a:endParaRPr>
          </a:p>
          <a:p>
            <a:endParaRPr lang="fr-FR" sz="2300" dirty="0" smtClean="0">
              <a:latin typeface="Arial"/>
            </a:endParaRPr>
          </a:p>
          <a:p>
            <a:r>
              <a:rPr lang="fr-FR" sz="2300" dirty="0" smtClean="0">
                <a:latin typeface="Arial"/>
              </a:rPr>
              <a:t>En UML1, la relation entre paquetage est définie par la notion de </a:t>
            </a:r>
            <a:r>
              <a:rPr lang="fr-FR" sz="2300" b="1" dirty="0" smtClean="0">
                <a:latin typeface="Arial"/>
              </a:rPr>
              <a:t>dépendance</a:t>
            </a:r>
            <a:r>
              <a:rPr lang="fr-FR" sz="2300" dirty="0" smtClean="0">
                <a:latin typeface="Arial"/>
              </a:rPr>
              <a:t>. </a:t>
            </a:r>
          </a:p>
          <a:p>
            <a:r>
              <a:rPr lang="fr-FR" sz="2300" dirty="0" smtClean="0">
                <a:latin typeface="Arial"/>
              </a:rPr>
              <a:t>Celle-ci a été spécialisée en UML2, en deux associations de dépendances (</a:t>
            </a:r>
            <a:r>
              <a:rPr lang="fr-FR" sz="2300" b="1" dirty="0" smtClean="0">
                <a:latin typeface="Arial"/>
              </a:rPr>
              <a:t>association d’importation et association d’accès</a:t>
            </a:r>
            <a:r>
              <a:rPr lang="fr-FR" sz="2300" dirty="0" smtClean="0">
                <a:latin typeface="Arial"/>
              </a:rPr>
              <a:t>) à l’aide du stéréotype </a:t>
            </a:r>
            <a:r>
              <a:rPr lang="fr-FR" sz="2300" i="1" dirty="0" smtClean="0">
                <a:latin typeface="Arial"/>
              </a:rPr>
              <a:t>import</a:t>
            </a:r>
            <a:r>
              <a:rPr lang="fr-FR" sz="2300" dirty="0" smtClean="0">
                <a:latin typeface="Arial"/>
              </a:rPr>
              <a:t> et </a:t>
            </a:r>
            <a:r>
              <a:rPr lang="fr-FR" sz="2300" i="1" dirty="0" err="1" smtClean="0">
                <a:latin typeface="Arial"/>
              </a:rPr>
              <a:t>access</a:t>
            </a:r>
            <a:r>
              <a:rPr lang="fr-FR" sz="2300" dirty="0" smtClean="0">
                <a:latin typeface="Arial"/>
              </a:rPr>
              <a:t>. </a:t>
            </a:r>
            <a:endParaRPr lang="fr-FR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42910" y="928670"/>
            <a:ext cx="7858180" cy="2714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071546"/>
            <a:ext cx="45815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/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7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Quelques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fr-FR" dirty="0" smtClean="0"/>
          </a:p>
          <a:p>
            <a:r>
              <a:rPr lang="fr-FR" b="1" dirty="0" err="1" smtClean="0"/>
              <a:t>Poseidon</a:t>
            </a:r>
            <a:r>
              <a:rPr lang="fr-FR" b="1" dirty="0" smtClean="0"/>
              <a:t> for UML </a:t>
            </a:r>
            <a:r>
              <a:rPr lang="fr-FR" dirty="0" smtClean="0"/>
              <a:t>par </a:t>
            </a:r>
            <a:r>
              <a:rPr lang="fr-FR" dirty="0" err="1" smtClean="0"/>
              <a:t>Gentleware</a:t>
            </a:r>
            <a:r>
              <a:rPr lang="fr-FR" dirty="0" smtClean="0"/>
              <a:t> La dernière version est disponible sous forme de plug-in pour Eclipse. </a:t>
            </a:r>
          </a:p>
          <a:p>
            <a:endParaRPr lang="fr-FR" dirty="0" smtClean="0"/>
          </a:p>
          <a:p>
            <a:r>
              <a:rPr lang="fr-FR" b="1" dirty="0" smtClean="0"/>
              <a:t>Rational Rose </a:t>
            </a:r>
            <a:r>
              <a:rPr lang="fr-FR" dirty="0" smtClean="0"/>
              <a:t>et </a:t>
            </a:r>
            <a:r>
              <a:rPr lang="fr-FR" b="1" dirty="0" smtClean="0"/>
              <a:t>XDE</a:t>
            </a:r>
            <a:r>
              <a:rPr lang="fr-FR" dirty="0" smtClean="0"/>
              <a:t> par IBM XED est un plug-in pour Eclipse et Visual Studio.NET. </a:t>
            </a:r>
          </a:p>
          <a:p>
            <a:endParaRPr lang="fr-FR" dirty="0" smtClean="0"/>
          </a:p>
          <a:p>
            <a:r>
              <a:rPr lang="fr-FR" b="1" dirty="0" smtClean="0"/>
              <a:t>Visio</a:t>
            </a:r>
            <a:r>
              <a:rPr lang="fr-FR" dirty="0" smtClean="0"/>
              <a:t> par Microsoft L’outil de dessin de Microsoft, propose un plug-in pour UML qui inclut le dessin, la génération de code et l’ingénierie inverse. </a:t>
            </a:r>
          </a:p>
          <a:p>
            <a:endParaRPr lang="fr-FR" dirty="0" smtClean="0"/>
          </a:p>
          <a:p>
            <a:r>
              <a:rPr lang="fr-FR" b="1" dirty="0" smtClean="0"/>
              <a:t>Eclipse UML </a:t>
            </a:r>
            <a:r>
              <a:rPr lang="fr-FR" dirty="0" smtClean="0"/>
              <a:t>par </a:t>
            </a:r>
            <a:r>
              <a:rPr lang="fr-FR" dirty="0" err="1" smtClean="0"/>
              <a:t>Omondo</a:t>
            </a:r>
            <a:r>
              <a:rPr lang="fr-FR" dirty="0" smtClean="0"/>
              <a:t> Un plug-in gratuit pour Eclipse </a:t>
            </a:r>
          </a:p>
          <a:p>
            <a:endParaRPr lang="fr-FR" dirty="0" smtClean="0"/>
          </a:p>
          <a:p>
            <a:r>
              <a:rPr lang="fr-FR" b="1" dirty="0" err="1" smtClean="0"/>
              <a:t>StarUML</a:t>
            </a:r>
            <a:r>
              <a:rPr lang="fr-FR" dirty="0" smtClean="0"/>
              <a:t> Open plate-forme open source UML/MDA </a:t>
            </a:r>
          </a:p>
          <a:p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générale</a:t>
            </a:r>
            <a:br>
              <a:rPr lang="fr-FR" dirty="0" smtClean="0"/>
            </a:br>
            <a:r>
              <a:rPr lang="fr-FR" sz="2400" dirty="0" smtClean="0"/>
              <a:t>UML – Langage de modélisation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UML (</a:t>
            </a:r>
            <a:r>
              <a:rPr lang="fr-FR" sz="2000" dirty="0" err="1" smtClean="0"/>
              <a:t>Unified</a:t>
            </a:r>
            <a:r>
              <a:rPr lang="fr-FR" sz="2000" dirty="0" smtClean="0"/>
              <a:t> </a:t>
            </a:r>
            <a:r>
              <a:rPr lang="fr-FR" sz="2000" dirty="0" err="1" smtClean="0"/>
              <a:t>Modeling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) est le résultat de la fusion de trois méthodes Orientés Objet</a:t>
            </a:r>
          </a:p>
          <a:p>
            <a:pPr lvl="1"/>
            <a:endParaRPr lang="fr-FR" sz="2000" dirty="0" smtClean="0"/>
          </a:p>
          <a:p>
            <a:pPr lvl="1"/>
            <a:r>
              <a:rPr lang="fr-FR" sz="2000" dirty="0" smtClean="0"/>
              <a:t>OMT de James </a:t>
            </a:r>
            <a:r>
              <a:rPr lang="fr-FR" sz="2000" dirty="0" err="1" smtClean="0"/>
              <a:t>Rumbaugh</a:t>
            </a:r>
            <a:endParaRPr lang="fr-FR" sz="2000" dirty="0" smtClean="0"/>
          </a:p>
          <a:p>
            <a:pPr lvl="1"/>
            <a:r>
              <a:rPr lang="fr-FR" sz="2000" dirty="0" smtClean="0"/>
              <a:t>OOD de </a:t>
            </a:r>
            <a:r>
              <a:rPr lang="fr-FR" sz="2000" dirty="0" err="1" smtClean="0"/>
              <a:t>Grady</a:t>
            </a:r>
            <a:r>
              <a:rPr lang="fr-FR" sz="2000" dirty="0" smtClean="0"/>
              <a:t> </a:t>
            </a:r>
            <a:r>
              <a:rPr lang="fr-FR" sz="2000" dirty="0" err="1" smtClean="0"/>
              <a:t>Booch</a:t>
            </a:r>
            <a:endParaRPr lang="fr-FR" sz="2000" dirty="0" smtClean="0"/>
          </a:p>
          <a:p>
            <a:pPr lvl="1"/>
            <a:r>
              <a:rPr lang="fr-FR" sz="2000" dirty="0" smtClean="0"/>
              <a:t>OOSE de </a:t>
            </a:r>
            <a:r>
              <a:rPr lang="fr-FR" sz="2000" dirty="0" err="1" smtClean="0"/>
              <a:t>Ivar</a:t>
            </a:r>
            <a:r>
              <a:rPr lang="fr-FR" sz="2000" dirty="0" smtClean="0"/>
              <a:t> Jacobson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4929190" y="1571612"/>
            <a:ext cx="328614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57224" y="3143248"/>
            <a:ext cx="7715304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5000628" y="1643050"/>
            <a:ext cx="214314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143504" y="171448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1994 : Notation Unifiée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4536281" y="-178618"/>
            <a:ext cx="357193" cy="728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43174" y="364331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1995 : UML 1.0 (Rational Software)</a:t>
            </a:r>
            <a:endParaRPr lang="fr-FR" dirty="0"/>
          </a:p>
        </p:txBody>
      </p:sp>
      <p:sp>
        <p:nvSpPr>
          <p:cNvPr id="15" name="Flèche vers le bas 14"/>
          <p:cNvSpPr/>
          <p:nvPr/>
        </p:nvSpPr>
        <p:spPr>
          <a:xfrm>
            <a:off x="4572000" y="3929066"/>
            <a:ext cx="357190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28662" y="4286256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 : UML 1.1, 2003 UML 1.5, UML 2</a:t>
            </a:r>
            <a:br>
              <a:rPr lang="fr-FR" dirty="0" smtClean="0"/>
            </a:br>
            <a:r>
              <a:rPr lang="fr-FR" dirty="0" smtClean="0"/>
              <a:t>adopté et standardisé par l’OMG (Object Management Group)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UML – Langage de modélisation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UML n’est pas une méthode c’est un formalisme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85786" y="1643050"/>
            <a:ext cx="7572428" cy="2928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71538" y="2000240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Formalisme</a:t>
            </a:r>
            <a:br>
              <a:rPr lang="fr-FR" dirty="0" smtClean="0"/>
            </a:br>
            <a:r>
              <a:rPr lang="fr-FR" dirty="0" smtClean="0"/>
              <a:t>(langage de modélisation)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86380" y="214311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Guide Méthodologique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 rot="5400000">
            <a:off x="4257781" y="-400187"/>
            <a:ext cx="628435" cy="6715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29124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28794" y="3357562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(Méthode)</a:t>
            </a:r>
            <a:br>
              <a:rPr lang="fr-FR" dirty="0" smtClean="0"/>
            </a:br>
            <a:r>
              <a:rPr lang="fr-FR" dirty="0" smtClean="0"/>
              <a:t>exemple : RUP, XP, MDA, </a:t>
            </a:r>
            <a:r>
              <a:rPr lang="fr-FR" dirty="0" err="1" smtClean="0"/>
              <a:t>Scrum</a:t>
            </a:r>
            <a:r>
              <a:rPr lang="fr-FR" dirty="0" smtClean="0"/>
              <a:t> 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générale</a:t>
            </a:r>
            <a:br>
              <a:rPr lang="fr-FR" dirty="0" smtClean="0"/>
            </a:br>
            <a:r>
              <a:rPr lang="fr-FR" sz="2400" dirty="0" smtClean="0"/>
              <a:t>UML – Langage de modélisation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UML fourni un formalisme graphique et textuel destiné à:</a:t>
            </a:r>
          </a:p>
          <a:p>
            <a:pPr lvl="1"/>
            <a:r>
              <a:rPr lang="fr-FR" sz="1800" dirty="0" smtClean="0"/>
              <a:t>Comprendre et exprimer les besoins des utilisateurs</a:t>
            </a:r>
          </a:p>
          <a:p>
            <a:pPr lvl="1"/>
            <a:r>
              <a:rPr lang="fr-FR" sz="1800" dirty="0" smtClean="0"/>
              <a:t>Décrire les exigences fonctionnelles des systèmes</a:t>
            </a:r>
          </a:p>
          <a:p>
            <a:pPr lvl="1"/>
            <a:r>
              <a:rPr lang="fr-FR" sz="1800" dirty="0" smtClean="0"/>
              <a:t>Analyser, spécifier, représenter et documenter les systèmes</a:t>
            </a:r>
          </a:p>
          <a:p>
            <a:pPr lvl="1"/>
            <a:r>
              <a:rPr lang="fr-FR" sz="1800" dirty="0" smtClean="0"/>
              <a:t>Élaborer des architectures logicielles</a:t>
            </a:r>
          </a:p>
          <a:p>
            <a:pPr lvl="1"/>
            <a:r>
              <a:rPr lang="fr-FR" sz="1800" dirty="0" smtClean="0"/>
              <a:t>Communiquer des points de vue</a:t>
            </a:r>
          </a:p>
          <a:p>
            <a:pPr lvl="1"/>
            <a:r>
              <a:rPr lang="fr-FR" sz="1800" dirty="0" smtClean="0"/>
              <a:t>…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Notion de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41297" y="506377"/>
            <a:ext cx="8143932" cy="4214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142984"/>
            <a:ext cx="1868487" cy="1773237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5929322" y="785794"/>
            <a:ext cx="2500330" cy="10001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Méta-Modèle</a:t>
            </a:r>
            <a:endParaRPr lang="fr-FR" dirty="0"/>
          </a:p>
        </p:txBody>
      </p:sp>
      <p:sp>
        <p:nvSpPr>
          <p:cNvPr id="7" name="Explosion 1 6"/>
          <p:cNvSpPr/>
          <p:nvPr/>
        </p:nvSpPr>
        <p:spPr>
          <a:xfrm>
            <a:off x="642910" y="642918"/>
            <a:ext cx="2928958" cy="1571636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Domaine d’application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643306" y="3714752"/>
            <a:ext cx="1928826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2910" y="185736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(Hôtellerie)</a:t>
            </a:r>
            <a:endParaRPr lang="fr-FR" sz="14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72396" y="185736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(UML)</a:t>
            </a:r>
            <a:endParaRPr lang="fr-FR" sz="14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42910" y="4357694"/>
            <a:ext cx="800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Diagramme de classe représentant une application hôtelière</a:t>
            </a:r>
            <a:endParaRPr lang="fr-FR" sz="1400" i="1" dirty="0"/>
          </a:p>
        </p:txBody>
      </p:sp>
      <p:sp>
        <p:nvSpPr>
          <p:cNvPr id="12" name="Flèche droite 11"/>
          <p:cNvSpPr/>
          <p:nvPr/>
        </p:nvSpPr>
        <p:spPr>
          <a:xfrm rot="12217711">
            <a:off x="2652527" y="2074447"/>
            <a:ext cx="1143008" cy="285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9416260">
            <a:off x="5545431" y="1954287"/>
            <a:ext cx="1143008" cy="285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5400000">
            <a:off x="4179091" y="2893215"/>
            <a:ext cx="642942" cy="285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357422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Observe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929322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357422" y="335756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Représente les phénomènes d’intérêt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Notion de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3357562"/>
            <a:ext cx="8212484" cy="1785950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F07F09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On ne peut rendre compte de la complexité d'un système par une représentation unique; il est nécessaire d'avoir plusieurs points de vue complémentaires. </a:t>
            </a:r>
          </a:p>
          <a:p>
            <a:pPr lvl="0">
              <a:buClr>
                <a:srgbClr val="F07F09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Un modèle est composé de plusieurs représentations sur un système. Chacune rend compte d'un point de vue particulier. </a:t>
            </a:r>
          </a:p>
          <a:p>
            <a:pPr lvl="0">
              <a:buClr>
                <a:srgbClr val="F07F09"/>
              </a:buClr>
            </a:pPr>
            <a:r>
              <a:rPr lang="fr-FR" sz="1600" dirty="0" smtClean="0">
                <a:solidFill>
                  <a:prstClr val="black"/>
                </a:solidFill>
              </a:rPr>
              <a:t>Ces représentations peuvent cibler différents niveaux d'abstraction, et elles doivent être cohérentes </a:t>
            </a:r>
          </a:p>
          <a:p>
            <a:pPr lvl="0">
              <a:buClr>
                <a:srgbClr val="F07F09"/>
              </a:buClr>
            </a:pPr>
            <a:r>
              <a:rPr lang="fr-FR" sz="1600" i="1" dirty="0" smtClean="0">
                <a:solidFill>
                  <a:prstClr val="black"/>
                </a:solidFill>
              </a:rPr>
              <a:t>En UML, chaque représentation correspond à un type de diagramme.</a:t>
            </a:r>
            <a:endParaRPr lang="fr-FR" sz="16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500042"/>
            <a:ext cx="8143932" cy="2786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285852" y="785794"/>
            <a:ext cx="1923186" cy="5621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Fonctionnelle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14348" y="2643182"/>
            <a:ext cx="1426880" cy="5621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Statique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500298" y="2643182"/>
            <a:ext cx="1643074" cy="5621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Dynamique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214942" y="2643182"/>
            <a:ext cx="1488918" cy="562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Logique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786578" y="2643182"/>
            <a:ext cx="1488918" cy="562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Technique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857884" y="785794"/>
            <a:ext cx="1923186" cy="562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Conceptuel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500166" y="500042"/>
            <a:ext cx="155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Point de vue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5008" y="500042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Niveau d’abstraction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 rot="16200000">
            <a:off x="1817477" y="1611491"/>
            <a:ext cx="899416" cy="248153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 rot="7972731">
            <a:off x="1518823" y="2147259"/>
            <a:ext cx="899416" cy="24815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 rot="2936996">
            <a:off x="2296616" y="2153912"/>
            <a:ext cx="899416" cy="248153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 rot="7850735">
            <a:off x="5987827" y="2204489"/>
            <a:ext cx="663063" cy="2690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 rot="2737903">
            <a:off x="6933603" y="2241880"/>
            <a:ext cx="584513" cy="2575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 rot="16200000">
            <a:off x="6509980" y="1491020"/>
            <a:ext cx="500551" cy="2331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xplosion 1 11"/>
          <p:cNvSpPr/>
          <p:nvPr/>
        </p:nvSpPr>
        <p:spPr>
          <a:xfrm>
            <a:off x="5500694" y="1285860"/>
            <a:ext cx="2543569" cy="1236697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Domaine d’application</a:t>
            </a:r>
            <a:endParaRPr lang="fr-FR" sz="1400" dirty="0"/>
          </a:p>
        </p:txBody>
      </p:sp>
      <p:sp>
        <p:nvSpPr>
          <p:cNvPr id="11" name="Explosion 1 10"/>
          <p:cNvSpPr/>
          <p:nvPr/>
        </p:nvSpPr>
        <p:spPr>
          <a:xfrm>
            <a:off x="1071538" y="1285860"/>
            <a:ext cx="2543569" cy="1236697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Domaine d’application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Un diagramme UML est un schéma qui permet de donner une représentation graphique d’un système.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571472" y="1285860"/>
            <a:ext cx="8143932" cy="3714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14678" y="1643050"/>
            <a:ext cx="2857520" cy="8572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Diagramme de cas d’utilisation</a:t>
            </a:r>
            <a:br>
              <a:rPr lang="fr-FR" sz="1200" dirty="0" smtClean="0"/>
            </a:br>
            <a:r>
              <a:rPr lang="fr-FR" sz="1200" dirty="0" smtClean="0"/>
              <a:t>(Diagramme de séquence)</a:t>
            </a:r>
            <a:br>
              <a:rPr lang="fr-FR" sz="1200" dirty="0" smtClean="0"/>
            </a:br>
            <a:r>
              <a:rPr lang="fr-FR" sz="1200" dirty="0" smtClean="0"/>
              <a:t>(Diagramme d’activités)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14348" y="3500438"/>
            <a:ext cx="3286148" cy="13573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Diagramme de classes </a:t>
            </a:r>
          </a:p>
          <a:p>
            <a:r>
              <a:rPr lang="fr-FR" sz="1200" dirty="0" smtClean="0"/>
              <a:t>Diagramme d'objet </a:t>
            </a:r>
          </a:p>
          <a:p>
            <a:r>
              <a:rPr lang="fr-FR" sz="1200" dirty="0" smtClean="0"/>
              <a:t>Diagramme de composants </a:t>
            </a:r>
          </a:p>
          <a:p>
            <a:r>
              <a:rPr lang="fr-FR" sz="1200" dirty="0" smtClean="0"/>
              <a:t>Diagramme de déploiement </a:t>
            </a:r>
          </a:p>
          <a:p>
            <a:r>
              <a:rPr lang="fr-FR" sz="1200" dirty="0" smtClean="0"/>
              <a:t>Diagramme de paquetages </a:t>
            </a:r>
          </a:p>
          <a:p>
            <a:r>
              <a:rPr lang="fr-FR" sz="1200" dirty="0" smtClean="0"/>
              <a:t>Diagramme de structures composites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00694" y="3571876"/>
            <a:ext cx="3000396" cy="12858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Diagramme de séquence </a:t>
            </a:r>
          </a:p>
          <a:p>
            <a:r>
              <a:rPr lang="fr-FR" sz="1200" dirty="0" smtClean="0"/>
              <a:t>Diagramme de communication </a:t>
            </a:r>
          </a:p>
          <a:p>
            <a:r>
              <a:rPr lang="fr-FR" sz="1200" dirty="0" smtClean="0"/>
              <a:t>Diagramme d'états </a:t>
            </a:r>
          </a:p>
          <a:p>
            <a:r>
              <a:rPr lang="fr-FR" sz="1200" dirty="0" smtClean="0"/>
              <a:t>Diagramme d'activités </a:t>
            </a:r>
          </a:p>
          <a:p>
            <a:r>
              <a:rPr lang="fr-FR" sz="1200" dirty="0" smtClean="0"/>
              <a:t>Diagramme global d’interaction </a:t>
            </a:r>
          </a:p>
          <a:p>
            <a:r>
              <a:rPr lang="fr-FR" sz="1200" dirty="0" smtClean="0"/>
              <a:t>Diagramme de temps</a:t>
            </a:r>
            <a:endParaRPr lang="fr-FR" sz="1200" dirty="0"/>
          </a:p>
        </p:txBody>
      </p:sp>
      <p:sp>
        <p:nvSpPr>
          <p:cNvPr id="9" name="Flèche droite 8"/>
          <p:cNvSpPr/>
          <p:nvPr/>
        </p:nvSpPr>
        <p:spPr>
          <a:xfrm rot="16200000">
            <a:off x="4116437" y="2670117"/>
            <a:ext cx="768251" cy="285752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 rot="9295561">
            <a:off x="3239028" y="3292571"/>
            <a:ext cx="768251" cy="285752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 rot="2046093">
            <a:off x="5300433" y="3191168"/>
            <a:ext cx="768251" cy="285752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2" name="Explosion 1 11"/>
          <p:cNvSpPr/>
          <p:nvPr/>
        </p:nvSpPr>
        <p:spPr>
          <a:xfrm>
            <a:off x="3071802" y="2643182"/>
            <a:ext cx="3000396" cy="107157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Domaine d’application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42910" y="1357298"/>
            <a:ext cx="800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Services rendus par le système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57158" y="3071810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Acteurs et concepts structurant le système</a:t>
            </a:r>
            <a:endParaRPr lang="fr-FR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000760" y="2857496"/>
            <a:ext cx="2571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100" dirty="0" smtClean="0"/>
          </a:p>
          <a:p>
            <a:pPr algn="ctr"/>
            <a:r>
              <a:rPr lang="fr-FR" sz="1100" dirty="0" smtClean="0"/>
              <a:t>Fonctionnement dynamique du système</a:t>
            </a:r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4929198"/>
            <a:ext cx="8183880" cy="150019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Présentation générale</a:t>
            </a:r>
            <a:br>
              <a:rPr lang="fr-FR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Vue d’ensemble des diagrammes UML</a:t>
            </a:r>
            <a:b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fr-FR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Axe fonctionnel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4172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Diagramme de cas d’utilisation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100" dirty="0" smtClean="0"/>
              <a:t>L’axe fonctionnel s’appuie essentiellement sur le diagramme de cas d’utilisation.</a:t>
            </a:r>
          </a:p>
          <a:p>
            <a:r>
              <a:rPr lang="fr-FR" sz="2100" dirty="0" smtClean="0"/>
              <a:t>Ce diagramme permet de décrire les exigences fonctionnelles du système.</a:t>
            </a:r>
          </a:p>
          <a:p>
            <a:r>
              <a:rPr lang="fr-FR" sz="2100" dirty="0" smtClean="0"/>
              <a:t>Il détermine les frontières du système et ses relations avec son environnement.</a:t>
            </a:r>
          </a:p>
          <a:p>
            <a:r>
              <a:rPr lang="fr-FR" sz="2100" dirty="0" smtClean="0"/>
              <a:t>Il est utilisé dans l’étape de capture et de spécification des besoins.</a:t>
            </a:r>
            <a:endParaRPr lang="fr-FR" sz="2100" dirty="0"/>
          </a:p>
        </p:txBody>
      </p:sp>
      <p:sp>
        <p:nvSpPr>
          <p:cNvPr id="4" name="Rectangle 3"/>
          <p:cNvSpPr/>
          <p:nvPr/>
        </p:nvSpPr>
        <p:spPr>
          <a:xfrm>
            <a:off x="1785918" y="928670"/>
            <a:ext cx="5357850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2000232" y="1000108"/>
            <a:ext cx="714380" cy="1143008"/>
            <a:chOff x="1357290" y="1000108"/>
            <a:chExt cx="428628" cy="1000132"/>
          </a:xfrm>
        </p:grpSpPr>
        <p:sp>
          <p:nvSpPr>
            <p:cNvPr id="5" name="Ellipse 4"/>
            <p:cNvSpPr/>
            <p:nvPr/>
          </p:nvSpPr>
          <p:spPr>
            <a:xfrm>
              <a:off x="1428728" y="1000108"/>
              <a:ext cx="285752" cy="2857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1357290" y="1500174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>
              <a:off x="1428728" y="1857364"/>
              <a:ext cx="142876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6200000" flipH="1">
              <a:off x="1571604" y="1857364"/>
              <a:ext cx="142876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>
              <a:off x="1285852" y="1571612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/>
        </p:nvSpPr>
        <p:spPr>
          <a:xfrm>
            <a:off x="1928794" y="2071678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Vendeur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643438" y="1357298"/>
            <a:ext cx="2428892" cy="7143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Gestion Commande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2857488" y="1714488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1209</TotalTime>
  <Words>1285</Words>
  <Application>Microsoft Office PowerPoint</Application>
  <PresentationFormat>Affichage à l'écran (4:3)</PresentationFormat>
  <Paragraphs>382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Aspect</vt:lpstr>
      <vt:lpstr>UML</vt:lpstr>
      <vt:lpstr>PLAN</vt:lpstr>
      <vt:lpstr>Présentation générale UML – Langage de modélisation Objet</vt:lpstr>
      <vt:lpstr>Présentation générale UML – Langage de modélisation Objet</vt:lpstr>
      <vt:lpstr>Présentation générale UML – Langage de modélisation Objet</vt:lpstr>
      <vt:lpstr>Présentation générale Notion de modèle</vt:lpstr>
      <vt:lpstr>Présentation générale Notion de modèle</vt:lpstr>
      <vt:lpstr>Présentation générale Vue d’ensemble des diagrammes UML</vt:lpstr>
      <vt:lpstr>Présentation générale Vue d’ensemble des diagrammes UML Axe fonctionnel</vt:lpstr>
      <vt:lpstr>Modélisation fonctionnelle Description des cas d’utilisation</vt:lpstr>
      <vt:lpstr>Modélisation fonctionnelle Description des cas d’utilisation</vt:lpstr>
      <vt:lpstr>Présentation générale Vue d’ensemble des diagrammes UML Axe statique</vt:lpstr>
      <vt:lpstr>Présentation générale  Axe statique</vt:lpstr>
      <vt:lpstr>Présentation générale Vue d’ensemble des diagrammes UML Axe statique</vt:lpstr>
      <vt:lpstr>Présentation générale Vue d’ensemble des diagrammes UML Axe statique</vt:lpstr>
      <vt:lpstr>Présentation générale Vue d’ensemble des diagrammes UML Axe statique</vt:lpstr>
      <vt:lpstr>Présentation générale Vue d’ensemble des diagrammes UML Axe statique</vt:lpstr>
      <vt:lpstr>Présentation générale Vue d’ensemble des diagrammes UML Axe dynamique</vt:lpstr>
      <vt:lpstr>Présentation générale Vue d’ensemble des diagrammes UML Axe dynamique</vt:lpstr>
      <vt:lpstr>Présentation générale Vue d’ensemble des diagrammes UML Axe dynamique</vt:lpstr>
      <vt:lpstr>Présentation générale Vue d’ensemble des diagrammes UML Structuration des éléments de modélisation</vt:lpstr>
      <vt:lpstr>Présentation générale Vue d’ensemble des diagrammes UML Structuration des éléments de modélisation</vt:lpstr>
      <vt:lpstr>Présentation générale Quelques outils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UML</dc:title>
  <dc:creator>spericard</dc:creator>
  <cp:lastModifiedBy>Utilisateur Windows</cp:lastModifiedBy>
  <cp:revision>180</cp:revision>
  <dcterms:created xsi:type="dcterms:W3CDTF">2016-06-14T06:58:56Z</dcterms:created>
  <dcterms:modified xsi:type="dcterms:W3CDTF">2017-12-12T07:52:12Z</dcterms:modified>
</cp:coreProperties>
</file>