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3" r:id="rId5"/>
    <p:sldId id="261" r:id="rId6"/>
    <p:sldId id="262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8"/>
    <a:srgbClr val="E1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27075-C14B-40A4-B712-C37EF82237B7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D668F-C3E0-4616-B997-C265688C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668F-C3E0-4616-B997-C265688C57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21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26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07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9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11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3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45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F15D-4772-4F92-A78B-779C7D721DD8}" type="datetimeFigureOut">
              <a:rPr lang="fr-FR" smtClean="0"/>
              <a:t>27/05/2017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31640" y="2420888"/>
            <a:ext cx="72474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Fonctionnement des 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lignes de </a:t>
            </a:r>
            <a:r>
              <a:rPr lang="fr-FR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commande</a:t>
            </a:r>
          </a:p>
          <a:p>
            <a:pPr algn="r"/>
            <a:r>
              <a:rPr lang="fr-FR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pour l’export</a:t>
            </a:r>
            <a:endParaRPr lang="fr-FR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7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Gestion des erreurs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3" y="620688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 smtClean="0"/>
          </a:p>
          <a:p>
            <a:r>
              <a:rPr lang="fr-FR" sz="1600" dirty="0" smtClean="0"/>
              <a:t>Un </a:t>
            </a:r>
            <a:r>
              <a:rPr lang="fr-FR" sz="1600" dirty="0"/>
              <a:t>message d’erreur est levé si :</a:t>
            </a:r>
          </a:p>
          <a:p>
            <a:pPr lvl="0"/>
            <a:endParaRPr lang="fr-FR" sz="1600" dirty="0" smtClean="0"/>
          </a:p>
          <a:p>
            <a:pPr lvl="0"/>
            <a:endParaRPr lang="fr-F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Un </a:t>
            </a:r>
            <a:r>
              <a:rPr lang="fr-FR" sz="1600" dirty="0"/>
              <a:t>paramètre obligatoire n’a pas été saisi par </a:t>
            </a:r>
            <a:r>
              <a:rPr lang="fr-FR" sz="1600" dirty="0" smtClean="0"/>
              <a:t>l’utilisateur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/>
              <a:t>Un paramètre non connu a été </a:t>
            </a:r>
            <a:r>
              <a:rPr lang="fr-FR" sz="1600" dirty="0" smtClean="0"/>
              <a:t>saisi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/>
              <a:t>Un paramètre a été saisi avec une valeur ne faisant pas partie de la liste des valeurs </a:t>
            </a:r>
            <a:r>
              <a:rPr lang="fr-FR" sz="1600" dirty="0" smtClean="0"/>
              <a:t>autorisées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/>
              <a:t>Un paramètre dont la valeur attendue est de type </a:t>
            </a:r>
            <a:r>
              <a:rPr lang="fr-FR" sz="1600" dirty="0" err="1"/>
              <a:t>int</a:t>
            </a:r>
            <a:r>
              <a:rPr lang="fr-FR" sz="1600" dirty="0"/>
              <a:t> a été saisi avec une valeur qui n’est pas un </a:t>
            </a:r>
            <a:r>
              <a:rPr lang="fr-FR" sz="1600" dirty="0" err="1"/>
              <a:t>int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7157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Ajout d’une valeur autorisée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3" y="620688"/>
            <a:ext cx="87129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Pour </a:t>
            </a:r>
            <a:r>
              <a:rPr lang="fr-FR" sz="1200" dirty="0"/>
              <a:t>ajouter un </a:t>
            </a:r>
            <a:r>
              <a:rPr lang="fr-FR" sz="1200" dirty="0" smtClean="0"/>
              <a:t>une valeur autorisée à un paramètre :</a:t>
            </a:r>
            <a:endParaRPr lang="fr-FR" sz="1200" dirty="0"/>
          </a:p>
          <a:p>
            <a:r>
              <a:rPr lang="fr-FR" sz="1200" dirty="0"/>
              <a:t> </a:t>
            </a:r>
          </a:p>
          <a:p>
            <a:r>
              <a:rPr lang="fr-FR" sz="1200" u="sng" dirty="0" smtClean="0"/>
              <a:t>D</a:t>
            </a:r>
            <a:r>
              <a:rPr lang="fr-FR" sz="1200" dirty="0" smtClean="0"/>
              <a:t>ans </a:t>
            </a:r>
            <a:r>
              <a:rPr lang="fr-FR" sz="1200" dirty="0"/>
              <a:t>le </a:t>
            </a:r>
            <a:r>
              <a:rPr lang="fr-FR" sz="1200" dirty="0" err="1"/>
              <a:t>Dictionnary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r>
              <a:rPr lang="fr-FR" sz="1200" dirty="0"/>
              <a:t> de la classe </a:t>
            </a:r>
            <a:r>
              <a:rPr lang="fr-FR" sz="1200" dirty="0" err="1" smtClean="0"/>
              <a:t>ParametersReader</a:t>
            </a:r>
            <a:r>
              <a:rPr lang="fr-FR" sz="1200" dirty="0" smtClean="0"/>
              <a:t>, pour le paramètre souhaité,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Si il possède déjà une liste de valeurs autorisées, ajouter une nouvelle valeur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Si il ne possède pas de liste </a:t>
            </a:r>
            <a:r>
              <a:rPr lang="fr-FR" sz="1200" dirty="0"/>
              <a:t>de valeurs autorisées, </a:t>
            </a:r>
            <a:r>
              <a:rPr lang="fr-FR" sz="1200" dirty="0" smtClean="0"/>
              <a:t>cette liste en second paramètre du </a:t>
            </a:r>
            <a:r>
              <a:rPr lang="fr-FR" sz="1200" dirty="0" err="1" smtClean="0"/>
              <a:t>PrmInfos</a:t>
            </a:r>
            <a:r>
              <a:rPr lang="fr-FR" sz="1200" dirty="0" smtClean="0"/>
              <a:t> ou du </a:t>
            </a:r>
            <a:r>
              <a:rPr lang="fr-FR" sz="1200" dirty="0" err="1" smtClean="0"/>
              <a:t>OptPrmInfos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Par exemple si l’on veut pouvoir exporter au format .</a:t>
            </a:r>
            <a:r>
              <a:rPr lang="fr-FR" sz="1200" dirty="0" err="1" smtClean="0"/>
              <a:t>jpg</a:t>
            </a:r>
            <a:r>
              <a:rPr lang="fr-FR" sz="1200" dirty="0" smtClean="0"/>
              <a:t>, on va autoriser la valeur « </a:t>
            </a:r>
            <a:r>
              <a:rPr lang="fr-FR" sz="1200" dirty="0" err="1" smtClean="0"/>
              <a:t>jpg</a:t>
            </a:r>
            <a:r>
              <a:rPr lang="fr-FR" sz="1200" dirty="0" smtClean="0"/>
              <a:t> » au paramètre « f »</a:t>
            </a:r>
            <a:endParaRPr lang="fr-FR" sz="1200" dirty="0"/>
          </a:p>
          <a:p>
            <a:r>
              <a:rPr lang="fr-FR" sz="1200" dirty="0"/>
              <a:t> 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</a:t>
            </a:r>
            <a:r>
              <a:rPr lang="fr-FR" sz="1200" dirty="0">
                <a:solidFill>
                  <a:schemeClr val="tx2"/>
                </a:solidFill>
              </a:rPr>
              <a:t>{ "f",		new </a:t>
            </a:r>
            <a:r>
              <a:rPr lang="fr-FR" sz="1200" dirty="0" err="1">
                <a:solidFill>
                  <a:schemeClr val="tx2"/>
                </a:solidFill>
              </a:rPr>
              <a:t>OptPrmInfos</a:t>
            </a:r>
            <a:r>
              <a:rPr lang="fr-FR" sz="1200" dirty="0">
                <a:solidFill>
                  <a:schemeClr val="tx2"/>
                </a:solidFill>
              </a:rPr>
              <a:t>("</a:t>
            </a:r>
            <a:r>
              <a:rPr lang="fr-FR" sz="1200" dirty="0" err="1">
                <a:solidFill>
                  <a:schemeClr val="tx2"/>
                </a:solidFill>
              </a:rPr>
              <a:t>ExportFormat</a:t>
            </a:r>
            <a:r>
              <a:rPr lang="fr-FR" sz="1200" dirty="0">
                <a:solidFill>
                  <a:schemeClr val="tx2"/>
                </a:solidFill>
              </a:rPr>
              <a:t>", new string[] {"</a:t>
            </a:r>
            <a:r>
              <a:rPr lang="fr-FR" sz="1200" dirty="0" err="1">
                <a:solidFill>
                  <a:schemeClr val="tx2"/>
                </a:solidFill>
              </a:rPr>
              <a:t>png</a:t>
            </a:r>
            <a:r>
              <a:rPr lang="fr-FR" sz="1200" dirty="0">
                <a:solidFill>
                  <a:schemeClr val="tx2"/>
                </a:solidFill>
              </a:rPr>
              <a:t>", "</a:t>
            </a:r>
            <a:r>
              <a:rPr lang="fr-FR" sz="1200" dirty="0" err="1">
                <a:solidFill>
                  <a:schemeClr val="tx2"/>
                </a:solidFill>
              </a:rPr>
              <a:t>pdf</a:t>
            </a:r>
            <a:r>
              <a:rPr lang="fr-FR" sz="1200" dirty="0">
                <a:solidFill>
                  <a:schemeClr val="tx2"/>
                </a:solidFill>
              </a:rPr>
              <a:t>"}, "</a:t>
            </a:r>
            <a:r>
              <a:rPr lang="fr-FR" sz="1200" dirty="0" err="1">
                <a:solidFill>
                  <a:schemeClr val="tx2"/>
                </a:solidFill>
              </a:rPr>
              <a:t>png</a:t>
            </a:r>
            <a:r>
              <a:rPr lang="fr-FR" sz="1200" dirty="0">
                <a:solidFill>
                  <a:schemeClr val="tx2"/>
                </a:solidFill>
              </a:rPr>
              <a:t>") },</a:t>
            </a:r>
          </a:p>
          <a:p>
            <a:endParaRPr lang="fr-FR" sz="1200" dirty="0" smtClean="0"/>
          </a:p>
          <a:p>
            <a:r>
              <a:rPr lang="fr-FR" sz="1200" dirty="0" smtClean="0"/>
              <a:t>devient</a:t>
            </a:r>
          </a:p>
          <a:p>
            <a:endParaRPr lang="fr-FR" sz="1200" dirty="0"/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</a:t>
            </a:r>
            <a:r>
              <a:rPr lang="fr-FR" sz="1200" dirty="0">
                <a:solidFill>
                  <a:schemeClr val="tx2"/>
                </a:solidFill>
              </a:rPr>
              <a:t>{ "f",		new </a:t>
            </a:r>
            <a:r>
              <a:rPr lang="fr-FR" sz="1200" dirty="0" err="1">
                <a:solidFill>
                  <a:schemeClr val="tx2"/>
                </a:solidFill>
              </a:rPr>
              <a:t>OptPrmInfos</a:t>
            </a:r>
            <a:r>
              <a:rPr lang="fr-FR" sz="1200" dirty="0">
                <a:solidFill>
                  <a:schemeClr val="tx2"/>
                </a:solidFill>
              </a:rPr>
              <a:t>("</a:t>
            </a:r>
            <a:r>
              <a:rPr lang="fr-FR" sz="1200" dirty="0" err="1">
                <a:solidFill>
                  <a:schemeClr val="tx2"/>
                </a:solidFill>
              </a:rPr>
              <a:t>ExportFormat</a:t>
            </a:r>
            <a:r>
              <a:rPr lang="fr-FR" sz="1200" dirty="0">
                <a:solidFill>
                  <a:schemeClr val="tx2"/>
                </a:solidFill>
              </a:rPr>
              <a:t>", new string[] {"</a:t>
            </a:r>
            <a:r>
              <a:rPr lang="fr-FR" sz="1200" dirty="0" err="1">
                <a:solidFill>
                  <a:schemeClr val="tx2"/>
                </a:solidFill>
              </a:rPr>
              <a:t>png</a:t>
            </a:r>
            <a:r>
              <a:rPr lang="fr-FR" sz="1200" dirty="0">
                <a:solidFill>
                  <a:schemeClr val="tx2"/>
                </a:solidFill>
              </a:rPr>
              <a:t>", "</a:t>
            </a:r>
            <a:r>
              <a:rPr lang="fr-FR" sz="1200" dirty="0" err="1" smtClean="0">
                <a:solidFill>
                  <a:schemeClr val="tx2"/>
                </a:solidFill>
              </a:rPr>
              <a:t>pdf</a:t>
            </a:r>
            <a:r>
              <a:rPr lang="fr-FR" sz="1200" dirty="0" smtClean="0">
                <a:solidFill>
                  <a:schemeClr val="tx2"/>
                </a:solidFill>
              </a:rPr>
              <a:t>",</a:t>
            </a:r>
            <a:r>
              <a:rPr lang="fr-FR" sz="1200" dirty="0">
                <a:solidFill>
                  <a:schemeClr val="tx2"/>
                </a:solidFill>
              </a:rPr>
              <a:t> "</a:t>
            </a:r>
            <a:r>
              <a:rPr lang="fr-FR" sz="1200" dirty="0" err="1" smtClean="0">
                <a:solidFill>
                  <a:schemeClr val="tx2"/>
                </a:solidFill>
              </a:rPr>
              <a:t>jpg</a:t>
            </a:r>
            <a:r>
              <a:rPr lang="fr-FR" sz="1200" dirty="0" smtClean="0">
                <a:solidFill>
                  <a:schemeClr val="tx2"/>
                </a:solidFill>
              </a:rPr>
              <a:t>"}, </a:t>
            </a:r>
            <a:r>
              <a:rPr lang="fr-FR" sz="1200" dirty="0">
                <a:solidFill>
                  <a:schemeClr val="tx2"/>
                </a:solidFill>
              </a:rPr>
              <a:t>"</a:t>
            </a:r>
            <a:r>
              <a:rPr lang="fr-FR" sz="1200" dirty="0" err="1">
                <a:solidFill>
                  <a:schemeClr val="tx2"/>
                </a:solidFill>
              </a:rPr>
              <a:t>png</a:t>
            </a:r>
            <a:r>
              <a:rPr lang="fr-FR" sz="1200" dirty="0">
                <a:solidFill>
                  <a:schemeClr val="tx2"/>
                </a:solidFill>
              </a:rPr>
              <a:t>") },</a:t>
            </a:r>
          </a:p>
          <a:p>
            <a:r>
              <a:rPr lang="fr-FR" sz="1200" dirty="0"/>
              <a:t> </a:t>
            </a:r>
            <a:endParaRPr lang="fr-FR" sz="1200" dirty="0" smtClean="0"/>
          </a:p>
          <a:p>
            <a:r>
              <a:rPr lang="fr-FR" sz="1200" dirty="0" smtClean="0"/>
              <a:t>L’</a:t>
            </a:r>
            <a:r>
              <a:rPr lang="fr-FR" sz="1200" dirty="0" err="1" smtClean="0"/>
              <a:t>interpéteur</a:t>
            </a:r>
            <a:r>
              <a:rPr lang="fr-FR" sz="1200" dirty="0" smtClean="0"/>
              <a:t> ne lèvera plus d’erreur si le paramètre /</a:t>
            </a:r>
            <a:r>
              <a:rPr lang="fr-FR" sz="1200" dirty="0" err="1" smtClean="0"/>
              <a:t>f:jpg</a:t>
            </a:r>
            <a:r>
              <a:rPr lang="fr-FR" sz="1200" dirty="0" smtClean="0"/>
              <a:t> est saisie, et la valeur « </a:t>
            </a:r>
            <a:r>
              <a:rPr lang="fr-FR" sz="1200" dirty="0" err="1" smtClean="0"/>
              <a:t>jpg</a:t>
            </a:r>
            <a:r>
              <a:rPr lang="fr-FR" sz="1200" dirty="0" smtClean="0"/>
              <a:t> » sera alimenté dans l’attribut « </a:t>
            </a:r>
            <a:r>
              <a:rPr lang="fr-FR" sz="1200" dirty="0" err="1" smtClean="0"/>
              <a:t>ExportFormat</a:t>
            </a:r>
            <a:r>
              <a:rPr lang="fr-FR" sz="1200" dirty="0" smtClean="0"/>
              <a:t> » de la classe </a:t>
            </a:r>
            <a:r>
              <a:rPr lang="fr-FR" sz="1200" dirty="0" err="1" smtClean="0"/>
              <a:t>Parameters</a:t>
            </a:r>
            <a:r>
              <a:rPr lang="fr-FR" sz="1200" dirty="0" smtClean="0"/>
              <a:t>.</a:t>
            </a:r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4432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L’algorithme – 1</a:t>
            </a:r>
            <a:r>
              <a:rPr lang="fr-FR" sz="2400" baseline="30000" dirty="0" smtClean="0"/>
              <a:t>ère</a:t>
            </a:r>
            <a:r>
              <a:rPr lang="fr-FR" sz="2400" dirty="0" smtClean="0"/>
              <a:t> partie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3" y="620688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Tout d’abord </a:t>
            </a:r>
            <a:r>
              <a:rPr lang="fr-FR" sz="1200" dirty="0"/>
              <a:t>il faut savoir que les paramètres sont transmis au C# dans un tableau de string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/>
              <a:t>Donc pour une ligne comme celle-ci : </a:t>
            </a:r>
            <a:r>
              <a:rPr lang="fr-FR" sz="1200" dirty="0" err="1"/>
              <a:t>CarMasterCmdExport</a:t>
            </a:r>
            <a:r>
              <a:rPr lang="fr-FR" sz="1200" dirty="0"/>
              <a:t> « C:\monfichier.json » « C:\Planches » /s:1 /</a:t>
            </a:r>
            <a:r>
              <a:rPr lang="fr-FR" sz="1200" dirty="0" err="1"/>
              <a:t>f:png</a:t>
            </a:r>
            <a:endParaRPr lang="fr-FR" sz="1200" dirty="0"/>
          </a:p>
          <a:p>
            <a:r>
              <a:rPr lang="fr-FR" sz="1200" dirty="0"/>
              <a:t>Le C# reçoit le tableau suivant :  { « C:\monfichier.json », « C:\Planches », « /s:1 »,  « /</a:t>
            </a:r>
            <a:r>
              <a:rPr lang="fr-FR" sz="1200" dirty="0" err="1"/>
              <a:t>f:png</a:t>
            </a:r>
            <a:r>
              <a:rPr lang="fr-FR" sz="1200" dirty="0"/>
              <a:t> » }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 smtClean="0"/>
              <a:t>1 – Instanciation d’un </a:t>
            </a:r>
            <a:r>
              <a:rPr lang="fr-FR" sz="1200" dirty="0"/>
              <a:t>un objet </a:t>
            </a:r>
            <a:r>
              <a:rPr lang="fr-FR" sz="1200" dirty="0" err="1"/>
              <a:t>Parameters</a:t>
            </a:r>
            <a:r>
              <a:rPr lang="fr-FR" sz="1200" dirty="0"/>
              <a:t> dont tous les attributs sont à </a:t>
            </a:r>
            <a:r>
              <a:rPr lang="fr-FR" sz="1200" dirty="0" err="1"/>
              <a:t>null</a:t>
            </a:r>
            <a:r>
              <a:rPr lang="fr-FR" sz="1200" dirty="0" smtClean="0"/>
              <a:t>.</a:t>
            </a:r>
          </a:p>
          <a:p>
            <a:endParaRPr lang="fr-FR" sz="1200" dirty="0"/>
          </a:p>
          <a:p>
            <a:r>
              <a:rPr lang="fr-FR" sz="1200" dirty="0"/>
              <a:t>2 – </a:t>
            </a:r>
            <a:r>
              <a:rPr lang="fr-FR" sz="1200" dirty="0" smtClean="0"/>
              <a:t>On part </a:t>
            </a:r>
            <a:r>
              <a:rPr lang="fr-FR" sz="1200" dirty="0"/>
              <a:t>du principe que les deux premiers paramètres sont forcément le fichier </a:t>
            </a:r>
            <a:r>
              <a:rPr lang="fr-FR" sz="1200" dirty="0" err="1"/>
              <a:t>json</a:t>
            </a:r>
            <a:r>
              <a:rPr lang="fr-FR" sz="1200" dirty="0"/>
              <a:t> et le dossier cible. (c’est peut-être une erreur, mais c’est un parti-pris)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  Récupération de ces deux premiers paramètres, contrôle </a:t>
            </a:r>
            <a:r>
              <a:rPr lang="fr-FR" sz="1200" dirty="0"/>
              <a:t>que ce sont des chemins qui existes (</a:t>
            </a:r>
            <a:r>
              <a:rPr lang="fr-FR" sz="1200" b="1" dirty="0"/>
              <a:t>sinon levée d’exception</a:t>
            </a:r>
            <a:r>
              <a:rPr lang="fr-FR" sz="1200" dirty="0"/>
              <a:t>), </a:t>
            </a:r>
            <a:r>
              <a:rPr lang="fr-FR" sz="1200" dirty="0" smtClean="0"/>
              <a:t>et alimentation de l’objet </a:t>
            </a:r>
            <a:r>
              <a:rPr lang="fr-FR" sz="1200" dirty="0" err="1"/>
              <a:t>Parameters</a:t>
            </a:r>
            <a:r>
              <a:rPr lang="fr-FR" sz="1200" dirty="0"/>
              <a:t>.</a:t>
            </a:r>
          </a:p>
          <a:p>
            <a:endParaRPr lang="fr-FR" sz="1200" dirty="0" smtClean="0"/>
          </a:p>
          <a:p>
            <a:r>
              <a:rPr lang="fr-FR" sz="1200" dirty="0" smtClean="0"/>
              <a:t>4 </a:t>
            </a:r>
            <a:r>
              <a:rPr lang="fr-FR" sz="1200" dirty="0"/>
              <a:t>– </a:t>
            </a:r>
            <a:r>
              <a:rPr lang="fr-FR" sz="1200" dirty="0" smtClean="0"/>
              <a:t>Traitement </a:t>
            </a:r>
            <a:r>
              <a:rPr lang="fr-FR" sz="1200" dirty="0"/>
              <a:t>les paramètres suivants en partant du principe que ce sont tous des options du type </a:t>
            </a:r>
            <a:r>
              <a:rPr lang="fr-FR" sz="1200" b="1" dirty="0"/>
              <a:t>/&lt;nom&gt; :&lt;valeur&gt;</a:t>
            </a:r>
            <a:r>
              <a:rPr lang="fr-FR" sz="1200" dirty="0"/>
              <a:t> ou </a:t>
            </a:r>
            <a:r>
              <a:rPr lang="fr-FR" sz="1200" b="1" dirty="0"/>
              <a:t>/&lt;nom&gt;</a:t>
            </a:r>
            <a:r>
              <a:rPr lang="fr-FR" sz="1200" dirty="0"/>
              <a:t>. </a:t>
            </a:r>
            <a:endParaRPr lang="fr-FR" sz="1200" dirty="0" smtClean="0"/>
          </a:p>
          <a:p>
            <a:r>
              <a:rPr lang="fr-FR" sz="1200" dirty="0" smtClean="0"/>
              <a:t>Le </a:t>
            </a:r>
            <a:r>
              <a:rPr lang="fr-FR" sz="1200" dirty="0"/>
              <a:t>traitement est </a:t>
            </a:r>
            <a:r>
              <a:rPr lang="fr-FR" sz="1200" dirty="0" smtClean="0"/>
              <a:t>détaillé sur la diapo suivante.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8760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L’algorithme – 1</a:t>
            </a:r>
            <a:r>
              <a:rPr lang="fr-FR" sz="2400" baseline="30000" dirty="0" smtClean="0"/>
              <a:t>ère</a:t>
            </a:r>
            <a:r>
              <a:rPr lang="fr-FR" sz="2400" dirty="0" smtClean="0"/>
              <a:t> partie – Traitement des options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3" y="620688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 partir de l’indice 2, </a:t>
            </a:r>
            <a:r>
              <a:rPr lang="fr-FR" sz="1200" dirty="0" smtClean="0"/>
              <a:t>le tableau des arguments (ou paramètres) est parcouru </a:t>
            </a:r>
            <a:r>
              <a:rPr lang="fr-FR" sz="1200" dirty="0"/>
              <a:t>et pour chaque paramètre </a:t>
            </a:r>
            <a:r>
              <a:rPr lang="fr-FR" sz="1200" dirty="0" smtClean="0"/>
              <a:t>:</a:t>
            </a:r>
          </a:p>
          <a:p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Extraction du nom du paramètre qui est </a:t>
            </a:r>
            <a:r>
              <a:rPr lang="fr-FR" sz="1200" dirty="0" smtClean="0"/>
              <a:t>:</a:t>
            </a:r>
            <a:endParaRPr lang="fr-F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La sous-chaîne après « / » et avant « : » pour les paramètres qui ont une valeur (qui ont un « : »)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La sous-chaîne après « / » pour les paramètres qui n’ont pas de valeur  (qui n’ont pas de « : </a:t>
            </a:r>
            <a:r>
              <a:rPr lang="fr-FR" sz="1200" dirty="0" smtClean="0"/>
              <a:t>»)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Extraction de la valeur du paramètre qui est </a:t>
            </a:r>
            <a:r>
              <a:rPr lang="fr-FR" sz="1200" dirty="0" smtClean="0"/>
              <a:t> :</a:t>
            </a:r>
            <a:endParaRPr lang="fr-F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Si il y a « : », la sous-chaine après « : »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Si il n’y a pas « : », on a affaire à un paramètre de type booléen et sa présence seule signifie que la valeur du booléen est à vrai (Note, un paramètre booléen ne peut être un paramètre obligatoire (ah… en écrivant cette phrase, je crois qu’il y a une coquille dans mon code J</a:t>
            </a:r>
            <a:r>
              <a:rPr lang="fr-FR" sz="1200" dirty="0" smtClean="0"/>
              <a:t>)).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Recherche du </a:t>
            </a:r>
            <a:r>
              <a:rPr lang="fr-FR" sz="1200" dirty="0"/>
              <a:t>nom </a:t>
            </a:r>
            <a:r>
              <a:rPr lang="fr-FR" sz="1200" dirty="0" smtClean="0"/>
              <a:t>du paramètre dans </a:t>
            </a:r>
            <a:r>
              <a:rPr lang="fr-FR" sz="1200" dirty="0"/>
              <a:t>le </a:t>
            </a:r>
            <a:r>
              <a:rPr lang="fr-FR" sz="1200" dirty="0" err="1"/>
              <a:t>dictionnary</a:t>
            </a:r>
            <a:r>
              <a:rPr lang="fr-FR" sz="1200" dirty="0"/>
              <a:t> (les noms servent de clé</a:t>
            </a:r>
            <a:r>
              <a:rPr lang="fr-FR" sz="1200" dirty="0" smtClean="0"/>
              <a:t>).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Si le nom du paramètre saisi n’est pas dans le </a:t>
            </a:r>
            <a:r>
              <a:rPr lang="fr-FR" sz="1200" dirty="0" err="1"/>
              <a:t>dictionnary</a:t>
            </a:r>
            <a:r>
              <a:rPr lang="fr-FR" sz="1200" dirty="0"/>
              <a:t>, </a:t>
            </a:r>
            <a:r>
              <a:rPr lang="fr-FR" sz="1200" b="1" dirty="0" smtClean="0"/>
              <a:t>une exception est levée.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Récupération du </a:t>
            </a:r>
            <a:r>
              <a:rPr lang="fr-FR" sz="1200" dirty="0" err="1"/>
              <a:t>PrmInfos</a:t>
            </a:r>
            <a:r>
              <a:rPr lang="fr-FR" sz="1200" dirty="0"/>
              <a:t> ou </a:t>
            </a:r>
            <a:r>
              <a:rPr lang="fr-FR" sz="1200" dirty="0" err="1"/>
              <a:t>OptPrmInfo</a:t>
            </a:r>
            <a:r>
              <a:rPr lang="fr-FR" sz="1200" dirty="0"/>
              <a:t> qui est en valeur dans le </a:t>
            </a:r>
            <a:r>
              <a:rPr lang="fr-FR" sz="1200" dirty="0" err="1" smtClean="0"/>
              <a:t>Dictionnary</a:t>
            </a:r>
            <a:r>
              <a:rPr lang="fr-FR" sz="1200" dirty="0" smtClean="0"/>
              <a:t>. Ce </a:t>
            </a:r>
            <a:r>
              <a:rPr lang="fr-FR" sz="1200" dirty="0" err="1"/>
              <a:t>PrmInfos</a:t>
            </a:r>
            <a:r>
              <a:rPr lang="fr-FR" sz="1200" dirty="0"/>
              <a:t> ou </a:t>
            </a:r>
            <a:r>
              <a:rPr lang="fr-FR" sz="1200" dirty="0" err="1"/>
              <a:t>OptPrmInfo</a:t>
            </a:r>
            <a:r>
              <a:rPr lang="fr-FR" sz="1200" dirty="0"/>
              <a:t> contient </a:t>
            </a:r>
            <a:r>
              <a:rPr lang="fr-FR" sz="1200" dirty="0" smtClean="0"/>
              <a:t>entre autre le </a:t>
            </a:r>
            <a:r>
              <a:rPr lang="fr-FR" sz="1200" dirty="0"/>
              <a:t>nom de l’attribut à alimenter sur </a:t>
            </a:r>
            <a:r>
              <a:rPr lang="fr-FR" sz="1200" dirty="0" smtClean="0"/>
              <a:t>l’objet </a:t>
            </a:r>
            <a:r>
              <a:rPr lang="fr-FR" sz="1200" dirty="0" err="1" smtClean="0"/>
              <a:t>Parameters</a:t>
            </a:r>
            <a:r>
              <a:rPr lang="fr-FR" sz="120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Avec le nom de l’attribut et par réflexion </a:t>
            </a:r>
            <a:r>
              <a:rPr lang="fr-FR" sz="1200" dirty="0" smtClean="0"/>
              <a:t>récupération du </a:t>
            </a:r>
            <a:r>
              <a:rPr lang="fr-FR" sz="1200" dirty="0"/>
              <a:t>setter du </a:t>
            </a:r>
            <a:r>
              <a:rPr lang="fr-FR" sz="1200" dirty="0" err="1"/>
              <a:t>Parameters</a:t>
            </a:r>
            <a:r>
              <a:rPr lang="fr-FR" sz="1200" dirty="0"/>
              <a:t> correspondant à </a:t>
            </a:r>
            <a:r>
              <a:rPr lang="fr-FR" sz="1200" dirty="0" smtClean="0"/>
              <a:t>l’attribut.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Par réflexion, </a:t>
            </a:r>
            <a:r>
              <a:rPr lang="fr-FR" sz="1200" dirty="0" smtClean="0"/>
              <a:t>récupération sur le setter du </a:t>
            </a:r>
            <a:r>
              <a:rPr lang="fr-FR" sz="1200" dirty="0"/>
              <a:t>type de paramètre attendu </a:t>
            </a:r>
            <a:r>
              <a:rPr lang="fr-FR" sz="1200" dirty="0" smtClean="0"/>
              <a:t>(type </a:t>
            </a:r>
            <a:r>
              <a:rPr lang="fr-FR" sz="1200" dirty="0"/>
              <a:t>du paramètre à passer au setter</a:t>
            </a:r>
            <a:r>
              <a:rPr lang="fr-FR" sz="1200" dirty="0" smtClean="0"/>
              <a:t>).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Si </a:t>
            </a:r>
            <a:r>
              <a:rPr lang="fr-FR" sz="1200" dirty="0"/>
              <a:t>la valeur ne correspond </a:t>
            </a:r>
            <a:r>
              <a:rPr lang="fr-FR" sz="1200" dirty="0" smtClean="0"/>
              <a:t>pas au type attendu alors </a:t>
            </a:r>
            <a:r>
              <a:rPr lang="fr-FR" sz="1200" b="1" dirty="0" smtClean="0"/>
              <a:t>levé d’une </a:t>
            </a:r>
            <a:r>
              <a:rPr lang="fr-FR" sz="1200" b="1" dirty="0"/>
              <a:t>erreur</a:t>
            </a:r>
            <a:r>
              <a:rPr lang="fr-FR" sz="1200" dirty="0"/>
              <a:t> (le seul cas où </a:t>
            </a:r>
            <a:r>
              <a:rPr lang="fr-FR" sz="1200" dirty="0" smtClean="0"/>
              <a:t>c’est testé c’est </a:t>
            </a:r>
            <a:r>
              <a:rPr lang="fr-FR" sz="1200" dirty="0"/>
              <a:t>si </a:t>
            </a:r>
            <a:r>
              <a:rPr lang="fr-FR" sz="1200" dirty="0" smtClean="0"/>
              <a:t>un </a:t>
            </a: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smtClean="0"/>
              <a:t>est attendu et </a:t>
            </a:r>
            <a:r>
              <a:rPr lang="fr-FR" sz="1200" dirty="0"/>
              <a:t>que la valeur n’en est pas un</a:t>
            </a:r>
            <a:r>
              <a:rPr lang="fr-FR" sz="1200" dirty="0" smtClean="0"/>
              <a:t>).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Si </a:t>
            </a:r>
            <a:r>
              <a:rPr lang="fr-FR" sz="1200" dirty="0" smtClean="0"/>
              <a:t>le </a:t>
            </a:r>
            <a:r>
              <a:rPr lang="fr-FR" sz="1200" dirty="0" err="1" smtClean="0"/>
              <a:t>PrmInfos</a:t>
            </a:r>
            <a:r>
              <a:rPr lang="fr-FR" sz="1200" dirty="0" smtClean="0"/>
              <a:t> </a:t>
            </a:r>
            <a:r>
              <a:rPr lang="fr-FR" sz="1200" dirty="0"/>
              <a:t>ou </a:t>
            </a:r>
            <a:r>
              <a:rPr lang="fr-FR" sz="1200" dirty="0" err="1"/>
              <a:t>OptPrmInfos</a:t>
            </a:r>
            <a:r>
              <a:rPr lang="fr-FR" sz="1200" dirty="0"/>
              <a:t> a une liste de valeurs autorisées, je vérifie que la valeur est dans cette liste, si elle n’y est pas </a:t>
            </a:r>
            <a:r>
              <a:rPr lang="fr-FR" sz="1200" b="1" dirty="0" smtClean="0"/>
              <a:t>une erreur est levée.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Par réflexion toujours, </a:t>
            </a:r>
            <a:r>
              <a:rPr lang="fr-FR" sz="1200" dirty="0" smtClean="0"/>
              <a:t>alimentation de </a:t>
            </a:r>
            <a:r>
              <a:rPr lang="fr-FR" sz="1200" dirty="0"/>
              <a:t>l’attribut du </a:t>
            </a:r>
            <a:r>
              <a:rPr lang="fr-FR" sz="1200" dirty="0" err="1"/>
              <a:t>Parameters</a:t>
            </a:r>
            <a:r>
              <a:rPr lang="fr-FR" sz="1200" dirty="0"/>
              <a:t> via le setter avec la valeur trouvée plus </a:t>
            </a:r>
            <a:r>
              <a:rPr lang="fr-FR" sz="1200" dirty="0" smtClean="0"/>
              <a:t>haut.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/>
              <a:t>A partir de là soit une erreur a été levée, soit tous les paramètres saisis sur la ligne de commande ont été posés sur mon objet </a:t>
            </a:r>
            <a:r>
              <a:rPr lang="fr-FR" sz="1200" dirty="0" err="1"/>
              <a:t>Parameters</a:t>
            </a:r>
            <a:r>
              <a:rPr lang="fr-FR" sz="1200" dirty="0" smtClean="0"/>
              <a:t>.</a:t>
            </a:r>
          </a:p>
          <a:p>
            <a:endParaRPr lang="fr-FR" sz="1200" dirty="0"/>
          </a:p>
          <a:p>
            <a:r>
              <a:rPr lang="fr-FR" sz="1200" dirty="0"/>
              <a:t>Déjà on est pas mal</a:t>
            </a:r>
            <a:r>
              <a:rPr lang="fr-FR" sz="1200" dirty="0" smtClean="0"/>
              <a:t>.</a:t>
            </a:r>
          </a:p>
          <a:p>
            <a:endParaRPr lang="fr-FR" sz="1200" dirty="0"/>
          </a:p>
          <a:p>
            <a:r>
              <a:rPr lang="fr-FR" sz="1200" dirty="0" smtClean="0"/>
              <a:t>Voyons la diapo suivante pour la deuxième partie.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8048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L’algorithme – 2ème partie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3" y="620688"/>
            <a:ext cx="87129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L’objet </a:t>
            </a:r>
            <a:r>
              <a:rPr lang="fr-FR" sz="1200" dirty="0" err="1"/>
              <a:t>parameters</a:t>
            </a:r>
            <a:r>
              <a:rPr lang="fr-FR" sz="1200" dirty="0"/>
              <a:t> dont tous les attributs sont initialisé à </a:t>
            </a:r>
            <a:r>
              <a:rPr lang="fr-FR" sz="1200" dirty="0" err="1"/>
              <a:t>null</a:t>
            </a:r>
            <a:r>
              <a:rPr lang="fr-FR" sz="1200" dirty="0"/>
              <a:t> (donc tous </a:t>
            </a:r>
            <a:r>
              <a:rPr lang="fr-FR" sz="1200" dirty="0" err="1"/>
              <a:t>Nullable</a:t>
            </a:r>
            <a:r>
              <a:rPr lang="fr-FR" sz="1200" dirty="0"/>
              <a:t>) ne peut, à la fin de </a:t>
            </a:r>
            <a:r>
              <a:rPr lang="fr-FR" sz="1200" dirty="0" smtClean="0"/>
              <a:t>l’</a:t>
            </a:r>
            <a:r>
              <a:rPr lang="fr-FR" sz="1200" dirty="0" err="1" smtClean="0"/>
              <a:t>algo</a:t>
            </a:r>
            <a:r>
              <a:rPr lang="fr-FR" sz="1200" dirty="0" smtClean="0"/>
              <a:t> </a:t>
            </a:r>
            <a:r>
              <a:rPr lang="fr-FR" sz="1200" dirty="0"/>
              <a:t>avoir un des attributs qui reste à </a:t>
            </a:r>
            <a:r>
              <a:rPr lang="fr-FR" sz="1200" dirty="0" err="1"/>
              <a:t>null</a:t>
            </a:r>
            <a:r>
              <a:rPr lang="fr-FR" sz="1200" dirty="0"/>
              <a:t>, sinon c’est qu’il y a un problème dans la ligne de commande.</a:t>
            </a:r>
          </a:p>
          <a:p>
            <a:r>
              <a:rPr lang="fr-FR" sz="1200" dirty="0"/>
              <a:t>Donc la suite </a:t>
            </a:r>
            <a:r>
              <a:rPr lang="fr-FR" sz="1200" dirty="0" smtClean="0"/>
              <a:t>va faire en sorte que l’objet </a:t>
            </a:r>
            <a:r>
              <a:rPr lang="fr-FR" sz="1200" dirty="0" err="1" smtClean="0"/>
              <a:t>Parameters</a:t>
            </a:r>
            <a:r>
              <a:rPr lang="fr-FR" sz="1200" dirty="0" smtClean="0"/>
              <a:t> soit complet</a:t>
            </a:r>
            <a:r>
              <a:rPr lang="fr-FR" sz="1200" dirty="0"/>
              <a:t> :</a:t>
            </a:r>
          </a:p>
          <a:p>
            <a:r>
              <a:rPr lang="fr-FR" sz="1200" dirty="0"/>
              <a:t>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Boucle </a:t>
            </a:r>
            <a:r>
              <a:rPr lang="fr-FR" sz="1200" dirty="0"/>
              <a:t>sur tous les </a:t>
            </a:r>
            <a:r>
              <a:rPr lang="fr-FR" sz="1200" dirty="0" err="1"/>
              <a:t>PrmInfos</a:t>
            </a:r>
            <a:r>
              <a:rPr lang="fr-FR" sz="1200" dirty="0"/>
              <a:t>/</a:t>
            </a:r>
            <a:r>
              <a:rPr lang="fr-FR" sz="1200" dirty="0" err="1"/>
              <a:t>OptPrmInfos</a:t>
            </a:r>
            <a:r>
              <a:rPr lang="fr-FR" sz="1200" dirty="0"/>
              <a:t> du </a:t>
            </a:r>
            <a:r>
              <a:rPr lang="fr-FR" sz="1200" dirty="0" err="1"/>
              <a:t>Dictionnay</a:t>
            </a:r>
            <a:r>
              <a:rPr lang="fr-FR" sz="1200" dirty="0"/>
              <a:t> (boucle sur les Values), et pour </a:t>
            </a:r>
            <a:r>
              <a:rPr lang="fr-FR" sz="1200" dirty="0" smtClean="0"/>
              <a:t>chacun :</a:t>
            </a:r>
            <a:endParaRPr lang="fr-F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Récupèration</a:t>
            </a:r>
            <a:r>
              <a:rPr lang="fr-FR" sz="1200" dirty="0" smtClean="0"/>
              <a:t> du </a:t>
            </a:r>
            <a:r>
              <a:rPr lang="fr-FR" sz="1200" dirty="0"/>
              <a:t>nom de l’attribut sur l’objet </a:t>
            </a:r>
            <a:r>
              <a:rPr lang="fr-FR" sz="1200" dirty="0" err="1" smtClean="0"/>
              <a:t>Parameters</a:t>
            </a:r>
            <a:r>
              <a:rPr lang="fr-FR" sz="1200" dirty="0" smtClean="0"/>
              <a:t>.</a:t>
            </a:r>
            <a:endParaRPr lang="fr-F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Récupération de </a:t>
            </a:r>
            <a:r>
              <a:rPr lang="fr-FR" sz="1200" dirty="0"/>
              <a:t>la méthode getter correspondante de </a:t>
            </a:r>
            <a:r>
              <a:rPr lang="fr-FR" sz="1200" dirty="0" smtClean="0"/>
              <a:t>l’objet </a:t>
            </a:r>
            <a:r>
              <a:rPr lang="fr-FR" sz="1200" dirty="0" err="1" smtClean="0"/>
              <a:t>Parameters</a:t>
            </a:r>
            <a:r>
              <a:rPr lang="fr-FR" sz="1200" dirty="0" smtClean="0"/>
              <a:t>.</a:t>
            </a:r>
            <a:endParaRPr lang="fr-F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A partir du getter, et par </a:t>
            </a:r>
            <a:r>
              <a:rPr lang="fr-FR" sz="1200" dirty="0" smtClean="0"/>
              <a:t>réflexion, </a:t>
            </a:r>
            <a:r>
              <a:rPr lang="fr-FR" sz="1200" dirty="0" err="1" smtClean="0"/>
              <a:t>récupèration</a:t>
            </a:r>
            <a:r>
              <a:rPr lang="fr-FR" sz="1200" dirty="0" smtClean="0"/>
              <a:t> de </a:t>
            </a:r>
            <a:r>
              <a:rPr lang="fr-FR" sz="1200" dirty="0"/>
              <a:t>la valeur de l’attribut de l’objet </a:t>
            </a:r>
            <a:r>
              <a:rPr lang="fr-FR" sz="1200" dirty="0" err="1" smtClean="0"/>
              <a:t>Parameters</a:t>
            </a:r>
            <a:r>
              <a:rPr lang="fr-FR" sz="1200" dirty="0" smtClean="0"/>
              <a:t>.</a:t>
            </a:r>
            <a:endParaRPr lang="fr-FR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200" dirty="0"/>
              <a:t>Si la valeur n’est pas nulle, c’est que l’attribut a été alimenté par la 1</a:t>
            </a:r>
            <a:r>
              <a:rPr lang="fr-FR" sz="1200" baseline="30000" dirty="0"/>
              <a:t>ère</a:t>
            </a:r>
            <a:r>
              <a:rPr lang="fr-FR" sz="1200" dirty="0"/>
              <a:t> partie de l’</a:t>
            </a:r>
            <a:r>
              <a:rPr lang="fr-FR" sz="1200" dirty="0" err="1"/>
              <a:t>algo</a:t>
            </a:r>
            <a:r>
              <a:rPr lang="fr-FR" sz="1200" dirty="0"/>
              <a:t> vue plus haut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 </a:t>
            </a:r>
            <a:r>
              <a:rPr lang="fr-FR" sz="1200" dirty="0"/>
              <a:t>ok la ligne de commande </a:t>
            </a:r>
            <a:r>
              <a:rPr lang="fr-FR" sz="1200" dirty="0" smtClean="0"/>
              <a:t>a </a:t>
            </a:r>
            <a:r>
              <a:rPr lang="fr-FR" sz="1200" dirty="0"/>
              <a:t>permis de </a:t>
            </a:r>
            <a:r>
              <a:rPr lang="fr-FR" sz="1200" dirty="0" smtClean="0"/>
              <a:t>l’alimenter.</a:t>
            </a:r>
            <a:endParaRPr lang="fr-FR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sz="1200" dirty="0"/>
              <a:t>Si la valeur est nulle, il s’agit d’un paramètre non saisi dans la ligne de commande et donc l’attribut n’a pas été alimenté par la 1</a:t>
            </a:r>
            <a:r>
              <a:rPr lang="fr-FR" sz="1200" baseline="30000" dirty="0"/>
              <a:t>ère</a:t>
            </a:r>
            <a:r>
              <a:rPr lang="fr-FR" sz="1200" dirty="0"/>
              <a:t> partie de l’</a:t>
            </a:r>
            <a:r>
              <a:rPr lang="fr-FR" sz="1200" dirty="0" err="1"/>
              <a:t>algo</a:t>
            </a:r>
            <a:r>
              <a:rPr lang="fr-FR" sz="1200" dirty="0"/>
              <a:t>. </a:t>
            </a:r>
            <a:endParaRPr lang="fr-FR" sz="1200" dirty="0" smtClean="0"/>
          </a:p>
          <a:p>
            <a:pPr lvl="2"/>
            <a:r>
              <a:rPr lang="fr-FR" sz="1200" dirty="0" smtClean="0"/>
              <a:t>     Deux </a:t>
            </a:r>
            <a:r>
              <a:rPr lang="fr-FR" sz="1200" dirty="0"/>
              <a:t>cas 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fr-FR" sz="1200" dirty="0"/>
              <a:t>Il s’agit d’un paramètre optionnel (</a:t>
            </a:r>
            <a:r>
              <a:rPr lang="fr-FR" sz="1200" dirty="0" err="1"/>
              <a:t>OptPrmInfos</a:t>
            </a:r>
            <a:r>
              <a:rPr lang="fr-FR" sz="1200" dirty="0"/>
              <a:t>), tout va bien : 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Récupération </a:t>
            </a:r>
            <a:r>
              <a:rPr lang="fr-FR" sz="1200" dirty="0"/>
              <a:t>la valeur par défaut sur mon </a:t>
            </a:r>
            <a:r>
              <a:rPr lang="fr-FR" sz="1200" dirty="0" err="1" smtClean="0"/>
              <a:t>OptPrmInfos</a:t>
            </a:r>
            <a:r>
              <a:rPr lang="fr-FR" sz="1200" dirty="0"/>
              <a:t>.</a:t>
            </a:r>
            <a:endParaRPr lang="fr-FR" sz="1200" dirty="0"/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fr-FR" sz="1200" dirty="0"/>
              <a:t>Grace au nom d’attribut du </a:t>
            </a:r>
            <a:r>
              <a:rPr lang="fr-FR" sz="1200" dirty="0" err="1"/>
              <a:t>Parameters</a:t>
            </a:r>
            <a:r>
              <a:rPr lang="fr-FR" sz="1200" dirty="0"/>
              <a:t> récupéré plus haut, et par réflexion, </a:t>
            </a:r>
            <a:r>
              <a:rPr lang="fr-FR" sz="1200" dirty="0" smtClean="0"/>
              <a:t>récupération de </a:t>
            </a:r>
            <a:r>
              <a:rPr lang="fr-FR" sz="1200" dirty="0"/>
              <a:t>la méthode setter de </a:t>
            </a:r>
            <a:r>
              <a:rPr lang="fr-FR" sz="1200" dirty="0" smtClean="0"/>
              <a:t>l’objet </a:t>
            </a:r>
            <a:r>
              <a:rPr lang="fr-FR" sz="1200" dirty="0" err="1" smtClean="0"/>
              <a:t>Parameters</a:t>
            </a:r>
            <a:r>
              <a:rPr lang="fr-FR" sz="1200" dirty="0" smtClean="0"/>
              <a:t>.</a:t>
            </a:r>
            <a:endParaRPr lang="fr-FR" sz="1200" dirty="0"/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fr-FR" sz="1200" dirty="0"/>
              <a:t>Grace au </a:t>
            </a:r>
            <a:r>
              <a:rPr lang="fr-FR" sz="1200" dirty="0" smtClean="0"/>
              <a:t>setter, </a:t>
            </a:r>
            <a:r>
              <a:rPr lang="fr-FR" sz="1200" dirty="0"/>
              <a:t>et par </a:t>
            </a:r>
            <a:r>
              <a:rPr lang="fr-FR" sz="1200" dirty="0" smtClean="0"/>
              <a:t>réflexion, alimentation de </a:t>
            </a:r>
            <a:r>
              <a:rPr lang="fr-FR" sz="1200" dirty="0"/>
              <a:t>l’attribut du </a:t>
            </a:r>
            <a:r>
              <a:rPr lang="fr-FR" sz="1200" dirty="0" err="1"/>
              <a:t>Parameters</a:t>
            </a:r>
            <a:r>
              <a:rPr lang="fr-FR" sz="1200" dirty="0"/>
              <a:t> avec la valeur par défaut.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fr-FR" sz="1200" dirty="0"/>
              <a:t>Il s’agit d’un paramètre obligatoire (</a:t>
            </a:r>
            <a:r>
              <a:rPr lang="fr-FR" sz="1200" dirty="0" err="1"/>
              <a:t>PrmInfos</a:t>
            </a:r>
            <a:r>
              <a:rPr lang="fr-FR" sz="1200" dirty="0"/>
              <a:t>), rien ne va plus :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fr-FR" sz="1200" dirty="0"/>
              <a:t>Etant obligatoire, il n’a pas de valeur par défaut (normal), </a:t>
            </a:r>
            <a:r>
              <a:rPr lang="fr-FR" sz="1200" dirty="0" smtClean="0"/>
              <a:t>il n’y a </a:t>
            </a:r>
            <a:r>
              <a:rPr lang="fr-FR" sz="1200" dirty="0"/>
              <a:t>donc pas de moyen de l’alimenter si la ligne de commande ne le défini pas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 </a:t>
            </a:r>
            <a:r>
              <a:rPr lang="fr-FR" sz="1200" b="1" dirty="0" smtClean="0"/>
              <a:t>levée d’une erreur</a:t>
            </a:r>
            <a:endParaRPr lang="fr-FR" sz="1200" dirty="0"/>
          </a:p>
          <a:p>
            <a:r>
              <a:rPr lang="fr-FR" sz="1200" dirty="0"/>
              <a:t> </a:t>
            </a:r>
          </a:p>
          <a:p>
            <a:r>
              <a:rPr lang="fr-FR" sz="1200" dirty="0"/>
              <a:t>A cette étape soit une erreur a été </a:t>
            </a:r>
            <a:r>
              <a:rPr lang="fr-FR" sz="1200" dirty="0" smtClean="0"/>
              <a:t>levée, </a:t>
            </a:r>
            <a:r>
              <a:rPr lang="fr-FR" sz="1200" dirty="0"/>
              <a:t>soit </a:t>
            </a:r>
            <a:r>
              <a:rPr lang="fr-FR" sz="1200" dirty="0" smtClean="0"/>
              <a:t>l’objet </a:t>
            </a:r>
            <a:r>
              <a:rPr lang="fr-FR" sz="1200" dirty="0" err="1"/>
              <a:t>Parameters</a:t>
            </a:r>
            <a:r>
              <a:rPr lang="fr-FR" sz="1200" dirty="0"/>
              <a:t> a tous ces attributs alimentés avec les paramètres saisi sur la ligne de commande ou avec les valeurs par défaut.</a:t>
            </a:r>
          </a:p>
          <a:p>
            <a:r>
              <a:rPr lang="fr-FR" sz="1200" dirty="0"/>
              <a:t>Donc la ligne de commande a été interprétée et </a:t>
            </a:r>
            <a:r>
              <a:rPr lang="fr-FR" sz="1200" dirty="0" smtClean="0"/>
              <a:t>l’objet </a:t>
            </a:r>
            <a:r>
              <a:rPr lang="fr-FR" sz="1200" dirty="0" err="1"/>
              <a:t>Parameters</a:t>
            </a:r>
            <a:r>
              <a:rPr lang="fr-FR" sz="1200" dirty="0"/>
              <a:t> est prêt à âtre transmis pour fournir les paramètres aux traitements.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/>
              <a:t>Notes 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Quand je lève une erreur, c’est en précisant un message d’erreur. Cette erreur est catchée au plus haut et dans ce cas </a:t>
            </a:r>
            <a:r>
              <a:rPr lang="fr-FR" sz="1200" dirty="0" smtClean="0"/>
              <a:t>le </a:t>
            </a:r>
            <a:r>
              <a:rPr lang="fr-FR" sz="1200" dirty="0"/>
              <a:t>message d’erreur </a:t>
            </a:r>
            <a:r>
              <a:rPr lang="fr-FR" sz="1200" dirty="0" smtClean="0"/>
              <a:t>précisé </a:t>
            </a:r>
            <a:r>
              <a:rPr lang="fr-FR" sz="1200" dirty="0"/>
              <a:t>suivi de </a:t>
            </a:r>
            <a:r>
              <a:rPr lang="fr-FR" sz="1200" dirty="0" smtClean="0"/>
              <a:t>l’usage sont affichés.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Une autre vérification est </a:t>
            </a:r>
            <a:r>
              <a:rPr lang="fr-FR" sz="1200" dirty="0" smtClean="0"/>
              <a:t>faite </a:t>
            </a:r>
            <a:r>
              <a:rPr lang="fr-FR" sz="1200" dirty="0"/>
              <a:t>au cours de l’</a:t>
            </a:r>
            <a:r>
              <a:rPr lang="fr-FR" sz="1200" dirty="0" err="1"/>
              <a:t>algo</a:t>
            </a:r>
            <a:r>
              <a:rPr lang="fr-FR" sz="1200" dirty="0"/>
              <a:t> : si un des paramètres rencontrés est « / ? » </a:t>
            </a:r>
            <a:r>
              <a:rPr lang="fr-FR" sz="1200" dirty="0" smtClean="0"/>
              <a:t>une </a:t>
            </a:r>
            <a:r>
              <a:rPr lang="fr-FR" sz="1200" dirty="0"/>
              <a:t>erreur </a:t>
            </a:r>
            <a:r>
              <a:rPr lang="fr-FR" sz="1200" smtClean="0"/>
              <a:t>est levée sans </a:t>
            </a:r>
            <a:r>
              <a:rPr lang="fr-FR" sz="1200" dirty="0"/>
              <a:t>message spécifique ce qui provoque l’affichage de l’usage seul</a:t>
            </a:r>
            <a:r>
              <a:rPr lang="fr-FR" sz="1200" dirty="0" smtClean="0"/>
              <a:t>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6659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>
            <a:normAutofit/>
          </a:bodyPr>
          <a:lstStyle/>
          <a:p>
            <a:endParaRPr lang="fr-FR" sz="18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Sommaire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715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ligne de commande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235" y="739868"/>
            <a:ext cx="8528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La ligne de commande est composé de quatre éléments :</a:t>
            </a:r>
          </a:p>
          <a:p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Le nom </a:t>
            </a:r>
            <a:r>
              <a:rPr lang="fr-FR" sz="1200" dirty="0"/>
              <a:t>du programme : </a:t>
            </a:r>
            <a:r>
              <a:rPr lang="fr-FR" sz="1200" dirty="0" err="1" smtClean="0"/>
              <a:t>CardMasterCmdExport</a:t>
            </a: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Le chemin du fichier du projet </a:t>
            </a:r>
            <a:r>
              <a:rPr lang="fr-FR" sz="1200" dirty="0" err="1" smtClean="0"/>
              <a:t>json</a:t>
            </a: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Le chemin de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Les paramètres d’exportation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 smtClean="0"/>
              <a:t>Ce qui donne par exemple : </a:t>
            </a:r>
          </a:p>
          <a:p>
            <a:endParaRPr lang="fr-FR" sz="1200" dirty="0"/>
          </a:p>
          <a:p>
            <a:pPr algn="ctr"/>
            <a:r>
              <a:rPr lang="fr-FR" sz="1200" dirty="0" err="1" smtClean="0">
                <a:solidFill>
                  <a:schemeClr val="tx2"/>
                </a:solidFill>
              </a:rPr>
              <a:t>CardMasterCmdExport</a:t>
            </a:r>
            <a:r>
              <a:rPr lang="fr-FR" sz="1200" dirty="0" smtClean="0">
                <a:solidFill>
                  <a:schemeClr val="tx2"/>
                </a:solidFill>
              </a:rPr>
              <a:t> "C:\Naruto.json</a:t>
            </a:r>
            <a:r>
              <a:rPr lang="fr-FR" sz="1200" dirty="0">
                <a:solidFill>
                  <a:schemeClr val="tx2"/>
                </a:solidFill>
              </a:rPr>
              <a:t>" "</a:t>
            </a:r>
            <a:r>
              <a:rPr lang="fr-FR" sz="1200" dirty="0" smtClean="0">
                <a:solidFill>
                  <a:schemeClr val="tx2"/>
                </a:solidFill>
              </a:rPr>
              <a:t>F:\Planches\" </a:t>
            </a:r>
            <a:r>
              <a:rPr lang="fr-FR" sz="1200" dirty="0">
                <a:solidFill>
                  <a:schemeClr val="tx2"/>
                </a:solidFill>
              </a:rPr>
              <a:t>/</a:t>
            </a:r>
            <a:r>
              <a:rPr lang="fr-FR" sz="1200" dirty="0" err="1">
                <a:solidFill>
                  <a:schemeClr val="tx2"/>
                </a:solidFill>
              </a:rPr>
              <a:t>m:board</a:t>
            </a:r>
            <a:r>
              <a:rPr lang="fr-FR" sz="1200" dirty="0">
                <a:solidFill>
                  <a:schemeClr val="tx2"/>
                </a:solidFill>
              </a:rPr>
              <a:t> /s:1 /</a:t>
            </a:r>
            <a:r>
              <a:rPr lang="fr-FR" sz="1200" dirty="0" err="1">
                <a:solidFill>
                  <a:schemeClr val="tx2"/>
                </a:solidFill>
              </a:rPr>
              <a:t>backside</a:t>
            </a:r>
            <a:endParaRPr lang="fr-F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7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Les paramètres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1" y="671691"/>
            <a:ext cx="87849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Les paramètres sont préfixés de « / » et permettent de définir comment sera effectué l’exportation.</a:t>
            </a:r>
          </a:p>
          <a:p>
            <a:endParaRPr lang="fr-FR" sz="1200" u="sng" dirty="0" smtClean="0"/>
          </a:p>
          <a:p>
            <a:endParaRPr lang="fr-FR" sz="1200" u="sng" dirty="0" smtClean="0"/>
          </a:p>
          <a:p>
            <a:r>
              <a:rPr lang="fr-FR" sz="1200" u="sng" dirty="0" smtClean="0"/>
              <a:t>Il existe deux sortes de paramètres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Les paramètres obligatoires : </a:t>
            </a:r>
          </a:p>
          <a:p>
            <a:pPr lvl="1"/>
            <a:r>
              <a:rPr lang="fr-FR" sz="1200" dirty="0" smtClean="0"/>
              <a:t>Ce sont des paramètres </a:t>
            </a:r>
            <a:r>
              <a:rPr lang="fr-FR" sz="1200" dirty="0"/>
              <a:t>que l’utilisateur </a:t>
            </a:r>
            <a:r>
              <a:rPr lang="fr-FR" sz="1200" u="sng" dirty="0"/>
              <a:t>doit</a:t>
            </a:r>
            <a:r>
              <a:rPr lang="fr-FR" sz="1200" dirty="0"/>
              <a:t> définir car </a:t>
            </a:r>
            <a:r>
              <a:rPr lang="fr-FR" sz="1200" dirty="0" smtClean="0"/>
              <a:t>ils n’ont </a:t>
            </a:r>
            <a:r>
              <a:rPr lang="fr-FR" sz="1200" dirty="0"/>
              <a:t>pas de </a:t>
            </a:r>
            <a:r>
              <a:rPr lang="fr-FR" sz="1200" dirty="0" smtClean="0"/>
              <a:t>valeur </a:t>
            </a:r>
            <a:r>
              <a:rPr lang="fr-FR" sz="1200" dirty="0"/>
              <a:t>par défaut.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Les paramètres optionnels :</a:t>
            </a:r>
          </a:p>
          <a:p>
            <a:pPr lvl="1"/>
            <a:r>
              <a:rPr lang="fr-FR" sz="1200" dirty="0" smtClean="0"/>
              <a:t>Ce sont des paramètres que l’utilisateur n’est pas obligé de définir. Ces paramètres ont une valeur </a:t>
            </a:r>
            <a:r>
              <a:rPr lang="fr-FR" sz="1200" dirty="0"/>
              <a:t>par défaut</a:t>
            </a:r>
            <a:r>
              <a:rPr lang="fr-FR" sz="1200" dirty="0" smtClean="0"/>
              <a:t>.</a:t>
            </a:r>
          </a:p>
          <a:p>
            <a:pPr marL="0" lvl="1"/>
            <a:endParaRPr lang="fr-FR" sz="1200" dirty="0"/>
          </a:p>
          <a:p>
            <a:pPr marL="0" lvl="1"/>
            <a:endParaRPr lang="fr-FR" sz="1200" dirty="0" smtClean="0"/>
          </a:p>
          <a:p>
            <a:pPr marL="0" lvl="1"/>
            <a:r>
              <a:rPr lang="fr-FR" sz="1200" u="sng" dirty="0" smtClean="0"/>
              <a:t>Les paramètres peuvent être « à valeur » ou « à présence »</a:t>
            </a:r>
          </a:p>
          <a:p>
            <a:pPr marL="0" lvl="1"/>
            <a:endParaRPr lang="fr-FR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Les paramètres « à valeur » doivent… avoir une valeur, et se présentent sous cette forme : /&lt;</a:t>
            </a:r>
            <a:r>
              <a:rPr lang="fr-FR" sz="1200" dirty="0" err="1" smtClean="0"/>
              <a:t>nom_paramètre</a:t>
            </a:r>
            <a:r>
              <a:rPr lang="fr-FR" sz="1200" dirty="0" smtClean="0"/>
              <a:t>&gt;:&lt;</a:t>
            </a:r>
            <a:r>
              <a:rPr lang="fr-FR" sz="1200" dirty="0" err="1" smtClean="0"/>
              <a:t>valeur_paramètre</a:t>
            </a:r>
            <a:r>
              <a:rPr lang="fr-FR" sz="1200" dirty="0" smtClean="0"/>
              <a:t>&gt;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Les paramètre « à présence » doivent être présent dans la ligne de commande. Ils correspondent à un </a:t>
            </a:r>
            <a:r>
              <a:rPr lang="fr-FR" sz="1200" dirty="0" err="1" smtClean="0"/>
              <a:t>bouléen</a:t>
            </a:r>
            <a:r>
              <a:rPr lang="fr-FR" sz="1200" dirty="0" smtClean="0"/>
              <a:t> à « </a:t>
            </a:r>
            <a:r>
              <a:rPr lang="fr-FR" sz="1200" dirty="0" err="1" smtClean="0"/>
              <a:t>true</a:t>
            </a:r>
            <a:r>
              <a:rPr lang="fr-FR" sz="1200" dirty="0" smtClean="0"/>
              <a:t> » si ils sont présents ou à « false » si il sont absents. Ils se présentent sous cette forme : /&lt;</a:t>
            </a:r>
            <a:r>
              <a:rPr lang="fr-FR" sz="1200" dirty="0" err="1" smtClean="0"/>
              <a:t>nom_paramètre</a:t>
            </a:r>
            <a:r>
              <a:rPr lang="fr-FR" sz="1200" dirty="0" smtClean="0"/>
              <a:t>&gt;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0" lvl="1"/>
            <a:endParaRPr lang="fr-FR" sz="1200" dirty="0" smtClean="0"/>
          </a:p>
          <a:p>
            <a:pPr marL="0" lvl="1"/>
            <a:r>
              <a:rPr lang="fr-FR" sz="1200" u="sng" dirty="0" smtClean="0"/>
              <a:t>Il existe trois types de valeurs de paramètre :</a:t>
            </a:r>
          </a:p>
          <a:p>
            <a:pPr marL="0" lvl="1"/>
            <a:endParaRPr lang="fr-FR" sz="1200" dirty="0" smtClean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Chaînes de caractère : </a:t>
            </a:r>
            <a:r>
              <a:rPr lang="fr-FR" sz="1200" dirty="0"/>
              <a:t>/&lt;</a:t>
            </a:r>
            <a:r>
              <a:rPr lang="fr-FR" sz="1200" dirty="0" err="1"/>
              <a:t>nom_paramètre</a:t>
            </a:r>
            <a:r>
              <a:rPr lang="fr-FR" sz="1200" dirty="0"/>
              <a:t>&gt;:&lt;</a:t>
            </a:r>
            <a:r>
              <a:rPr lang="fr-FR" sz="1200" dirty="0" err="1" smtClean="0"/>
              <a:t>valeur_paramètre_string</a:t>
            </a:r>
            <a:r>
              <a:rPr lang="fr-FR" sz="1200" dirty="0" smtClean="0"/>
              <a:t>&gt; : accepte n’importe quel valeur sans espace ni « : »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Entier : </a:t>
            </a:r>
            <a:r>
              <a:rPr lang="fr-FR" sz="1200" dirty="0"/>
              <a:t>/&lt;</a:t>
            </a:r>
            <a:r>
              <a:rPr lang="fr-FR" sz="1200" dirty="0" err="1"/>
              <a:t>nom_paramètre</a:t>
            </a:r>
            <a:r>
              <a:rPr lang="fr-FR" sz="1200" dirty="0"/>
              <a:t>&gt;:&lt;</a:t>
            </a:r>
            <a:r>
              <a:rPr lang="fr-FR" sz="1200" dirty="0" err="1" smtClean="0"/>
              <a:t>valeur_paramètre_int</a:t>
            </a:r>
            <a:r>
              <a:rPr lang="fr-FR" sz="1200" dirty="0" smtClean="0"/>
              <a:t>&gt; : accepte les entiers seulement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Booléen : </a:t>
            </a:r>
            <a:r>
              <a:rPr lang="fr-FR" sz="1200" dirty="0"/>
              <a:t>/&lt;</a:t>
            </a:r>
            <a:r>
              <a:rPr lang="fr-FR" sz="1200" dirty="0" err="1"/>
              <a:t>nom_paramètre</a:t>
            </a:r>
            <a:r>
              <a:rPr lang="fr-FR" sz="1200" dirty="0" smtClean="0"/>
              <a:t>&gt; : n’a pas de valeur, sa présence ou son absence sert de valeur</a:t>
            </a:r>
            <a:endParaRPr lang="fr-FR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fr-FR" sz="1200" u="sng" dirty="0" smtClean="0"/>
              <a:t>Restriction de saisie </a:t>
            </a:r>
            <a:r>
              <a:rPr lang="fr-FR" sz="1200" u="sng" dirty="0"/>
              <a:t>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0" lvl="1"/>
            <a:r>
              <a:rPr lang="fr-FR" sz="1200" dirty="0" smtClean="0"/>
              <a:t>Les paramètres dont les valeurs sont de type « chaîne de caractères » ou « entier » peuvent avoir une liste de valeurs autorisées.</a:t>
            </a:r>
          </a:p>
        </p:txBody>
      </p:sp>
    </p:spTree>
    <p:extLst>
      <p:ext uri="{BB962C8B-B14F-4D97-AF65-F5344CB8AC3E}">
        <p14:creationId xmlns:p14="http://schemas.microsoft.com/office/powerpoint/2010/main" val="216270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 paramètre /?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1" y="671691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Il existe un paramètre particulier qui permet l’affichage de l’usage de la fonction d’exportation en ligne de commande.</a:t>
            </a:r>
          </a:p>
          <a:p>
            <a:endParaRPr lang="fr-FR" sz="1200" dirty="0" smtClean="0"/>
          </a:p>
          <a:p>
            <a:r>
              <a:rPr lang="fr-FR" sz="1200" dirty="0" smtClean="0"/>
              <a:t>C’est le paramètre /?</a:t>
            </a:r>
          </a:p>
          <a:p>
            <a:endParaRPr lang="fr-FR" sz="1200" dirty="0"/>
          </a:p>
          <a:p>
            <a:r>
              <a:rPr lang="fr-FR" sz="1200" dirty="0" smtClean="0"/>
              <a:t>Quelques soient les paramètres saisis, si l’un d’entre eux est le paramètre d’usage « /? » l’usage sera affiché et la commande ignorée.</a:t>
            </a:r>
          </a:p>
        </p:txBody>
      </p:sp>
    </p:spTree>
    <p:extLst>
      <p:ext uri="{BB962C8B-B14F-4D97-AF65-F5344CB8AC3E}">
        <p14:creationId xmlns:p14="http://schemas.microsoft.com/office/powerpoint/2010/main" val="384440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Ajout d’un paramètre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51520" y="692696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200" dirty="0"/>
              <a:t>L’ajout d’un paramètre consiste à faire en sorte qu’un nouveau paramètre saisissable en ligne de commande puisse être </a:t>
            </a:r>
            <a:r>
              <a:rPr lang="fr-FR" sz="1200" dirty="0" smtClean="0"/>
              <a:t>interprété </a:t>
            </a:r>
            <a:r>
              <a:rPr lang="fr-FR" sz="1200" dirty="0"/>
              <a:t>par le </a:t>
            </a:r>
            <a:r>
              <a:rPr lang="fr-FR" sz="1200" dirty="0" smtClean="0"/>
              <a:t>C# </a:t>
            </a:r>
            <a:r>
              <a:rPr lang="fr-FR" sz="1200" dirty="0"/>
              <a:t>et sa valeur mise à disposition pour le </a:t>
            </a:r>
            <a:r>
              <a:rPr lang="fr-FR" sz="1200" dirty="0" smtClean="0"/>
              <a:t>logiciel d’exportation.</a:t>
            </a:r>
          </a:p>
          <a:p>
            <a:pPr algn="just"/>
            <a:endParaRPr lang="fr-FR" sz="1200" dirty="0"/>
          </a:p>
          <a:p>
            <a:pPr algn="just"/>
            <a:r>
              <a:rPr lang="fr-FR" sz="1200" dirty="0" smtClean="0"/>
              <a:t>Pour cela nous disposons de deux classes :</a:t>
            </a:r>
          </a:p>
          <a:p>
            <a:pPr algn="just"/>
            <a:endParaRPr lang="fr-FR" sz="1200" dirty="0"/>
          </a:p>
          <a:p>
            <a:pPr algn="just"/>
            <a:r>
              <a:rPr lang="fr-FR" sz="1200" u="sng" dirty="0" err="1" smtClean="0"/>
              <a:t>Parameters</a:t>
            </a:r>
            <a:r>
              <a:rPr lang="fr-FR" sz="1200" u="sng" dirty="0" smtClean="0"/>
              <a:t>:</a:t>
            </a:r>
          </a:p>
          <a:p>
            <a:pPr marL="444500" algn="just"/>
            <a:r>
              <a:rPr lang="fr-FR" sz="1200" dirty="0" smtClean="0"/>
              <a:t>Objet C# ne contenant que des attributs correspondant à tous les paramètres qu’il est possible de saisir en ligne de commande.</a:t>
            </a:r>
          </a:p>
          <a:p>
            <a:pPr algn="just"/>
            <a:endParaRPr lang="fr-FR" sz="1200" dirty="0"/>
          </a:p>
          <a:p>
            <a:pPr algn="just"/>
            <a:endParaRPr lang="fr-FR" sz="1200" dirty="0" smtClean="0"/>
          </a:p>
          <a:p>
            <a:pPr algn="just"/>
            <a:r>
              <a:rPr lang="fr-FR" sz="1200" dirty="0" err="1" smtClean="0"/>
              <a:t>ParametersReader</a:t>
            </a:r>
            <a:endParaRPr lang="fr-FR" sz="1200" dirty="0" smtClean="0"/>
          </a:p>
          <a:p>
            <a:pPr marL="444500" algn="just"/>
            <a:r>
              <a:rPr lang="fr-FR" sz="1200" dirty="0" smtClean="0"/>
              <a:t>Classe d’interprétation de la ligne de commande dont le rôle est d’</a:t>
            </a:r>
            <a:r>
              <a:rPr lang="fr-FR" sz="1200" dirty="0" err="1" smtClean="0"/>
              <a:t>intérpréter</a:t>
            </a:r>
            <a:r>
              <a:rPr lang="fr-FR" sz="1200" dirty="0" smtClean="0"/>
              <a:t> la ligne de commande, et soit </a:t>
            </a:r>
          </a:p>
          <a:p>
            <a:pPr marL="615950" indent="-171450" algn="just">
              <a:buFont typeface="Arial" panose="020B0604020202020204" pitchFamily="34" charset="0"/>
              <a:buChar char="•"/>
            </a:pPr>
            <a:r>
              <a:rPr lang="fr-FR" sz="1200" dirty="0" smtClean="0"/>
              <a:t>De lever une erreur si la ligne de commande n’est pas correcte (ce qui provoque l’affichage d’une erreur puis de l’usage dans la fenêtre de sortie)</a:t>
            </a:r>
          </a:p>
          <a:p>
            <a:pPr marL="615950" indent="-171450" algn="just">
              <a:buFont typeface="Arial" panose="020B0604020202020204" pitchFamily="34" charset="0"/>
              <a:buChar char="•"/>
            </a:pPr>
            <a:r>
              <a:rPr lang="fr-FR" sz="1200" dirty="0" smtClean="0"/>
              <a:t>D’alimenter l’objet </a:t>
            </a:r>
            <a:r>
              <a:rPr lang="fr-FR" sz="1200" dirty="0" err="1" smtClean="0"/>
              <a:t>Parameters</a:t>
            </a:r>
            <a:r>
              <a:rPr lang="fr-FR" sz="1200" dirty="0" smtClean="0"/>
              <a:t> et de le mettre à </a:t>
            </a:r>
            <a:r>
              <a:rPr lang="fr-FR" sz="1200" dirty="0" err="1" smtClean="0"/>
              <a:t>dispostion</a:t>
            </a:r>
            <a:r>
              <a:rPr lang="fr-FR" sz="1200" dirty="0" smtClean="0"/>
              <a:t> du fonctionnel du programme qui lancera l »exportation.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0156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Ajout d’un paramètre - Pas à pas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0" y="671691"/>
            <a:ext cx="796872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1200" b="1" dirty="0" smtClean="0"/>
              <a:t>Projet </a:t>
            </a:r>
            <a:r>
              <a:rPr lang="fr-FR" sz="1200" b="1" dirty="0" err="1" smtClean="0"/>
              <a:t>CardMasterCmdExport</a:t>
            </a:r>
            <a:endParaRPr lang="fr-FR" sz="1200" b="1" dirty="0" smtClean="0"/>
          </a:p>
          <a:p>
            <a:pPr lvl="0"/>
            <a:endParaRPr lang="fr-FR" sz="1200" b="1" dirty="0" smtClean="0"/>
          </a:p>
          <a:p>
            <a:pPr lvl="1"/>
            <a:r>
              <a:rPr lang="fr-FR" sz="1200" b="1" dirty="0" smtClean="0"/>
              <a:t>Classe </a:t>
            </a:r>
            <a:r>
              <a:rPr lang="fr-FR" sz="1200" b="1" dirty="0" err="1" smtClean="0"/>
              <a:t>Parameters</a:t>
            </a:r>
            <a:endParaRPr lang="fr-FR" sz="1200" b="1" dirty="0" smtClean="0"/>
          </a:p>
          <a:p>
            <a:pPr lvl="1"/>
            <a:endParaRPr lang="fr-FR" sz="1200" dirty="0"/>
          </a:p>
          <a:p>
            <a:pPr lvl="1"/>
            <a:r>
              <a:rPr lang="fr-FR" sz="1200" dirty="0" smtClean="0"/>
              <a:t>	Ajouter </a:t>
            </a:r>
            <a:r>
              <a:rPr lang="fr-FR" sz="1200" dirty="0"/>
              <a:t>un attribut getter/setter de type </a:t>
            </a:r>
            <a:r>
              <a:rPr lang="fr-FR" sz="1200" dirty="0" err="1"/>
              <a:t>Nullable</a:t>
            </a:r>
            <a:r>
              <a:rPr lang="fr-FR" sz="1200" dirty="0"/>
              <a:t> et l’initialiser à </a:t>
            </a:r>
            <a:r>
              <a:rPr lang="fr-FR" sz="1200" dirty="0" err="1" smtClean="0"/>
              <a:t>null</a:t>
            </a:r>
            <a:r>
              <a:rPr lang="fr-FR" sz="1200" dirty="0" smtClean="0"/>
              <a:t>.</a:t>
            </a:r>
          </a:p>
          <a:p>
            <a:pPr lvl="1"/>
            <a:r>
              <a:rPr lang="fr-FR" sz="1200" dirty="0" smtClean="0"/>
              <a:t>	Les </a:t>
            </a:r>
            <a:r>
              <a:rPr lang="fr-FR" sz="1200" dirty="0"/>
              <a:t>types autorisés sont string, </a:t>
            </a:r>
            <a:r>
              <a:rPr lang="fr-FR" sz="1200" dirty="0" err="1"/>
              <a:t>int</a:t>
            </a:r>
            <a:r>
              <a:rPr lang="fr-FR" sz="1200" dirty="0"/>
              <a:t>? Et </a:t>
            </a:r>
            <a:r>
              <a:rPr lang="fr-FR" sz="1200" dirty="0" err="1"/>
              <a:t>bool</a:t>
            </a:r>
            <a:r>
              <a:rPr lang="fr-FR" sz="1200" dirty="0"/>
              <a:t>?</a:t>
            </a:r>
          </a:p>
          <a:p>
            <a:pPr lvl="1"/>
            <a:endParaRPr lang="fr-FR" sz="1200" dirty="0" smtClean="0"/>
          </a:p>
          <a:p>
            <a:pPr lvl="1"/>
            <a:endParaRPr lang="fr-FR" sz="1200" dirty="0" smtClean="0"/>
          </a:p>
          <a:p>
            <a:pPr lvl="1"/>
            <a:r>
              <a:rPr lang="fr-FR" sz="1200" b="1" dirty="0" smtClean="0"/>
              <a:t>Classe </a:t>
            </a:r>
            <a:r>
              <a:rPr lang="fr-FR" sz="1200" b="1" dirty="0" err="1"/>
              <a:t>ParametersReader</a:t>
            </a:r>
            <a:endParaRPr lang="fr-FR" sz="1200" b="1" dirty="0"/>
          </a:p>
          <a:p>
            <a:pPr lvl="1"/>
            <a:endParaRPr lang="fr-FR" sz="1200" dirty="0" smtClean="0"/>
          </a:p>
          <a:p>
            <a:pPr lvl="2"/>
            <a:r>
              <a:rPr lang="fr-FR" sz="1200" dirty="0" smtClean="0"/>
              <a:t>Dans </a:t>
            </a:r>
            <a:r>
              <a:rPr lang="fr-FR" sz="1200" dirty="0"/>
              <a:t>le </a:t>
            </a:r>
            <a:r>
              <a:rPr lang="fr-FR" sz="1200" dirty="0" err="1"/>
              <a:t>Dictionnary</a:t>
            </a:r>
            <a:r>
              <a:rPr lang="fr-FR" sz="1200" dirty="0"/>
              <a:t> </a:t>
            </a:r>
            <a:r>
              <a:rPr lang="fr-FR" sz="1200" dirty="0" err="1" smtClean="0"/>
              <a:t>parameters</a:t>
            </a:r>
            <a:endParaRPr lang="fr-FR" sz="1200" dirty="0"/>
          </a:p>
          <a:p>
            <a:pPr lvl="2"/>
            <a:r>
              <a:rPr lang="fr-FR" sz="1200" dirty="0"/>
              <a:t>Ajouter un paramètre </a:t>
            </a:r>
            <a:r>
              <a:rPr lang="fr-FR" sz="1200" dirty="0" smtClean="0"/>
              <a:t>avec</a:t>
            </a:r>
            <a:endParaRPr lang="fr-FR" sz="1200" dirty="0"/>
          </a:p>
          <a:p>
            <a:pPr lvl="3"/>
            <a:r>
              <a:rPr lang="fr-FR" sz="1200" b="1" dirty="0" smtClean="0"/>
              <a:t>Clé:</a:t>
            </a:r>
            <a:r>
              <a:rPr lang="fr-FR" sz="1200" dirty="0" smtClean="0"/>
              <a:t> le </a:t>
            </a:r>
            <a:r>
              <a:rPr lang="fr-FR" sz="1200" dirty="0"/>
              <a:t>nom du paramètre tel qui sera saisi dans la ligne de commande. </a:t>
            </a:r>
            <a:endParaRPr lang="fr-FR" sz="1200" dirty="0" smtClean="0"/>
          </a:p>
          <a:p>
            <a:pPr lvl="3"/>
            <a:r>
              <a:rPr lang="fr-FR" sz="1200" dirty="0" smtClean="0"/>
              <a:t>	Par exemple</a:t>
            </a:r>
            <a:r>
              <a:rPr lang="fr-FR" sz="1200" dirty="0"/>
              <a:t> : </a:t>
            </a:r>
          </a:p>
          <a:p>
            <a:pPr lvl="4"/>
            <a:r>
              <a:rPr lang="fr-FR" sz="1200" dirty="0" smtClean="0"/>
              <a:t>- si </a:t>
            </a:r>
            <a:r>
              <a:rPr lang="fr-FR" sz="1200" dirty="0"/>
              <a:t>on veut utiliser le paramètre /toto, le nom du paramètre à préciser sera « toto »</a:t>
            </a:r>
          </a:p>
          <a:p>
            <a:pPr lvl="4"/>
            <a:r>
              <a:rPr lang="fr-FR" sz="1200" dirty="0" smtClean="0"/>
              <a:t>- si </a:t>
            </a:r>
            <a:r>
              <a:rPr lang="fr-FR" sz="1200" dirty="0"/>
              <a:t>on veut utiliser le paramètre /</a:t>
            </a:r>
            <a:r>
              <a:rPr lang="fr-FR" sz="1200" dirty="0" err="1"/>
              <a:t>titi:valeur_de_titi</a:t>
            </a:r>
            <a:r>
              <a:rPr lang="fr-FR" sz="1200" dirty="0"/>
              <a:t>, le nom du paramètre à préciser sera « titi »</a:t>
            </a:r>
          </a:p>
          <a:p>
            <a:pPr lvl="3"/>
            <a:endParaRPr lang="fr-FR" sz="1200" dirty="0" smtClean="0"/>
          </a:p>
          <a:p>
            <a:pPr lvl="3"/>
            <a:r>
              <a:rPr lang="fr-FR" sz="1200" b="1" dirty="0" smtClean="0"/>
              <a:t>Valeur:</a:t>
            </a:r>
            <a:r>
              <a:rPr lang="fr-FR" sz="1200" dirty="0" smtClean="0"/>
              <a:t> </a:t>
            </a:r>
            <a:r>
              <a:rPr lang="fr-FR" sz="1200" dirty="0"/>
              <a:t>au choix :</a:t>
            </a:r>
          </a:p>
          <a:p>
            <a:pPr lvl="4"/>
            <a:r>
              <a:rPr lang="fr-FR" sz="1200" dirty="0" smtClean="0"/>
              <a:t>- un </a:t>
            </a:r>
            <a:r>
              <a:rPr lang="fr-FR" sz="1200" dirty="0" err="1"/>
              <a:t>object</a:t>
            </a:r>
            <a:r>
              <a:rPr lang="fr-FR" sz="1200" dirty="0"/>
              <a:t> </a:t>
            </a:r>
            <a:r>
              <a:rPr lang="fr-FR" sz="1200" dirty="0" err="1"/>
              <a:t>PrmInfos</a:t>
            </a:r>
            <a:r>
              <a:rPr lang="fr-FR" sz="1200" dirty="0"/>
              <a:t> pour les paramètres obligatoires, avec comme paramètres</a:t>
            </a:r>
          </a:p>
          <a:p>
            <a:pPr lvl="5"/>
            <a:r>
              <a:rPr lang="fr-FR" sz="1200" dirty="0" smtClean="0"/>
              <a:t>- le </a:t>
            </a:r>
            <a:r>
              <a:rPr lang="fr-FR" sz="1200" dirty="0"/>
              <a:t>nom de l’attribut de l’objet </a:t>
            </a:r>
            <a:r>
              <a:rPr lang="fr-FR" sz="1200" dirty="0" err="1"/>
              <a:t>Parameters</a:t>
            </a:r>
            <a:r>
              <a:rPr lang="fr-FR" sz="1200" dirty="0"/>
              <a:t> définit à l’étape 3</a:t>
            </a:r>
          </a:p>
          <a:p>
            <a:pPr lvl="5"/>
            <a:r>
              <a:rPr lang="fr-FR" sz="1200" dirty="0" smtClean="0"/>
              <a:t>- optionnellement </a:t>
            </a:r>
            <a:r>
              <a:rPr lang="fr-FR" sz="1200" dirty="0"/>
              <a:t>un tableau de string définissant les valeurs autorisées</a:t>
            </a:r>
          </a:p>
          <a:p>
            <a:pPr lvl="4"/>
            <a:r>
              <a:rPr lang="fr-FR" sz="1200" dirty="0" smtClean="0"/>
              <a:t>- un </a:t>
            </a:r>
            <a:r>
              <a:rPr lang="fr-FR" sz="1200" dirty="0" err="1"/>
              <a:t>object</a:t>
            </a:r>
            <a:r>
              <a:rPr lang="fr-FR" sz="1200" dirty="0"/>
              <a:t> </a:t>
            </a:r>
            <a:r>
              <a:rPr lang="fr-FR" sz="1200" dirty="0" err="1"/>
              <a:t>OptPrmInfos</a:t>
            </a:r>
            <a:r>
              <a:rPr lang="fr-FR" sz="1200" dirty="0"/>
              <a:t> pour les paramètres optionnels, avec comme paramètres</a:t>
            </a:r>
          </a:p>
          <a:p>
            <a:pPr lvl="5"/>
            <a:r>
              <a:rPr lang="fr-FR" sz="1200" dirty="0" smtClean="0"/>
              <a:t>- le </a:t>
            </a:r>
            <a:r>
              <a:rPr lang="fr-FR" sz="1200" dirty="0"/>
              <a:t>nom de l’attribut de l’objet </a:t>
            </a:r>
            <a:r>
              <a:rPr lang="fr-FR" sz="1200" dirty="0" err="1"/>
              <a:t>Parameters</a:t>
            </a:r>
            <a:r>
              <a:rPr lang="fr-FR" sz="1200" dirty="0"/>
              <a:t> définit à l’étape 3</a:t>
            </a:r>
          </a:p>
          <a:p>
            <a:pPr lvl="5"/>
            <a:r>
              <a:rPr lang="fr-FR" sz="1200" dirty="0" smtClean="0"/>
              <a:t>- optionnellement </a:t>
            </a:r>
            <a:r>
              <a:rPr lang="fr-FR" sz="1200" dirty="0"/>
              <a:t>un tableau de string définissant les valeurs autorisées</a:t>
            </a:r>
          </a:p>
          <a:p>
            <a:pPr lvl="5"/>
            <a:r>
              <a:rPr lang="fr-FR" sz="1200" dirty="0" smtClean="0"/>
              <a:t>- une </a:t>
            </a:r>
            <a:r>
              <a:rPr lang="fr-FR" sz="1200" dirty="0"/>
              <a:t>valeur par défaut</a:t>
            </a:r>
          </a:p>
          <a:p>
            <a:pPr lvl="1"/>
            <a:r>
              <a:rPr lang="fr-FR" sz="1200" dirty="0"/>
              <a:t> </a:t>
            </a:r>
          </a:p>
          <a:p>
            <a:pPr lvl="1"/>
            <a:r>
              <a:rPr lang="fr-FR" sz="1200" b="1" dirty="0" smtClean="0"/>
              <a:t>Classe Usage</a:t>
            </a:r>
          </a:p>
          <a:p>
            <a:pPr lvl="1"/>
            <a:endParaRPr lang="fr-FR" sz="1200" dirty="0" smtClean="0"/>
          </a:p>
          <a:p>
            <a:pPr lvl="2"/>
            <a:r>
              <a:rPr lang="fr-FR" sz="1200" dirty="0" smtClean="0"/>
              <a:t>Mettre </a:t>
            </a:r>
            <a:r>
              <a:rPr lang="fr-FR" sz="1200" dirty="0"/>
              <a:t>à jour </a:t>
            </a:r>
            <a:r>
              <a:rPr lang="fr-FR" sz="1200" dirty="0" smtClean="0"/>
              <a:t>l’usage.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0315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Ajout d’un paramètre par l’exemple – Exemple 1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3" y="620688"/>
            <a:ext cx="871296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On </a:t>
            </a:r>
            <a:r>
              <a:rPr lang="fr-FR" sz="1200" dirty="0"/>
              <a:t>souhaite ajouter un paramètre </a:t>
            </a:r>
            <a:r>
              <a:rPr lang="fr-FR" sz="1200" b="1" dirty="0"/>
              <a:t>obligatoire</a:t>
            </a:r>
            <a:r>
              <a:rPr lang="fr-FR" sz="1200" dirty="0"/>
              <a:t> définissant le </a:t>
            </a:r>
            <a:r>
              <a:rPr lang="fr-FR" sz="1200" b="1" dirty="0"/>
              <a:t>mode d’exportation</a:t>
            </a:r>
            <a:r>
              <a:rPr lang="fr-FR" sz="1200" dirty="0"/>
              <a:t>.</a:t>
            </a:r>
          </a:p>
          <a:p>
            <a:r>
              <a:rPr lang="fr-FR" sz="1200" dirty="0" smtClean="0"/>
              <a:t>Nous allons représenter les modes par des </a:t>
            </a:r>
            <a:r>
              <a:rPr lang="fr-FR" sz="1200" b="1" dirty="0" smtClean="0"/>
              <a:t>chaînes de caractères</a:t>
            </a:r>
            <a:r>
              <a:rPr lang="fr-FR" sz="1200" dirty="0" smtClean="0"/>
              <a:t> dans la ligne de commande.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/>
              <a:t>Il peut exister deux modes d’exportation 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Exportation </a:t>
            </a:r>
            <a:r>
              <a:rPr lang="fr-FR" sz="1200" dirty="0"/>
              <a:t>de chacune des cartes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 valeur </a:t>
            </a:r>
            <a:r>
              <a:rPr lang="fr-FR" sz="1200" dirty="0"/>
              <a:t>à saisir « </a:t>
            </a:r>
            <a:r>
              <a:rPr lang="fr-FR" sz="1200" b="1" dirty="0"/>
              <a:t>all</a:t>
            </a:r>
            <a:r>
              <a:rPr lang="fr-FR" sz="1200" dirty="0"/>
              <a:t> »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Exportation de toutes les cartes sous forme de planche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 </a:t>
            </a:r>
            <a:r>
              <a:rPr lang="fr-FR" sz="1200" dirty="0"/>
              <a:t>valeur à saisir « </a:t>
            </a:r>
            <a:r>
              <a:rPr lang="fr-FR" sz="1200" b="1" dirty="0" err="1"/>
              <a:t>board</a:t>
            </a:r>
            <a:r>
              <a:rPr lang="fr-FR" sz="1200" dirty="0"/>
              <a:t> »</a:t>
            </a:r>
          </a:p>
          <a:p>
            <a:endParaRPr lang="fr-FR" sz="1200" dirty="0" smtClean="0"/>
          </a:p>
          <a:p>
            <a:pPr algn="just"/>
            <a:r>
              <a:rPr lang="fr-FR" sz="1200" dirty="0" smtClean="0"/>
              <a:t>Ce </a:t>
            </a:r>
            <a:r>
              <a:rPr lang="fr-FR" sz="1200" dirty="0"/>
              <a:t>paramètre est </a:t>
            </a:r>
            <a:r>
              <a:rPr lang="fr-FR" sz="1200" b="1" dirty="0"/>
              <a:t>obligatoire</a:t>
            </a:r>
            <a:r>
              <a:rPr lang="fr-FR" sz="1200" dirty="0"/>
              <a:t>, l’utilisateur devra saisir le type d’export </a:t>
            </a:r>
            <a:r>
              <a:rPr lang="fr-FR" sz="1200" dirty="0" smtClean="0"/>
              <a:t>voulu.</a:t>
            </a:r>
            <a:endParaRPr lang="fr-FR" sz="1200" dirty="0"/>
          </a:p>
          <a:p>
            <a:pPr algn="just"/>
            <a:r>
              <a:rPr lang="fr-FR" sz="1200" dirty="0"/>
              <a:t>Le nom du </a:t>
            </a:r>
            <a:r>
              <a:rPr lang="fr-FR" sz="1200" dirty="0" smtClean="0"/>
              <a:t>paramètre </a:t>
            </a:r>
            <a:r>
              <a:rPr lang="fr-FR" sz="1200" dirty="0"/>
              <a:t>dans la ligne de commande sera « </a:t>
            </a:r>
            <a:r>
              <a:rPr lang="fr-FR" sz="1200" b="1" dirty="0"/>
              <a:t>m</a:t>
            </a:r>
            <a:r>
              <a:rPr lang="fr-FR" sz="1200" dirty="0"/>
              <a:t> » (pour mode) l’utilisateur devra donc saisir « /</a:t>
            </a:r>
            <a:r>
              <a:rPr lang="fr-FR" sz="1200" dirty="0" err="1"/>
              <a:t>m:all</a:t>
            </a:r>
            <a:r>
              <a:rPr lang="fr-FR" sz="1200" dirty="0"/>
              <a:t> » ou « /</a:t>
            </a:r>
            <a:r>
              <a:rPr lang="fr-FR" sz="1200" dirty="0" err="1"/>
              <a:t>m:board</a:t>
            </a:r>
            <a:r>
              <a:rPr lang="fr-FR" sz="1200" dirty="0"/>
              <a:t> »</a:t>
            </a:r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u="sng" dirty="0" smtClean="0"/>
              <a:t>Etape </a:t>
            </a:r>
            <a:r>
              <a:rPr lang="fr-FR" sz="1200" u="sng" dirty="0"/>
              <a:t>1</a:t>
            </a:r>
            <a:r>
              <a:rPr lang="fr-FR" sz="1200" dirty="0"/>
              <a:t> : Ajouter un attribut getter/setter dans la classe </a:t>
            </a:r>
            <a:r>
              <a:rPr lang="fr-FR" sz="1200" dirty="0" err="1"/>
              <a:t>Parameters</a:t>
            </a:r>
            <a:r>
              <a:rPr lang="fr-FR" sz="1200" dirty="0"/>
              <a:t> (</a:t>
            </a:r>
            <a:r>
              <a:rPr lang="fr-FR" sz="1200" dirty="0" err="1"/>
              <a:t>Nullable</a:t>
            </a:r>
            <a:r>
              <a:rPr lang="fr-FR" sz="1200" dirty="0"/>
              <a:t> et initialisé à </a:t>
            </a:r>
            <a:r>
              <a:rPr lang="fr-FR" sz="1200" dirty="0" err="1"/>
              <a:t>null</a:t>
            </a:r>
            <a:r>
              <a:rPr lang="fr-FR" sz="1200" dirty="0"/>
              <a:t>)</a:t>
            </a:r>
          </a:p>
          <a:p>
            <a:endParaRPr lang="fr-FR" sz="1200" dirty="0" smtClean="0"/>
          </a:p>
          <a:p>
            <a:pPr algn="ctr"/>
            <a:r>
              <a:rPr lang="fr-FR" sz="1200" dirty="0">
                <a:solidFill>
                  <a:schemeClr val="tx2"/>
                </a:solidFill>
              </a:rPr>
              <a:t>public string </a:t>
            </a:r>
            <a:r>
              <a:rPr lang="fr-FR" sz="1200" dirty="0" err="1">
                <a:solidFill>
                  <a:schemeClr val="tx2"/>
                </a:solidFill>
              </a:rPr>
              <a:t>ExportMode</a:t>
            </a:r>
            <a:r>
              <a:rPr lang="fr-FR" sz="1200" dirty="0">
                <a:solidFill>
                  <a:schemeClr val="tx2"/>
                </a:solidFill>
              </a:rPr>
              <a:t> { </a:t>
            </a:r>
            <a:r>
              <a:rPr lang="fr-FR" sz="1200" dirty="0" err="1">
                <a:solidFill>
                  <a:schemeClr val="tx2"/>
                </a:solidFill>
              </a:rPr>
              <a:t>get</a:t>
            </a:r>
            <a:r>
              <a:rPr lang="fr-FR" sz="1200" dirty="0">
                <a:solidFill>
                  <a:schemeClr val="tx2"/>
                </a:solidFill>
              </a:rPr>
              <a:t>; set; } = </a:t>
            </a:r>
            <a:r>
              <a:rPr lang="fr-FR" sz="1200" dirty="0" err="1">
                <a:solidFill>
                  <a:schemeClr val="tx2"/>
                </a:solidFill>
              </a:rPr>
              <a:t>null</a:t>
            </a:r>
            <a:r>
              <a:rPr lang="fr-FR" sz="1200" dirty="0">
                <a:solidFill>
                  <a:schemeClr val="tx2"/>
                </a:solidFill>
              </a:rPr>
              <a:t>;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/>
              <a:t> </a:t>
            </a:r>
          </a:p>
          <a:p>
            <a:r>
              <a:rPr lang="fr-FR" sz="1200" u="sng" dirty="0" smtClean="0"/>
              <a:t>Etape </a:t>
            </a:r>
            <a:r>
              <a:rPr lang="fr-FR" sz="1200" u="sng" dirty="0"/>
              <a:t>2</a:t>
            </a:r>
            <a:r>
              <a:rPr lang="fr-FR" sz="1200" dirty="0"/>
              <a:t> : Ajouter un paramètre dans le </a:t>
            </a:r>
            <a:r>
              <a:rPr lang="fr-FR" sz="1200" dirty="0" err="1"/>
              <a:t>Dictionnary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r>
              <a:rPr lang="fr-FR" sz="1200" dirty="0"/>
              <a:t> de la classe </a:t>
            </a:r>
            <a:r>
              <a:rPr lang="fr-FR" sz="1200" dirty="0" err="1"/>
              <a:t>ParametersReader</a:t>
            </a:r>
            <a:r>
              <a:rPr lang="fr-FR" sz="1200" dirty="0"/>
              <a:t>. Ce qui donne ceci :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private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Dictionary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&lt;string,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Dictionary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&lt;string,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&gt;()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 {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{ 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backside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 </a:t>
            </a: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OptPrmInfos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WithBackSide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false) },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{ "f</a:t>
            </a: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",		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OptPrmInfos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ExportFormat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new string[] {"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png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pdf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"}, 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png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") },</a:t>
            </a:r>
          </a:p>
          <a:p>
            <a:r>
              <a:rPr lang="fr-FR" sz="1200" dirty="0">
                <a:solidFill>
                  <a:schemeClr val="tx2"/>
                </a:solidFill>
              </a:rPr>
              <a:t>            { "m</a:t>
            </a:r>
            <a:r>
              <a:rPr lang="fr-FR" sz="1200" dirty="0" smtClean="0">
                <a:solidFill>
                  <a:schemeClr val="tx2"/>
                </a:solidFill>
              </a:rPr>
              <a:t>",		new </a:t>
            </a:r>
            <a:r>
              <a:rPr lang="fr-FR" sz="1200" dirty="0" err="1">
                <a:solidFill>
                  <a:schemeClr val="tx2"/>
                </a:solidFill>
              </a:rPr>
              <a:t>PrmInfos</a:t>
            </a:r>
            <a:r>
              <a:rPr lang="fr-FR" sz="1200" dirty="0">
                <a:solidFill>
                  <a:schemeClr val="tx2"/>
                </a:solidFill>
              </a:rPr>
              <a:t>("</a:t>
            </a:r>
            <a:r>
              <a:rPr lang="fr-FR" sz="1200" dirty="0" err="1">
                <a:solidFill>
                  <a:schemeClr val="tx2"/>
                </a:solidFill>
              </a:rPr>
              <a:t>ExportMode</a:t>
            </a:r>
            <a:r>
              <a:rPr lang="fr-FR" sz="1200" dirty="0">
                <a:solidFill>
                  <a:schemeClr val="tx2"/>
                </a:solidFill>
              </a:rPr>
              <a:t>", new string[] {"all", "</a:t>
            </a:r>
            <a:r>
              <a:rPr lang="fr-FR" sz="1200" dirty="0" err="1">
                <a:solidFill>
                  <a:schemeClr val="tx2"/>
                </a:solidFill>
              </a:rPr>
              <a:t>board</a:t>
            </a:r>
            <a:r>
              <a:rPr lang="fr-FR" sz="1200" dirty="0">
                <a:solidFill>
                  <a:schemeClr val="tx2"/>
                </a:solidFill>
              </a:rPr>
              <a:t>"}) },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{ "s</a:t>
            </a: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",		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OptPrmInfos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BoardSpace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0) }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 };</a:t>
            </a:r>
          </a:p>
          <a:p>
            <a:r>
              <a:rPr lang="fr-FR" sz="1200" dirty="0"/>
              <a:t> </a:t>
            </a:r>
          </a:p>
          <a:p>
            <a:pPr algn="just"/>
            <a:r>
              <a:rPr lang="fr-FR" sz="1200" dirty="0"/>
              <a:t>On voit que le paramètre de ligne de commande « m » est un paramètre obligatoire (</a:t>
            </a:r>
            <a:r>
              <a:rPr lang="fr-FR" sz="1200" dirty="0" err="1"/>
              <a:t>PrmInfos</a:t>
            </a:r>
            <a:r>
              <a:rPr lang="fr-FR" sz="1200" dirty="0"/>
              <a:t> et non </a:t>
            </a:r>
            <a:r>
              <a:rPr lang="fr-FR" sz="1200" dirty="0" err="1"/>
              <a:t>OptPrmInfos</a:t>
            </a:r>
            <a:r>
              <a:rPr lang="fr-FR" sz="1200" dirty="0" smtClean="0"/>
              <a:t>), </a:t>
            </a:r>
            <a:r>
              <a:rPr lang="fr-FR" sz="1200" dirty="0"/>
              <a:t>qu’il sert à alimenter l’attribut « </a:t>
            </a:r>
            <a:r>
              <a:rPr lang="fr-FR" sz="1200" dirty="0" err="1"/>
              <a:t>ExportMode</a:t>
            </a:r>
            <a:r>
              <a:rPr lang="fr-FR" sz="1200" dirty="0"/>
              <a:t> » du </a:t>
            </a:r>
            <a:r>
              <a:rPr lang="fr-FR" sz="1200" dirty="0" err="1"/>
              <a:t>Parameters</a:t>
            </a:r>
            <a:r>
              <a:rPr lang="fr-FR" sz="1200" dirty="0"/>
              <a:t>, et que ces valeurs autorisées sont « all » et « </a:t>
            </a:r>
            <a:r>
              <a:rPr lang="fr-FR" sz="1200" dirty="0" err="1"/>
              <a:t>board</a:t>
            </a:r>
            <a:r>
              <a:rPr lang="fr-FR" sz="1200" dirty="0"/>
              <a:t> </a:t>
            </a:r>
            <a:r>
              <a:rPr lang="fr-FR" sz="1200" dirty="0" smtClean="0"/>
              <a:t>»,</a:t>
            </a:r>
            <a:endParaRPr lang="fr-FR" sz="1200" dirty="0"/>
          </a:p>
          <a:p>
            <a:pPr algn="just"/>
            <a:r>
              <a:rPr lang="fr-FR" sz="1200" dirty="0"/>
              <a:t> </a:t>
            </a:r>
          </a:p>
          <a:p>
            <a:pPr algn="just"/>
            <a:r>
              <a:rPr lang="fr-FR" sz="1200" dirty="0"/>
              <a:t>Après avoir mis à jour l’usage de la classe Usage, le nouveau paramètre de la ligne de commande est désormais </a:t>
            </a:r>
            <a:r>
              <a:rPr lang="fr-FR" sz="1200" dirty="0" smtClean="0"/>
              <a:t>interprétable, </a:t>
            </a:r>
            <a:r>
              <a:rPr lang="fr-FR" sz="1200" dirty="0"/>
              <a:t>il ne reste plus qu’à s’en servir.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934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Ajout d’un paramètre par l’exemple – Exemple 2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3" y="620688"/>
            <a:ext cx="87129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On </a:t>
            </a:r>
            <a:r>
              <a:rPr lang="fr-FR" sz="1200" dirty="0"/>
              <a:t>souhaite ajouter un paramètre </a:t>
            </a:r>
            <a:r>
              <a:rPr lang="fr-FR" sz="1200" b="1" dirty="0"/>
              <a:t>optionnel</a:t>
            </a:r>
            <a:r>
              <a:rPr lang="fr-FR" sz="1200" dirty="0"/>
              <a:t> définissant le </a:t>
            </a:r>
            <a:r>
              <a:rPr lang="fr-FR" sz="1200" b="1" dirty="0"/>
              <a:t>format d’exportation</a:t>
            </a:r>
            <a:r>
              <a:rPr lang="fr-FR" sz="1200" dirty="0"/>
              <a:t>.</a:t>
            </a:r>
          </a:p>
          <a:p>
            <a:r>
              <a:rPr lang="fr-FR" sz="1200" dirty="0"/>
              <a:t>Nous allons représenter les formats par des </a:t>
            </a:r>
            <a:r>
              <a:rPr lang="fr-FR" sz="1200" b="1" dirty="0"/>
              <a:t>chaînes de </a:t>
            </a:r>
            <a:r>
              <a:rPr lang="fr-FR" sz="1200" b="1" dirty="0" smtClean="0"/>
              <a:t>caractères</a:t>
            </a:r>
            <a:r>
              <a:rPr lang="fr-FR" sz="1200" dirty="0" smtClean="0"/>
              <a:t> </a:t>
            </a:r>
            <a:r>
              <a:rPr lang="fr-FR" sz="1200" dirty="0"/>
              <a:t>dans la ligne de commande.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/>
              <a:t>Il peut exister deux </a:t>
            </a:r>
            <a:r>
              <a:rPr lang="fr-FR" sz="1200" dirty="0" smtClean="0"/>
              <a:t>formats </a:t>
            </a:r>
            <a:r>
              <a:rPr lang="fr-FR" sz="1200" dirty="0"/>
              <a:t>d’exportation 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Exportation en .</a:t>
            </a:r>
            <a:r>
              <a:rPr lang="fr-FR" sz="1200" dirty="0" err="1" smtClean="0"/>
              <a:t>png</a:t>
            </a:r>
            <a:r>
              <a:rPr lang="fr-FR" sz="1200" dirty="0" smtClean="0"/>
              <a:t>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 valeur </a:t>
            </a:r>
            <a:r>
              <a:rPr lang="fr-FR" sz="1200" dirty="0"/>
              <a:t>à saisir « </a:t>
            </a:r>
            <a:r>
              <a:rPr lang="fr-FR" sz="1200" b="1" dirty="0" err="1" smtClean="0"/>
              <a:t>png</a:t>
            </a:r>
            <a:r>
              <a:rPr lang="fr-FR" sz="1200" dirty="0"/>
              <a:t> »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Exportation </a:t>
            </a:r>
            <a:r>
              <a:rPr lang="fr-FR" sz="1200" dirty="0" smtClean="0"/>
              <a:t>en .</a:t>
            </a:r>
            <a:r>
              <a:rPr lang="fr-FR" sz="1200" dirty="0" err="1" smtClean="0"/>
              <a:t>pdf</a:t>
            </a:r>
            <a:r>
              <a:rPr lang="fr-FR" sz="1200" dirty="0" smtClean="0"/>
              <a:t> (non encore exploitée)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 </a:t>
            </a:r>
            <a:r>
              <a:rPr lang="fr-FR" sz="1200" dirty="0"/>
              <a:t>valeur à saisir « </a:t>
            </a:r>
            <a:r>
              <a:rPr lang="fr-FR" sz="1200" b="1" dirty="0" err="1" smtClean="0"/>
              <a:t>pdf</a:t>
            </a:r>
            <a:r>
              <a:rPr lang="fr-FR" sz="1200" dirty="0"/>
              <a:t> »</a:t>
            </a:r>
          </a:p>
          <a:p>
            <a:endParaRPr lang="fr-FR" sz="1200" dirty="0" smtClean="0"/>
          </a:p>
          <a:p>
            <a:pPr algn="just"/>
            <a:r>
              <a:rPr lang="fr-FR" sz="1200" dirty="0" smtClean="0"/>
              <a:t>Ce </a:t>
            </a:r>
            <a:r>
              <a:rPr lang="fr-FR" sz="1200" dirty="0"/>
              <a:t>paramètre est </a:t>
            </a:r>
            <a:r>
              <a:rPr lang="fr-FR" sz="1200" b="1" dirty="0" err="1" smtClean="0"/>
              <a:t>optionel</a:t>
            </a:r>
            <a:r>
              <a:rPr lang="fr-FR" sz="1200" dirty="0" smtClean="0"/>
              <a:t>, il </a:t>
            </a:r>
            <a:r>
              <a:rPr lang="fr-FR" sz="1200" dirty="0"/>
              <a:t>faut cependant que côté </a:t>
            </a:r>
            <a:r>
              <a:rPr lang="fr-FR" sz="1200" dirty="0" smtClean="0"/>
              <a:t>C# </a:t>
            </a:r>
            <a:r>
              <a:rPr lang="fr-FR" sz="1200" dirty="0"/>
              <a:t>il ait une valeur, disons que la valeur par défaut sera « </a:t>
            </a:r>
            <a:r>
              <a:rPr lang="fr-FR" sz="1200" b="1" dirty="0" err="1"/>
              <a:t>png</a:t>
            </a:r>
            <a:r>
              <a:rPr lang="fr-FR" sz="1200" dirty="0"/>
              <a:t> </a:t>
            </a:r>
            <a:r>
              <a:rPr lang="fr-FR" sz="1200" dirty="0" smtClean="0"/>
              <a:t>».</a:t>
            </a:r>
            <a:endParaRPr lang="fr-FR" sz="1200" dirty="0"/>
          </a:p>
          <a:p>
            <a:pPr algn="just"/>
            <a:r>
              <a:rPr lang="fr-FR" sz="1200" dirty="0" smtClean="0"/>
              <a:t>Le </a:t>
            </a:r>
            <a:r>
              <a:rPr lang="fr-FR" sz="1200" dirty="0"/>
              <a:t>nom du </a:t>
            </a:r>
            <a:r>
              <a:rPr lang="fr-FR" sz="1200" dirty="0" smtClean="0"/>
              <a:t>paramètre </a:t>
            </a:r>
            <a:r>
              <a:rPr lang="fr-FR" sz="1200" dirty="0"/>
              <a:t>dans la ligne de commande sera « </a:t>
            </a:r>
            <a:r>
              <a:rPr lang="fr-FR" sz="1200" b="1" dirty="0"/>
              <a:t>f</a:t>
            </a:r>
            <a:r>
              <a:rPr lang="fr-FR" sz="1200" dirty="0"/>
              <a:t> » (pour </a:t>
            </a:r>
            <a:r>
              <a:rPr lang="fr-FR" sz="1200" dirty="0" smtClean="0"/>
              <a:t>format) </a:t>
            </a:r>
            <a:r>
              <a:rPr lang="fr-FR" sz="1200" dirty="0"/>
              <a:t>l’utilisateur devra donc saisir « /</a:t>
            </a:r>
            <a:r>
              <a:rPr lang="fr-FR" sz="1200" dirty="0" err="1"/>
              <a:t>f:png</a:t>
            </a:r>
            <a:r>
              <a:rPr lang="fr-FR" sz="1200" dirty="0"/>
              <a:t> » ou « /</a:t>
            </a:r>
            <a:r>
              <a:rPr lang="fr-FR" sz="1200" dirty="0" err="1"/>
              <a:t>f:pdf</a:t>
            </a:r>
            <a:r>
              <a:rPr lang="fr-FR" sz="1200" dirty="0"/>
              <a:t> » ou rien du tout </a:t>
            </a:r>
            <a:r>
              <a:rPr lang="fr-FR" sz="1200" dirty="0" smtClean="0"/>
              <a:t>puisque le paramètre </a:t>
            </a:r>
            <a:r>
              <a:rPr lang="fr-FR" sz="1200" dirty="0"/>
              <a:t>est </a:t>
            </a:r>
            <a:r>
              <a:rPr lang="fr-FR" sz="1200" dirty="0" smtClean="0"/>
              <a:t>optionnel.</a:t>
            </a:r>
          </a:p>
          <a:p>
            <a:endParaRPr lang="fr-FR" sz="1200" dirty="0"/>
          </a:p>
          <a:p>
            <a:r>
              <a:rPr lang="fr-FR" sz="1200" u="sng" dirty="0" smtClean="0"/>
              <a:t>Etape </a:t>
            </a:r>
            <a:r>
              <a:rPr lang="fr-FR" sz="1200" u="sng" dirty="0"/>
              <a:t>1</a:t>
            </a:r>
            <a:r>
              <a:rPr lang="fr-FR" sz="1200" dirty="0"/>
              <a:t> : Ajouter un attribut getter/setter dans la classe </a:t>
            </a:r>
            <a:r>
              <a:rPr lang="fr-FR" sz="1200" dirty="0" err="1"/>
              <a:t>Parameters</a:t>
            </a:r>
            <a:r>
              <a:rPr lang="fr-FR" sz="1200" dirty="0"/>
              <a:t> (</a:t>
            </a:r>
            <a:r>
              <a:rPr lang="fr-FR" sz="1200" dirty="0" err="1"/>
              <a:t>Nullable</a:t>
            </a:r>
            <a:r>
              <a:rPr lang="fr-FR" sz="1200" dirty="0"/>
              <a:t> et initialisé à </a:t>
            </a:r>
            <a:r>
              <a:rPr lang="fr-FR" sz="1200" dirty="0" err="1"/>
              <a:t>null</a:t>
            </a:r>
            <a:r>
              <a:rPr lang="fr-FR" sz="1200" dirty="0"/>
              <a:t>)</a:t>
            </a:r>
          </a:p>
          <a:p>
            <a:endParaRPr lang="fr-FR" sz="1200" dirty="0" smtClean="0"/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public string </a:t>
            </a:r>
            <a:r>
              <a:rPr lang="en-US" sz="1200" dirty="0" err="1">
                <a:solidFill>
                  <a:schemeClr val="tx2"/>
                </a:solidFill>
              </a:rPr>
              <a:t>ExportFormat</a:t>
            </a:r>
            <a:r>
              <a:rPr lang="en-US" sz="1200" dirty="0">
                <a:solidFill>
                  <a:schemeClr val="tx2"/>
                </a:solidFill>
              </a:rPr>
              <a:t> { get; set; } = null</a:t>
            </a:r>
            <a:r>
              <a:rPr lang="en-US" sz="1200" dirty="0" smtClean="0">
                <a:solidFill>
                  <a:schemeClr val="tx2"/>
                </a:solidFill>
              </a:rPr>
              <a:t>;</a:t>
            </a:r>
            <a:endParaRPr lang="fr-FR" sz="1200" dirty="0" smtClean="0">
              <a:solidFill>
                <a:schemeClr val="tx2"/>
              </a:solidFill>
            </a:endParaRPr>
          </a:p>
          <a:p>
            <a:r>
              <a:rPr lang="fr-FR" sz="1200" dirty="0"/>
              <a:t> </a:t>
            </a:r>
          </a:p>
          <a:p>
            <a:r>
              <a:rPr lang="fr-FR" sz="1200" dirty="0"/>
              <a:t> </a:t>
            </a:r>
          </a:p>
          <a:p>
            <a:r>
              <a:rPr lang="fr-FR" sz="1200" u="sng" dirty="0" smtClean="0"/>
              <a:t>Etape </a:t>
            </a:r>
            <a:r>
              <a:rPr lang="fr-FR" sz="1200" u="sng" dirty="0"/>
              <a:t>2</a:t>
            </a:r>
            <a:r>
              <a:rPr lang="fr-FR" sz="1200" dirty="0"/>
              <a:t> : Ajouter un paramètre dans le </a:t>
            </a:r>
            <a:r>
              <a:rPr lang="fr-FR" sz="1200" dirty="0" err="1"/>
              <a:t>Dictionnary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r>
              <a:rPr lang="fr-FR" sz="1200" dirty="0"/>
              <a:t> de la classe </a:t>
            </a:r>
            <a:r>
              <a:rPr lang="fr-FR" sz="1200" dirty="0" err="1"/>
              <a:t>ParametersReader</a:t>
            </a:r>
            <a:r>
              <a:rPr lang="fr-FR" sz="1200" dirty="0"/>
              <a:t>. Ce qui donne ceci :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private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Dictionary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&lt;string,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Dictionary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&lt;string,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&gt;()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 {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{ 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backside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 </a:t>
            </a: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OptPrmInfos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WithBackSide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false) },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</a:t>
            </a:r>
            <a:r>
              <a:rPr lang="fr-FR" sz="1200" dirty="0">
                <a:solidFill>
                  <a:schemeClr val="tx2"/>
                </a:solidFill>
              </a:rPr>
              <a:t>{ "f",		new </a:t>
            </a:r>
            <a:r>
              <a:rPr lang="fr-FR" sz="1200" dirty="0" err="1">
                <a:solidFill>
                  <a:schemeClr val="tx2"/>
                </a:solidFill>
              </a:rPr>
              <a:t>OptPrmInfos</a:t>
            </a:r>
            <a:r>
              <a:rPr lang="fr-FR" sz="1200" dirty="0">
                <a:solidFill>
                  <a:schemeClr val="tx2"/>
                </a:solidFill>
              </a:rPr>
              <a:t>("</a:t>
            </a:r>
            <a:r>
              <a:rPr lang="fr-FR" sz="1200" dirty="0" err="1">
                <a:solidFill>
                  <a:schemeClr val="tx2"/>
                </a:solidFill>
              </a:rPr>
              <a:t>ExportFormat</a:t>
            </a:r>
            <a:r>
              <a:rPr lang="fr-FR" sz="1200" dirty="0">
                <a:solidFill>
                  <a:schemeClr val="tx2"/>
                </a:solidFill>
              </a:rPr>
              <a:t>", new string[] {"</a:t>
            </a:r>
            <a:r>
              <a:rPr lang="fr-FR" sz="1200" dirty="0" err="1">
                <a:solidFill>
                  <a:schemeClr val="tx2"/>
                </a:solidFill>
              </a:rPr>
              <a:t>png</a:t>
            </a:r>
            <a:r>
              <a:rPr lang="fr-FR" sz="1200" dirty="0">
                <a:solidFill>
                  <a:schemeClr val="tx2"/>
                </a:solidFill>
              </a:rPr>
              <a:t>", "</a:t>
            </a:r>
            <a:r>
              <a:rPr lang="fr-FR" sz="1200" dirty="0" err="1">
                <a:solidFill>
                  <a:schemeClr val="tx2"/>
                </a:solidFill>
              </a:rPr>
              <a:t>pdf</a:t>
            </a:r>
            <a:r>
              <a:rPr lang="fr-FR" sz="1200" dirty="0">
                <a:solidFill>
                  <a:schemeClr val="tx2"/>
                </a:solidFill>
              </a:rPr>
              <a:t>"}, "</a:t>
            </a:r>
            <a:r>
              <a:rPr lang="fr-FR" sz="1200" dirty="0" err="1">
                <a:solidFill>
                  <a:schemeClr val="tx2"/>
                </a:solidFill>
              </a:rPr>
              <a:t>png</a:t>
            </a:r>
            <a:r>
              <a:rPr lang="fr-FR" sz="1200" dirty="0">
                <a:solidFill>
                  <a:schemeClr val="tx2"/>
                </a:solidFill>
              </a:rPr>
              <a:t>") },</a:t>
            </a:r>
          </a:p>
          <a:p>
            <a:r>
              <a:rPr lang="fr-FR" sz="1200" dirty="0">
                <a:solidFill>
                  <a:schemeClr val="tx2"/>
                </a:solidFill>
              </a:rPr>
              <a:t>            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{ "m</a:t>
            </a: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",		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ExportMode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new string[] {"all", 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board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"}) },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{ "s</a:t>
            </a: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",		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OptPrmInfos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BoardSpace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0) }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 };</a:t>
            </a:r>
          </a:p>
          <a:p>
            <a:r>
              <a:rPr lang="fr-FR" sz="1200" dirty="0"/>
              <a:t> </a:t>
            </a:r>
          </a:p>
          <a:p>
            <a:pPr algn="just"/>
            <a:r>
              <a:rPr lang="fr-FR" sz="1200" dirty="0" smtClean="0"/>
              <a:t>On </a:t>
            </a:r>
            <a:r>
              <a:rPr lang="fr-FR" sz="1200" dirty="0"/>
              <a:t>voit que le paramètre de ligne de commande « f » est un paramètre optionnel (</a:t>
            </a:r>
            <a:r>
              <a:rPr lang="fr-FR" sz="1200" dirty="0" err="1"/>
              <a:t>OptPrmInfos</a:t>
            </a:r>
            <a:r>
              <a:rPr lang="fr-FR" sz="1200" dirty="0"/>
              <a:t> et non </a:t>
            </a:r>
            <a:r>
              <a:rPr lang="fr-FR" sz="1200" dirty="0" err="1"/>
              <a:t>PrmInfos</a:t>
            </a:r>
            <a:r>
              <a:rPr lang="fr-FR" sz="1200" dirty="0" smtClean="0"/>
              <a:t>), </a:t>
            </a:r>
            <a:r>
              <a:rPr lang="fr-FR" sz="1200" dirty="0"/>
              <a:t>qu’il sert à alimenter l’attribut « </a:t>
            </a:r>
            <a:r>
              <a:rPr lang="fr-FR" sz="1200" dirty="0" err="1"/>
              <a:t>ExportFormat</a:t>
            </a:r>
            <a:r>
              <a:rPr lang="fr-FR" sz="1200" dirty="0"/>
              <a:t> » du </a:t>
            </a:r>
            <a:r>
              <a:rPr lang="fr-FR" sz="1200" dirty="0" err="1"/>
              <a:t>Parameters</a:t>
            </a:r>
            <a:r>
              <a:rPr lang="fr-FR" sz="1200" dirty="0"/>
              <a:t>, que ces valeurs autorisées sont « </a:t>
            </a:r>
            <a:r>
              <a:rPr lang="fr-FR" sz="1200" dirty="0" err="1"/>
              <a:t>png</a:t>
            </a:r>
            <a:r>
              <a:rPr lang="fr-FR" sz="1200" dirty="0"/>
              <a:t> » et « </a:t>
            </a:r>
            <a:r>
              <a:rPr lang="fr-FR" sz="1200" dirty="0" err="1"/>
              <a:t>pdf</a:t>
            </a:r>
            <a:r>
              <a:rPr lang="fr-FR" sz="1200" dirty="0"/>
              <a:t> », et que la valeur par défaut est « </a:t>
            </a:r>
            <a:r>
              <a:rPr lang="fr-FR" sz="1200" dirty="0" err="1"/>
              <a:t>png</a:t>
            </a:r>
            <a:r>
              <a:rPr lang="fr-FR" sz="1200" dirty="0"/>
              <a:t> </a:t>
            </a:r>
            <a:r>
              <a:rPr lang="fr-FR" sz="1200" dirty="0" smtClean="0"/>
              <a:t>».</a:t>
            </a:r>
            <a:endParaRPr lang="fr-FR" sz="1200" dirty="0"/>
          </a:p>
          <a:p>
            <a:endParaRPr lang="fr-FR" sz="1200" dirty="0"/>
          </a:p>
          <a:p>
            <a:pPr algn="just"/>
            <a:r>
              <a:rPr lang="fr-FR" sz="1200" dirty="0"/>
              <a:t>Après avoir mis à jour l’usage de la classe Usage, le nouveau paramètre de la ligne de commande est désormais </a:t>
            </a:r>
            <a:r>
              <a:rPr lang="fr-FR" sz="1200" dirty="0" smtClean="0"/>
              <a:t>interprétable, </a:t>
            </a:r>
            <a:r>
              <a:rPr lang="fr-FR" sz="1200" dirty="0"/>
              <a:t>il ne reste plus qu’à s’en servir.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2911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477</Words>
  <Application>Microsoft Office PowerPoint</Application>
  <PresentationFormat>Affichage à l'écran (4:3)</PresentationFormat>
  <Paragraphs>248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</cp:lastModifiedBy>
  <cp:revision>68</cp:revision>
  <dcterms:created xsi:type="dcterms:W3CDTF">2017-04-17T08:21:28Z</dcterms:created>
  <dcterms:modified xsi:type="dcterms:W3CDTF">2017-05-27T17:51:45Z</dcterms:modified>
</cp:coreProperties>
</file>