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548545"/>
            <a:ext cx="7920880" cy="3312368"/>
          </a:xfrm>
        </p:spPr>
        <p:txBody>
          <a:bodyPr>
            <a:normAutofit/>
          </a:bodyPr>
          <a:lstStyle/>
          <a:p>
            <a:pPr algn="ctr"/>
            <a:r>
              <a:rPr lang="ru-RU" sz="3200" smtClean="0"/>
              <a:t>Доцент </a:t>
            </a:r>
            <a:r>
              <a:rPr lang="ru-RU" sz="3200" dirty="0" smtClean="0"/>
              <a:t>кафедры </a:t>
            </a:r>
            <a:r>
              <a:rPr lang="ru-RU" sz="3200" dirty="0" err="1" smtClean="0"/>
              <a:t>ИСиТ</a:t>
            </a:r>
            <a:endParaRPr lang="ru-RU" sz="3200" dirty="0" smtClean="0"/>
          </a:p>
          <a:p>
            <a:pPr algn="ctr"/>
            <a:r>
              <a:rPr lang="ru-RU" sz="3200" dirty="0" smtClean="0"/>
              <a:t>к.т.н. </a:t>
            </a:r>
            <a:r>
              <a:rPr lang="ru-RU" sz="3200" dirty="0" err="1" smtClean="0"/>
              <a:t>Бракович</a:t>
            </a:r>
            <a:r>
              <a:rPr lang="ru-RU" sz="3200" dirty="0" smtClean="0"/>
              <a:t> Андрей Игоревич</a:t>
            </a:r>
          </a:p>
          <a:p>
            <a:pPr algn="ctr"/>
            <a:r>
              <a:rPr lang="ru-RU" sz="3200" dirty="0" smtClean="0"/>
              <a:t>а. 312-1</a:t>
            </a:r>
            <a:endParaRPr lang="be-BY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692696"/>
            <a:ext cx="8208912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be-BY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МАТЕМАТИЧЕСКОЕ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535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3762"/>
              </p:ext>
            </p:extLst>
          </p:nvPr>
        </p:nvGraphicFramePr>
        <p:xfrm>
          <a:off x="179512" y="260648"/>
          <a:ext cx="8712968" cy="56886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{5DA37D80-6434-44D0-A028-1B22A696006F}</a:tableStyleId>
              </a:tblPr>
              <a:tblGrid>
                <a:gridCol w="3656335"/>
                <a:gridCol w="5056633"/>
              </a:tblGrid>
              <a:tr h="90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Лекции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r>
                        <a:rPr lang="ru-RU" sz="3200" dirty="0">
                          <a:effectLst/>
                        </a:rPr>
                        <a:t> часа     (</a:t>
                      </a:r>
                      <a:r>
                        <a:rPr lang="ru-RU" sz="32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r>
                        <a:rPr lang="ru-RU" sz="3200" dirty="0">
                          <a:effectLst/>
                        </a:rPr>
                        <a:t> лекций)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5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Лабораторные работы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r>
                        <a:rPr lang="ru-RU" sz="3200" dirty="0">
                          <a:effectLst/>
                        </a:rPr>
                        <a:t> часов   </a:t>
                      </a:r>
                      <a:r>
                        <a:rPr lang="ru-RU" sz="3200" dirty="0" smtClean="0">
                          <a:effectLst/>
                        </a:rPr>
                        <a:t>(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ru-RU" sz="3200" dirty="0" smtClean="0">
                          <a:effectLst/>
                        </a:rPr>
                        <a:t> </a:t>
                      </a:r>
                      <a:r>
                        <a:rPr lang="ru-RU" sz="3200" dirty="0">
                          <a:effectLst/>
                        </a:rPr>
                        <a:t>лабораторных </a:t>
                      </a:r>
                      <a:r>
                        <a:rPr lang="ru-RU" sz="3200" dirty="0" smtClean="0">
                          <a:effectLst/>
                        </a:rPr>
                        <a:t>занятий)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14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Самостоятельная работа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78 часов   (выполнение  лабораторных)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0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Всего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130 часов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0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Экзамен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4</a:t>
                      </a:r>
                      <a:r>
                        <a:rPr lang="ru-RU" sz="3200" dirty="0" smtClean="0">
                          <a:effectLst/>
                        </a:rPr>
                        <a:t> </a:t>
                      </a:r>
                      <a:r>
                        <a:rPr lang="ru-RU" sz="3200" dirty="0">
                          <a:effectLst/>
                        </a:rPr>
                        <a:t>семестр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92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332656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ВВЕДЕНИЕ</a:t>
            </a:r>
          </a:p>
          <a:p>
            <a:endParaRPr lang="ru-RU" dirty="0" smtClean="0"/>
          </a:p>
          <a:p>
            <a:endParaRPr lang="ru-RU" dirty="0" smtClean="0"/>
          </a:p>
          <a:p>
            <a:pPr algn="just"/>
            <a:r>
              <a:rPr lang="ru-RU" sz="2800" dirty="0" smtClean="0">
                <a:solidFill>
                  <a:srgbClr val="FF0000"/>
                </a:solidFill>
              </a:rPr>
              <a:t>Математическое программирование</a:t>
            </a:r>
            <a:r>
              <a:rPr lang="ru-RU" sz="2800" dirty="0" smtClean="0"/>
              <a:t> – область математики, разрабатывающая теорию и численные методы решения многомерных экстремальных задач, т.е. задач на экстремум функции многих переменных с ограничением на область определения.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91694"/>
              </p:ext>
            </p:extLst>
          </p:nvPr>
        </p:nvGraphicFramePr>
        <p:xfrm>
          <a:off x="827584" y="908720"/>
          <a:ext cx="565843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Формула" r:id="rId3" imgW="1916868" imgH="291973" progId="Equation.3">
                  <p:embed/>
                </p:oleObj>
              </mc:Choice>
              <mc:Fallback>
                <p:oleObj name="Формула" r:id="rId3" imgW="1916868" imgH="29197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08720"/>
                        <a:ext cx="565843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89626"/>
              </p:ext>
            </p:extLst>
          </p:nvPr>
        </p:nvGraphicFramePr>
        <p:xfrm>
          <a:off x="7164288" y="1052736"/>
          <a:ext cx="172256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Формула" r:id="rId5" imgW="583947" imgH="228501" progId="Equation.3">
                  <p:embed/>
                </p:oleObj>
              </mc:Choice>
              <mc:Fallback>
                <p:oleObj name="Формула" r:id="rId5" imgW="58394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052736"/>
                        <a:ext cx="172256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38973"/>
              </p:ext>
            </p:extLst>
          </p:nvPr>
        </p:nvGraphicFramePr>
        <p:xfrm>
          <a:off x="503548" y="2564904"/>
          <a:ext cx="8532948" cy="20594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{0E3FDE45-AF77-4B5C-9715-49D594BDF05E}</a:tableStyleId>
              </a:tblPr>
              <a:tblGrid>
                <a:gridCol w="898674"/>
                <a:gridCol w="7634274"/>
              </a:tblGrid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j-lt"/>
                        </a:rPr>
                        <a:t>–  искомая, в общем случае векторная, величина;</a:t>
                      </a:r>
                      <a:endParaRPr lang="be-BY" sz="2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6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j-lt"/>
                        </a:rPr>
                        <a:t>– область определения  искомой величины;</a:t>
                      </a:r>
                      <a:endParaRPr lang="be-BY" sz="2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92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j-lt"/>
                        </a:rPr>
                        <a:t>– функция цели (функция определяющая значение критерия оптимальности);</a:t>
                      </a:r>
                      <a:endParaRPr lang="be-BY" sz="2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517663"/>
              </p:ext>
            </p:extLst>
          </p:nvPr>
        </p:nvGraphicFramePr>
        <p:xfrm>
          <a:off x="683568" y="2636912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Формула" r:id="rId7" imgW="164814" imgH="177492" progId="Equation.3">
                  <p:embed/>
                </p:oleObj>
              </mc:Choice>
              <mc:Fallback>
                <p:oleObj name="Формула" r:id="rId7" imgW="164814" imgH="1774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36912"/>
                        <a:ext cx="432048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691182"/>
              </p:ext>
            </p:extLst>
          </p:nvPr>
        </p:nvGraphicFramePr>
        <p:xfrm>
          <a:off x="611560" y="3284984"/>
          <a:ext cx="51845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Формула" r:id="rId9" imgW="228501" imgH="215806" progId="Equation.3">
                  <p:embed/>
                </p:oleObj>
              </mc:Choice>
              <mc:Fallback>
                <p:oleObj name="Формула" r:id="rId9" imgW="228501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84984"/>
                        <a:ext cx="518458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617509"/>
              </p:ext>
            </p:extLst>
          </p:nvPr>
        </p:nvGraphicFramePr>
        <p:xfrm>
          <a:off x="611560" y="3861048"/>
          <a:ext cx="57606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Формула" r:id="rId11" imgW="203024" imgH="215713" progId="Equation.3">
                  <p:embed/>
                </p:oleObj>
              </mc:Choice>
              <mc:Fallback>
                <p:oleObj name="Формула" r:id="rId11" imgW="203024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1048"/>
                        <a:ext cx="57606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18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078499" y="709983"/>
            <a:ext cx="50241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СМЕЖНЫЕ ДИСЦИПЛИНЫ </a:t>
            </a:r>
            <a:endParaRPr kumimoji="0" lang="be-BY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89003" y="2215238"/>
            <a:ext cx="8965994" cy="3691880"/>
            <a:chOff x="1701" y="6440"/>
            <a:chExt cx="9180" cy="3780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701" y="6440"/>
              <a:ext cx="9180" cy="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881" y="6800"/>
              <a:ext cx="3241" cy="10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Математическое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моделирование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4448" y="8780"/>
              <a:ext cx="3612" cy="10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Математическое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программирование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7460" y="6800"/>
              <a:ext cx="3241" cy="10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Исследование операций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121" y="7340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661" y="7160"/>
              <a:ext cx="126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Модели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321" y="788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321" y="9320"/>
              <a:ext cx="1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601" y="8240"/>
              <a:ext cx="18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Модели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8060" y="9320"/>
              <a:ext cx="1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 flipV="1">
              <a:off x="9261" y="788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7821" y="8240"/>
              <a:ext cx="27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Методы оптимизации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7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19672" y="116632"/>
            <a:ext cx="592534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РЕКОМЕНДУЕМАЯ ЛИТЕРАТУРА</a:t>
            </a:r>
            <a:endParaRPr kumimoji="0" lang="be-BY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81076"/>
              </p:ext>
            </p:extLst>
          </p:nvPr>
        </p:nvGraphicFramePr>
        <p:xfrm>
          <a:off x="189854" y="731838"/>
          <a:ext cx="8784976" cy="4784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571"/>
                <a:gridCol w="8158405"/>
              </a:tblGrid>
              <a:tr h="752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Смелов, В. В. Комбинаторные алгоритмы оптимизации </a:t>
                      </a:r>
                      <a:r>
                        <a:rPr lang="ru-RU" sz="2000" dirty="0" smtClean="0">
                          <a:effectLst/>
                        </a:rPr>
                        <a:t>/ </a:t>
                      </a:r>
                      <a:r>
                        <a:rPr lang="ru-RU" sz="2000" dirty="0">
                          <a:effectLst/>
                        </a:rPr>
                        <a:t>В. В. Смелов, А. И. </a:t>
                      </a:r>
                      <a:r>
                        <a:rPr lang="ru-RU" sz="2000" dirty="0" err="1">
                          <a:effectLst/>
                        </a:rPr>
                        <a:t>Бракович</a:t>
                      </a:r>
                      <a:r>
                        <a:rPr lang="ru-RU" sz="2000" dirty="0">
                          <a:effectLst/>
                        </a:rPr>
                        <a:t> – Минск : БГТУ, </a:t>
                      </a:r>
                      <a:r>
                        <a:rPr lang="ru-RU" sz="2000" dirty="0" smtClean="0">
                          <a:effectLst/>
                        </a:rPr>
                        <a:t>201</a:t>
                      </a:r>
                      <a:r>
                        <a:rPr lang="en-US" sz="2000" dirty="0" smtClean="0">
                          <a:effectLst/>
                        </a:rPr>
                        <a:t>1</a:t>
                      </a:r>
                      <a:r>
                        <a:rPr lang="ru-RU" sz="2000" dirty="0" smtClean="0">
                          <a:effectLst/>
                        </a:rPr>
                        <a:t>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2.</a:t>
                      </a:r>
                      <a:endParaRPr lang="be-BY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marL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Смелов, В. В. Основы сетевого </a:t>
                      </a:r>
                      <a:r>
                        <a:rPr lang="ru-RU" sz="2000" dirty="0" smtClean="0">
                          <a:effectLst/>
                        </a:rPr>
                        <a:t>планирования /В</a:t>
                      </a:r>
                      <a:r>
                        <a:rPr lang="ru-RU" sz="2000" dirty="0">
                          <a:effectLst/>
                        </a:rPr>
                        <a:t>. В. Смелов, Т. П. Брусенцова. – Минск: БГТУ, </a:t>
                      </a:r>
                      <a:r>
                        <a:rPr lang="ru-RU" sz="2000" dirty="0" smtClean="0">
                          <a:effectLst/>
                        </a:rPr>
                        <a:t>201</a:t>
                      </a:r>
                      <a:r>
                        <a:rPr lang="en-US" sz="2000" dirty="0" smtClean="0">
                          <a:effectLst/>
                        </a:rPr>
                        <a:t>1</a:t>
                      </a:r>
                      <a:r>
                        <a:rPr lang="ru-RU" sz="2000" dirty="0" smtClean="0">
                          <a:effectLst/>
                        </a:rPr>
                        <a:t>. </a:t>
                      </a:r>
                      <a:r>
                        <a:rPr lang="ru-RU" sz="2000" dirty="0">
                          <a:effectLst/>
                        </a:rPr>
                        <a:t>–  231 с.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rebuchet MS" pitchFamily="34" charset="0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be-BY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marL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Смелов, В. В. Алгоритмы</a:t>
                      </a:r>
                      <a:r>
                        <a:rPr lang="ru-RU" sz="2000" baseline="0" dirty="0" smtClean="0">
                          <a:effectLst/>
                        </a:rPr>
                        <a:t> на графах и их реализации на С++ / В. В. Смелов, Л. С. Мороз. – Минск: БГТУ, 2011. – 144 с.</a:t>
                      </a:r>
                      <a:endParaRPr lang="be-BY" sz="2000" dirty="0">
                        <a:effectLst/>
                        <a:latin typeface="Trebuchet M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79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4.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Костевич</a:t>
                      </a:r>
                      <a:r>
                        <a:rPr lang="en-US" sz="2000" dirty="0" smtClean="0">
                          <a:effectLst/>
                        </a:rPr>
                        <a:t>,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Л.С. Математическое программирование. – Мн.: Новое знание</a:t>
                      </a:r>
                      <a:r>
                        <a:rPr lang="ru-RU" sz="2000">
                          <a:effectLst/>
                        </a:rPr>
                        <a:t>, </a:t>
                      </a:r>
                      <a:r>
                        <a:rPr lang="ru-RU" sz="2000" smtClean="0">
                          <a:effectLst/>
                        </a:rPr>
                        <a:t>2003.  </a:t>
                      </a:r>
                      <a:r>
                        <a:rPr lang="ru-RU" sz="2000" dirty="0">
                          <a:effectLst/>
                        </a:rPr>
                        <a:t>–  424 с.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79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5.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Таха</a:t>
                      </a:r>
                      <a:r>
                        <a:rPr lang="ru-RU" sz="2000" dirty="0">
                          <a:effectLst/>
                        </a:rPr>
                        <a:t> Х</a:t>
                      </a:r>
                      <a:r>
                        <a:rPr lang="ru-RU" sz="2000" dirty="0" smtClean="0">
                          <a:effectLst/>
                        </a:rPr>
                        <a:t>. А</a:t>
                      </a:r>
                      <a:r>
                        <a:rPr lang="ru-RU" sz="2000" dirty="0">
                          <a:effectLst/>
                        </a:rPr>
                        <a:t>. Введение в исследование операций. – М.: Вильямс, 2001. – 912 с.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79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6.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Кузнецов А</a:t>
                      </a:r>
                      <a:r>
                        <a:rPr lang="ru-RU" sz="2000" dirty="0" smtClean="0">
                          <a:effectLst/>
                        </a:rPr>
                        <a:t>. В</a:t>
                      </a:r>
                      <a:r>
                        <a:rPr lang="ru-RU" sz="2000" dirty="0">
                          <a:effectLst/>
                        </a:rPr>
                        <a:t>., </a:t>
                      </a:r>
                      <a:r>
                        <a:rPr lang="ru-RU" sz="2000" dirty="0" err="1">
                          <a:effectLst/>
                        </a:rPr>
                        <a:t>Сакович</a:t>
                      </a:r>
                      <a:r>
                        <a:rPr lang="ru-RU" sz="2000" dirty="0">
                          <a:effectLst/>
                        </a:rPr>
                        <a:t> В</a:t>
                      </a:r>
                      <a:r>
                        <a:rPr lang="ru-RU" sz="2000" dirty="0" smtClean="0">
                          <a:effectLst/>
                        </a:rPr>
                        <a:t>. А</a:t>
                      </a:r>
                      <a:r>
                        <a:rPr lang="ru-RU" sz="2000" dirty="0">
                          <a:effectLst/>
                        </a:rPr>
                        <a:t>., Холод Н</a:t>
                      </a:r>
                      <a:r>
                        <a:rPr lang="ru-RU" sz="2000" dirty="0" smtClean="0">
                          <a:effectLst/>
                        </a:rPr>
                        <a:t>. И</a:t>
                      </a:r>
                      <a:r>
                        <a:rPr lang="ru-RU" sz="2000" dirty="0">
                          <a:effectLst/>
                        </a:rPr>
                        <a:t>. Высшая математика. Математическое программирование. –Мн.: </a:t>
                      </a:r>
                      <a:r>
                        <a:rPr lang="ru-RU" sz="2000" dirty="0" err="1">
                          <a:effectLst/>
                        </a:rPr>
                        <a:t>Высш.шк</a:t>
                      </a:r>
                      <a:r>
                        <a:rPr lang="ru-RU" sz="2000" dirty="0">
                          <a:effectLst/>
                        </a:rPr>
                        <a:t>., 1994. – 288 с.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06538" y="73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09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129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ПРИМЕРЫ ЗАДАЧ МАТЕМАТИЧЕСКОГО ПРОГРАММИРОВАНИЯ </a:t>
            </a:r>
            <a:endParaRPr lang="be-BY" dirty="0">
              <a:solidFill>
                <a:srgbClr val="FF0000"/>
              </a:solidFill>
            </a:endParaRPr>
          </a:p>
          <a:p>
            <a:r>
              <a:rPr lang="ru-RU" b="1" dirty="0"/>
              <a:t> </a:t>
            </a:r>
            <a:endParaRPr lang="be-BY" dirty="0"/>
          </a:p>
          <a:p>
            <a:r>
              <a:rPr lang="ru-RU" sz="2000" b="1" u="sng" dirty="0"/>
              <a:t>Задача  о кратчайшем расстоянии  между вершинами графа </a:t>
            </a:r>
            <a:endParaRPr lang="be-BY" sz="2000" dirty="0"/>
          </a:p>
          <a:p>
            <a:r>
              <a:rPr lang="en-US" sz="2000" b="1" dirty="0"/>
              <a:t> </a:t>
            </a:r>
            <a:endParaRPr lang="be-BY" sz="2000" dirty="0"/>
          </a:p>
          <a:p>
            <a:r>
              <a:rPr lang="ru-RU" sz="2000" b="1" u="sng" dirty="0"/>
              <a:t>Задача о рюкзаке </a:t>
            </a:r>
            <a:endParaRPr lang="be-BY" sz="2000" dirty="0"/>
          </a:p>
          <a:p>
            <a:r>
              <a:rPr lang="ru-RU" sz="2000" b="1" dirty="0"/>
              <a:t> </a:t>
            </a:r>
            <a:endParaRPr lang="be-BY" sz="2000" dirty="0"/>
          </a:p>
          <a:p>
            <a:r>
              <a:rPr lang="ru-RU" sz="2000" b="1" u="sng" dirty="0"/>
              <a:t>Задача  о коммивояжере (о бродячем торговце</a:t>
            </a:r>
            <a:r>
              <a:rPr lang="ru-RU" sz="2000" b="1" u="sng" dirty="0" smtClean="0"/>
              <a:t>)</a:t>
            </a:r>
            <a:endParaRPr lang="en-US" sz="2000" b="1" u="sng" dirty="0" smtClean="0"/>
          </a:p>
          <a:p>
            <a:endParaRPr lang="en-US" sz="2000" b="1" u="sng" dirty="0"/>
          </a:p>
          <a:p>
            <a:r>
              <a:rPr lang="ru-RU" sz="2000" b="1" u="sng" dirty="0"/>
              <a:t>Задача  о </a:t>
            </a:r>
            <a:r>
              <a:rPr lang="ru-RU" sz="2000" b="1" u="sng" dirty="0" smtClean="0"/>
              <a:t>загрузке судна</a:t>
            </a:r>
            <a:endParaRPr lang="en-US" sz="2000" b="1" u="sng" dirty="0"/>
          </a:p>
          <a:p>
            <a:r>
              <a:rPr lang="ru-RU" sz="2000" dirty="0"/>
              <a:t> </a:t>
            </a:r>
            <a:endParaRPr lang="be-BY" sz="2000" dirty="0"/>
          </a:p>
          <a:p>
            <a:r>
              <a:rPr lang="ru-RU" sz="2000" b="1" u="sng" dirty="0"/>
              <a:t>Задача  о нахождении максимального потока в сети</a:t>
            </a:r>
            <a:endParaRPr lang="be-BY" sz="2000" dirty="0"/>
          </a:p>
          <a:p>
            <a:r>
              <a:rPr lang="ru-RU" sz="2000" b="1" dirty="0"/>
              <a:t> </a:t>
            </a:r>
            <a:endParaRPr lang="be-BY" sz="2000" dirty="0"/>
          </a:p>
          <a:p>
            <a:r>
              <a:rPr lang="ru-RU" sz="2000" b="1" u="sng" dirty="0"/>
              <a:t>Задача линейного программирования  </a:t>
            </a:r>
            <a:endParaRPr lang="be-BY" sz="2000" dirty="0"/>
          </a:p>
          <a:p>
            <a:r>
              <a:rPr lang="ru-RU" sz="2000" dirty="0"/>
              <a:t> </a:t>
            </a:r>
            <a:endParaRPr lang="be-BY" sz="2000" dirty="0"/>
          </a:p>
          <a:p>
            <a:r>
              <a:rPr lang="ru-RU" sz="2000" b="1" u="sng" dirty="0"/>
              <a:t>Транспортная задача</a:t>
            </a:r>
            <a:endParaRPr lang="be-BY" sz="2000" dirty="0"/>
          </a:p>
          <a:p>
            <a:r>
              <a:rPr lang="en-US" sz="2000" b="1" dirty="0"/>
              <a:t> </a:t>
            </a:r>
            <a:endParaRPr lang="be-BY" sz="2000" dirty="0"/>
          </a:p>
          <a:p>
            <a:r>
              <a:rPr lang="ru-RU" sz="2000" b="1" u="sng" dirty="0"/>
              <a:t>Задача нелинейного программирования</a:t>
            </a:r>
            <a:endParaRPr lang="be-BY" sz="2000" dirty="0"/>
          </a:p>
          <a:p>
            <a:r>
              <a:rPr lang="en-US" sz="2000" b="1" dirty="0"/>
              <a:t> </a:t>
            </a:r>
            <a:endParaRPr lang="be-BY" sz="2000" dirty="0"/>
          </a:p>
          <a:p>
            <a:r>
              <a:rPr lang="ru-RU" sz="2000" b="1" u="sng" dirty="0"/>
              <a:t>Векторная оптимизация </a:t>
            </a:r>
            <a:endParaRPr lang="be-BY" sz="2000" dirty="0"/>
          </a:p>
          <a:p>
            <a:r>
              <a:rPr lang="en-US" sz="2000" b="1" dirty="0"/>
              <a:t> </a:t>
            </a:r>
            <a:endParaRPr lang="be-BY" sz="2000" dirty="0"/>
          </a:p>
          <a:p>
            <a:r>
              <a:rPr lang="ru-RU" sz="2000" b="1" u="sng" dirty="0"/>
              <a:t>Сетевое </a:t>
            </a:r>
            <a:r>
              <a:rPr lang="ru-RU" sz="2000" b="1" u="sng" dirty="0" smtClean="0"/>
              <a:t>планирование</a:t>
            </a:r>
            <a:r>
              <a:rPr lang="ru-RU" sz="2000" dirty="0"/>
              <a:t> 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3590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1800" y="55076"/>
            <a:ext cx="43204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Генерация  случайных чисел 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оле 4"/>
          <p:cNvSpPr txBox="1">
            <a:spLocks noChangeArrowheads="1"/>
          </p:cNvSpPr>
          <p:nvPr/>
        </p:nvSpPr>
        <p:spPr bwMode="auto">
          <a:xfrm>
            <a:off x="107504" y="548680"/>
            <a:ext cx="9036496" cy="223224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//   # include &lt;</a:t>
            </a:r>
            <a:r>
              <a:rPr lang="en-US" sz="2800" dirty="0" err="1">
                <a:effectLst/>
                <a:latin typeface="Courier New"/>
                <a:ea typeface="Times New Roman"/>
              </a:rPr>
              <a:t>cstdlib</a:t>
            </a:r>
            <a:r>
              <a:rPr lang="en-US" sz="2800" dirty="0">
                <a:effectLst/>
                <a:latin typeface="Courier New"/>
                <a:ea typeface="Times New Roman"/>
              </a:rPr>
              <a:t>&gt;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void </a:t>
            </a:r>
            <a:r>
              <a:rPr lang="en-US" sz="2800" b="1" dirty="0" err="1">
                <a:effectLst/>
                <a:latin typeface="Courier New"/>
                <a:ea typeface="Times New Roman"/>
              </a:rPr>
              <a:t>srand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(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           unsigned </a:t>
            </a:r>
            <a:r>
              <a:rPr lang="en-US" sz="2800" b="1" dirty="0" err="1">
                <a:effectLst/>
                <a:latin typeface="Courier New"/>
                <a:ea typeface="Times New Roman"/>
              </a:rPr>
              <a:t>int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s  </a:t>
            </a:r>
            <a:r>
              <a:rPr lang="en-US" sz="2800" dirty="0">
                <a:effectLst/>
                <a:latin typeface="Courier New"/>
                <a:ea typeface="Times New Roman"/>
              </a:rPr>
              <a:t>// </a:t>
            </a:r>
            <a:r>
              <a:rPr lang="en-US" sz="2800" dirty="0" smtClean="0">
                <a:effectLst/>
                <a:latin typeface="Courier New"/>
                <a:ea typeface="Times New Roman"/>
              </a:rPr>
              <a:t>[in] </a:t>
            </a:r>
            <a:r>
              <a:rPr lang="ru-RU" sz="2800" dirty="0" smtClean="0">
                <a:effectLst/>
                <a:latin typeface="Courier New"/>
                <a:ea typeface="Times New Roman"/>
              </a:rPr>
              <a:t>стартовое </a:t>
            </a:r>
            <a:r>
              <a:rPr lang="ru-RU" sz="2800" dirty="0">
                <a:effectLst/>
                <a:latin typeface="Courier New"/>
                <a:ea typeface="Times New Roman"/>
              </a:rPr>
              <a:t>число генератора 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            </a:t>
            </a:r>
            <a:r>
              <a:rPr lang="ru-RU" sz="2800" b="1" dirty="0">
                <a:effectLst/>
                <a:latin typeface="Courier New"/>
                <a:ea typeface="Times New Roman"/>
              </a:rPr>
              <a:t>)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2800" b="1" dirty="0">
                <a:effectLst/>
                <a:latin typeface="Courier New"/>
                <a:ea typeface="Times New Roman"/>
              </a:rPr>
              <a:t>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effectLst/>
                <a:latin typeface="Times New Roman"/>
                <a:ea typeface="Times New Roman"/>
              </a:rPr>
              <a:t>   </a:t>
            </a:r>
            <a:endParaRPr lang="be-BY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оле 3"/>
          <p:cNvSpPr txBox="1">
            <a:spLocks noChangeArrowheads="1"/>
          </p:cNvSpPr>
          <p:nvPr/>
        </p:nvSpPr>
        <p:spPr bwMode="auto">
          <a:xfrm>
            <a:off x="107504" y="3501008"/>
            <a:ext cx="9036496" cy="108012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2800">
                <a:effectLst/>
                <a:latin typeface="Courier New"/>
                <a:ea typeface="Times New Roman"/>
              </a:rPr>
              <a:t>//   # </a:t>
            </a:r>
            <a:r>
              <a:rPr lang="en-US" sz="2800">
                <a:effectLst/>
                <a:latin typeface="Courier New"/>
                <a:ea typeface="Times New Roman"/>
              </a:rPr>
              <a:t>include</a:t>
            </a:r>
            <a:r>
              <a:rPr lang="ru-RU" sz="2800">
                <a:effectLst/>
                <a:latin typeface="Courier New"/>
                <a:ea typeface="Times New Roman"/>
              </a:rPr>
              <a:t> &lt;</a:t>
            </a:r>
            <a:r>
              <a:rPr lang="en-US" sz="2800">
                <a:effectLst/>
                <a:latin typeface="Courier New"/>
                <a:ea typeface="Times New Roman"/>
              </a:rPr>
              <a:t>cstdlib</a:t>
            </a:r>
            <a:r>
              <a:rPr lang="ru-RU" sz="2800">
                <a:effectLst/>
                <a:latin typeface="Courier New"/>
                <a:ea typeface="Times New Roman"/>
              </a:rPr>
              <a:t>&gt;</a:t>
            </a:r>
            <a:endParaRPr lang="be-BY" sz="280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2800" b="1">
                <a:effectLst/>
                <a:latin typeface="Courier New"/>
                <a:ea typeface="Times New Roman"/>
              </a:rPr>
              <a:t>    </a:t>
            </a:r>
            <a:r>
              <a:rPr lang="en-US" sz="2800" b="1">
                <a:effectLst/>
                <a:latin typeface="Courier New"/>
                <a:ea typeface="Times New Roman"/>
              </a:rPr>
              <a:t>int rand</a:t>
            </a:r>
            <a:r>
              <a:rPr lang="ru-RU" sz="2800" b="1">
                <a:effectLst/>
                <a:latin typeface="Courier New"/>
                <a:ea typeface="Times New Roman"/>
              </a:rPr>
              <a:t> ()        </a:t>
            </a:r>
            <a:endParaRPr lang="be-BY" sz="280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2800">
                <a:effectLst/>
                <a:latin typeface="Times New Roman"/>
                <a:ea typeface="Times New Roman"/>
              </a:rPr>
              <a:t> </a:t>
            </a:r>
            <a:endParaRPr lang="be-BY" sz="2800">
              <a:effectLst/>
              <a:latin typeface="Times New Roman"/>
              <a:ea typeface="Times New Roman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4869160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RAND</a:t>
            </a:r>
            <a:r>
              <a:rPr lang="ru-RU" sz="2800" dirty="0"/>
              <a:t>_</a:t>
            </a:r>
            <a:r>
              <a:rPr lang="en-US" sz="2800" dirty="0"/>
              <a:t>MAX</a:t>
            </a:r>
            <a:r>
              <a:rPr lang="ru-RU" sz="2800" dirty="0"/>
              <a:t> это положительная константа, определенная с помощью директивы </a:t>
            </a:r>
            <a:endParaRPr lang="en-US" sz="2800" dirty="0" smtClean="0"/>
          </a:p>
          <a:p>
            <a:r>
              <a:rPr lang="ru-RU" sz="2800" dirty="0" smtClean="0"/>
              <a:t># </a:t>
            </a:r>
            <a:r>
              <a:rPr lang="ru-RU" sz="2800" dirty="0" err="1"/>
              <a:t>include</a:t>
            </a:r>
            <a:r>
              <a:rPr lang="ru-RU" sz="2800" dirty="0"/>
              <a:t> &lt;</a:t>
            </a:r>
            <a:r>
              <a:rPr lang="ru-RU" sz="2800" dirty="0" err="1"/>
              <a:t>cstdlib</a:t>
            </a:r>
            <a:r>
              <a:rPr lang="ru-RU" sz="2800" dirty="0"/>
              <a:t>&gt;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1176458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е 2"/>
          <p:cNvSpPr txBox="1">
            <a:spLocks noChangeArrowheads="1"/>
          </p:cNvSpPr>
          <p:nvPr/>
        </p:nvSpPr>
        <p:spPr bwMode="auto">
          <a:xfrm>
            <a:off x="48843" y="476672"/>
            <a:ext cx="8856984" cy="2170817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//   # include &lt;</a:t>
            </a:r>
            <a:r>
              <a:rPr lang="en-US" sz="2800" dirty="0" err="1">
                <a:effectLst/>
                <a:latin typeface="Courier New"/>
                <a:ea typeface="Times New Roman"/>
              </a:rPr>
              <a:t>ctime</a:t>
            </a:r>
            <a:r>
              <a:rPr lang="en-US" sz="2800" dirty="0">
                <a:effectLst/>
                <a:latin typeface="Courier New"/>
                <a:ea typeface="Times New Roman"/>
              </a:rPr>
              <a:t>&gt;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 </a:t>
            </a:r>
            <a:r>
              <a:rPr lang="en-US" sz="2800" b="1" dirty="0" smtClean="0">
                <a:effectLst/>
                <a:latin typeface="Courier New"/>
                <a:ea typeface="Times New Roman"/>
              </a:rPr>
              <a:t>  </a:t>
            </a:r>
            <a:r>
              <a:rPr lang="en-US" sz="2800" b="1" dirty="0" err="1">
                <a:effectLst/>
                <a:latin typeface="Courier New"/>
                <a:ea typeface="Times New Roman"/>
              </a:rPr>
              <a:t>time_t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time (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              time</a:t>
            </a:r>
            <a:r>
              <a:rPr lang="ru-RU" sz="2800" b="1" dirty="0">
                <a:effectLst/>
                <a:latin typeface="Courier New"/>
                <a:ea typeface="Times New Roman"/>
              </a:rPr>
              <a:t>_</a:t>
            </a:r>
            <a:r>
              <a:rPr lang="en-US" sz="2800" b="1" dirty="0">
                <a:effectLst/>
                <a:latin typeface="Courier New"/>
                <a:ea typeface="Times New Roman"/>
              </a:rPr>
              <a:t>t</a:t>
            </a:r>
            <a:r>
              <a:rPr lang="ru-RU" sz="2800" b="1" dirty="0">
                <a:effectLst/>
                <a:latin typeface="Courier New"/>
                <a:ea typeface="Times New Roman"/>
              </a:rPr>
              <a:t>*  </a:t>
            </a:r>
            <a:r>
              <a:rPr lang="en-US" sz="2800" b="1" dirty="0">
                <a:effectLst/>
                <a:latin typeface="Courier New"/>
                <a:ea typeface="Times New Roman"/>
              </a:rPr>
              <a:t>t</a:t>
            </a:r>
            <a:r>
              <a:rPr lang="ru-RU" sz="2800" b="1" dirty="0">
                <a:effectLst/>
                <a:latin typeface="Courier New"/>
                <a:ea typeface="Times New Roman"/>
              </a:rPr>
              <a:t>  </a:t>
            </a:r>
            <a:r>
              <a:rPr lang="ru-RU" sz="2800" dirty="0">
                <a:effectLst/>
                <a:latin typeface="Courier New"/>
                <a:ea typeface="Times New Roman"/>
              </a:rPr>
              <a:t>//[</a:t>
            </a:r>
            <a:r>
              <a:rPr lang="en-US" sz="2800" dirty="0">
                <a:effectLst/>
                <a:latin typeface="Courier New"/>
                <a:ea typeface="Times New Roman"/>
              </a:rPr>
              <a:t>out</a:t>
            </a:r>
            <a:r>
              <a:rPr lang="ru-RU" sz="2800" dirty="0">
                <a:effectLst/>
                <a:latin typeface="Courier New"/>
                <a:ea typeface="Times New Roman"/>
              </a:rPr>
              <a:t>] указатель на буфер (8 байт) </a:t>
            </a:r>
            <a:r>
              <a:rPr lang="ru-RU" sz="2800" b="1" dirty="0">
                <a:effectLst/>
                <a:latin typeface="Courier New"/>
                <a:ea typeface="Times New Roman"/>
              </a:rPr>
              <a:t>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2800" b="1" dirty="0">
                <a:effectLst/>
                <a:latin typeface="Courier New"/>
                <a:ea typeface="Times New Roman"/>
              </a:rPr>
              <a:t>              ) </a:t>
            </a:r>
            <a:endParaRPr lang="be-BY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Поле 1"/>
          <p:cNvSpPr txBox="1">
            <a:spLocks noChangeArrowheads="1"/>
          </p:cNvSpPr>
          <p:nvPr/>
        </p:nvSpPr>
        <p:spPr bwMode="auto">
          <a:xfrm>
            <a:off x="134198" y="3645024"/>
            <a:ext cx="8686274" cy="1535395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//   # include &lt;</a:t>
            </a:r>
            <a:r>
              <a:rPr lang="en-US" sz="2800" dirty="0" err="1">
                <a:effectLst/>
                <a:latin typeface="Courier New"/>
                <a:ea typeface="Times New Roman"/>
              </a:rPr>
              <a:t>ctime</a:t>
            </a:r>
            <a:r>
              <a:rPr lang="en-US" sz="2800" dirty="0">
                <a:effectLst/>
                <a:latin typeface="Courier New"/>
                <a:ea typeface="Times New Roman"/>
              </a:rPr>
              <a:t>&gt;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   </a:t>
            </a:r>
            <a:r>
              <a:rPr lang="en-US" sz="2800" b="1" dirty="0" err="1">
                <a:effectLst/>
                <a:latin typeface="Courier New"/>
                <a:ea typeface="Times New Roman"/>
              </a:rPr>
              <a:t>clock_t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clock()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//--(1 </a:t>
            </a:r>
            <a:r>
              <a:rPr lang="ru-RU" sz="2800" dirty="0">
                <a:effectLst/>
                <a:latin typeface="Courier New"/>
                <a:ea typeface="Times New Roman"/>
              </a:rPr>
              <a:t>сек</a:t>
            </a:r>
            <a:r>
              <a:rPr lang="en-US" sz="2800" dirty="0">
                <a:effectLst/>
                <a:latin typeface="Courier New"/>
                <a:ea typeface="Times New Roman"/>
              </a:rPr>
              <a:t> =  </a:t>
            </a:r>
            <a:r>
              <a:rPr lang="en-US" sz="2800" b="1" dirty="0">
                <a:effectLst/>
                <a:latin typeface="Courier New"/>
                <a:ea typeface="Times New Roman"/>
              </a:rPr>
              <a:t>CLOCKS_PER_SEC</a:t>
            </a:r>
            <a:r>
              <a:rPr lang="en-US" sz="2800" dirty="0">
                <a:effectLst/>
                <a:latin typeface="Courier New"/>
                <a:ea typeface="Times New Roman"/>
              </a:rPr>
              <a:t> </a:t>
            </a:r>
            <a:r>
              <a:rPr lang="ru-RU" sz="2800" dirty="0">
                <a:effectLst/>
                <a:latin typeface="Courier New"/>
                <a:ea typeface="Times New Roman"/>
              </a:rPr>
              <a:t>единиц</a:t>
            </a:r>
            <a:r>
              <a:rPr lang="en-US" sz="2800" dirty="0">
                <a:effectLst/>
                <a:latin typeface="Courier New"/>
                <a:ea typeface="Times New Roman"/>
              </a:rPr>
              <a:t>) </a:t>
            </a:r>
            <a:endParaRPr lang="be-BY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59832" y="8839"/>
            <a:ext cx="29297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Функции времени</a:t>
            </a:r>
            <a:endParaRPr kumimoji="0" lang="be-BY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8295" y="2780928"/>
            <a:ext cx="861780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Функция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time_t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возвращает количество секунд прошедшие с 00:00:00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01.01.1970 к точке вызова или/и в буфер, если параметр t не NULL. 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198" y="5301208"/>
            <a:ext cx="893077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Функция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_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возвращает количество единиц процессорного времени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или тактовую частоту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(сек = CLOCKS_PER_SEC единиц) прошедших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момента старта приложения. Константа CLOCKS_PER_SEC показывает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сколько единиц процессорного времени находится в одной секунде.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0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65</TotalTime>
  <Words>442</Words>
  <Application>Microsoft Office PowerPoint</Application>
  <PresentationFormat>Экран (4:3)</PresentationFormat>
  <Paragraphs>91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Georgia</vt:lpstr>
      <vt:lpstr>Times New Roman</vt:lpstr>
      <vt:lpstr>Trebuchet MS</vt:lpstr>
      <vt:lpstr>Воздушный поток</vt:lpstr>
      <vt:lpstr>Формула</vt:lpstr>
      <vt:lpstr>МАТЕМАТИЧЕСКОЕ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13</cp:revision>
  <dcterms:created xsi:type="dcterms:W3CDTF">2010-12-02T13:55:43Z</dcterms:created>
  <dcterms:modified xsi:type="dcterms:W3CDTF">2016-02-05T07:18:19Z</dcterms:modified>
</cp:coreProperties>
</file>