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6" r:id="rId4"/>
    <p:sldId id="275"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267" r:id="rId39"/>
    <p:sldId id="268" r:id="rId40"/>
    <p:sldId id="269" r:id="rId41"/>
    <p:sldId id="270" r:id="rId42"/>
    <p:sldId id="271" r:id="rId43"/>
    <p:sldId id="272" r:id="rId44"/>
    <p:sldId id="273" r:id="rId45"/>
  </p:sldIdLst>
  <p:sldSz cx="9144000" cy="6858000" type="screen4x3"/>
  <p:notesSz cx="6858000" cy="9144000"/>
  <p:defaultTextStyle>
    <a:defPPr>
      <a:defRPr lang="be-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82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08.04.2015</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C6C61C8-9B01-4390-BFEC-BFC4D09FF6CC}" type="datetimeFigureOut">
              <a:rPr lang="be-BY" smtClean="0"/>
              <a:t>08.04.2015</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C6C61C8-9B01-4390-BFEC-BFC4D09FF6CC}" type="datetimeFigureOut">
              <a:rPr lang="be-BY" smtClean="0"/>
              <a:t>08.04.2015</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6C61C8-9B01-4390-BFEC-BFC4D09FF6CC}" type="datetimeFigureOut">
              <a:rPr lang="be-BY" smtClean="0"/>
              <a:t>08.04.2015</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C6C61C8-9B01-4390-BFEC-BFC4D09FF6CC}" type="datetimeFigureOut">
              <a:rPr lang="be-BY" smtClean="0"/>
              <a:t>08.04.2015</a:t>
            </a:fld>
            <a:endParaRPr lang="be-BY"/>
          </a:p>
        </p:txBody>
      </p:sp>
      <p:sp>
        <p:nvSpPr>
          <p:cNvPr id="5" name="Footer Placeholder 4"/>
          <p:cNvSpPr>
            <a:spLocks noGrp="1"/>
          </p:cNvSpPr>
          <p:nvPr>
            <p:ph type="ftr" sz="quarter" idx="11"/>
          </p:nvPr>
        </p:nvSpPr>
        <p:spPr/>
        <p:txBody>
          <a:bodyPr/>
          <a:lstStyle/>
          <a:p>
            <a:endParaRPr lang="be-BY"/>
          </a:p>
        </p:txBody>
      </p:sp>
      <p:sp>
        <p:nvSpPr>
          <p:cNvPr id="6" name="Slide Number Placeholder 5"/>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6C61C8-9B01-4390-BFEC-BFC4D09FF6CC}" type="datetimeFigureOut">
              <a:rPr lang="be-BY" smtClean="0"/>
              <a:t>08.04.2015</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C6C61C8-9B01-4390-BFEC-BFC4D09FF6CC}" type="datetimeFigureOut">
              <a:rPr lang="be-BY" smtClean="0"/>
              <a:t>08.04.2015</a:t>
            </a:fld>
            <a:endParaRPr lang="be-BY"/>
          </a:p>
        </p:txBody>
      </p:sp>
      <p:sp>
        <p:nvSpPr>
          <p:cNvPr id="8" name="Footer Placeholder 7"/>
          <p:cNvSpPr>
            <a:spLocks noGrp="1"/>
          </p:cNvSpPr>
          <p:nvPr>
            <p:ph type="ftr" sz="quarter" idx="11"/>
          </p:nvPr>
        </p:nvSpPr>
        <p:spPr/>
        <p:txBody>
          <a:bodyPr/>
          <a:lstStyle/>
          <a:p>
            <a:endParaRPr lang="be-BY"/>
          </a:p>
        </p:txBody>
      </p:sp>
      <p:sp>
        <p:nvSpPr>
          <p:cNvPr id="9" name="Slide Number Placeholder 8"/>
          <p:cNvSpPr>
            <a:spLocks noGrp="1"/>
          </p:cNvSpPr>
          <p:nvPr>
            <p:ph type="sldNum" sz="quarter" idx="12"/>
          </p:nvPr>
        </p:nvSpPr>
        <p:spPr/>
        <p:txBody>
          <a:bodyPr/>
          <a:lstStyle/>
          <a:p>
            <a:fld id="{183943C8-F4B5-45BD-9696-606291EBDE38}" type="slidenum">
              <a:rPr lang="be-BY" smtClean="0"/>
              <a:t>‹#›</a:t>
            </a:fld>
            <a:endParaRPr lang="be-BY"/>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C6C61C8-9B01-4390-BFEC-BFC4D09FF6CC}" type="datetimeFigureOut">
              <a:rPr lang="be-BY" smtClean="0"/>
              <a:t>08.04.2015</a:t>
            </a:fld>
            <a:endParaRPr lang="be-BY"/>
          </a:p>
        </p:txBody>
      </p:sp>
      <p:sp>
        <p:nvSpPr>
          <p:cNvPr id="4" name="Footer Placeholder 3"/>
          <p:cNvSpPr>
            <a:spLocks noGrp="1"/>
          </p:cNvSpPr>
          <p:nvPr>
            <p:ph type="ftr" sz="quarter" idx="11"/>
          </p:nvPr>
        </p:nvSpPr>
        <p:spPr/>
        <p:txBody>
          <a:bodyPr/>
          <a:lstStyle/>
          <a:p>
            <a:endParaRPr lang="be-BY"/>
          </a:p>
        </p:txBody>
      </p:sp>
      <p:sp>
        <p:nvSpPr>
          <p:cNvPr id="5" name="Slide Number Placeholder 4"/>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C61C8-9B01-4390-BFEC-BFC4D09FF6CC}" type="datetimeFigureOut">
              <a:rPr lang="be-BY" smtClean="0"/>
              <a:t>08.04.2015</a:t>
            </a:fld>
            <a:endParaRPr lang="be-BY"/>
          </a:p>
        </p:txBody>
      </p:sp>
      <p:sp>
        <p:nvSpPr>
          <p:cNvPr id="3" name="Footer Placeholder 2"/>
          <p:cNvSpPr>
            <a:spLocks noGrp="1"/>
          </p:cNvSpPr>
          <p:nvPr>
            <p:ph type="ftr" sz="quarter" idx="11"/>
          </p:nvPr>
        </p:nvSpPr>
        <p:spPr/>
        <p:txBody>
          <a:bodyPr/>
          <a:lstStyle/>
          <a:p>
            <a:endParaRPr lang="be-BY"/>
          </a:p>
        </p:txBody>
      </p:sp>
      <p:sp>
        <p:nvSpPr>
          <p:cNvPr id="4" name="Slide Number Placeholder 3"/>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t>08.04.2015</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C6C61C8-9B01-4390-BFEC-BFC4D09FF6CC}" type="datetimeFigureOut">
              <a:rPr lang="be-BY" smtClean="0"/>
              <a:t>08.04.2015</a:t>
            </a:fld>
            <a:endParaRPr lang="be-BY"/>
          </a:p>
        </p:txBody>
      </p:sp>
      <p:sp>
        <p:nvSpPr>
          <p:cNvPr id="6" name="Footer Placeholder 5"/>
          <p:cNvSpPr>
            <a:spLocks noGrp="1"/>
          </p:cNvSpPr>
          <p:nvPr>
            <p:ph type="ftr" sz="quarter" idx="11"/>
          </p:nvPr>
        </p:nvSpPr>
        <p:spPr/>
        <p:txBody>
          <a:bodyPr/>
          <a:lstStyle/>
          <a:p>
            <a:endParaRPr lang="be-BY"/>
          </a:p>
        </p:txBody>
      </p:sp>
      <p:sp>
        <p:nvSpPr>
          <p:cNvPr id="7" name="Slide Number Placeholder 6"/>
          <p:cNvSpPr>
            <a:spLocks noGrp="1"/>
          </p:cNvSpPr>
          <p:nvPr>
            <p:ph type="sldNum" sz="quarter" idx="12"/>
          </p:nvPr>
        </p:nvSpPr>
        <p:spPr/>
        <p:txBody>
          <a:bodyPr/>
          <a:lstStyle/>
          <a:p>
            <a:fld id="{183943C8-F4B5-45BD-9696-606291EBDE38}" type="slidenum">
              <a:rPr lang="be-BY" smtClean="0"/>
              <a:t>‹#›</a:t>
            </a:fld>
            <a:endParaRPr lang="be-BY"/>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C6C61C8-9B01-4390-BFEC-BFC4D09FF6CC}" type="datetimeFigureOut">
              <a:rPr lang="be-BY" smtClean="0"/>
              <a:t>08.04.2015</a:t>
            </a:fld>
            <a:endParaRPr lang="be-BY"/>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be-BY"/>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83943C8-F4B5-45BD-9696-606291EBDE38}" type="slidenum">
              <a:rPr lang="be-BY" smtClean="0"/>
              <a:t>‹#›</a:t>
            </a:fld>
            <a:endParaRPr lang="be-B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02003" y="188640"/>
            <a:ext cx="8290477" cy="1200329"/>
          </a:xfrm>
          <a:prstGeom prst="rect">
            <a:avLst/>
          </a:prstGeom>
        </p:spPr>
        <p:txBody>
          <a:bodyPr wrap="square">
            <a:spAutoFit/>
          </a:bodyPr>
          <a:lstStyle/>
          <a:p>
            <a:pPr algn="ctr"/>
            <a:r>
              <a:rPr lang="ru-RU" sz="3600" b="1" dirty="0">
                <a:solidFill>
                  <a:srgbClr val="FF0000"/>
                </a:solidFill>
              </a:rPr>
              <a:t>ОПТИМИЗАЦИОННЫЕ АЛГОРИТМЫ НА ГРАФАХ</a:t>
            </a:r>
            <a:endParaRPr lang="be-BY" sz="3600" b="1" dirty="0">
              <a:solidFill>
                <a:srgbClr val="FF0000"/>
              </a:solidFill>
            </a:endParaRPr>
          </a:p>
        </p:txBody>
      </p:sp>
      <p:sp>
        <p:nvSpPr>
          <p:cNvPr id="2" name="Прямоугольник 1"/>
          <p:cNvSpPr/>
          <p:nvPr/>
        </p:nvSpPr>
        <p:spPr>
          <a:xfrm>
            <a:off x="1578889" y="1700808"/>
            <a:ext cx="6336704" cy="1815882"/>
          </a:xfrm>
          <a:prstGeom prst="rect">
            <a:avLst/>
          </a:prstGeom>
        </p:spPr>
        <p:txBody>
          <a:bodyPr wrap="square">
            <a:spAutoFit/>
          </a:bodyPr>
          <a:lstStyle/>
          <a:p>
            <a:pPr algn="ctr"/>
            <a:r>
              <a:rPr lang="ru-RU" sz="2800" b="1" dirty="0">
                <a:solidFill>
                  <a:srgbClr val="FF0000"/>
                </a:solidFill>
              </a:rPr>
              <a:t>Алгоритм поиска в ширину</a:t>
            </a:r>
            <a:endParaRPr lang="be-BY" sz="2800" dirty="0">
              <a:solidFill>
                <a:srgbClr val="FF0000"/>
              </a:solidFill>
            </a:endParaRPr>
          </a:p>
          <a:p>
            <a:pPr algn="ctr"/>
            <a:endParaRPr lang="en-US" sz="2800" b="1" dirty="0" smtClean="0"/>
          </a:p>
          <a:p>
            <a:pPr algn="ctr"/>
            <a:r>
              <a:rPr lang="ru-RU" sz="2800" b="1" dirty="0" smtClean="0"/>
              <a:t>(</a:t>
            </a:r>
            <a:r>
              <a:rPr lang="en-US" sz="2800" b="1" dirty="0"/>
              <a:t>BFS</a:t>
            </a:r>
            <a:r>
              <a:rPr lang="ru-RU" sz="2800" b="1" dirty="0"/>
              <a:t>, </a:t>
            </a:r>
            <a:r>
              <a:rPr lang="en-US" sz="2800" dirty="0"/>
              <a:t>breadth</a:t>
            </a:r>
            <a:r>
              <a:rPr lang="ru-RU" sz="2800" dirty="0"/>
              <a:t>-</a:t>
            </a:r>
            <a:r>
              <a:rPr lang="en-US" sz="2800" dirty="0"/>
              <a:t>first search</a:t>
            </a:r>
            <a:r>
              <a:rPr lang="ru-RU" sz="2800" b="1" dirty="0"/>
              <a:t>)</a:t>
            </a:r>
            <a:endParaRPr lang="be-BY" sz="2800" dirty="0"/>
          </a:p>
          <a:p>
            <a:pPr algn="ctr"/>
            <a:endParaRPr lang="be-BY" sz="2800" dirty="0">
              <a:solidFill>
                <a:srgbClr val="FF0000"/>
              </a:solidFill>
            </a:endParaRPr>
          </a:p>
        </p:txBody>
      </p:sp>
      <p:sp>
        <p:nvSpPr>
          <p:cNvPr id="3" name="Прямоугольник 2"/>
          <p:cNvSpPr/>
          <p:nvPr/>
        </p:nvSpPr>
        <p:spPr>
          <a:xfrm>
            <a:off x="179512" y="3032064"/>
            <a:ext cx="8856984" cy="3831818"/>
          </a:xfrm>
          <a:prstGeom prst="rect">
            <a:avLst/>
          </a:prstGeom>
        </p:spPr>
        <p:txBody>
          <a:bodyPr wrap="square">
            <a:spAutoFit/>
          </a:bodyPr>
          <a:lstStyle/>
          <a:p>
            <a:pPr algn="just"/>
            <a:r>
              <a:rPr lang="ru-RU" sz="2700" dirty="0"/>
              <a:t>Алгоритм подразумевает, что задана исходная (</a:t>
            </a:r>
            <a:r>
              <a:rPr lang="ru-RU" sz="2700" b="1" i="1" dirty="0"/>
              <a:t>стартовой</a:t>
            </a:r>
            <a:r>
              <a:rPr lang="ru-RU" sz="2700" dirty="0"/>
              <a:t>) вершина, и основывается на простом правиле: при выборе очередной вершины предпочтение отдается ближайшей. При этом считается, что все дуги  графа имеют единичную длину. Сначала посещается стартовая вершина, затем все вершины, смежные ей (т. е. находящиеся на расстоянии 1), после чего вершины, находящиеся на расстоянии 2 от стартовой и т.д.</a:t>
            </a:r>
            <a:endParaRPr lang="be-BY" sz="2700" dirty="0"/>
          </a:p>
        </p:txBody>
      </p:sp>
    </p:spTree>
    <p:extLst>
      <p:ext uri="{BB962C8B-B14F-4D97-AF65-F5344CB8AC3E}">
        <p14:creationId xmlns:p14="http://schemas.microsoft.com/office/powerpoint/2010/main" val="411129454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r="61065"/>
          <a:stretch/>
        </p:blipFill>
        <p:spPr>
          <a:xfrm>
            <a:off x="251520" y="332656"/>
            <a:ext cx="4126036" cy="4592712"/>
          </a:xfrm>
          <a:prstGeom prst="rect">
            <a:avLst/>
          </a:prstGeom>
        </p:spPr>
      </p:pic>
      <p:pic>
        <p:nvPicPr>
          <p:cNvPr id="5" name="Рисунок 4"/>
          <p:cNvPicPr>
            <a:picLocks noChangeAspect="1"/>
          </p:cNvPicPr>
          <p:nvPr/>
        </p:nvPicPr>
        <p:blipFill rotWithShape="1">
          <a:blip r:embed="rId2"/>
          <a:srcRect l="60617"/>
          <a:stretch/>
        </p:blipFill>
        <p:spPr>
          <a:xfrm>
            <a:off x="4572000" y="2241961"/>
            <a:ext cx="4173416" cy="4592712"/>
          </a:xfrm>
          <a:prstGeom prst="rect">
            <a:avLst/>
          </a:prstGeom>
        </p:spPr>
      </p:pic>
    </p:spTree>
    <p:extLst>
      <p:ext uri="{BB962C8B-B14F-4D97-AF65-F5344CB8AC3E}">
        <p14:creationId xmlns:p14="http://schemas.microsoft.com/office/powerpoint/2010/main" val="25075458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a:blip r:embed="rId2"/>
          <a:stretch>
            <a:fillRect/>
          </a:stretch>
        </p:blipFill>
        <p:spPr>
          <a:xfrm>
            <a:off x="1331640" y="1196752"/>
            <a:ext cx="6166338" cy="4648639"/>
          </a:xfrm>
          <a:prstGeom prst="rect">
            <a:avLst/>
          </a:prstGeom>
        </p:spPr>
      </p:pic>
    </p:spTree>
    <p:extLst>
      <p:ext uri="{BB962C8B-B14F-4D97-AF65-F5344CB8AC3E}">
        <p14:creationId xmlns:p14="http://schemas.microsoft.com/office/powerpoint/2010/main" val="40097016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620688"/>
            <a:ext cx="8856984" cy="5909310"/>
          </a:xfrm>
          <a:prstGeom prst="rect">
            <a:avLst/>
          </a:prstGeom>
        </p:spPr>
        <p:txBody>
          <a:bodyPr wrap="square">
            <a:spAutoFit/>
          </a:bodyPr>
          <a:lstStyle/>
          <a:p>
            <a:pPr indent="323850" algn="ctr">
              <a:spcAft>
                <a:spcPts val="0"/>
              </a:spcAft>
            </a:pPr>
            <a:r>
              <a:rPr lang="be-BY" sz="2100" b="1" dirty="0">
                <a:latin typeface="Times New Roman" panose="02020603050405020304" pitchFamily="18" charset="0"/>
                <a:ea typeface="Times New Roman" panose="02020603050405020304" pitchFamily="18" charset="0"/>
              </a:rPr>
              <a:t>А</a:t>
            </a:r>
            <a:r>
              <a:rPr lang="ru-RU" sz="2100" b="1" dirty="0" err="1" smtClean="0">
                <a:latin typeface="Times New Roman" panose="02020603050405020304" pitchFamily="18" charset="0"/>
                <a:ea typeface="Times New Roman" panose="02020603050405020304" pitchFamily="18" charset="0"/>
              </a:rPr>
              <a:t>лгоритм</a:t>
            </a:r>
            <a:r>
              <a:rPr lang="ru-RU" sz="2100" b="1" dirty="0" smtClean="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BFS </a:t>
            </a:r>
            <a:r>
              <a:rPr lang="ru-RU" sz="2100" dirty="0">
                <a:latin typeface="Times New Roman" panose="02020603050405020304" pitchFamily="18" charset="0"/>
                <a:ea typeface="Times New Roman" panose="02020603050405020304" pitchFamily="18" charset="0"/>
              </a:rPr>
              <a:t>сводится к следующей последовательности шагов.</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Инициализировать массивы </a:t>
            </a:r>
            <a:r>
              <a:rPr lang="ru-RU" sz="2100" b="1" dirty="0">
                <a:latin typeface="Times New Roman" panose="02020603050405020304" pitchFamily="18" charset="0"/>
                <a:ea typeface="Times New Roman" panose="02020603050405020304" pitchFamily="18" charset="0"/>
              </a:rPr>
              <a:t>С</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D</a:t>
            </a:r>
            <a:r>
              <a:rPr lang="ru-RU" sz="2100"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P</a:t>
            </a:r>
            <a:r>
              <a:rPr lang="ru-RU" sz="2100" dirty="0">
                <a:latin typeface="Times New Roman" panose="02020603050405020304" pitchFamily="18" charset="0"/>
                <a:ea typeface="Times New Roman" panose="02020603050405020304" pitchFamily="18" charset="0"/>
              </a:rPr>
              <a:t>. Стартовую вершину </a:t>
            </a:r>
            <a:r>
              <a:rPr lang="en-US" sz="2100" b="1" dirty="0">
                <a:latin typeface="Times New Roman" panose="02020603050405020304" pitchFamily="18" charset="0"/>
                <a:ea typeface="Times New Roman" panose="02020603050405020304" pitchFamily="18" charset="0"/>
              </a:rPr>
              <a:t>s</a:t>
            </a:r>
            <a:r>
              <a:rPr lang="ru-RU" sz="2100" dirty="0">
                <a:latin typeface="Times New Roman" panose="02020603050405020304" pitchFamily="18" charset="0"/>
                <a:ea typeface="Times New Roman" panose="02020603050405020304" pitchFamily="18" charset="0"/>
              </a:rPr>
              <a:t> 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и окрасить в серый цвет: </a:t>
            </a:r>
            <a:r>
              <a:rPr lang="en-US" sz="2100" b="1" dirty="0">
                <a:latin typeface="Times New Roman" panose="02020603050405020304" pitchFamily="18" charset="0"/>
                <a:ea typeface="Times New Roman" panose="02020603050405020304" pitchFamily="18" charset="0"/>
              </a:rPr>
              <a:t>C</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Для стартовой вершины установить расстояние, равное нулю: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s</a:t>
            </a:r>
            <a:r>
              <a:rPr lang="ru-RU" sz="2100" b="1" dirty="0">
                <a:latin typeface="Times New Roman" panose="02020603050405020304" pitchFamily="18" charset="0"/>
                <a:ea typeface="Times New Roman" panose="02020603050405020304" pitchFamily="18" charset="0"/>
              </a:rPr>
              <a:t>] = 0</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Если очередь</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пуста, то работа алгоритма завершена, в противном случае перейти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Выбрать из очереди </a:t>
            </a:r>
            <a:r>
              <a:rPr lang="en-US" sz="2100" b="1" dirty="0">
                <a:latin typeface="Times New Roman" panose="02020603050405020304" pitchFamily="18" charset="0"/>
                <a:ea typeface="Times New Roman" panose="02020603050405020304" pitchFamily="18" charset="0"/>
              </a:rPr>
              <a:t>Q </a:t>
            </a:r>
            <a:r>
              <a:rPr lang="ru-RU" sz="2100" dirty="0">
                <a:latin typeface="Times New Roman" panose="02020603050405020304" pitchFamily="18" charset="0"/>
                <a:ea typeface="Times New Roman" panose="02020603050405020304" pitchFamily="18" charset="0"/>
              </a:rPr>
              <a:t>вершину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и окрасить ее в черный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B</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Построить множества </a:t>
            </a:r>
            <a:r>
              <a:rPr lang="en-US" sz="2100" b="1" dirty="0">
                <a:latin typeface="Times New Roman" panose="02020603050405020304" pitchFamily="18" charset="0"/>
                <a:ea typeface="Times New Roman" panose="02020603050405020304" pitchFamily="18" charset="0"/>
              </a:rPr>
              <a:t>J</a:t>
            </a:r>
            <a:r>
              <a:rPr lang="ru-RU" sz="2100" dirty="0">
                <a:latin typeface="Times New Roman" panose="02020603050405020304" pitchFamily="18" charset="0"/>
                <a:ea typeface="Times New Roman" panose="02020603050405020304" pitchFamily="18" charset="0"/>
              </a:rPr>
              <a:t> вершин белого цвета смежных вершине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 Если таких вершин нет, то перейти к шагу 2, иначе – к следующему шагу.</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поместить в очередь </a:t>
            </a:r>
            <a:r>
              <a:rPr lang="en-US" sz="2100" b="1" dirty="0">
                <a:latin typeface="Times New Roman" panose="02020603050405020304" pitchFamily="18" charset="0"/>
                <a:ea typeface="Times New Roman" panose="02020603050405020304" pitchFamily="18" charset="0"/>
              </a:rPr>
              <a:t>Q</a:t>
            </a:r>
            <a:r>
              <a:rPr lang="ru-RU" sz="2100" dirty="0">
                <a:latin typeface="Times New Roman" panose="02020603050405020304" pitchFamily="18" charset="0"/>
                <a:ea typeface="Times New Roman" panose="02020603050405020304" pitchFamily="18" charset="0"/>
              </a:rPr>
              <a:t>. Обычно (но не обязательно) в очередь вершины помещаются в порядке возрастания номеров.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Каждую вершину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окрасить в серый цвет: </a:t>
            </a:r>
            <a:r>
              <a:rPr lang="ru-RU" sz="2100" b="1" dirty="0">
                <a:latin typeface="Times New Roman" panose="02020603050405020304" pitchFamily="18" charset="0"/>
                <a:ea typeface="Times New Roman" panose="02020603050405020304" pitchFamily="18" charset="0"/>
              </a:rPr>
              <a:t>С[</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G</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вычислить</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расстояние: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D</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k</a:t>
            </a:r>
            <a:r>
              <a:rPr lang="ru-RU" sz="2100" b="1" dirty="0">
                <a:latin typeface="Times New Roman" panose="02020603050405020304" pitchFamily="18" charset="0"/>
                <a:ea typeface="Times New Roman" panose="02020603050405020304" pitchFamily="18" charset="0"/>
              </a:rPr>
              <a:t>] + 1</a:t>
            </a:r>
            <a:r>
              <a:rPr lang="ru-RU" sz="2100" dirty="0">
                <a:latin typeface="Times New Roman" panose="02020603050405020304" pitchFamily="18" charset="0"/>
                <a:ea typeface="Times New Roman" panose="02020603050405020304" pitchFamily="18" charset="0"/>
              </a:rPr>
              <a:t>. </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Для каждой </a:t>
            </a:r>
            <a:r>
              <a:rPr lang="ru-RU" sz="2100" b="1" dirty="0">
                <a:latin typeface="Times New Roman" panose="02020603050405020304" pitchFamily="18" charset="0"/>
                <a:ea typeface="Times New Roman" panose="02020603050405020304" pitchFamily="18" charset="0"/>
              </a:rPr>
              <a:t> </a:t>
            </a:r>
            <a:r>
              <a:rPr lang="ru-RU" sz="2100" dirty="0">
                <a:latin typeface="Times New Roman" panose="02020603050405020304" pitchFamily="18" charset="0"/>
                <a:ea typeface="Times New Roman" panose="02020603050405020304" pitchFamily="18" charset="0"/>
              </a:rPr>
              <a:t>вершины</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из множества</a:t>
            </a:r>
            <a:r>
              <a:rPr lang="ru-RU" sz="2100" b="1" dirty="0">
                <a:latin typeface="Times New Roman" panose="02020603050405020304" pitchFamily="18" charset="0"/>
                <a:ea typeface="Times New Roman" panose="02020603050405020304" pitchFamily="18" charset="0"/>
              </a:rPr>
              <a:t> </a:t>
            </a:r>
            <a:r>
              <a:rPr lang="en-US" sz="2100" b="1" dirty="0">
                <a:latin typeface="Times New Roman" panose="02020603050405020304" pitchFamily="18" charset="0"/>
                <a:ea typeface="Times New Roman" panose="02020603050405020304" pitchFamily="18" charset="0"/>
              </a:rPr>
              <a:t>J </a:t>
            </a:r>
            <a:r>
              <a:rPr lang="ru-RU" sz="2100" dirty="0">
                <a:latin typeface="Times New Roman" panose="02020603050405020304" pitchFamily="18" charset="0"/>
                <a:ea typeface="Times New Roman" panose="02020603050405020304" pitchFamily="18" charset="0"/>
              </a:rPr>
              <a:t>указать предшествующую вершину: </a:t>
            </a:r>
            <a:r>
              <a:rPr lang="en-US" sz="2100" b="1" dirty="0">
                <a:latin typeface="Times New Roman" panose="02020603050405020304" pitchFamily="18" charset="0"/>
                <a:ea typeface="Times New Roman" panose="02020603050405020304" pitchFamily="18" charset="0"/>
              </a:rPr>
              <a:t>P</a:t>
            </a:r>
            <a:r>
              <a:rPr lang="ru-RU" sz="2100" b="1" dirty="0">
                <a:latin typeface="Times New Roman" panose="02020603050405020304" pitchFamily="18" charset="0"/>
                <a:ea typeface="Times New Roman" panose="02020603050405020304" pitchFamily="18" charset="0"/>
              </a:rPr>
              <a:t>[</a:t>
            </a:r>
            <a:r>
              <a:rPr lang="en-US" sz="2100" b="1" dirty="0">
                <a:latin typeface="Times New Roman" panose="02020603050405020304" pitchFamily="18" charset="0"/>
                <a:ea typeface="Times New Roman" panose="02020603050405020304" pitchFamily="18" charset="0"/>
              </a:rPr>
              <a:t>j</a:t>
            </a:r>
            <a:r>
              <a:rPr lang="ru-RU" sz="2100" b="1" dirty="0">
                <a:latin typeface="Times New Roman" panose="02020603050405020304" pitchFamily="18" charset="0"/>
                <a:ea typeface="Times New Roman" panose="02020603050405020304" pitchFamily="18" charset="0"/>
              </a:rPr>
              <a:t>] = </a:t>
            </a:r>
            <a:r>
              <a:rPr lang="en-US" sz="2100" b="1" dirty="0">
                <a:latin typeface="Times New Roman" panose="02020603050405020304" pitchFamily="18" charset="0"/>
                <a:ea typeface="Times New Roman" panose="02020603050405020304" pitchFamily="18" charset="0"/>
              </a:rPr>
              <a:t>k</a:t>
            </a:r>
            <a:r>
              <a:rPr lang="ru-RU" sz="2100" dirty="0">
                <a:latin typeface="Times New Roman" panose="02020603050405020304" pitchFamily="18" charset="0"/>
                <a:ea typeface="Times New Roman" panose="02020603050405020304" pitchFamily="18" charset="0"/>
              </a:rPr>
              <a:t>.</a:t>
            </a:r>
            <a:endParaRPr lang="be-BY" sz="21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100" dirty="0">
                <a:latin typeface="Times New Roman" panose="02020603050405020304" pitchFamily="18" charset="0"/>
                <a:ea typeface="Times New Roman" panose="02020603050405020304" pitchFamily="18" charset="0"/>
              </a:rPr>
              <a:t>Перейти к шагу 3.</a:t>
            </a:r>
            <a:endParaRPr lang="be-BY"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2852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3" y="458956"/>
            <a:ext cx="8712968" cy="5632311"/>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rPr>
              <a:t>Алгоритм поиска в </a:t>
            </a:r>
            <a:r>
              <a:rPr lang="ru-RU" sz="2400" b="1" dirty="0" smtClean="0">
                <a:latin typeface="Times New Roman" panose="02020603050405020304" pitchFamily="18" charset="0"/>
                <a:ea typeface="Times New Roman" panose="02020603050405020304" pitchFamily="18" charset="0"/>
              </a:rPr>
              <a:t>глубину</a:t>
            </a:r>
          </a:p>
          <a:p>
            <a:pPr algn="ctr">
              <a:spcAft>
                <a:spcPts val="0"/>
              </a:spcAft>
            </a:pPr>
            <a:endParaRPr lang="be-BY" sz="2400" dirty="0">
              <a:latin typeface="Times New Roman" panose="02020603050405020304" pitchFamily="18" charset="0"/>
              <a:ea typeface="Times New Roman" panose="02020603050405020304" pitchFamily="18" charset="0"/>
            </a:endParaRPr>
          </a:p>
          <a:p>
            <a:pPr indent="323850" algn="just">
              <a:spcAft>
                <a:spcPts val="0"/>
              </a:spcAft>
            </a:pPr>
            <a:r>
              <a:rPr lang="ru-RU" sz="2400" dirty="0">
                <a:latin typeface="Times New Roman" panose="02020603050405020304" pitchFamily="18" charset="0"/>
                <a:ea typeface="Times New Roman" panose="02020603050405020304" pitchFamily="18" charset="0"/>
              </a:rPr>
              <a:t>Для обозначения алгоритма поиска в глубину используют аббревиатуру </a:t>
            </a:r>
            <a:r>
              <a:rPr lang="en-US" sz="2400" b="1" i="1" dirty="0">
                <a:latin typeface="Times New Roman" panose="02020603050405020304" pitchFamily="18" charset="0"/>
                <a:ea typeface="Times New Roman" panose="02020603050405020304" pitchFamily="18" charset="0"/>
              </a:rPr>
              <a:t>DFS</a:t>
            </a:r>
            <a:r>
              <a:rPr lang="ru-RU" sz="2400" dirty="0">
                <a:latin typeface="Times New Roman" panose="02020603050405020304" pitchFamily="18" charset="0"/>
                <a:ea typeface="Times New Roman" panose="02020603050405020304" pitchFamily="18" charset="0"/>
              </a:rPr>
              <a:t> (</a:t>
            </a:r>
            <a:r>
              <a:rPr lang="en-US" sz="2400" b="1" i="1" dirty="0">
                <a:latin typeface="Times New Roman" panose="02020603050405020304" pitchFamily="18" charset="0"/>
                <a:ea typeface="Times New Roman" panose="02020603050405020304" pitchFamily="18" charset="0"/>
              </a:rPr>
              <a:t>Depth</a:t>
            </a:r>
            <a:r>
              <a:rPr lang="ru-RU" sz="2400" b="1" i="1" dirty="0">
                <a:latin typeface="Times New Roman" panose="02020603050405020304" pitchFamily="18" charset="0"/>
                <a:ea typeface="Times New Roman" panose="02020603050405020304" pitchFamily="18" charset="0"/>
              </a:rPr>
              <a:t>-</a:t>
            </a:r>
            <a:r>
              <a:rPr lang="en-US" sz="2400" b="1" i="1" dirty="0">
                <a:latin typeface="Times New Roman" panose="02020603050405020304" pitchFamily="18" charset="0"/>
                <a:ea typeface="Times New Roman" panose="02020603050405020304" pitchFamily="18" charset="0"/>
              </a:rPr>
              <a:t>first search</a:t>
            </a:r>
            <a:r>
              <a:rPr lang="ru-RU" sz="2400" dirty="0">
                <a:latin typeface="Times New Roman" panose="02020603050405020304" pitchFamily="18" charset="0"/>
                <a:ea typeface="Times New Roman" panose="02020603050405020304" pitchFamily="18" charset="0"/>
              </a:rPr>
              <a:t>). Как и для поиска в ширину, задается стартовая  вершина.  Алгоритм описывается следующим образом: для каждой не пройденной вершины, начиная со стартовой, необходимо найти все смежные вершины и повторить поиск для каждой. </a:t>
            </a:r>
            <a:endParaRPr lang="be-BY" sz="2400" dirty="0">
              <a:latin typeface="Times New Roman" panose="02020603050405020304" pitchFamily="18" charset="0"/>
              <a:ea typeface="Times New Roman" panose="02020603050405020304" pitchFamily="18" charset="0"/>
            </a:endParaRPr>
          </a:p>
          <a:p>
            <a:pPr indent="323850" algn="just">
              <a:spcAft>
                <a:spcPts val="0"/>
              </a:spcAft>
            </a:pPr>
            <a:r>
              <a:rPr lang="ru-RU" sz="2400" dirty="0">
                <a:latin typeface="Times New Roman" panose="02020603050405020304" pitchFamily="18" charset="0"/>
                <a:ea typeface="Times New Roman" panose="02020603050405020304" pitchFamily="18" charset="0"/>
              </a:rPr>
              <a:t>Назначение и размерность массивов </a:t>
            </a:r>
            <a:r>
              <a:rPr lang="ru-RU" sz="2400" b="1" dirty="0">
                <a:latin typeface="Times New Roman" panose="02020603050405020304" pitchFamily="18" charset="0"/>
                <a:ea typeface="Times New Roman" panose="02020603050405020304" pitchFamily="18" charset="0"/>
              </a:rPr>
              <a:t>С</a:t>
            </a:r>
            <a:r>
              <a:rPr lang="ru-RU" sz="2400" dirty="0">
                <a:latin typeface="Times New Roman" panose="02020603050405020304" pitchFamily="18" charset="0"/>
                <a:ea typeface="Times New Roman" panose="02020603050405020304" pitchFamily="18" charset="0"/>
              </a:rPr>
              <a:t> (массив окраски вершин) и </a:t>
            </a:r>
            <a:r>
              <a:rPr lang="en-US" sz="2400" b="1" dirty="0">
                <a:latin typeface="Times New Roman" panose="02020603050405020304" pitchFamily="18" charset="0"/>
                <a:ea typeface="Times New Roman" panose="02020603050405020304" pitchFamily="18" charset="0"/>
              </a:rPr>
              <a:t>P</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(массив предшествующих вершин) такие же, как и в алгоритме </a:t>
            </a:r>
            <a:r>
              <a:rPr lang="en-US" sz="2400" dirty="0">
                <a:latin typeface="Times New Roman" panose="02020603050405020304" pitchFamily="18" charset="0"/>
                <a:ea typeface="Times New Roman" panose="02020603050405020304" pitchFamily="18" charset="0"/>
              </a:rPr>
              <a:t>BFS</a:t>
            </a:r>
            <a:r>
              <a:rPr lang="ru-RU" sz="2400" dirty="0">
                <a:latin typeface="Times New Roman" panose="02020603050405020304" pitchFamily="18" charset="0"/>
                <a:ea typeface="Times New Roman" panose="02020603050405020304" pitchFamily="18" charset="0"/>
              </a:rPr>
              <a:t>. В массиве </a:t>
            </a:r>
            <a:r>
              <a:rPr lang="en-US" sz="2400" b="1" dirty="0">
                <a:latin typeface="Times New Roman" panose="02020603050405020304" pitchFamily="18" charset="0"/>
                <a:ea typeface="Times New Roman" panose="02020603050405020304" pitchFamily="18" charset="0"/>
              </a:rPr>
              <a:t>D </a:t>
            </a:r>
            <a:r>
              <a:rPr lang="ru-RU" sz="2400" dirty="0">
                <a:latin typeface="Times New Roman" panose="02020603050405020304" pitchFamily="18" charset="0"/>
                <a:ea typeface="Times New Roman" panose="02020603050405020304" pitchFamily="18" charset="0"/>
              </a:rPr>
              <a:t>для каждой вершины записывается время обнаружения (шаг окраски в серый цвет). Массив </a:t>
            </a:r>
            <a:r>
              <a:rPr lang="en-US" sz="2400" b="1" dirty="0">
                <a:latin typeface="Times New Roman" panose="02020603050405020304" pitchFamily="18" charset="0"/>
                <a:ea typeface="Times New Roman" panose="02020603050405020304" pitchFamily="18" charset="0"/>
              </a:rPr>
              <a:t>F</a:t>
            </a:r>
            <a:r>
              <a:rPr lang="en-US" sz="24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предназначен для хранения времени фиксации (шага окраски в черный цвет) вершины. Кроме того, используется переменная </a:t>
            </a:r>
            <a:r>
              <a:rPr lang="en-US" sz="2400" b="1" dirty="0">
                <a:latin typeface="Times New Roman" panose="02020603050405020304" pitchFamily="18" charset="0"/>
                <a:ea typeface="Times New Roman" panose="02020603050405020304" pitchFamily="18" charset="0"/>
              </a:rPr>
              <a:t>t</a:t>
            </a:r>
            <a:r>
              <a:rPr lang="ru-RU" sz="2400" dirty="0">
                <a:latin typeface="Times New Roman" panose="02020603050405020304" pitchFamily="18" charset="0"/>
                <a:ea typeface="Times New Roman" panose="02020603050405020304" pitchFamily="18" charset="0"/>
              </a:rPr>
              <a:t>, текущее значение которой – номер шага алгоритма.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5134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91680" y="176278"/>
            <a:ext cx="5688632" cy="6681722"/>
          </a:xfrm>
          <a:prstGeom prst="rect">
            <a:avLst/>
          </a:prstGeom>
        </p:spPr>
      </p:pic>
      <p:sp>
        <p:nvSpPr>
          <p:cNvPr id="6" name="TextBox 5"/>
          <p:cNvSpPr txBox="1"/>
          <p:nvPr/>
        </p:nvSpPr>
        <p:spPr>
          <a:xfrm>
            <a:off x="3649366" y="4725144"/>
            <a:ext cx="346570" cy="461665"/>
          </a:xfrm>
          <a:prstGeom prst="rect">
            <a:avLst/>
          </a:prstGeom>
          <a:solidFill>
            <a:schemeClr val="accent2">
              <a:lumMod val="20000"/>
              <a:lumOff val="80000"/>
            </a:schemeClr>
          </a:solidFill>
        </p:spPr>
        <p:txBody>
          <a:bodyPr wrap="none" rtlCol="0">
            <a:spAutoFit/>
          </a:bodyPr>
          <a:lstStyle/>
          <a:p>
            <a:r>
              <a:rPr lang="be-BY" sz="2400" dirty="0"/>
              <a:t>1</a:t>
            </a:r>
          </a:p>
        </p:txBody>
      </p:sp>
    </p:spTree>
    <p:extLst>
      <p:ext uri="{BB962C8B-B14F-4D97-AF65-F5344CB8AC3E}">
        <p14:creationId xmlns:p14="http://schemas.microsoft.com/office/powerpoint/2010/main" val="217487424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63688" y="242923"/>
            <a:ext cx="5256584" cy="6138405"/>
          </a:xfrm>
          <a:prstGeom prst="rect">
            <a:avLst/>
          </a:prstGeom>
        </p:spPr>
      </p:pic>
      <p:sp>
        <p:nvSpPr>
          <p:cNvPr id="5" name="TextBox 4"/>
          <p:cNvSpPr txBox="1"/>
          <p:nvPr/>
        </p:nvSpPr>
        <p:spPr>
          <a:xfrm>
            <a:off x="3707904" y="4437112"/>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80674" y="4437112"/>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Tree>
    <p:extLst>
      <p:ext uri="{BB962C8B-B14F-4D97-AF65-F5344CB8AC3E}">
        <p14:creationId xmlns:p14="http://schemas.microsoft.com/office/powerpoint/2010/main" val="8810501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03648" y="260648"/>
            <a:ext cx="5312508" cy="6288308"/>
          </a:xfrm>
          <a:prstGeom prst="rect">
            <a:avLst/>
          </a:prstGeom>
        </p:spPr>
      </p:pic>
      <p:sp>
        <p:nvSpPr>
          <p:cNvPr id="5" name="TextBox 4"/>
          <p:cNvSpPr txBox="1"/>
          <p:nvPr/>
        </p:nvSpPr>
        <p:spPr>
          <a:xfrm>
            <a:off x="3347864" y="4541058"/>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541058"/>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270821" y="4561883"/>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Tree>
    <p:extLst>
      <p:ext uri="{BB962C8B-B14F-4D97-AF65-F5344CB8AC3E}">
        <p14:creationId xmlns:p14="http://schemas.microsoft.com/office/powerpoint/2010/main" val="10965969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59632" y="332656"/>
            <a:ext cx="5746122" cy="6377354"/>
          </a:xfrm>
          <a:prstGeom prst="rect">
            <a:avLst/>
          </a:prstGeom>
        </p:spPr>
      </p:pic>
      <p:sp>
        <p:nvSpPr>
          <p:cNvPr id="5" name="TextBox 4"/>
          <p:cNvSpPr txBox="1"/>
          <p:nvPr/>
        </p:nvSpPr>
        <p:spPr>
          <a:xfrm>
            <a:off x="334786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2063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2469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780765" y="4685074"/>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Tree>
    <p:extLst>
      <p:ext uri="{BB962C8B-B14F-4D97-AF65-F5344CB8AC3E}">
        <p14:creationId xmlns:p14="http://schemas.microsoft.com/office/powerpoint/2010/main" val="315537323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115616" y="383126"/>
            <a:ext cx="5781431" cy="6474874"/>
          </a:xfrm>
          <a:prstGeom prst="rect">
            <a:avLst/>
          </a:prstGeom>
        </p:spPr>
      </p:pic>
      <p:sp>
        <p:nvSpPr>
          <p:cNvPr id="5" name="TextBox 4"/>
          <p:cNvSpPr txBox="1"/>
          <p:nvPr/>
        </p:nvSpPr>
        <p:spPr>
          <a:xfrm>
            <a:off x="3203848"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676618"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180674"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684730"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201084"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24059034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332656"/>
            <a:ext cx="5719924" cy="6353908"/>
          </a:xfrm>
          <a:prstGeom prst="rect">
            <a:avLst/>
          </a:prstGeom>
        </p:spPr>
      </p:pic>
      <p:sp>
        <p:nvSpPr>
          <p:cNvPr id="5" name="TextBox 4"/>
          <p:cNvSpPr txBox="1"/>
          <p:nvPr/>
        </p:nvSpPr>
        <p:spPr>
          <a:xfrm>
            <a:off x="340757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88034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38440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88845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40481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0069724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441" y="908720"/>
            <a:ext cx="3765788" cy="4341669"/>
          </a:xfrm>
          <a:prstGeom prst="rect">
            <a:avLst/>
          </a:prstGeom>
        </p:spPr>
      </p:pic>
      <p:sp>
        <p:nvSpPr>
          <p:cNvPr id="5" name="Прямоугольник 4"/>
          <p:cNvSpPr/>
          <p:nvPr/>
        </p:nvSpPr>
        <p:spPr>
          <a:xfrm>
            <a:off x="3763496" y="188640"/>
            <a:ext cx="5270708" cy="6463308"/>
          </a:xfrm>
          <a:prstGeom prst="rect">
            <a:avLst/>
          </a:prstGeom>
        </p:spPr>
        <p:txBody>
          <a:bodyPr wrap="square">
            <a:spAutoFit/>
          </a:bodyPr>
          <a:lstStyle/>
          <a:p>
            <a:pPr indent="323850" algn="just">
              <a:spcAft>
                <a:spcPts val="0"/>
              </a:spcAft>
            </a:pPr>
            <a:r>
              <a:rPr lang="ru-RU" sz="2300" dirty="0">
                <a:latin typeface="Times New Roman" panose="02020603050405020304" pitchFamily="18" charset="0"/>
                <a:ea typeface="Times New Roman" panose="02020603050405020304" pitchFamily="18" charset="0"/>
              </a:rPr>
              <a:t>Текущее состояние алгоритма хранится в следующих структурах памяти: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 очередь вершин, </a:t>
            </a:r>
            <a:r>
              <a:rPr lang="ru-RU" sz="2300" b="1" dirty="0">
                <a:latin typeface="Times New Roman" panose="02020603050405020304" pitchFamily="18" charset="0"/>
                <a:ea typeface="Times New Roman" panose="02020603050405020304" pitchFamily="18" charset="0"/>
              </a:rPr>
              <a:t>С</a:t>
            </a:r>
            <a:r>
              <a:rPr lang="ru-RU" sz="2300" dirty="0">
                <a:latin typeface="Times New Roman" panose="02020603050405020304" pitchFamily="18" charset="0"/>
                <a:ea typeface="Times New Roman" panose="02020603050405020304" pitchFamily="18" charset="0"/>
              </a:rPr>
              <a:t> – массив окраски вершин, </a:t>
            </a:r>
            <a:r>
              <a:rPr lang="en-US" sz="2300" b="1" dirty="0">
                <a:latin typeface="Times New Roman" panose="02020603050405020304" pitchFamily="18" charset="0"/>
                <a:ea typeface="Times New Roman" panose="02020603050405020304" pitchFamily="18" charset="0"/>
              </a:rPr>
              <a:t>D</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 массив расстояний и </a:t>
            </a:r>
            <a:r>
              <a:rPr lang="en-US" sz="2300" b="1" dirty="0">
                <a:latin typeface="Times New Roman" panose="02020603050405020304" pitchFamily="18" charset="0"/>
                <a:ea typeface="Times New Roman" panose="02020603050405020304" pitchFamily="18" charset="0"/>
              </a:rPr>
              <a:t>P</a:t>
            </a:r>
            <a:r>
              <a:rPr lang="ru-RU" sz="2300" dirty="0">
                <a:latin typeface="Times New Roman" panose="02020603050405020304" pitchFamily="18" charset="0"/>
                <a:ea typeface="Times New Roman" panose="02020603050405020304" pitchFamily="18" charset="0"/>
              </a:rPr>
              <a:t> – массив предшествующих вершин. </a:t>
            </a:r>
            <a:endParaRPr lang="be-BY" sz="2300" dirty="0">
              <a:latin typeface="Times New Roman" panose="02020603050405020304" pitchFamily="18" charset="0"/>
              <a:ea typeface="Times New Roman" panose="02020603050405020304" pitchFamily="18" charset="0"/>
            </a:endParaRPr>
          </a:p>
          <a:p>
            <a:pPr indent="323850" algn="just">
              <a:spcAft>
                <a:spcPts val="0"/>
              </a:spcAft>
            </a:pPr>
            <a:r>
              <a:rPr lang="ru-RU" sz="2300" dirty="0">
                <a:latin typeface="Times New Roman" panose="02020603050405020304" pitchFamily="18" charset="0"/>
                <a:ea typeface="Times New Roman" panose="02020603050405020304" pitchFamily="18" charset="0"/>
              </a:rPr>
              <a:t>Очередь </a:t>
            </a:r>
            <a:r>
              <a:rPr lang="en-US" sz="2300" b="1" dirty="0">
                <a:latin typeface="Times New Roman" panose="02020603050405020304" pitchFamily="18" charset="0"/>
                <a:ea typeface="Times New Roman" panose="02020603050405020304" pitchFamily="18" charset="0"/>
              </a:rPr>
              <a:t>Q</a:t>
            </a:r>
            <a:r>
              <a:rPr lang="ru-RU" sz="2300" dirty="0">
                <a:latin typeface="Times New Roman" panose="02020603050405020304" pitchFamily="18" charset="0"/>
                <a:ea typeface="Times New Roman" panose="02020603050405020304" pitchFamily="18" charset="0"/>
              </a:rPr>
              <a:t> (структура памяти, реализующая алгоритм «первый вошел − первый вышел</a:t>
            </a:r>
            <a:r>
              <a:rPr lang="ru-RU" sz="2300" dirty="0" smtClean="0">
                <a:latin typeface="Times New Roman" panose="02020603050405020304" pitchFamily="18" charset="0"/>
                <a:ea typeface="Times New Roman" panose="02020603050405020304" pitchFamily="18" charset="0"/>
              </a:rPr>
              <a:t>»</a:t>
            </a:r>
            <a:r>
              <a:rPr lang="en-US" sz="2300" dirty="0" smtClean="0">
                <a:latin typeface="Times New Roman" panose="02020603050405020304" pitchFamily="18" charset="0"/>
                <a:ea typeface="Times New Roman" panose="02020603050405020304" pitchFamily="18" charset="0"/>
              </a:rPr>
              <a:t>)</a:t>
            </a:r>
            <a:r>
              <a:rPr lang="ru-RU" sz="2300" dirty="0" smtClean="0">
                <a:latin typeface="Times New Roman" panose="02020603050405020304" pitchFamily="18" charset="0"/>
                <a:ea typeface="Times New Roman" panose="02020603050405020304" pitchFamily="18" charset="0"/>
              </a:rPr>
              <a:t>, используется </a:t>
            </a:r>
            <a:r>
              <a:rPr lang="ru-RU" sz="2300" dirty="0">
                <a:latin typeface="Times New Roman" panose="02020603050405020304" pitchFamily="18" charset="0"/>
                <a:ea typeface="Times New Roman" panose="02020603050405020304" pitchFamily="18" charset="0"/>
              </a:rPr>
              <a:t>для промежуточного хранения номеров вершин. На каждом шаге </a:t>
            </a:r>
            <a:r>
              <a:rPr lang="ru-RU" sz="2300" dirty="0" smtClean="0">
                <a:latin typeface="Times New Roman" panose="02020603050405020304" pitchFamily="18" charset="0"/>
                <a:ea typeface="Times New Roman" panose="02020603050405020304" pitchFamily="18" charset="0"/>
              </a:rPr>
              <a:t>алгоритма, </a:t>
            </a:r>
            <a:r>
              <a:rPr lang="ru-RU" sz="2300" dirty="0">
                <a:latin typeface="Times New Roman" panose="02020603050405020304" pitchFamily="18" charset="0"/>
                <a:ea typeface="Times New Roman" panose="02020603050405020304" pitchFamily="18" charset="0"/>
              </a:rPr>
              <a:t>в очередь помещаются номера вершин в порядке их обнаружения. На каждом шаге, кроме первого, из очереди извлекается очередной номер вершины, подлежащей отметке о </a:t>
            </a:r>
            <a:r>
              <a:rPr lang="ru-RU" sz="2300" dirty="0" smtClean="0">
                <a:latin typeface="Times New Roman" panose="02020603050405020304" pitchFamily="18" charset="0"/>
                <a:ea typeface="Times New Roman" panose="02020603050405020304" pitchFamily="18" charset="0"/>
              </a:rPr>
              <a:t>посещении. </a:t>
            </a:r>
            <a:r>
              <a:rPr lang="ru-RU" sz="2300" dirty="0">
                <a:latin typeface="Times New Roman" panose="02020603050405020304" pitchFamily="18" charset="0"/>
                <a:ea typeface="Times New Roman" panose="02020603050405020304" pitchFamily="18" charset="0"/>
              </a:rPr>
              <a:t>На первом шаге алгоритма в очередь помещается номер стартовой вершины. На последнем шаге очередь пуста.</a:t>
            </a:r>
            <a:endParaRPr lang="be-BY"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60520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75656" y="408681"/>
            <a:ext cx="5884985" cy="6449319"/>
          </a:xfrm>
          <a:prstGeom prst="rect">
            <a:avLst/>
          </a:prstGeom>
        </p:spPr>
      </p:pic>
      <p:sp>
        <p:nvSpPr>
          <p:cNvPr id="5" name="TextBox 4"/>
          <p:cNvSpPr txBox="1"/>
          <p:nvPr/>
        </p:nvSpPr>
        <p:spPr>
          <a:xfrm>
            <a:off x="3695606"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168376"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672432"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176488"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692842"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32930399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4294967295"/>
          </p:nvPr>
        </p:nvPicPr>
        <p:blipFill>
          <a:blip r:embed="rId2"/>
          <a:stretch>
            <a:fillRect/>
          </a:stretch>
        </p:blipFill>
        <p:spPr>
          <a:xfrm>
            <a:off x="1403648" y="366066"/>
            <a:ext cx="5838092" cy="6485173"/>
          </a:xfrm>
          <a:prstGeom prst="rect">
            <a:avLst/>
          </a:prstGeom>
        </p:spPr>
      </p:pic>
      <p:sp>
        <p:nvSpPr>
          <p:cNvPr id="5" name="TextBox 4"/>
          <p:cNvSpPr txBox="1"/>
          <p:nvPr/>
        </p:nvSpPr>
        <p:spPr>
          <a:xfrm>
            <a:off x="3551590" y="4808265"/>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4024360" y="4808265"/>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4528416" y="4829090"/>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5032472" y="4797152"/>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5548826" y="4829090"/>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63440877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827584" y="188640"/>
            <a:ext cx="5863491" cy="6513388"/>
          </a:xfrm>
          <a:prstGeom prst="rect">
            <a:avLst/>
          </a:prstGeom>
        </p:spPr>
      </p:pic>
      <p:sp>
        <p:nvSpPr>
          <p:cNvPr id="5" name="TextBox 4"/>
          <p:cNvSpPr txBox="1"/>
          <p:nvPr/>
        </p:nvSpPr>
        <p:spPr>
          <a:xfrm>
            <a:off x="2987824" y="4664249"/>
            <a:ext cx="319318" cy="400110"/>
          </a:xfrm>
          <a:prstGeom prst="rect">
            <a:avLst/>
          </a:prstGeom>
          <a:solidFill>
            <a:schemeClr val="accent2">
              <a:lumMod val="20000"/>
              <a:lumOff val="80000"/>
            </a:schemeClr>
          </a:solidFill>
        </p:spPr>
        <p:txBody>
          <a:bodyPr wrap="none" rtlCol="0">
            <a:spAutoFit/>
          </a:bodyPr>
          <a:lstStyle/>
          <a:p>
            <a:r>
              <a:rPr lang="be-BY" sz="2000" dirty="0"/>
              <a:t>1</a:t>
            </a:r>
          </a:p>
        </p:txBody>
      </p:sp>
      <p:sp>
        <p:nvSpPr>
          <p:cNvPr id="6" name="TextBox 5"/>
          <p:cNvSpPr txBox="1"/>
          <p:nvPr/>
        </p:nvSpPr>
        <p:spPr>
          <a:xfrm>
            <a:off x="3460594" y="4664249"/>
            <a:ext cx="319318" cy="400110"/>
          </a:xfrm>
          <a:prstGeom prst="rect">
            <a:avLst/>
          </a:prstGeom>
          <a:solidFill>
            <a:schemeClr val="accent2">
              <a:lumMod val="20000"/>
              <a:lumOff val="80000"/>
            </a:schemeClr>
          </a:solidFill>
        </p:spPr>
        <p:txBody>
          <a:bodyPr wrap="none" rtlCol="0">
            <a:spAutoFit/>
          </a:bodyPr>
          <a:lstStyle/>
          <a:p>
            <a:r>
              <a:rPr lang="be-BY" sz="2000" dirty="0" smtClean="0"/>
              <a:t>2</a:t>
            </a:r>
            <a:endParaRPr lang="be-BY" sz="2000" dirty="0"/>
          </a:p>
        </p:txBody>
      </p:sp>
      <p:sp>
        <p:nvSpPr>
          <p:cNvPr id="7" name="TextBox 6"/>
          <p:cNvSpPr txBox="1"/>
          <p:nvPr/>
        </p:nvSpPr>
        <p:spPr>
          <a:xfrm>
            <a:off x="3964650" y="4685074"/>
            <a:ext cx="319318" cy="400110"/>
          </a:xfrm>
          <a:prstGeom prst="rect">
            <a:avLst/>
          </a:prstGeom>
          <a:solidFill>
            <a:schemeClr val="accent2">
              <a:lumMod val="20000"/>
              <a:lumOff val="80000"/>
            </a:schemeClr>
          </a:solidFill>
        </p:spPr>
        <p:txBody>
          <a:bodyPr wrap="none" rtlCol="0">
            <a:spAutoFit/>
          </a:bodyPr>
          <a:lstStyle/>
          <a:p>
            <a:r>
              <a:rPr lang="be-BY" sz="2000" dirty="0" smtClean="0"/>
              <a:t>3</a:t>
            </a:r>
            <a:endParaRPr lang="be-BY" sz="2000" dirty="0"/>
          </a:p>
        </p:txBody>
      </p:sp>
      <p:sp>
        <p:nvSpPr>
          <p:cNvPr id="8" name="TextBox 7"/>
          <p:cNvSpPr txBox="1"/>
          <p:nvPr/>
        </p:nvSpPr>
        <p:spPr>
          <a:xfrm>
            <a:off x="4468706" y="4653136"/>
            <a:ext cx="319318" cy="400110"/>
          </a:xfrm>
          <a:prstGeom prst="rect">
            <a:avLst/>
          </a:prstGeom>
          <a:solidFill>
            <a:schemeClr val="accent2">
              <a:lumMod val="20000"/>
              <a:lumOff val="80000"/>
            </a:schemeClr>
          </a:solidFill>
        </p:spPr>
        <p:txBody>
          <a:bodyPr wrap="none" rtlCol="0">
            <a:spAutoFit/>
          </a:bodyPr>
          <a:lstStyle/>
          <a:p>
            <a:r>
              <a:rPr lang="be-BY" sz="2000" dirty="0" smtClean="0"/>
              <a:t>4</a:t>
            </a:r>
            <a:endParaRPr lang="be-BY" sz="2000" dirty="0"/>
          </a:p>
        </p:txBody>
      </p:sp>
      <p:sp>
        <p:nvSpPr>
          <p:cNvPr id="9" name="TextBox 8"/>
          <p:cNvSpPr txBox="1"/>
          <p:nvPr/>
        </p:nvSpPr>
        <p:spPr>
          <a:xfrm>
            <a:off x="4985060" y="4685074"/>
            <a:ext cx="319318" cy="400110"/>
          </a:xfrm>
          <a:prstGeom prst="rect">
            <a:avLst/>
          </a:prstGeom>
          <a:solidFill>
            <a:schemeClr val="accent2">
              <a:lumMod val="20000"/>
              <a:lumOff val="80000"/>
            </a:schemeClr>
          </a:solidFill>
        </p:spPr>
        <p:txBody>
          <a:bodyPr wrap="none" rtlCol="0">
            <a:spAutoFit/>
          </a:bodyPr>
          <a:lstStyle/>
          <a:p>
            <a:r>
              <a:rPr lang="be-BY" sz="2000" dirty="0" smtClean="0"/>
              <a:t>5</a:t>
            </a:r>
            <a:endParaRPr lang="be-BY" sz="2000" dirty="0"/>
          </a:p>
        </p:txBody>
      </p:sp>
    </p:spTree>
    <p:extLst>
      <p:ext uri="{BB962C8B-B14F-4D97-AF65-F5344CB8AC3E}">
        <p14:creationId xmlns:p14="http://schemas.microsoft.com/office/powerpoint/2010/main" val="189241659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260648"/>
            <a:ext cx="6060831" cy="6468000"/>
          </a:xfrm>
          <a:prstGeom prst="rect">
            <a:avLst/>
          </a:prstGeom>
        </p:spPr>
      </p:pic>
    </p:spTree>
    <p:extLst>
      <p:ext uri="{BB962C8B-B14F-4D97-AF65-F5344CB8AC3E}">
        <p14:creationId xmlns:p14="http://schemas.microsoft.com/office/powerpoint/2010/main" val="25729162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483768" y="476672"/>
            <a:ext cx="5145845" cy="6096068"/>
          </a:xfrm>
          <a:prstGeom prst="rect">
            <a:avLst/>
          </a:prstGeom>
        </p:spPr>
      </p:pic>
    </p:spTree>
    <p:extLst>
      <p:ext uri="{BB962C8B-B14F-4D97-AF65-F5344CB8AC3E}">
        <p14:creationId xmlns:p14="http://schemas.microsoft.com/office/powerpoint/2010/main" val="387483872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35696" y="260648"/>
            <a:ext cx="5441463" cy="6391403"/>
          </a:xfrm>
          <a:prstGeom prst="rect">
            <a:avLst/>
          </a:prstGeom>
        </p:spPr>
      </p:pic>
    </p:spTree>
    <p:extLst>
      <p:ext uri="{BB962C8B-B14F-4D97-AF65-F5344CB8AC3E}">
        <p14:creationId xmlns:p14="http://schemas.microsoft.com/office/powerpoint/2010/main" val="223901153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763688" y="188940"/>
            <a:ext cx="5377473" cy="6336404"/>
          </a:xfrm>
          <a:prstGeom prst="rect">
            <a:avLst/>
          </a:prstGeom>
        </p:spPr>
      </p:pic>
    </p:spTree>
    <p:extLst>
      <p:ext uri="{BB962C8B-B14F-4D97-AF65-F5344CB8AC3E}">
        <p14:creationId xmlns:p14="http://schemas.microsoft.com/office/powerpoint/2010/main" val="45106467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260648"/>
            <a:ext cx="5457063" cy="6459415"/>
          </a:xfrm>
          <a:prstGeom prst="rect">
            <a:avLst/>
          </a:prstGeom>
        </p:spPr>
      </p:pic>
    </p:spTree>
    <p:extLst>
      <p:ext uri="{BB962C8B-B14F-4D97-AF65-F5344CB8AC3E}">
        <p14:creationId xmlns:p14="http://schemas.microsoft.com/office/powerpoint/2010/main" val="260400207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260648"/>
            <a:ext cx="5694355" cy="6377354"/>
          </a:xfrm>
          <a:prstGeom prst="rect">
            <a:avLst/>
          </a:prstGeom>
        </p:spPr>
      </p:pic>
    </p:spTree>
    <p:extLst>
      <p:ext uri="{BB962C8B-B14F-4D97-AF65-F5344CB8AC3E}">
        <p14:creationId xmlns:p14="http://schemas.microsoft.com/office/powerpoint/2010/main" val="141736290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75656" y="188640"/>
            <a:ext cx="5732585" cy="6391118"/>
          </a:xfrm>
          <a:prstGeom prst="rect">
            <a:avLst/>
          </a:prstGeom>
        </p:spPr>
      </p:pic>
    </p:spTree>
    <p:extLst>
      <p:ext uri="{BB962C8B-B14F-4D97-AF65-F5344CB8AC3E}">
        <p14:creationId xmlns:p14="http://schemas.microsoft.com/office/powerpoint/2010/main" val="18163166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8520" y="1340768"/>
            <a:ext cx="3765788" cy="4341669"/>
          </a:xfrm>
          <a:prstGeom prst="rect">
            <a:avLst/>
          </a:prstGeom>
        </p:spPr>
      </p:pic>
      <p:sp>
        <p:nvSpPr>
          <p:cNvPr id="2" name="Прямоугольник 1"/>
          <p:cNvSpPr/>
          <p:nvPr/>
        </p:nvSpPr>
        <p:spPr>
          <a:xfrm>
            <a:off x="3752401" y="-59914"/>
            <a:ext cx="5365703" cy="7017306"/>
          </a:xfrm>
          <a:prstGeom prst="rect">
            <a:avLst/>
          </a:prstGeom>
        </p:spPr>
        <p:txBody>
          <a:bodyPr wrap="square">
            <a:spAutoFit/>
          </a:bodyPr>
          <a:lstStyle/>
          <a:p>
            <a:pPr indent="323850" algn="just">
              <a:spcAft>
                <a:spcPts val="0"/>
              </a:spcAft>
            </a:pPr>
            <a:r>
              <a:rPr lang="ru-RU" dirty="0">
                <a:latin typeface="Times New Roman" panose="02020603050405020304" pitchFamily="18" charset="0"/>
                <a:ea typeface="Times New Roman" panose="02020603050405020304" pitchFamily="18" charset="0"/>
              </a:rPr>
              <a:t>Массив </a:t>
            </a:r>
            <a:r>
              <a:rPr lang="en-US" b="1" dirty="0">
                <a:latin typeface="Times New Roman" panose="02020603050405020304" pitchFamily="18" charset="0"/>
                <a:ea typeface="Times New Roman" panose="02020603050405020304" pitchFamily="18" charset="0"/>
              </a:rPr>
              <a:t>C </a:t>
            </a:r>
            <a:r>
              <a:rPr lang="ru-RU" dirty="0">
                <a:latin typeface="Times New Roman" panose="02020603050405020304" pitchFamily="18" charset="0"/>
                <a:ea typeface="Times New Roman" panose="02020603050405020304" pitchFamily="18" charset="0"/>
              </a:rPr>
              <a:t>используется для хранения состояния вершин. С каждым из трех возможных состояний обычно связывают цвет: белый (</a:t>
            </a:r>
            <a:r>
              <a:rPr lang="en-US" b="1" dirty="0">
                <a:latin typeface="Times New Roman" panose="02020603050405020304" pitchFamily="18" charset="0"/>
                <a:ea typeface="Times New Roman" panose="02020603050405020304" pitchFamily="18" charset="0"/>
              </a:rPr>
              <a:t>W</a:t>
            </a:r>
            <a:r>
              <a:rPr lang="ru-RU" dirty="0">
                <a:latin typeface="Times New Roman" panose="02020603050405020304" pitchFamily="18" charset="0"/>
                <a:ea typeface="Times New Roman" panose="02020603050405020304" pitchFamily="18" charset="0"/>
              </a:rPr>
              <a:t>) – вершина не посещалась, серый (</a:t>
            </a:r>
            <a:r>
              <a:rPr lang="en-US" b="1" dirty="0">
                <a:latin typeface="Times New Roman" panose="02020603050405020304" pitchFamily="18" charset="0"/>
                <a:ea typeface="Times New Roman" panose="02020603050405020304" pitchFamily="18" charset="0"/>
              </a:rPr>
              <a:t>G</a:t>
            </a:r>
            <a:r>
              <a:rPr lang="ru-RU" dirty="0">
                <a:latin typeface="Times New Roman" panose="02020603050405020304" pitchFamily="18" charset="0"/>
                <a:ea typeface="Times New Roman" panose="02020603050405020304" pitchFamily="18" charset="0"/>
              </a:rPr>
              <a:t>) – вершина посещалась, черный (</a:t>
            </a:r>
            <a:r>
              <a:rPr lang="en-US" b="1" dirty="0">
                <a:latin typeface="Times New Roman" panose="02020603050405020304" pitchFamily="18" charset="0"/>
                <a:ea typeface="Times New Roman" panose="02020603050405020304" pitchFamily="18" charset="0"/>
              </a:rPr>
              <a:t>B</a:t>
            </a:r>
            <a:r>
              <a:rPr lang="ru-RU" dirty="0">
                <a:latin typeface="Times New Roman" panose="02020603050405020304" pitchFamily="18" charset="0"/>
                <a:ea typeface="Times New Roman" panose="02020603050405020304" pitchFamily="18" charset="0"/>
              </a:rPr>
              <a:t>) – фиксирован факт посещения вершины. На первом шаге алгоритма стартовая вершина окрашивается в серый цвет, а остальные – в белый. На последнем шаге все вершины становятся черными.</a:t>
            </a:r>
            <a:endParaRPr lang="be-BY" dirty="0">
              <a:latin typeface="Times New Roman" panose="02020603050405020304" pitchFamily="18" charset="0"/>
              <a:ea typeface="Times New Roman" panose="02020603050405020304" pitchFamily="18" charset="0"/>
            </a:endParaRPr>
          </a:p>
          <a:p>
            <a:pPr indent="323850" algn="just">
              <a:spcAft>
                <a:spcPts val="0"/>
              </a:spcAft>
            </a:pPr>
            <a:r>
              <a:rPr lang="ru-RU" dirty="0" smtClean="0">
                <a:latin typeface="Times New Roman" panose="02020603050405020304" pitchFamily="18" charset="0"/>
                <a:ea typeface="Times New Roman" panose="02020603050405020304" pitchFamily="18" charset="0"/>
              </a:rPr>
              <a:t>В </a:t>
            </a:r>
            <a:r>
              <a:rPr lang="ru-RU" dirty="0">
                <a:latin typeface="Times New Roman" panose="02020603050405020304" pitchFamily="18" charset="0"/>
                <a:ea typeface="Times New Roman" panose="02020603050405020304" pitchFamily="18" charset="0"/>
              </a:rPr>
              <a:t>массиве </a:t>
            </a:r>
            <a:r>
              <a:rPr lang="en-US" b="1"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для каждой вершины хранятся расстояния от стартовой вершины. На первом шаге для стартовой вершины в массиве </a:t>
            </a:r>
            <a:r>
              <a:rPr lang="en-US" b="1"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устанавливается значение 0, а для остальных вершин – значение «бесконечность» (</a:t>
            </a:r>
            <a:r>
              <a:rPr lang="en-US" b="1" dirty="0">
                <a:latin typeface="Times New Roman" panose="02020603050405020304" pitchFamily="18" charset="0"/>
                <a:ea typeface="Times New Roman" panose="02020603050405020304" pitchFamily="18" charset="0"/>
              </a:rPr>
              <a:t>I</a:t>
            </a:r>
            <a:r>
              <a:rPr lang="ru-RU"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их расстоянию от стартовой вершины. </a:t>
            </a:r>
            <a:endParaRPr lang="be-BY" dirty="0">
              <a:latin typeface="Times New Roman" panose="02020603050405020304" pitchFamily="18" charset="0"/>
              <a:ea typeface="Times New Roman" panose="02020603050405020304" pitchFamily="18" charset="0"/>
            </a:endParaRPr>
          </a:p>
          <a:p>
            <a:pPr indent="323850" algn="just">
              <a:spcAft>
                <a:spcPts val="0"/>
              </a:spcAft>
            </a:pPr>
            <a:r>
              <a:rPr lang="ru-RU" dirty="0">
                <a:latin typeface="Times New Roman" panose="02020603050405020304" pitchFamily="18" charset="0"/>
                <a:ea typeface="Times New Roman" panose="02020603050405020304" pitchFamily="18" charset="0"/>
              </a:rPr>
              <a:t>Массив </a:t>
            </a:r>
            <a:r>
              <a:rPr lang="en-US" b="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a:t>
            </a:r>
            <a:r>
              <a:rPr lang="ru-RU" dirty="0">
                <a:latin typeface="Times New Roman" panose="02020603050405020304" pitchFamily="18" charset="0"/>
                <a:ea typeface="Times New Roman" panose="02020603050405020304" pitchFamily="18" charset="0"/>
              </a:rPr>
              <a:t>позволяет восстановить порядок обхода вершин и хранит для каждой вершины, кроме стартовой, предшествующую  в обходе вершину. На первом шаге алгоритма всем элементам массива присваивается </a:t>
            </a:r>
            <a:r>
              <a:rPr lang="ru-RU" dirty="0" smtClean="0">
                <a:latin typeface="Times New Roman" panose="02020603050405020304" pitchFamily="18" charset="0"/>
                <a:ea typeface="Times New Roman" panose="02020603050405020304" pitchFamily="18" charset="0"/>
              </a:rPr>
              <a:t>значение</a:t>
            </a:r>
            <a:r>
              <a:rPr lang="en-US" dirty="0">
                <a:latin typeface="Times New Roman" panose="02020603050405020304" pitchFamily="18" charset="0"/>
                <a:ea typeface="Times New Roman" panose="02020603050405020304" pitchFamily="18" charset="0"/>
              </a:rPr>
              <a:t> </a:t>
            </a:r>
            <a:r>
              <a:rPr lang="ru-RU" dirty="0" smtClean="0">
                <a:latin typeface="Times New Roman" panose="02020603050405020304" pitchFamily="18" charset="0"/>
                <a:ea typeface="Times New Roman" panose="02020603050405020304" pitchFamily="18" charset="0"/>
              </a:rPr>
              <a:t>«пустота</a:t>
            </a:r>
            <a:r>
              <a:rPr lang="ru-RU"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N</a:t>
            </a:r>
            <a:r>
              <a:rPr lang="ru-RU" dirty="0">
                <a:latin typeface="Times New Roman" panose="02020603050405020304" pitchFamily="18" charset="0"/>
                <a:ea typeface="Times New Roman" panose="02020603050405020304" pitchFamily="18" charset="0"/>
              </a:rPr>
              <a:t>). На последнем шаге алгоритма для всех доступных вершин будут заполнены значения, равные номеру предшествующей вершины в порядке обхода.</a:t>
            </a:r>
            <a:endParaRPr lang="be-BY"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33358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259632" y="116632"/>
            <a:ext cx="5826369" cy="6472151"/>
          </a:xfrm>
          <a:prstGeom prst="rect">
            <a:avLst/>
          </a:prstGeom>
        </p:spPr>
      </p:pic>
    </p:spTree>
    <p:extLst>
      <p:ext uri="{BB962C8B-B14F-4D97-AF65-F5344CB8AC3E}">
        <p14:creationId xmlns:p14="http://schemas.microsoft.com/office/powerpoint/2010/main" val="151072356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31640" y="188640"/>
            <a:ext cx="5859096" cy="6473578"/>
          </a:xfrm>
          <a:prstGeom prst="rect">
            <a:avLst/>
          </a:prstGeom>
        </p:spPr>
      </p:pic>
    </p:spTree>
    <p:extLst>
      <p:ext uri="{BB962C8B-B14F-4D97-AF65-F5344CB8AC3E}">
        <p14:creationId xmlns:p14="http://schemas.microsoft.com/office/powerpoint/2010/main" val="175772039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404664"/>
            <a:ext cx="5637273" cy="6210767"/>
          </a:xfrm>
          <a:prstGeom prst="rect">
            <a:avLst/>
          </a:prstGeom>
        </p:spPr>
      </p:pic>
    </p:spTree>
    <p:extLst>
      <p:ext uri="{BB962C8B-B14F-4D97-AF65-F5344CB8AC3E}">
        <p14:creationId xmlns:p14="http://schemas.microsoft.com/office/powerpoint/2010/main" val="250244298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619672" y="404664"/>
            <a:ext cx="5558692" cy="6174806"/>
          </a:xfrm>
          <a:prstGeom prst="rect">
            <a:avLst/>
          </a:prstGeom>
        </p:spPr>
      </p:pic>
    </p:spTree>
    <p:extLst>
      <p:ext uri="{BB962C8B-B14F-4D97-AF65-F5344CB8AC3E}">
        <p14:creationId xmlns:p14="http://schemas.microsoft.com/office/powerpoint/2010/main" val="336223599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547664" y="332656"/>
            <a:ext cx="5619823" cy="6217128"/>
          </a:xfrm>
          <a:prstGeom prst="rect">
            <a:avLst/>
          </a:prstGeom>
        </p:spPr>
      </p:pic>
    </p:spTree>
    <p:extLst>
      <p:ext uri="{BB962C8B-B14F-4D97-AF65-F5344CB8AC3E}">
        <p14:creationId xmlns:p14="http://schemas.microsoft.com/office/powerpoint/2010/main" val="208696082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67744" y="332656"/>
            <a:ext cx="5260731" cy="6175513"/>
          </a:xfrm>
          <a:prstGeom prst="rect">
            <a:avLst/>
          </a:prstGeom>
        </p:spPr>
      </p:pic>
    </p:spTree>
    <p:extLst>
      <p:ext uri="{BB962C8B-B14F-4D97-AF65-F5344CB8AC3E}">
        <p14:creationId xmlns:p14="http://schemas.microsoft.com/office/powerpoint/2010/main" val="326756099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476672"/>
            <a:ext cx="8856984" cy="6463308"/>
          </a:xfrm>
          <a:prstGeom prst="rect">
            <a:avLst/>
          </a:prstGeom>
        </p:spPr>
        <p:txBody>
          <a:bodyPr wrap="square">
            <a:spAutoFit/>
          </a:bodyPr>
          <a:lstStyle/>
          <a:p>
            <a:pPr indent="323850" algn="just">
              <a:spcAft>
                <a:spcPts val="0"/>
              </a:spcAft>
            </a:pPr>
            <a:r>
              <a:rPr lang="ru-RU" sz="2300" dirty="0">
                <a:latin typeface="Times New Roman" panose="02020603050405020304" pitchFamily="18" charset="0"/>
                <a:ea typeface="Times New Roman" panose="02020603050405020304" pitchFamily="18" charset="0"/>
              </a:rPr>
              <a:t>В основе алгоритма </a:t>
            </a:r>
            <a:r>
              <a:rPr lang="en-US" sz="2300" dirty="0">
                <a:latin typeface="Times New Roman" panose="02020603050405020304" pitchFamily="18" charset="0"/>
                <a:ea typeface="Times New Roman" panose="02020603050405020304" pitchFamily="18" charset="0"/>
              </a:rPr>
              <a:t>DFS </a:t>
            </a:r>
            <a:r>
              <a:rPr lang="ru-RU" sz="2300" dirty="0">
                <a:latin typeface="Times New Roman" panose="02020603050405020304" pitchFamily="18" charset="0"/>
                <a:ea typeface="Times New Roman" panose="02020603050405020304" pitchFamily="18" charset="0"/>
              </a:rPr>
              <a:t>лежит рекурсивная процедура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имеющая один входной параметр </a:t>
            </a:r>
            <a:r>
              <a:rPr lang="en-US" sz="2300" b="1" dirty="0">
                <a:latin typeface="Times New Roman" panose="02020603050405020304" pitchFamily="18" charset="0"/>
                <a:ea typeface="Times New Roman" panose="02020603050405020304" pitchFamily="18" charset="0"/>
              </a:rPr>
              <a:t>k</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 вершину графа.</a:t>
            </a:r>
            <a:endParaRPr lang="be-BY" sz="2300" dirty="0">
              <a:latin typeface="Times New Roman" panose="02020603050405020304" pitchFamily="18" charset="0"/>
              <a:ea typeface="Times New Roman" panose="02020603050405020304" pitchFamily="18" charset="0"/>
            </a:endParaRPr>
          </a:p>
          <a:p>
            <a:pPr indent="323850" algn="just">
              <a:spcAft>
                <a:spcPts val="0"/>
              </a:spcAft>
            </a:pPr>
            <a:r>
              <a:rPr lang="ru-RU" sz="2300" dirty="0">
                <a:latin typeface="Times New Roman" panose="02020603050405020304" pitchFamily="18" charset="0"/>
                <a:ea typeface="Times New Roman" panose="02020603050405020304" pitchFamily="18" charset="0"/>
              </a:rPr>
              <a:t>Опишем пошагово процедуру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Принять параметр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 –  вершину графа.</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Вершину </a:t>
            </a:r>
            <a:r>
              <a:rPr lang="en-US" sz="2300" b="1" dirty="0">
                <a:latin typeface="Times New Roman" panose="02020603050405020304" pitchFamily="18" charset="0"/>
                <a:ea typeface="Times New Roman" panose="02020603050405020304" pitchFamily="18" charset="0"/>
              </a:rPr>
              <a:t>k </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окрасить в серый цвет: </a:t>
            </a:r>
            <a:r>
              <a:rPr lang="en-US" sz="2300" b="1" dirty="0">
                <a:latin typeface="Times New Roman" panose="02020603050405020304" pitchFamily="18" charset="0"/>
                <a:ea typeface="Times New Roman" panose="02020603050405020304" pitchFamily="18" charset="0"/>
              </a:rPr>
              <a:t>C</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G</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Увеличить номер шага: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+ 1</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Подсчитать расстояние до вершины: </a:t>
            </a:r>
            <a:r>
              <a:rPr lang="en-US" sz="2300" b="1" dirty="0">
                <a:latin typeface="Times New Roman" panose="02020603050405020304" pitchFamily="18" charset="0"/>
                <a:ea typeface="Times New Roman" panose="02020603050405020304" pitchFamily="18" charset="0"/>
              </a:rPr>
              <a:t>D</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dirty="0">
                <a:latin typeface="Times New Roman" panose="02020603050405020304" pitchFamily="18" charset="0"/>
                <a:ea typeface="Times New Roman" panose="02020603050405020304" pitchFamily="18" charset="0"/>
              </a:rPr>
              <a:t>. Расстояние до вершины в алгоритме </a:t>
            </a:r>
            <a:r>
              <a:rPr lang="en-US" sz="2300" dirty="0">
                <a:latin typeface="Times New Roman" panose="02020603050405020304" pitchFamily="18" charset="0"/>
                <a:ea typeface="Times New Roman" panose="02020603050405020304" pitchFamily="18" charset="0"/>
              </a:rPr>
              <a:t>DFS </a:t>
            </a:r>
            <a:r>
              <a:rPr lang="ru-RU" sz="2300" dirty="0">
                <a:latin typeface="Times New Roman" panose="02020603050405020304" pitchFamily="18" charset="0"/>
                <a:ea typeface="Times New Roman" panose="02020603050405020304" pitchFamily="18" charset="0"/>
              </a:rPr>
              <a:t>совпадает с номером шага, на котором эта вершина была обнаружена (окрашена в серый цвет).</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Построить множества </a:t>
            </a:r>
            <a:r>
              <a:rPr lang="en-US" sz="2300" b="1" dirty="0">
                <a:latin typeface="Times New Roman" panose="02020603050405020304" pitchFamily="18" charset="0"/>
                <a:ea typeface="Times New Roman" panose="02020603050405020304" pitchFamily="18" charset="0"/>
              </a:rPr>
              <a:t>J</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вершин белого цвета, смежных вершине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 Если таких вершин нет, то перейти к шагу 8.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Для каждой вершины</a:t>
            </a:r>
            <a:r>
              <a:rPr lang="ru-RU" sz="2300" b="1" dirty="0">
                <a:latin typeface="Times New Roman" panose="02020603050405020304" pitchFamily="18" charset="0"/>
                <a:ea typeface="Times New Roman" panose="02020603050405020304" pitchFamily="18" charset="0"/>
              </a:rPr>
              <a:t> </a:t>
            </a:r>
            <a:r>
              <a:rPr lang="en-US" sz="2300" b="1" dirty="0">
                <a:latin typeface="Times New Roman" panose="02020603050405020304" pitchFamily="18" charset="0"/>
                <a:ea typeface="Times New Roman" panose="02020603050405020304" pitchFamily="18" charset="0"/>
              </a:rPr>
              <a:t>j </a:t>
            </a:r>
            <a:r>
              <a:rPr lang="ru-RU" sz="2300" dirty="0">
                <a:latin typeface="Times New Roman" panose="02020603050405020304" pitchFamily="18" charset="0"/>
                <a:ea typeface="Times New Roman" panose="02020603050405020304" pitchFamily="18" charset="0"/>
              </a:rPr>
              <a:t>из множества </a:t>
            </a:r>
            <a:r>
              <a:rPr lang="en-US" sz="2300" b="1" dirty="0">
                <a:latin typeface="Times New Roman" panose="02020603050405020304" pitchFamily="18" charset="0"/>
                <a:ea typeface="Times New Roman" panose="02020603050405020304" pitchFamily="18" charset="0"/>
              </a:rPr>
              <a:t>J</a:t>
            </a:r>
            <a:r>
              <a:rPr lang="ru-RU" sz="2300" dirty="0">
                <a:latin typeface="Times New Roman" panose="02020603050405020304" pitchFamily="18" charset="0"/>
                <a:ea typeface="Times New Roman" panose="02020603050405020304" pitchFamily="18" charset="0"/>
              </a:rPr>
              <a:t> указать предшествующую вершину: </a:t>
            </a:r>
            <a:r>
              <a:rPr lang="en-US" sz="2300" b="1" dirty="0">
                <a:latin typeface="Times New Roman" panose="02020603050405020304" pitchFamily="18" charset="0"/>
                <a:ea typeface="Times New Roman" panose="02020603050405020304" pitchFamily="18" charset="0"/>
              </a:rPr>
              <a:t>P</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j</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k</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Для каждой вершины</a:t>
            </a:r>
            <a:r>
              <a:rPr lang="ru-RU" sz="2300" b="1" dirty="0">
                <a:latin typeface="Times New Roman" panose="02020603050405020304" pitchFamily="18" charset="0"/>
                <a:ea typeface="Times New Roman" panose="02020603050405020304" pitchFamily="18" charset="0"/>
              </a:rPr>
              <a:t> </a:t>
            </a:r>
            <a:r>
              <a:rPr lang="en-US" sz="2300" b="1" dirty="0">
                <a:latin typeface="Times New Roman" panose="02020603050405020304" pitchFamily="18" charset="0"/>
                <a:ea typeface="Times New Roman" panose="02020603050405020304" pitchFamily="18" charset="0"/>
              </a:rPr>
              <a:t>j </a:t>
            </a:r>
            <a:r>
              <a:rPr lang="ru-RU" sz="2300" dirty="0">
                <a:latin typeface="Times New Roman" panose="02020603050405020304" pitchFamily="18" charset="0"/>
                <a:ea typeface="Times New Roman" panose="02020603050405020304" pitchFamily="18" charset="0"/>
              </a:rPr>
              <a:t>из множества </a:t>
            </a:r>
            <a:r>
              <a:rPr lang="en-US" sz="2300" b="1" dirty="0">
                <a:latin typeface="Times New Roman" panose="02020603050405020304" pitchFamily="18" charset="0"/>
                <a:ea typeface="Times New Roman" panose="02020603050405020304" pitchFamily="18" charset="0"/>
              </a:rPr>
              <a:t>J</a:t>
            </a:r>
            <a:r>
              <a:rPr lang="ru-RU" sz="2300" dirty="0">
                <a:latin typeface="Times New Roman" panose="02020603050405020304" pitchFamily="18" charset="0"/>
                <a:ea typeface="Times New Roman" panose="02020603050405020304" pitchFamily="18" charset="0"/>
              </a:rPr>
              <a:t> выполнить процедуру </a:t>
            </a:r>
            <a:r>
              <a:rPr lang="en-US" sz="2300" b="1" dirty="0">
                <a:latin typeface="Times New Roman" panose="02020603050405020304" pitchFamily="18" charset="0"/>
                <a:ea typeface="Times New Roman" panose="02020603050405020304" pitchFamily="18" charset="0"/>
              </a:rPr>
              <a:t>Visit</a:t>
            </a:r>
            <a:r>
              <a:rPr lang="ru-RU" sz="2300" dirty="0">
                <a:latin typeface="Times New Roman" panose="02020603050405020304" pitchFamily="18" charset="0"/>
                <a:ea typeface="Times New Roman" panose="02020603050405020304" pitchFamily="18" charset="0"/>
              </a:rPr>
              <a:t>. </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Вершину </a:t>
            </a:r>
            <a:r>
              <a:rPr lang="en-US" sz="2300" b="1" dirty="0">
                <a:latin typeface="Times New Roman" panose="02020603050405020304" pitchFamily="18" charset="0"/>
                <a:ea typeface="Times New Roman" panose="02020603050405020304" pitchFamily="18" charset="0"/>
              </a:rPr>
              <a:t>k </a:t>
            </a:r>
            <a:r>
              <a:rPr lang="en-US" sz="2300" dirty="0">
                <a:latin typeface="Times New Roman" panose="02020603050405020304" pitchFamily="18" charset="0"/>
                <a:ea typeface="Times New Roman" panose="02020603050405020304" pitchFamily="18" charset="0"/>
              </a:rPr>
              <a:t> </a:t>
            </a:r>
            <a:r>
              <a:rPr lang="ru-RU" sz="2300" dirty="0">
                <a:latin typeface="Times New Roman" panose="02020603050405020304" pitchFamily="18" charset="0"/>
                <a:ea typeface="Times New Roman" panose="02020603050405020304" pitchFamily="18" charset="0"/>
              </a:rPr>
              <a:t>окрасить в черный цвет: </a:t>
            </a:r>
            <a:r>
              <a:rPr lang="en-US" sz="2300" b="1" dirty="0">
                <a:latin typeface="Times New Roman" panose="02020603050405020304" pitchFamily="18" charset="0"/>
                <a:ea typeface="Times New Roman" panose="02020603050405020304" pitchFamily="18" charset="0"/>
              </a:rPr>
              <a:t>C</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B</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Увеличить номер шага: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b="1" dirty="0">
                <a:latin typeface="Times New Roman" panose="02020603050405020304" pitchFamily="18" charset="0"/>
                <a:ea typeface="Times New Roman" panose="02020603050405020304" pitchFamily="18" charset="0"/>
              </a:rPr>
              <a:t> + 1</a:t>
            </a:r>
            <a:r>
              <a:rPr lang="ru-RU" sz="2300" dirty="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2300" dirty="0">
                <a:latin typeface="Times New Roman" panose="02020603050405020304" pitchFamily="18" charset="0"/>
                <a:ea typeface="Times New Roman" panose="02020603050405020304" pitchFamily="18" charset="0"/>
              </a:rPr>
              <a:t>Отметить время фиксации вершины: </a:t>
            </a:r>
            <a:r>
              <a:rPr lang="en-US" sz="2300" b="1" dirty="0">
                <a:latin typeface="Times New Roman" panose="02020603050405020304" pitchFamily="18" charset="0"/>
                <a:ea typeface="Times New Roman" panose="02020603050405020304" pitchFamily="18" charset="0"/>
              </a:rPr>
              <a:t>F</a:t>
            </a:r>
            <a:r>
              <a:rPr lang="ru-RU" sz="2300" b="1" dirty="0">
                <a:latin typeface="Times New Roman" panose="02020603050405020304" pitchFamily="18" charset="0"/>
                <a:ea typeface="Times New Roman" panose="02020603050405020304" pitchFamily="18" charset="0"/>
              </a:rPr>
              <a:t>[</a:t>
            </a:r>
            <a:r>
              <a:rPr lang="en-US" sz="2300" b="1" dirty="0">
                <a:latin typeface="Times New Roman" panose="02020603050405020304" pitchFamily="18" charset="0"/>
                <a:ea typeface="Times New Roman" panose="02020603050405020304" pitchFamily="18" charset="0"/>
              </a:rPr>
              <a:t>k</a:t>
            </a:r>
            <a:r>
              <a:rPr lang="ru-RU" sz="2300" b="1" dirty="0">
                <a:latin typeface="Times New Roman" panose="02020603050405020304" pitchFamily="18" charset="0"/>
                <a:ea typeface="Times New Roman" panose="02020603050405020304" pitchFamily="18" charset="0"/>
              </a:rPr>
              <a:t>] = </a:t>
            </a:r>
            <a:r>
              <a:rPr lang="en-US" sz="2300" b="1" dirty="0">
                <a:latin typeface="Times New Roman" panose="02020603050405020304" pitchFamily="18" charset="0"/>
                <a:ea typeface="Times New Roman" panose="02020603050405020304" pitchFamily="18" charset="0"/>
              </a:rPr>
              <a:t>t</a:t>
            </a:r>
            <a:r>
              <a:rPr lang="ru-RU" sz="2300" dirty="0" smtClean="0">
                <a:latin typeface="Times New Roman" panose="02020603050405020304" pitchFamily="18" charset="0"/>
                <a:ea typeface="Times New Roman" panose="02020603050405020304" pitchFamily="18" charset="0"/>
              </a:rPr>
              <a:t>.</a:t>
            </a:r>
            <a:endParaRPr lang="be-BY" sz="2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4666525"/>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1412776"/>
            <a:ext cx="8496944" cy="4524315"/>
          </a:xfrm>
          <a:prstGeom prst="rect">
            <a:avLst/>
          </a:prstGeom>
        </p:spPr>
        <p:txBody>
          <a:bodyPr wrap="square">
            <a:spAutoFit/>
          </a:bodyPr>
          <a:lstStyle/>
          <a:p>
            <a:pPr indent="323850" algn="just">
              <a:spcAft>
                <a:spcPts val="0"/>
              </a:spcAft>
            </a:pPr>
            <a:r>
              <a:rPr lang="ru-RU" sz="3200" dirty="0">
                <a:latin typeface="Times New Roman" panose="02020603050405020304" pitchFamily="18" charset="0"/>
                <a:ea typeface="Times New Roman" panose="02020603050405020304" pitchFamily="18" charset="0"/>
              </a:rPr>
              <a:t>Если задана стартовая вершина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то  алгоритм </a:t>
            </a:r>
            <a:r>
              <a:rPr lang="en-US" sz="3200" dirty="0">
                <a:latin typeface="Times New Roman" panose="02020603050405020304" pitchFamily="18" charset="0"/>
                <a:ea typeface="Times New Roman" panose="02020603050405020304" pitchFamily="18" charset="0"/>
              </a:rPr>
              <a:t>DFS </a:t>
            </a:r>
            <a:r>
              <a:rPr lang="ru-RU" sz="3200" dirty="0">
                <a:latin typeface="Times New Roman" panose="02020603050405020304" pitchFamily="18" charset="0"/>
                <a:ea typeface="Times New Roman" panose="02020603050405020304" pitchFamily="18" charset="0"/>
              </a:rPr>
              <a:t> теперь можно   свести к следующим двум шагам.</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Инициализировать массивы: </a:t>
            </a:r>
            <a:r>
              <a:rPr lang="ru-RU" sz="3200" b="1" dirty="0">
                <a:latin typeface="Times New Roman" panose="02020603050405020304" pitchFamily="18" charset="0"/>
                <a:ea typeface="Times New Roman" panose="02020603050405020304" pitchFamily="18" charset="0"/>
              </a:rPr>
              <a:t>С </a:t>
            </a:r>
            <a:r>
              <a:rPr lang="ru-RU" sz="3200" dirty="0">
                <a:latin typeface="Times New Roman" panose="02020603050405020304" pitchFamily="18" charset="0"/>
                <a:ea typeface="Times New Roman" panose="02020603050405020304" pitchFamily="18" charset="0"/>
              </a:rPr>
              <a:t>(все вершины белого цвета), </a:t>
            </a:r>
            <a:r>
              <a:rPr lang="en-US" sz="3200" b="1" dirty="0">
                <a:latin typeface="Times New Roman" panose="02020603050405020304" pitchFamily="18" charset="0"/>
                <a:ea typeface="Times New Roman" panose="02020603050405020304" pitchFamily="18" charset="0"/>
              </a:rPr>
              <a:t>D</a:t>
            </a:r>
            <a:r>
              <a:rPr lang="ru-RU" sz="3200" dirty="0">
                <a:latin typeface="Times New Roman" panose="02020603050405020304" pitchFamily="18" charset="0"/>
                <a:ea typeface="Times New Roman" panose="02020603050405020304" pitchFamily="18" charset="0"/>
              </a:rPr>
              <a:t> (все расстояния равны бесконечности), </a:t>
            </a:r>
            <a:r>
              <a:rPr lang="en-US" sz="3200" b="1" dirty="0">
                <a:latin typeface="Times New Roman" panose="02020603050405020304" pitchFamily="18" charset="0"/>
                <a:ea typeface="Times New Roman" panose="02020603050405020304" pitchFamily="18" charset="0"/>
              </a:rPr>
              <a:t>P</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(все элементы заполнены символом «пустота»). Установить номер шага: </a:t>
            </a:r>
            <a:r>
              <a:rPr lang="en-US" sz="3200" b="1" dirty="0">
                <a:latin typeface="Times New Roman" panose="02020603050405020304" pitchFamily="18" charset="0"/>
                <a:ea typeface="Times New Roman" panose="02020603050405020304" pitchFamily="18" charset="0"/>
              </a:rPr>
              <a:t>t </a:t>
            </a:r>
            <a:r>
              <a:rPr lang="ru-RU" sz="3200" b="1" dirty="0">
                <a:latin typeface="Times New Roman" panose="02020603050405020304" pitchFamily="18" charset="0"/>
                <a:ea typeface="Times New Roman" panose="02020603050405020304" pitchFamily="18" charset="0"/>
              </a:rPr>
              <a:t>= 0</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tabLst>
                <a:tab pos="630555" algn="l"/>
              </a:tabLst>
            </a:pPr>
            <a:r>
              <a:rPr lang="ru-RU" sz="3200" dirty="0">
                <a:latin typeface="Times New Roman" panose="02020603050405020304" pitchFamily="18" charset="0"/>
                <a:ea typeface="Times New Roman" panose="02020603050405020304" pitchFamily="18" charset="0"/>
              </a:rPr>
              <a:t>Выполнить процедуру </a:t>
            </a:r>
            <a:r>
              <a:rPr lang="en-US" sz="3200" b="1" dirty="0">
                <a:latin typeface="Times New Roman" panose="02020603050405020304" pitchFamily="18" charset="0"/>
                <a:ea typeface="Times New Roman" panose="02020603050405020304" pitchFamily="18" charset="0"/>
              </a:rPr>
              <a:t>Visit </a:t>
            </a:r>
            <a:r>
              <a:rPr lang="en-US" sz="3200"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для вершины </a:t>
            </a:r>
            <a:r>
              <a:rPr lang="en-US" sz="3200" b="1" dirty="0">
                <a:latin typeface="Times New Roman" panose="02020603050405020304" pitchFamily="18" charset="0"/>
                <a:ea typeface="Times New Roman" panose="02020603050405020304" pitchFamily="18" charset="0"/>
              </a:rPr>
              <a:t>s</a:t>
            </a:r>
            <a:r>
              <a:rPr lang="ru-RU" sz="3200" dirty="0">
                <a:latin typeface="Times New Roman" panose="02020603050405020304" pitchFamily="18" charset="0"/>
                <a:ea typeface="Times New Roman" panose="02020603050405020304" pitchFamily="18" charset="0"/>
              </a:rPr>
              <a:t>.  </a:t>
            </a:r>
            <a:r>
              <a:rPr lang="ru-RU" sz="3200" b="1" dirty="0">
                <a:latin typeface="Times New Roman" panose="02020603050405020304" pitchFamily="18" charset="0"/>
                <a:ea typeface="Times New Roman" panose="02020603050405020304" pitchFamily="18" charset="0"/>
              </a:rPr>
              <a:t> </a:t>
            </a:r>
            <a:r>
              <a:rPr lang="ru-RU" sz="3200" dirty="0">
                <a:latin typeface="Times New Roman" panose="02020603050405020304" pitchFamily="18" charset="0"/>
                <a:ea typeface="Times New Roman" panose="02020603050405020304" pitchFamily="18" charset="0"/>
              </a:rPr>
              <a:t> </a:t>
            </a:r>
            <a:endParaRPr lang="be-BY"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222732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07504" y="117693"/>
            <a:ext cx="8935694" cy="6740307"/>
          </a:xfrm>
          <a:prstGeom prst="rect">
            <a:avLst/>
          </a:prstGeom>
        </p:spPr>
        <p:txBody>
          <a:bodyPr wrap="square">
            <a:spAutoFit/>
          </a:bodyPr>
          <a:lstStyle/>
          <a:p>
            <a:pPr algn="just"/>
            <a:r>
              <a:rPr lang="ru-RU" sz="2400" b="1" dirty="0"/>
              <a:t>ТОПОЛОГИЧЕСКАЯ   </a:t>
            </a:r>
            <a:r>
              <a:rPr lang="ru-RU" sz="2400" b="1" dirty="0" smtClean="0"/>
              <a:t>СОРТИРОВКА</a:t>
            </a:r>
            <a:endParaRPr lang="en-US" sz="2400" b="1" dirty="0" smtClean="0"/>
          </a:p>
          <a:p>
            <a:pPr algn="just"/>
            <a:endParaRPr lang="be-BY" sz="2400" dirty="0"/>
          </a:p>
          <a:p>
            <a:pPr algn="just"/>
            <a:r>
              <a:rPr lang="ru-RU" sz="2400" b="1" i="1" dirty="0"/>
              <a:t>Топологическая сортировка</a:t>
            </a:r>
            <a:r>
              <a:rPr lang="ru-RU" sz="2400" dirty="0"/>
              <a:t> − это процедура упорядочивания вершин ориентированного графа, не имеющего циклов (ациклического графа). В результате топологической сортировки для вершин графа определяется такой порядок, что если их расположить на рисунке в соответствии с этим порядком сверху вниз, то дуги будут направлены только от верхних вершин к нижним. Обычно после выполнения топологической сортировки вершины переименовываются (перенумеровываются) в соответствии с полученным порядком. После такого переименования граф обладает свойством: начальная вершина каждой дуги имеет номер (имя) меньший, чем номер конечной вершина этой дуги.</a:t>
            </a:r>
            <a:endParaRPr lang="be-BY" sz="2400" dirty="0"/>
          </a:p>
          <a:p>
            <a:pPr algn="just"/>
            <a:r>
              <a:rPr lang="ru-RU" sz="2400" dirty="0"/>
              <a:t>Наиболее известны два способа топологической сортировки графа: алгоритмы </a:t>
            </a:r>
            <a:r>
              <a:rPr lang="ru-RU" sz="2400" dirty="0" err="1"/>
              <a:t>Демукрона</a:t>
            </a:r>
            <a:r>
              <a:rPr lang="ru-RU" sz="2400" dirty="0"/>
              <a:t> и </a:t>
            </a:r>
            <a:r>
              <a:rPr lang="ru-RU" sz="2400" dirty="0" smtClean="0"/>
              <a:t>алгоритм</a:t>
            </a:r>
            <a:r>
              <a:rPr lang="en-US" sz="2400" dirty="0"/>
              <a:t>,</a:t>
            </a:r>
            <a:r>
              <a:rPr lang="ru-RU" sz="2400" dirty="0" smtClean="0"/>
              <a:t> </a:t>
            </a:r>
            <a:r>
              <a:rPr lang="ru-RU" sz="2400" dirty="0"/>
              <a:t>применяющий поиск в глубину.</a:t>
            </a:r>
            <a:endParaRPr lang="be-BY" sz="2400" dirty="0"/>
          </a:p>
        </p:txBody>
      </p:sp>
    </p:spTree>
    <p:extLst>
      <p:ext uri="{BB962C8B-B14F-4D97-AF65-F5344CB8AC3E}">
        <p14:creationId xmlns:p14="http://schemas.microsoft.com/office/powerpoint/2010/main" val="176941754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899"/>
          <p:cNvGrpSpPr/>
          <p:nvPr/>
        </p:nvGrpSpPr>
        <p:grpSpPr>
          <a:xfrm>
            <a:off x="267114" y="362299"/>
            <a:ext cx="8106740" cy="5684545"/>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01"/>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02"/>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03"/>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04"/>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05"/>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06"/>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07"/>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08"/>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09"/>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10"/>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11"/>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12"/>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13"/>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14"/>
            <p:cNvSpPr>
              <a:spLocks noChangeArrowheads="1"/>
            </p:cNvSpPr>
            <p:nvPr/>
          </p:nvSpPr>
          <p:spPr bwMode="auto">
            <a:xfrm>
              <a:off x="3464999" y="22853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15"/>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16"/>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17"/>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18"/>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19"/>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20"/>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21"/>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22"/>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23"/>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24"/>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25"/>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grpSp>
      <p:sp>
        <p:nvSpPr>
          <p:cNvPr id="31" name="TextBox 30"/>
          <p:cNvSpPr txBox="1"/>
          <p:nvPr/>
        </p:nvSpPr>
        <p:spPr>
          <a:xfrm>
            <a:off x="8067360" y="5429981"/>
            <a:ext cx="306494" cy="369332"/>
          </a:xfrm>
          <a:prstGeom prst="rect">
            <a:avLst/>
          </a:prstGeom>
          <a:noFill/>
        </p:spPr>
        <p:txBody>
          <a:bodyPr wrap="none" rtlCol="0">
            <a:spAutoFit/>
          </a:bodyPr>
          <a:lstStyle/>
          <a:p>
            <a:r>
              <a:rPr lang="ru-RU" dirty="0" smtClean="0">
                <a:solidFill>
                  <a:schemeClr val="accent6"/>
                </a:solidFill>
              </a:rPr>
              <a:t>1</a:t>
            </a:r>
            <a:endParaRPr lang="be-BY" dirty="0">
              <a:solidFill>
                <a:schemeClr val="accent6"/>
              </a:solidFill>
            </a:endParaRPr>
          </a:p>
        </p:txBody>
      </p:sp>
    </p:spTree>
    <p:extLst>
      <p:ext uri="{BB962C8B-B14F-4D97-AF65-F5344CB8AC3E}">
        <p14:creationId xmlns:p14="http://schemas.microsoft.com/office/powerpoint/2010/main" val="28244853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7504" y="1484784"/>
            <a:ext cx="8939655" cy="4104456"/>
          </a:xfrm>
          <a:prstGeom prst="rect">
            <a:avLst/>
          </a:prstGeom>
        </p:spPr>
      </p:pic>
    </p:spTree>
    <p:extLst>
      <p:ext uri="{BB962C8B-B14F-4D97-AF65-F5344CB8AC3E}">
        <p14:creationId xmlns:p14="http://schemas.microsoft.com/office/powerpoint/2010/main" val="282128100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926"/>
          <p:cNvGrpSpPr/>
          <p:nvPr/>
        </p:nvGrpSpPr>
        <p:grpSpPr>
          <a:xfrm>
            <a:off x="97332" y="51276"/>
            <a:ext cx="4173692" cy="2959677"/>
            <a:chOff x="0" y="0"/>
            <a:chExt cx="5295900" cy="3676650"/>
          </a:xfrm>
        </p:grpSpPr>
        <p:sp>
          <p:nvSpPr>
            <p:cNvPr id="5" name="Прямоугольник 4"/>
            <p:cNvSpPr/>
            <p:nvPr/>
          </p:nvSpPr>
          <p:spPr>
            <a:xfrm>
              <a:off x="0" y="0"/>
              <a:ext cx="5295900" cy="3676650"/>
            </a:xfrm>
            <a:prstGeom prst="rect">
              <a:avLst/>
            </a:prstGeom>
            <a:noFill/>
            <a:ln>
              <a:noFill/>
            </a:ln>
          </p:spPr>
        </p:sp>
        <p:sp>
          <p:nvSpPr>
            <p:cNvPr id="6" name="Oval 928"/>
            <p:cNvSpPr>
              <a:spLocks noChangeArrowheads="1"/>
            </p:cNvSpPr>
            <p:nvPr/>
          </p:nvSpPr>
          <p:spPr bwMode="auto">
            <a:xfrm>
              <a:off x="11789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929"/>
            <p:cNvSpPr>
              <a:spLocks noChangeArrowheads="1"/>
            </p:cNvSpPr>
            <p:nvPr/>
          </p:nvSpPr>
          <p:spPr bwMode="auto">
            <a:xfrm>
              <a:off x="150299"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930"/>
            <p:cNvSpPr>
              <a:spLocks noChangeArrowheads="1"/>
            </p:cNvSpPr>
            <p:nvPr/>
          </p:nvSpPr>
          <p:spPr bwMode="auto">
            <a:xfrm>
              <a:off x="3464999"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931"/>
            <p:cNvSpPr>
              <a:spLocks noChangeArrowheads="1"/>
            </p:cNvSpPr>
            <p:nvPr/>
          </p:nvSpPr>
          <p:spPr bwMode="auto">
            <a:xfrm>
              <a:off x="1979099"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932"/>
            <p:cNvSpPr>
              <a:spLocks noChangeArrowheads="1"/>
            </p:cNvSpPr>
            <p:nvPr/>
          </p:nvSpPr>
          <p:spPr bwMode="auto">
            <a:xfrm>
              <a:off x="2550599"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933"/>
            <p:cNvCxnSpPr/>
            <p:nvPr/>
          </p:nvCxnSpPr>
          <p:spPr bwMode="auto">
            <a:xfrm>
              <a:off x="1636199"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934"/>
            <p:cNvCxnSpPr/>
            <p:nvPr/>
          </p:nvCxnSpPr>
          <p:spPr bwMode="auto">
            <a:xfrm flipV="1">
              <a:off x="378899"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935"/>
            <p:cNvCxnSpPr/>
            <p:nvPr/>
          </p:nvCxnSpPr>
          <p:spPr bwMode="auto">
            <a:xfrm flipH="1">
              <a:off x="2321999"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936"/>
            <p:cNvCxnSpPr>
              <a:cxnSpLocks noChangeShapeType="1"/>
              <a:stCxn id="6" idx="5"/>
              <a:endCxn id="9" idx="1"/>
            </p:cNvCxnSpPr>
            <p:nvPr/>
          </p:nvCxnSpPr>
          <p:spPr bwMode="auto">
            <a:xfrm>
              <a:off x="1569524"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937"/>
            <p:cNvSpPr>
              <a:spLocks noChangeArrowheads="1"/>
            </p:cNvSpPr>
            <p:nvPr/>
          </p:nvSpPr>
          <p:spPr bwMode="auto">
            <a:xfrm>
              <a:off x="4836599" y="14859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16" name="AutoShape 938"/>
            <p:cNvCxnSpPr>
              <a:cxnSpLocks noChangeShapeType="1"/>
              <a:stCxn id="9" idx="6"/>
              <a:endCxn id="8" idx="2"/>
            </p:cNvCxnSpPr>
            <p:nvPr/>
          </p:nvCxnSpPr>
          <p:spPr bwMode="auto">
            <a:xfrm flipV="1">
              <a:off x="2450269"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939"/>
            <p:cNvCxnSpPr>
              <a:cxnSpLocks noChangeShapeType="1"/>
              <a:stCxn id="8" idx="6"/>
              <a:endCxn id="15" idx="2"/>
            </p:cNvCxnSpPr>
            <p:nvPr/>
          </p:nvCxnSpPr>
          <p:spPr bwMode="auto">
            <a:xfrm>
              <a:off x="3936169"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940"/>
            <p:cNvCxnSpPr>
              <a:cxnSpLocks noChangeShapeType="1"/>
              <a:stCxn id="10" idx="6"/>
              <a:endCxn id="15" idx="1"/>
            </p:cNvCxnSpPr>
            <p:nvPr/>
          </p:nvCxnSpPr>
          <p:spPr bwMode="auto">
            <a:xfrm>
              <a:off x="3021769"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941"/>
            <p:cNvSpPr>
              <a:spLocks noChangeArrowheads="1"/>
            </p:cNvSpPr>
            <p:nvPr/>
          </p:nvSpPr>
          <p:spPr bwMode="auto">
            <a:xfrm>
              <a:off x="3464999"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942"/>
            <p:cNvSpPr>
              <a:spLocks noChangeArrowheads="1"/>
            </p:cNvSpPr>
            <p:nvPr/>
          </p:nvSpPr>
          <p:spPr bwMode="auto">
            <a:xfrm>
              <a:off x="3464999" y="3085465"/>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21" name="AutoShape 943"/>
            <p:cNvCxnSpPr>
              <a:cxnSpLocks noChangeShapeType="1"/>
              <a:stCxn id="8" idx="4"/>
              <a:endCxn id="19" idx="0"/>
            </p:cNvCxnSpPr>
            <p:nvPr/>
          </p:nvCxnSpPr>
          <p:spPr bwMode="auto">
            <a:xfrm>
              <a:off x="3693599"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944"/>
            <p:cNvCxnSpPr>
              <a:cxnSpLocks noChangeShapeType="1"/>
              <a:stCxn id="19" idx="4"/>
              <a:endCxn id="20" idx="0"/>
            </p:cNvCxnSpPr>
            <p:nvPr/>
          </p:nvCxnSpPr>
          <p:spPr bwMode="auto">
            <a:xfrm>
              <a:off x="3693599"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945"/>
            <p:cNvCxnSpPr>
              <a:cxnSpLocks noChangeShapeType="1"/>
              <a:stCxn id="20" idx="6"/>
              <a:endCxn id="15" idx="4"/>
            </p:cNvCxnSpPr>
            <p:nvPr/>
          </p:nvCxnSpPr>
          <p:spPr bwMode="auto">
            <a:xfrm flipV="1">
              <a:off x="3936169"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946"/>
            <p:cNvCxnSpPr>
              <a:cxnSpLocks noChangeShapeType="1"/>
              <a:endCxn id="20" idx="2"/>
            </p:cNvCxnSpPr>
            <p:nvPr/>
          </p:nvCxnSpPr>
          <p:spPr bwMode="auto">
            <a:xfrm>
              <a:off x="2321999"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947"/>
            <p:cNvCxnSpPr>
              <a:cxnSpLocks noChangeShapeType="1"/>
              <a:stCxn id="7" idx="6"/>
              <a:endCxn id="9" idx="2"/>
            </p:cNvCxnSpPr>
            <p:nvPr/>
          </p:nvCxnSpPr>
          <p:spPr bwMode="auto">
            <a:xfrm>
              <a:off x="622104"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948"/>
            <p:cNvSpPr>
              <a:spLocks noChangeArrowheads="1"/>
            </p:cNvSpPr>
            <p:nvPr/>
          </p:nvSpPr>
          <p:spPr bwMode="auto">
            <a:xfrm>
              <a:off x="3807899"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949"/>
            <p:cNvCxnSpPr>
              <a:cxnSpLocks noChangeShapeType="1"/>
            </p:cNvCxnSpPr>
            <p:nvPr/>
          </p:nvCxnSpPr>
          <p:spPr bwMode="auto">
            <a:xfrm flipH="1">
              <a:off x="3007799"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950"/>
            <p:cNvSpPr>
              <a:spLocks noChangeArrowheads="1"/>
            </p:cNvSpPr>
            <p:nvPr/>
          </p:nvSpPr>
          <p:spPr bwMode="auto">
            <a:xfrm>
              <a:off x="4493699"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951"/>
            <p:cNvSpPr txBox="1">
              <a:spLocks noChangeArrowheads="1"/>
            </p:cNvSpPr>
            <p:nvPr/>
          </p:nvSpPr>
          <p:spPr bwMode="auto">
            <a:xfrm>
              <a:off x="3122099"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952"/>
            <p:cNvSpPr>
              <a:spLocks noChangeArrowheads="1"/>
            </p:cNvSpPr>
            <p:nvPr/>
          </p:nvSpPr>
          <p:spPr bwMode="auto">
            <a:xfrm>
              <a:off x="35999"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31" name="Text Box 953"/>
            <p:cNvSpPr txBox="1">
              <a:spLocks noChangeArrowheads="1"/>
            </p:cNvSpPr>
            <p:nvPr/>
          </p:nvSpPr>
          <p:spPr bwMode="auto">
            <a:xfrm>
              <a:off x="2893499"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grpSp>
      <p:grpSp>
        <p:nvGrpSpPr>
          <p:cNvPr id="32" name="Полотно 954"/>
          <p:cNvGrpSpPr/>
          <p:nvPr/>
        </p:nvGrpSpPr>
        <p:grpSpPr>
          <a:xfrm>
            <a:off x="97332" y="3352192"/>
            <a:ext cx="4402660" cy="3168171"/>
            <a:chOff x="0" y="0"/>
            <a:chExt cx="5324475" cy="3695700"/>
          </a:xfrm>
        </p:grpSpPr>
        <p:sp>
          <p:nvSpPr>
            <p:cNvPr id="33" name="Прямоугольник 32"/>
            <p:cNvSpPr/>
            <p:nvPr/>
          </p:nvSpPr>
          <p:spPr>
            <a:xfrm>
              <a:off x="0" y="0"/>
              <a:ext cx="5324475" cy="3695700"/>
            </a:xfrm>
            <a:prstGeom prst="rect">
              <a:avLst/>
            </a:prstGeom>
            <a:noFill/>
            <a:ln>
              <a:noFill/>
            </a:ln>
          </p:spPr>
        </p:sp>
        <p:sp>
          <p:nvSpPr>
            <p:cNvPr id="34" name="Oval 956"/>
            <p:cNvSpPr>
              <a:spLocks noChangeArrowheads="1"/>
            </p:cNvSpPr>
            <p:nvPr/>
          </p:nvSpPr>
          <p:spPr bwMode="auto">
            <a:xfrm>
              <a:off x="12083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5" name="Oval 957"/>
            <p:cNvSpPr>
              <a:spLocks noChangeArrowheads="1"/>
            </p:cNvSpPr>
            <p:nvPr/>
          </p:nvSpPr>
          <p:spPr bwMode="auto">
            <a:xfrm>
              <a:off x="179628" y="1636199"/>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6" name="Oval 958"/>
            <p:cNvSpPr>
              <a:spLocks noChangeArrowheads="1"/>
            </p:cNvSpPr>
            <p:nvPr/>
          </p:nvSpPr>
          <p:spPr bwMode="auto">
            <a:xfrm>
              <a:off x="3494328" y="14069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37" name="Oval 959"/>
            <p:cNvSpPr>
              <a:spLocks noChangeArrowheads="1"/>
            </p:cNvSpPr>
            <p:nvPr/>
          </p:nvSpPr>
          <p:spPr bwMode="auto">
            <a:xfrm>
              <a:off x="2008428" y="20933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38" name="Oval 960"/>
            <p:cNvSpPr>
              <a:spLocks noChangeArrowheads="1"/>
            </p:cNvSpPr>
            <p:nvPr/>
          </p:nvSpPr>
          <p:spPr bwMode="auto">
            <a:xfrm>
              <a:off x="2579928" y="3788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39" name="Line 961"/>
            <p:cNvCxnSpPr/>
            <p:nvPr/>
          </p:nvCxnSpPr>
          <p:spPr bwMode="auto">
            <a:xfrm>
              <a:off x="1665528" y="607499"/>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Line 962"/>
            <p:cNvCxnSpPr/>
            <p:nvPr/>
          </p:nvCxnSpPr>
          <p:spPr bwMode="auto">
            <a:xfrm flipV="1">
              <a:off x="408228" y="836099"/>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Line 963"/>
            <p:cNvCxnSpPr/>
            <p:nvPr/>
          </p:nvCxnSpPr>
          <p:spPr bwMode="auto">
            <a:xfrm flipH="1">
              <a:off x="2351328" y="836099"/>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964"/>
            <p:cNvCxnSpPr>
              <a:cxnSpLocks noChangeShapeType="1"/>
              <a:stCxn id="34" idx="5"/>
              <a:endCxn id="37" idx="1"/>
            </p:cNvCxnSpPr>
            <p:nvPr/>
          </p:nvCxnSpPr>
          <p:spPr bwMode="auto">
            <a:xfrm>
              <a:off x="1598853" y="783394"/>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3" name="Oval 965"/>
            <p:cNvSpPr>
              <a:spLocks noChangeArrowheads="1"/>
            </p:cNvSpPr>
            <p:nvPr/>
          </p:nvSpPr>
          <p:spPr bwMode="auto">
            <a:xfrm>
              <a:off x="4865928" y="14075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44" name="AutoShape 966"/>
            <p:cNvCxnSpPr>
              <a:cxnSpLocks noChangeShapeType="1"/>
              <a:stCxn id="37" idx="6"/>
              <a:endCxn id="36" idx="2"/>
            </p:cNvCxnSpPr>
            <p:nvPr/>
          </p:nvCxnSpPr>
          <p:spPr bwMode="auto">
            <a:xfrm flipV="1">
              <a:off x="2479598" y="1636199"/>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967"/>
            <p:cNvCxnSpPr>
              <a:cxnSpLocks noChangeShapeType="1"/>
              <a:stCxn id="36" idx="6"/>
              <a:endCxn id="43" idx="2"/>
            </p:cNvCxnSpPr>
            <p:nvPr/>
          </p:nvCxnSpPr>
          <p:spPr bwMode="auto">
            <a:xfrm>
              <a:off x="3965498" y="1636199"/>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6" name="AutoShape 968"/>
            <p:cNvCxnSpPr>
              <a:cxnSpLocks noChangeShapeType="1"/>
              <a:stCxn id="38" idx="6"/>
              <a:endCxn id="43" idx="1"/>
            </p:cNvCxnSpPr>
            <p:nvPr/>
          </p:nvCxnSpPr>
          <p:spPr bwMode="auto">
            <a:xfrm>
              <a:off x="3051098" y="608134"/>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7" name="Oval 969"/>
            <p:cNvSpPr>
              <a:spLocks noChangeArrowheads="1"/>
            </p:cNvSpPr>
            <p:nvPr/>
          </p:nvSpPr>
          <p:spPr bwMode="auto">
            <a:xfrm>
              <a:off x="3494328" y="22070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48" name="Oval 970"/>
            <p:cNvSpPr>
              <a:spLocks noChangeArrowheads="1"/>
            </p:cNvSpPr>
            <p:nvPr/>
          </p:nvSpPr>
          <p:spPr bwMode="auto">
            <a:xfrm>
              <a:off x="3494328" y="3007164"/>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49" name="AutoShape 971"/>
            <p:cNvCxnSpPr>
              <a:cxnSpLocks noChangeShapeType="1"/>
              <a:stCxn id="36" idx="4"/>
              <a:endCxn id="47" idx="0"/>
            </p:cNvCxnSpPr>
            <p:nvPr/>
          </p:nvCxnSpPr>
          <p:spPr bwMode="auto">
            <a:xfrm>
              <a:off x="3722928" y="18787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0" name="AutoShape 972"/>
            <p:cNvCxnSpPr>
              <a:cxnSpLocks noChangeShapeType="1"/>
              <a:stCxn id="47" idx="4"/>
              <a:endCxn id="48" idx="0"/>
            </p:cNvCxnSpPr>
            <p:nvPr/>
          </p:nvCxnSpPr>
          <p:spPr bwMode="auto">
            <a:xfrm>
              <a:off x="3722928" y="2678869"/>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 name="AutoShape 973"/>
            <p:cNvCxnSpPr>
              <a:cxnSpLocks noChangeShapeType="1"/>
              <a:stCxn id="48" idx="6"/>
              <a:endCxn id="43" idx="4"/>
            </p:cNvCxnSpPr>
            <p:nvPr/>
          </p:nvCxnSpPr>
          <p:spPr bwMode="auto">
            <a:xfrm flipV="1">
              <a:off x="3965498" y="1879404"/>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AutoShape 974"/>
            <p:cNvCxnSpPr>
              <a:cxnSpLocks noChangeShapeType="1"/>
              <a:endCxn id="48" idx="2"/>
            </p:cNvCxnSpPr>
            <p:nvPr/>
          </p:nvCxnSpPr>
          <p:spPr bwMode="auto">
            <a:xfrm>
              <a:off x="2351328" y="2550599"/>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975"/>
            <p:cNvCxnSpPr>
              <a:cxnSpLocks noChangeShapeType="1"/>
              <a:stCxn id="35" idx="6"/>
              <a:endCxn id="37" idx="2"/>
            </p:cNvCxnSpPr>
            <p:nvPr/>
          </p:nvCxnSpPr>
          <p:spPr bwMode="auto">
            <a:xfrm>
              <a:off x="651433" y="1865434"/>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4" name="Oval 976"/>
            <p:cNvSpPr>
              <a:spLocks noChangeArrowheads="1"/>
            </p:cNvSpPr>
            <p:nvPr/>
          </p:nvSpPr>
          <p:spPr bwMode="auto">
            <a:xfrm>
              <a:off x="3837228" y="359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5" name="AutoShape 977"/>
            <p:cNvCxnSpPr>
              <a:cxnSpLocks noChangeShapeType="1"/>
            </p:cNvCxnSpPr>
            <p:nvPr/>
          </p:nvCxnSpPr>
          <p:spPr bwMode="auto">
            <a:xfrm flipH="1">
              <a:off x="3037128" y="378899"/>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6" name="Oval 978"/>
            <p:cNvSpPr>
              <a:spLocks noChangeArrowheads="1"/>
            </p:cNvSpPr>
            <p:nvPr/>
          </p:nvSpPr>
          <p:spPr bwMode="auto">
            <a:xfrm>
              <a:off x="4523028" y="493199"/>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57" name="Text Box 979"/>
            <p:cNvSpPr txBox="1">
              <a:spLocks noChangeArrowheads="1"/>
            </p:cNvSpPr>
            <p:nvPr/>
          </p:nvSpPr>
          <p:spPr bwMode="auto">
            <a:xfrm>
              <a:off x="3151428" y="1064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58" name="Rectangle 980"/>
            <p:cNvSpPr>
              <a:spLocks noChangeArrowheads="1"/>
            </p:cNvSpPr>
            <p:nvPr/>
          </p:nvSpPr>
          <p:spPr bwMode="auto">
            <a:xfrm>
              <a:off x="65328" y="3236399"/>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59" name="Text Box 981"/>
            <p:cNvSpPr txBox="1">
              <a:spLocks noChangeArrowheads="1"/>
            </p:cNvSpPr>
            <p:nvPr/>
          </p:nvSpPr>
          <p:spPr bwMode="auto">
            <a:xfrm>
              <a:off x="2922828" y="2207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60" name="Text Box 1010"/>
            <p:cNvSpPr txBox="1">
              <a:spLocks noChangeArrowheads="1"/>
            </p:cNvSpPr>
            <p:nvPr/>
          </p:nvSpPr>
          <p:spPr bwMode="auto">
            <a:xfrm>
              <a:off x="2808528" y="3350699"/>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grpSp>
      <p:grpSp>
        <p:nvGrpSpPr>
          <p:cNvPr id="61" name="Полотно 1011"/>
          <p:cNvGrpSpPr/>
          <p:nvPr/>
        </p:nvGrpSpPr>
        <p:grpSpPr>
          <a:xfrm>
            <a:off x="4498878" y="143287"/>
            <a:ext cx="4645122" cy="3208905"/>
            <a:chOff x="0" y="0"/>
            <a:chExt cx="5600700" cy="3886200"/>
          </a:xfrm>
        </p:grpSpPr>
        <p:sp>
          <p:nvSpPr>
            <p:cNvPr id="62" name="Прямоугольник 61"/>
            <p:cNvSpPr/>
            <p:nvPr/>
          </p:nvSpPr>
          <p:spPr>
            <a:xfrm>
              <a:off x="0" y="0"/>
              <a:ext cx="5600700" cy="3886200"/>
            </a:xfrm>
            <a:prstGeom prst="rect">
              <a:avLst/>
            </a:prstGeom>
            <a:noFill/>
            <a:ln>
              <a:noFill/>
            </a:ln>
          </p:spPr>
        </p:sp>
        <p:sp>
          <p:nvSpPr>
            <p:cNvPr id="63" name="Oval 101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64" name="Oval 101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65" name="Oval 101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66" name="Oval 101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67" name="Oval 101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68" name="Line 101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Line 101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Line 102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AutoShape 1021"/>
            <p:cNvCxnSpPr>
              <a:cxnSpLocks noChangeShapeType="1"/>
              <a:stCxn id="63" idx="5"/>
              <a:endCxn id="6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022"/>
            <p:cNvSpPr>
              <a:spLocks noChangeArrowheads="1"/>
            </p:cNvSpPr>
            <p:nvPr/>
          </p:nvSpPr>
          <p:spPr bwMode="auto">
            <a:xfrm>
              <a:off x="5029200" y="14859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73" name="AutoShape 1023"/>
            <p:cNvCxnSpPr>
              <a:cxnSpLocks noChangeShapeType="1"/>
              <a:stCxn id="66" idx="6"/>
              <a:endCxn id="6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4" name="AutoShape 1024"/>
            <p:cNvCxnSpPr>
              <a:cxnSpLocks noChangeShapeType="1"/>
              <a:stCxn id="65" idx="6"/>
              <a:endCxn id="7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5" name="AutoShape 1025"/>
            <p:cNvCxnSpPr>
              <a:cxnSpLocks noChangeShapeType="1"/>
              <a:stCxn id="67" idx="6"/>
              <a:endCxn id="7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Oval 102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77" name="Oval 102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78" name="AutoShape 1028"/>
            <p:cNvCxnSpPr>
              <a:cxnSpLocks noChangeShapeType="1"/>
              <a:stCxn id="65" idx="4"/>
              <a:endCxn id="7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9" name="AutoShape 1029"/>
            <p:cNvCxnSpPr>
              <a:cxnSpLocks noChangeShapeType="1"/>
              <a:stCxn id="76" idx="4"/>
              <a:endCxn id="7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0" name="AutoShape 1030"/>
            <p:cNvCxnSpPr>
              <a:cxnSpLocks noChangeShapeType="1"/>
              <a:stCxn id="77" idx="6"/>
              <a:endCxn id="7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031"/>
            <p:cNvCxnSpPr>
              <a:cxnSpLocks noChangeShapeType="1"/>
              <a:endCxn id="7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032"/>
            <p:cNvCxnSpPr>
              <a:cxnSpLocks noChangeShapeType="1"/>
              <a:stCxn id="64" idx="6"/>
              <a:endCxn id="6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03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84" name="AutoShape 103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5" name="Oval 103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86" name="Text Box 103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87" name="Rectangle 103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be-BY"/>
            </a:p>
          </p:txBody>
        </p:sp>
        <p:sp>
          <p:nvSpPr>
            <p:cNvPr id="88" name="Text Box 103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89" name="Text Box 103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90" name="Text Box 1040"/>
            <p:cNvSpPr txBox="1">
              <a:spLocks noChangeArrowheads="1"/>
            </p:cNvSpPr>
            <p:nvPr/>
          </p:nvSpPr>
          <p:spPr bwMode="auto">
            <a:xfrm>
              <a:off x="5029200" y="24003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4/</a:t>
              </a:r>
              <a:endParaRPr lang="be-BY" sz="1200">
                <a:effectLst/>
                <a:latin typeface="Times New Roman"/>
                <a:ea typeface="Times New Roman"/>
              </a:endParaRPr>
            </a:p>
          </p:txBody>
        </p:sp>
      </p:grpSp>
      <p:grpSp>
        <p:nvGrpSpPr>
          <p:cNvPr id="91" name="Полотно 1041"/>
          <p:cNvGrpSpPr/>
          <p:nvPr/>
        </p:nvGrpSpPr>
        <p:grpSpPr>
          <a:xfrm>
            <a:off x="4572000" y="3429000"/>
            <a:ext cx="4572000" cy="3089562"/>
            <a:chOff x="0" y="0"/>
            <a:chExt cx="5600700" cy="3886200"/>
          </a:xfrm>
        </p:grpSpPr>
        <p:sp>
          <p:nvSpPr>
            <p:cNvPr id="92" name="Прямоугольник 91"/>
            <p:cNvSpPr/>
            <p:nvPr/>
          </p:nvSpPr>
          <p:spPr>
            <a:xfrm>
              <a:off x="0" y="0"/>
              <a:ext cx="5600700" cy="3886200"/>
            </a:xfrm>
            <a:prstGeom prst="rect">
              <a:avLst/>
            </a:prstGeom>
            <a:noFill/>
            <a:ln>
              <a:noFill/>
            </a:ln>
          </p:spPr>
        </p:sp>
        <p:sp>
          <p:nvSpPr>
            <p:cNvPr id="93" name="Oval 104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94" name="Oval 104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95" name="Oval 104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6" name="Oval 104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7" name="Oval 104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8" name="Line 104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Line 104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Line 105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1" name="AutoShape 1051"/>
            <p:cNvCxnSpPr>
              <a:cxnSpLocks noChangeShapeType="1"/>
              <a:stCxn id="93" idx="5"/>
              <a:endCxn id="9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05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03" name="AutoShape 1053"/>
            <p:cNvCxnSpPr>
              <a:cxnSpLocks noChangeShapeType="1"/>
              <a:stCxn id="96" idx="6"/>
              <a:endCxn id="9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054"/>
            <p:cNvCxnSpPr>
              <a:cxnSpLocks noChangeShapeType="1"/>
              <a:stCxn id="95" idx="6"/>
              <a:endCxn id="10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055"/>
            <p:cNvCxnSpPr>
              <a:cxnSpLocks noChangeShapeType="1"/>
              <a:stCxn id="97" idx="6"/>
              <a:endCxn id="10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6" name="Oval 105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7" name="Oval 1057"/>
            <p:cNvSpPr>
              <a:spLocks noChangeArrowheads="1"/>
            </p:cNvSpPr>
            <p:nvPr/>
          </p:nvSpPr>
          <p:spPr bwMode="auto">
            <a:xfrm>
              <a:off x="3657600" y="30854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8" name="AutoShape 1058"/>
            <p:cNvCxnSpPr>
              <a:cxnSpLocks noChangeShapeType="1"/>
              <a:stCxn id="95" idx="4"/>
              <a:endCxn id="10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9" name="AutoShape 1059"/>
            <p:cNvCxnSpPr>
              <a:cxnSpLocks noChangeShapeType="1"/>
              <a:stCxn id="106" idx="4"/>
              <a:endCxn id="10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AutoShape 1060"/>
            <p:cNvCxnSpPr>
              <a:cxnSpLocks noChangeShapeType="1"/>
              <a:stCxn id="107" idx="6"/>
              <a:endCxn id="10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AutoShape 1061"/>
            <p:cNvCxnSpPr>
              <a:cxnSpLocks noChangeShapeType="1"/>
              <a:endCxn id="10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062"/>
            <p:cNvCxnSpPr>
              <a:cxnSpLocks noChangeShapeType="1"/>
              <a:stCxn id="94" idx="6"/>
              <a:endCxn id="9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06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14" name="AutoShape 106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5" name="Oval 106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6" name="Text Box 106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117" name="Rectangle 10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8" name="Text Box 106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119" name="Text Box 1069"/>
            <p:cNvSpPr txBox="1">
              <a:spLocks noChangeArrowheads="1"/>
            </p:cNvSpPr>
            <p:nvPr/>
          </p:nvSpPr>
          <p:spPr bwMode="auto">
            <a:xfrm>
              <a:off x="29718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a:t>
              </a:r>
              <a:endParaRPr lang="be-BY" sz="1200">
                <a:effectLst/>
                <a:latin typeface="Times New Roman"/>
                <a:ea typeface="Times New Roman"/>
              </a:endParaRPr>
            </a:p>
          </p:txBody>
        </p:sp>
        <p:sp>
          <p:nvSpPr>
            <p:cNvPr id="120" name="Text Box 1070"/>
            <p:cNvSpPr txBox="1">
              <a:spLocks noChangeArrowheads="1"/>
            </p:cNvSpPr>
            <p:nvPr/>
          </p:nvSpPr>
          <p:spPr bwMode="auto">
            <a:xfrm>
              <a:off x="4914900" y="24003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grpSp>
      <p:cxnSp>
        <p:nvCxnSpPr>
          <p:cNvPr id="121" name="Прямая соединительная линия 120"/>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2</a:t>
            </a:r>
            <a:endParaRPr lang="be-BY" dirty="0">
              <a:solidFill>
                <a:schemeClr val="accent6"/>
              </a:solidFill>
            </a:endParaRPr>
          </a:p>
        </p:txBody>
      </p:sp>
      <p:sp>
        <p:nvSpPr>
          <p:cNvPr id="126" name="TextBox 125"/>
          <p:cNvSpPr txBox="1"/>
          <p:nvPr/>
        </p:nvSpPr>
        <p:spPr>
          <a:xfrm>
            <a:off x="4089208" y="6266448"/>
            <a:ext cx="306494" cy="369332"/>
          </a:xfrm>
          <a:prstGeom prst="rect">
            <a:avLst/>
          </a:prstGeom>
          <a:noFill/>
        </p:spPr>
        <p:txBody>
          <a:bodyPr wrap="none" rtlCol="0">
            <a:spAutoFit/>
          </a:bodyPr>
          <a:lstStyle/>
          <a:p>
            <a:r>
              <a:rPr lang="en-US" dirty="0" smtClean="0">
                <a:solidFill>
                  <a:schemeClr val="accent6"/>
                </a:solidFill>
              </a:rPr>
              <a:t>3</a:t>
            </a:r>
            <a:endParaRPr lang="be-BY" dirty="0">
              <a:solidFill>
                <a:schemeClr val="accent6"/>
              </a:solidFill>
            </a:endParaRPr>
          </a:p>
        </p:txBody>
      </p:sp>
      <p:sp>
        <p:nvSpPr>
          <p:cNvPr id="127" name="TextBox 126"/>
          <p:cNvSpPr txBox="1"/>
          <p:nvPr/>
        </p:nvSpPr>
        <p:spPr>
          <a:xfrm>
            <a:off x="8725307" y="2746911"/>
            <a:ext cx="306494" cy="369332"/>
          </a:xfrm>
          <a:prstGeom prst="rect">
            <a:avLst/>
          </a:prstGeom>
          <a:noFill/>
        </p:spPr>
        <p:txBody>
          <a:bodyPr wrap="none" rtlCol="0">
            <a:spAutoFit/>
          </a:bodyPr>
          <a:lstStyle/>
          <a:p>
            <a:r>
              <a:rPr lang="en-US" dirty="0" smtClean="0">
                <a:solidFill>
                  <a:schemeClr val="accent6"/>
                </a:solidFill>
              </a:rPr>
              <a:t>4</a:t>
            </a:r>
            <a:endParaRPr lang="be-BY" dirty="0">
              <a:solidFill>
                <a:schemeClr val="accent6"/>
              </a:solidFill>
            </a:endParaRPr>
          </a:p>
        </p:txBody>
      </p:sp>
      <p:sp>
        <p:nvSpPr>
          <p:cNvPr id="128" name="TextBox 127"/>
          <p:cNvSpPr txBox="1"/>
          <p:nvPr/>
        </p:nvSpPr>
        <p:spPr>
          <a:xfrm>
            <a:off x="8725307" y="6263601"/>
            <a:ext cx="306494" cy="369332"/>
          </a:xfrm>
          <a:prstGeom prst="rect">
            <a:avLst/>
          </a:prstGeom>
          <a:noFill/>
        </p:spPr>
        <p:txBody>
          <a:bodyPr wrap="none" rtlCol="0">
            <a:spAutoFit/>
          </a:bodyPr>
          <a:lstStyle/>
          <a:p>
            <a:r>
              <a:rPr lang="en-US" dirty="0" smtClean="0">
                <a:solidFill>
                  <a:schemeClr val="accent6"/>
                </a:solidFill>
              </a:rPr>
              <a:t>5</a:t>
            </a:r>
            <a:endParaRPr lang="be-BY" dirty="0">
              <a:solidFill>
                <a:schemeClr val="accent6"/>
              </a:solidFill>
            </a:endParaRPr>
          </a:p>
        </p:txBody>
      </p:sp>
    </p:spTree>
    <p:extLst>
      <p:ext uri="{BB962C8B-B14F-4D97-AF65-F5344CB8AC3E}">
        <p14:creationId xmlns:p14="http://schemas.microsoft.com/office/powerpoint/2010/main" val="40116214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071"/>
          <p:cNvGrpSpPr/>
          <p:nvPr/>
        </p:nvGrpSpPr>
        <p:grpSpPr>
          <a:xfrm>
            <a:off x="72058" y="74850"/>
            <a:ext cx="4427934" cy="3210134"/>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07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07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075"/>
            <p:cNvSpPr>
              <a:spLocks noChangeArrowheads="1"/>
            </p:cNvSpPr>
            <p:nvPr/>
          </p:nvSpPr>
          <p:spPr bwMode="auto">
            <a:xfrm>
              <a:off x="3657600" y="14852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 name="Oval 1076"/>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 name="Oval 1077"/>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1" name="Line 107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07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08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081"/>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08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083"/>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084"/>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085"/>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086"/>
            <p:cNvSpPr>
              <a:spLocks noChangeArrowheads="1"/>
            </p:cNvSpPr>
            <p:nvPr/>
          </p:nvSpPr>
          <p:spPr bwMode="auto">
            <a:xfrm>
              <a:off x="3657600" y="2285365"/>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20" name="Oval 108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088"/>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089"/>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090"/>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091"/>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092"/>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093"/>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27" name="AutoShape 109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09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096"/>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a:t>
              </a:r>
              <a:endParaRPr lang="be-BY" sz="1200">
                <a:effectLst/>
                <a:latin typeface="Times New Roman"/>
                <a:ea typeface="Times New Roman"/>
              </a:endParaRPr>
            </a:p>
          </p:txBody>
        </p:sp>
        <p:sp>
          <p:nvSpPr>
            <p:cNvPr id="30" name="Rectangle 109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098"/>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a:t>
              </a:r>
              <a:endParaRPr lang="be-BY" sz="1200">
                <a:effectLst/>
                <a:latin typeface="Times New Roman"/>
                <a:ea typeface="Times New Roman"/>
              </a:endParaRPr>
            </a:p>
          </p:txBody>
        </p:sp>
        <p:sp>
          <p:nvSpPr>
            <p:cNvPr id="32" name="Text Box 1099"/>
            <p:cNvSpPr txBox="1">
              <a:spLocks noChangeArrowheads="1"/>
            </p:cNvSpPr>
            <p:nvPr/>
          </p:nvSpPr>
          <p:spPr bwMode="auto">
            <a:xfrm>
              <a:off x="2971799" y="3428999"/>
              <a:ext cx="6550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100"/>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10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grpSp>
      <p:grpSp>
        <p:nvGrpSpPr>
          <p:cNvPr id="35" name="Полотно 1102"/>
          <p:cNvGrpSpPr/>
          <p:nvPr/>
        </p:nvGrpSpPr>
        <p:grpSpPr>
          <a:xfrm>
            <a:off x="125785" y="3429000"/>
            <a:ext cx="4320480" cy="3168352"/>
            <a:chOff x="0" y="0"/>
            <a:chExt cx="5600700" cy="3886200"/>
          </a:xfrm>
        </p:grpSpPr>
        <p:sp>
          <p:nvSpPr>
            <p:cNvPr id="36" name="Прямоугольник 35"/>
            <p:cNvSpPr/>
            <p:nvPr/>
          </p:nvSpPr>
          <p:spPr>
            <a:xfrm>
              <a:off x="0" y="0"/>
              <a:ext cx="5600700" cy="3886200"/>
            </a:xfrm>
            <a:prstGeom prst="rect">
              <a:avLst/>
            </a:prstGeom>
            <a:noFill/>
            <a:ln>
              <a:noFill/>
            </a:ln>
          </p:spPr>
        </p:sp>
        <p:sp>
          <p:nvSpPr>
            <p:cNvPr id="37" name="Oval 1104"/>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38" name="Oval 1105"/>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39" name="Oval 1106"/>
            <p:cNvSpPr>
              <a:spLocks noChangeArrowheads="1"/>
            </p:cNvSpPr>
            <p:nvPr/>
          </p:nvSpPr>
          <p:spPr bwMode="auto">
            <a:xfrm>
              <a:off x="3657600" y="1485265"/>
              <a:ext cx="457200" cy="457835"/>
            </a:xfrm>
            <a:prstGeom prst="ellipse">
              <a:avLst/>
            </a:prstGeom>
            <a:solidFill>
              <a:schemeClr val="bg1">
                <a:lumMod val="65000"/>
              </a:schemeClr>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0" name="Oval 1107"/>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41" name="Oval 1108"/>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42" name="Line 1109"/>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Line 1110"/>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Line 1111"/>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1112"/>
            <p:cNvCxnSpPr>
              <a:cxnSpLocks noChangeShapeType="1"/>
              <a:stCxn id="37" idx="5"/>
              <a:endCxn id="4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6" name="Oval 1113"/>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47" name="AutoShape 1114"/>
            <p:cNvCxnSpPr>
              <a:cxnSpLocks noChangeShapeType="1"/>
              <a:stCxn id="40" idx="6"/>
              <a:endCxn id="3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1115"/>
            <p:cNvCxnSpPr>
              <a:cxnSpLocks noChangeShapeType="1"/>
              <a:stCxn id="39" idx="6"/>
              <a:endCxn id="4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1116"/>
            <p:cNvCxnSpPr>
              <a:cxnSpLocks noChangeShapeType="1"/>
              <a:stCxn id="41" idx="6"/>
              <a:endCxn id="4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0" name="Oval 1117"/>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51" name="Oval 1118"/>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52" name="AutoShape 1119"/>
            <p:cNvCxnSpPr>
              <a:cxnSpLocks noChangeShapeType="1"/>
              <a:stCxn id="39" idx="4"/>
              <a:endCxn id="5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AutoShape 1120"/>
            <p:cNvCxnSpPr>
              <a:cxnSpLocks noChangeShapeType="1"/>
              <a:stCxn id="50" idx="4"/>
              <a:endCxn id="5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121"/>
            <p:cNvCxnSpPr>
              <a:cxnSpLocks noChangeShapeType="1"/>
              <a:stCxn id="51" idx="6"/>
              <a:endCxn id="4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5" name="AutoShape 1122"/>
            <p:cNvCxnSpPr>
              <a:cxnSpLocks noChangeShapeType="1"/>
              <a:endCxn id="5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AutoShape 1123"/>
            <p:cNvCxnSpPr>
              <a:cxnSpLocks noChangeShapeType="1"/>
              <a:stCxn id="38" idx="6"/>
              <a:endCxn id="4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7" name="Oval 1124"/>
            <p:cNvSpPr>
              <a:spLocks noChangeArrowheads="1"/>
            </p:cNvSpPr>
            <p:nvPr/>
          </p:nvSpPr>
          <p:spPr bwMode="auto">
            <a:xfrm>
              <a:off x="4000500" y="1143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58" name="AutoShape 1125"/>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126"/>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61" name="Rectangle 1128"/>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62" name="Text Box 1129"/>
            <p:cNvSpPr txBox="1">
              <a:spLocks noChangeArrowheads="1"/>
            </p:cNvSpPr>
            <p:nvPr/>
          </p:nvSpPr>
          <p:spPr bwMode="auto">
            <a:xfrm>
              <a:off x="3086099"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63" name="Text Box 1130"/>
            <p:cNvSpPr txBox="1">
              <a:spLocks noChangeArrowheads="1"/>
            </p:cNvSpPr>
            <p:nvPr/>
          </p:nvSpPr>
          <p:spPr bwMode="auto">
            <a:xfrm>
              <a:off x="2971799" y="3428999"/>
              <a:ext cx="6550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64" name="Text Box 1131"/>
            <p:cNvSpPr txBox="1">
              <a:spLocks noChangeArrowheads="1"/>
            </p:cNvSpPr>
            <p:nvPr/>
          </p:nvSpPr>
          <p:spPr bwMode="auto">
            <a:xfrm>
              <a:off x="5029199"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65" name="Rectangle 113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66" name="Rectangle 1133"/>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67" name="Rectangle 113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grpSp>
      <p:grpSp>
        <p:nvGrpSpPr>
          <p:cNvPr id="68" name="Полотно 1135"/>
          <p:cNvGrpSpPr/>
          <p:nvPr/>
        </p:nvGrpSpPr>
        <p:grpSpPr>
          <a:xfrm>
            <a:off x="4446658" y="74850"/>
            <a:ext cx="4697341" cy="3210134"/>
            <a:chOff x="0" y="0"/>
            <a:chExt cx="5600700" cy="3886200"/>
          </a:xfrm>
        </p:grpSpPr>
        <p:sp>
          <p:nvSpPr>
            <p:cNvPr id="69" name="Прямоугольник 68"/>
            <p:cNvSpPr/>
            <p:nvPr/>
          </p:nvSpPr>
          <p:spPr>
            <a:xfrm>
              <a:off x="0" y="0"/>
              <a:ext cx="5600700" cy="3886200"/>
            </a:xfrm>
            <a:prstGeom prst="rect">
              <a:avLst/>
            </a:prstGeom>
            <a:noFill/>
            <a:ln>
              <a:noFill/>
            </a:ln>
          </p:spPr>
        </p:sp>
        <p:sp>
          <p:nvSpPr>
            <p:cNvPr id="70" name="Oval 1137"/>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1" name="Oval 1138"/>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72" name="Oval 1139"/>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73" name="Oval 1140"/>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74" name="Oval 1141"/>
            <p:cNvSpPr>
              <a:spLocks noChangeArrowheads="1"/>
            </p:cNvSpPr>
            <p:nvPr/>
          </p:nvSpPr>
          <p:spPr bwMode="auto">
            <a:xfrm>
              <a:off x="27432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75" name="Line 1142"/>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6" name="Line 1143"/>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7" name="Line 1144"/>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 name="AutoShape 1145"/>
            <p:cNvCxnSpPr>
              <a:cxnSpLocks noChangeShapeType="1"/>
              <a:stCxn id="70" idx="5"/>
              <a:endCxn id="7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9" name="Oval 1146"/>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80" name="AutoShape 1147"/>
            <p:cNvCxnSpPr>
              <a:cxnSpLocks noChangeShapeType="1"/>
              <a:stCxn id="73" idx="6"/>
              <a:endCxn id="7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1" name="AutoShape 1148"/>
            <p:cNvCxnSpPr>
              <a:cxnSpLocks noChangeShapeType="1"/>
              <a:stCxn id="72" idx="6"/>
              <a:endCxn id="7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2" name="AutoShape 1149"/>
            <p:cNvCxnSpPr>
              <a:cxnSpLocks noChangeShapeType="1"/>
              <a:stCxn id="74" idx="6"/>
              <a:endCxn id="7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3" name="Oval 1150"/>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84" name="Oval 1151"/>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85" name="AutoShape 1152"/>
            <p:cNvCxnSpPr>
              <a:cxnSpLocks noChangeShapeType="1"/>
              <a:stCxn id="72" idx="4"/>
              <a:endCxn id="8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AutoShape 1153"/>
            <p:cNvCxnSpPr>
              <a:cxnSpLocks noChangeShapeType="1"/>
              <a:stCxn id="83" idx="4"/>
              <a:endCxn id="8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AutoShape 1154"/>
            <p:cNvCxnSpPr>
              <a:cxnSpLocks noChangeShapeType="1"/>
              <a:stCxn id="84" idx="6"/>
              <a:endCxn id="7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155"/>
            <p:cNvCxnSpPr>
              <a:cxnSpLocks noChangeShapeType="1"/>
              <a:endCxn id="8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9" name="AutoShape 1156"/>
            <p:cNvCxnSpPr>
              <a:cxnSpLocks noChangeShapeType="1"/>
              <a:stCxn id="71" idx="6"/>
              <a:endCxn id="7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 name="Oval 1157"/>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91" name="AutoShape 1158"/>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2" name="Oval 1159"/>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93" name="Text Box 1160"/>
            <p:cNvSpPr txBox="1">
              <a:spLocks noChangeArrowheads="1"/>
            </p:cNvSpPr>
            <p:nvPr/>
          </p:nvSpPr>
          <p:spPr bwMode="auto">
            <a:xfrm>
              <a:off x="3314700"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94" name="Rectangle 116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95" name="Text Box 1162"/>
            <p:cNvSpPr txBox="1">
              <a:spLocks noChangeArrowheads="1"/>
            </p:cNvSpPr>
            <p:nvPr/>
          </p:nvSpPr>
          <p:spPr bwMode="auto">
            <a:xfrm>
              <a:off x="3086099" y="2286000"/>
              <a:ext cx="55752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96" name="Text Box 1163"/>
            <p:cNvSpPr txBox="1">
              <a:spLocks noChangeArrowheads="1"/>
            </p:cNvSpPr>
            <p:nvPr/>
          </p:nvSpPr>
          <p:spPr bwMode="auto">
            <a:xfrm>
              <a:off x="2971800" y="3429000"/>
              <a:ext cx="6286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97" name="Text Box 1164"/>
            <p:cNvSpPr txBox="1">
              <a:spLocks noChangeArrowheads="1"/>
            </p:cNvSpPr>
            <p:nvPr/>
          </p:nvSpPr>
          <p:spPr bwMode="auto">
            <a:xfrm>
              <a:off x="5029198" y="2400300"/>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98" name="Rectangle 1165"/>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99" name="Rectangle 1166"/>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0" name="Rectangle 1167"/>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1" name="Text Box 1168"/>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grpSp>
      <p:grpSp>
        <p:nvGrpSpPr>
          <p:cNvPr id="102" name="Полотно 1169"/>
          <p:cNvGrpSpPr/>
          <p:nvPr/>
        </p:nvGrpSpPr>
        <p:grpSpPr>
          <a:xfrm>
            <a:off x="4572000" y="3429000"/>
            <a:ext cx="4457700" cy="3168352"/>
            <a:chOff x="0" y="0"/>
            <a:chExt cx="5600700" cy="3886200"/>
          </a:xfrm>
        </p:grpSpPr>
        <p:sp>
          <p:nvSpPr>
            <p:cNvPr id="103" name="Прямоугольник 102"/>
            <p:cNvSpPr/>
            <p:nvPr/>
          </p:nvSpPr>
          <p:spPr>
            <a:xfrm>
              <a:off x="0" y="0"/>
              <a:ext cx="5600700" cy="3886200"/>
            </a:xfrm>
            <a:prstGeom prst="rect">
              <a:avLst/>
            </a:prstGeom>
            <a:noFill/>
            <a:ln>
              <a:noFill/>
            </a:ln>
          </p:spPr>
        </p:sp>
        <p:sp>
          <p:nvSpPr>
            <p:cNvPr id="104" name="Oval 1171"/>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05" name="Oval 1172"/>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06" name="Oval 117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7" name="Oval 1174"/>
            <p:cNvSpPr>
              <a:spLocks noChangeArrowheads="1"/>
            </p:cNvSpPr>
            <p:nvPr/>
          </p:nvSpPr>
          <p:spPr bwMode="auto">
            <a:xfrm>
              <a:off x="2171700" y="21717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108" name="Oval 1175"/>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09" name="Line 117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0" name="Line 117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1" name="Line 117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 name="AutoShape 1179"/>
            <p:cNvCxnSpPr>
              <a:cxnSpLocks noChangeShapeType="1"/>
              <a:stCxn id="104" idx="5"/>
              <a:endCxn id="107"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3" name="Oval 118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181"/>
            <p:cNvCxnSpPr>
              <a:cxnSpLocks noChangeShapeType="1"/>
              <a:stCxn id="107" idx="6"/>
              <a:endCxn id="106"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182"/>
            <p:cNvCxnSpPr>
              <a:cxnSpLocks noChangeShapeType="1"/>
              <a:stCxn id="106" idx="6"/>
              <a:endCxn id="113"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183"/>
            <p:cNvCxnSpPr>
              <a:cxnSpLocks noChangeShapeType="1"/>
              <a:stCxn id="108" idx="6"/>
              <a:endCxn id="113"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7" name="Oval 118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18" name="Oval 118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19" name="AutoShape 1186"/>
            <p:cNvCxnSpPr>
              <a:cxnSpLocks noChangeShapeType="1"/>
              <a:stCxn id="106" idx="4"/>
              <a:endCxn id="117"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187"/>
            <p:cNvCxnSpPr>
              <a:cxnSpLocks noChangeShapeType="1"/>
              <a:stCxn id="117" idx="4"/>
              <a:endCxn id="118"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1" name="AutoShape 1188"/>
            <p:cNvCxnSpPr>
              <a:cxnSpLocks noChangeShapeType="1"/>
              <a:stCxn id="118" idx="6"/>
              <a:endCxn id="113"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AutoShape 1189"/>
            <p:cNvCxnSpPr>
              <a:cxnSpLocks noChangeShapeType="1"/>
              <a:endCxn id="118"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190"/>
            <p:cNvCxnSpPr>
              <a:cxnSpLocks noChangeShapeType="1"/>
              <a:stCxn id="105" idx="6"/>
              <a:endCxn id="107"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4" name="Oval 1191"/>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25" name="AutoShape 119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6" name="Oval 1193"/>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27" name="Text Box 1194"/>
            <p:cNvSpPr txBox="1">
              <a:spLocks noChangeArrowheads="1"/>
            </p:cNvSpPr>
            <p:nvPr/>
          </p:nvSpPr>
          <p:spPr bwMode="auto">
            <a:xfrm>
              <a:off x="3314699" y="11430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28" name="Rectangle 1195"/>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29" name="Text Box 1196"/>
            <p:cNvSpPr txBox="1">
              <a:spLocks noChangeArrowheads="1"/>
            </p:cNvSpPr>
            <p:nvPr/>
          </p:nvSpPr>
          <p:spPr bwMode="auto">
            <a:xfrm>
              <a:off x="2985562" y="2285999"/>
              <a:ext cx="59592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30" name="Text Box 1197"/>
            <p:cNvSpPr txBox="1">
              <a:spLocks noChangeArrowheads="1"/>
            </p:cNvSpPr>
            <p:nvPr/>
          </p:nvSpPr>
          <p:spPr bwMode="auto">
            <a:xfrm>
              <a:off x="2971798" y="3429000"/>
              <a:ext cx="609687"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31" name="Text Box 1198"/>
            <p:cNvSpPr txBox="1">
              <a:spLocks noChangeArrowheads="1"/>
            </p:cNvSpPr>
            <p:nvPr/>
          </p:nvSpPr>
          <p:spPr bwMode="auto">
            <a:xfrm>
              <a:off x="5029199"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32" name="Rectangle 119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33" name="Rectangle 1200"/>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34" name="Rectangle 1201"/>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35" name="Text Box 1202"/>
            <p:cNvSpPr txBox="1">
              <a:spLocks noChangeArrowheads="1"/>
            </p:cNvSpPr>
            <p:nvPr/>
          </p:nvSpPr>
          <p:spPr bwMode="auto">
            <a:xfrm>
              <a:off x="3429000" y="0"/>
              <a:ext cx="5093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36" name="Text Box 1203"/>
            <p:cNvSpPr txBox="1">
              <a:spLocks noChangeArrowheads="1"/>
            </p:cNvSpPr>
            <p:nvPr/>
          </p:nvSpPr>
          <p:spPr bwMode="auto">
            <a:xfrm>
              <a:off x="2130967" y="152400"/>
              <a:ext cx="66938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grpSp>
      <p:cxnSp>
        <p:nvCxnSpPr>
          <p:cNvPr id="137" name="Прямая соединительная линия 136"/>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Прямая соединительная линия 137"/>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156608" y="2746911"/>
            <a:ext cx="306494" cy="369332"/>
          </a:xfrm>
          <a:prstGeom prst="rect">
            <a:avLst/>
          </a:prstGeom>
          <a:noFill/>
        </p:spPr>
        <p:txBody>
          <a:bodyPr wrap="none" rtlCol="0">
            <a:spAutoFit/>
          </a:bodyPr>
          <a:lstStyle/>
          <a:p>
            <a:r>
              <a:rPr lang="en-US" dirty="0" smtClean="0">
                <a:solidFill>
                  <a:schemeClr val="accent6"/>
                </a:solidFill>
              </a:rPr>
              <a:t>6</a:t>
            </a:r>
            <a:endParaRPr lang="be-BY" dirty="0">
              <a:solidFill>
                <a:schemeClr val="accent6"/>
              </a:solidFill>
            </a:endParaRPr>
          </a:p>
        </p:txBody>
      </p:sp>
      <p:sp>
        <p:nvSpPr>
          <p:cNvPr id="140" name="TextBox 139"/>
          <p:cNvSpPr txBox="1"/>
          <p:nvPr/>
        </p:nvSpPr>
        <p:spPr>
          <a:xfrm>
            <a:off x="4161693" y="6328430"/>
            <a:ext cx="306494" cy="369332"/>
          </a:xfrm>
          <a:prstGeom prst="rect">
            <a:avLst/>
          </a:prstGeom>
          <a:noFill/>
        </p:spPr>
        <p:txBody>
          <a:bodyPr wrap="none" rtlCol="0">
            <a:spAutoFit/>
          </a:bodyPr>
          <a:lstStyle/>
          <a:p>
            <a:r>
              <a:rPr lang="en-US" dirty="0" smtClean="0">
                <a:solidFill>
                  <a:schemeClr val="accent6"/>
                </a:solidFill>
              </a:rPr>
              <a:t>7</a:t>
            </a:r>
            <a:endParaRPr lang="be-BY" dirty="0">
              <a:solidFill>
                <a:schemeClr val="accent6"/>
              </a:solidFill>
            </a:endParaRPr>
          </a:p>
        </p:txBody>
      </p:sp>
      <p:sp>
        <p:nvSpPr>
          <p:cNvPr id="141" name="TextBox 140"/>
          <p:cNvSpPr txBox="1"/>
          <p:nvPr/>
        </p:nvSpPr>
        <p:spPr>
          <a:xfrm>
            <a:off x="8723206" y="2778331"/>
            <a:ext cx="306494" cy="369332"/>
          </a:xfrm>
          <a:prstGeom prst="rect">
            <a:avLst/>
          </a:prstGeom>
          <a:noFill/>
        </p:spPr>
        <p:txBody>
          <a:bodyPr wrap="none" rtlCol="0">
            <a:spAutoFit/>
          </a:bodyPr>
          <a:lstStyle/>
          <a:p>
            <a:r>
              <a:rPr lang="en-US" dirty="0" smtClean="0">
                <a:solidFill>
                  <a:schemeClr val="accent6"/>
                </a:solidFill>
              </a:rPr>
              <a:t>8</a:t>
            </a:r>
            <a:endParaRPr lang="be-BY" dirty="0">
              <a:solidFill>
                <a:schemeClr val="accent6"/>
              </a:solidFill>
            </a:endParaRPr>
          </a:p>
        </p:txBody>
      </p:sp>
      <p:sp>
        <p:nvSpPr>
          <p:cNvPr id="142" name="TextBox 141"/>
          <p:cNvSpPr txBox="1"/>
          <p:nvPr/>
        </p:nvSpPr>
        <p:spPr>
          <a:xfrm>
            <a:off x="8703159" y="6345190"/>
            <a:ext cx="306494" cy="369332"/>
          </a:xfrm>
          <a:prstGeom prst="rect">
            <a:avLst/>
          </a:prstGeom>
          <a:noFill/>
        </p:spPr>
        <p:txBody>
          <a:bodyPr wrap="none" rtlCol="0">
            <a:spAutoFit/>
          </a:bodyPr>
          <a:lstStyle/>
          <a:p>
            <a:r>
              <a:rPr lang="en-US" dirty="0" smtClean="0">
                <a:solidFill>
                  <a:schemeClr val="accent6"/>
                </a:solidFill>
              </a:rPr>
              <a:t>9</a:t>
            </a:r>
            <a:endParaRPr lang="be-BY" dirty="0">
              <a:solidFill>
                <a:schemeClr val="accent6"/>
              </a:solidFill>
            </a:endParaRPr>
          </a:p>
        </p:txBody>
      </p:sp>
    </p:spTree>
    <p:extLst>
      <p:ext uri="{BB962C8B-B14F-4D97-AF65-F5344CB8AC3E}">
        <p14:creationId xmlns:p14="http://schemas.microsoft.com/office/powerpoint/2010/main" val="390740048"/>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Полотно 1204"/>
          <p:cNvGrpSpPr/>
          <p:nvPr/>
        </p:nvGrpSpPr>
        <p:grpSpPr>
          <a:xfrm>
            <a:off x="-93307" y="73266"/>
            <a:ext cx="4572000" cy="3067702"/>
            <a:chOff x="0" y="0"/>
            <a:chExt cx="5600700" cy="3886200"/>
          </a:xfrm>
        </p:grpSpPr>
        <p:sp>
          <p:nvSpPr>
            <p:cNvPr id="79" name="Прямоугольник 78"/>
            <p:cNvSpPr/>
            <p:nvPr/>
          </p:nvSpPr>
          <p:spPr>
            <a:xfrm>
              <a:off x="0" y="0"/>
              <a:ext cx="5600700" cy="3886200"/>
            </a:xfrm>
            <a:prstGeom prst="rect">
              <a:avLst/>
            </a:prstGeom>
            <a:noFill/>
            <a:ln>
              <a:noFill/>
            </a:ln>
          </p:spPr>
        </p:sp>
        <p:sp>
          <p:nvSpPr>
            <p:cNvPr id="80" name="Oval 120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1" name="Oval 120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2" name="Oval 120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83" name="Oval 1209"/>
            <p:cNvSpPr>
              <a:spLocks noChangeArrowheads="1"/>
            </p:cNvSpPr>
            <p:nvPr/>
          </p:nvSpPr>
          <p:spPr bwMode="auto">
            <a:xfrm>
              <a:off x="2171700" y="21717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84" name="Oval 1210"/>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85" name="Line 121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6" name="Line 121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7" name="Line 121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8" name="AutoShape 1214"/>
            <p:cNvCxnSpPr>
              <a:cxnSpLocks noChangeShapeType="1"/>
              <a:stCxn id="80" idx="5"/>
              <a:endCxn id="8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9" name="Oval 121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90" name="AutoShape 1216"/>
            <p:cNvCxnSpPr>
              <a:cxnSpLocks noChangeShapeType="1"/>
              <a:stCxn id="83" idx="6"/>
              <a:endCxn id="8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1" name="AutoShape 1217"/>
            <p:cNvCxnSpPr>
              <a:cxnSpLocks noChangeShapeType="1"/>
              <a:stCxn id="82" idx="6"/>
              <a:endCxn id="8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 name="AutoShape 1218"/>
            <p:cNvCxnSpPr>
              <a:cxnSpLocks noChangeShapeType="1"/>
              <a:stCxn id="84" idx="6"/>
              <a:endCxn id="8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3" name="Oval 121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94" name="Oval 122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95" name="AutoShape 1221"/>
            <p:cNvCxnSpPr>
              <a:cxnSpLocks noChangeShapeType="1"/>
              <a:stCxn id="82" idx="4"/>
              <a:endCxn id="9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6" name="AutoShape 1222"/>
            <p:cNvCxnSpPr>
              <a:cxnSpLocks noChangeShapeType="1"/>
              <a:stCxn id="93" idx="4"/>
              <a:endCxn id="9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7" name="AutoShape 1223"/>
            <p:cNvCxnSpPr>
              <a:cxnSpLocks noChangeShapeType="1"/>
              <a:stCxn id="94" idx="6"/>
              <a:endCxn id="8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224"/>
            <p:cNvCxnSpPr>
              <a:cxnSpLocks noChangeShapeType="1"/>
              <a:endCxn id="9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225"/>
            <p:cNvCxnSpPr>
              <a:cxnSpLocks noChangeShapeType="1"/>
              <a:stCxn id="81" idx="6"/>
              <a:endCxn id="8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226"/>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1" name="AutoShape 122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 name="Oval 122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03" name="Text Box 1229"/>
            <p:cNvSpPr txBox="1">
              <a:spLocks noChangeArrowheads="1"/>
            </p:cNvSpPr>
            <p:nvPr/>
          </p:nvSpPr>
          <p:spPr bwMode="auto">
            <a:xfrm>
              <a:off x="3314701" y="11430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104" name="Rectangle 123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5" name="Text Box 1231"/>
            <p:cNvSpPr txBox="1">
              <a:spLocks noChangeArrowheads="1"/>
            </p:cNvSpPr>
            <p:nvPr/>
          </p:nvSpPr>
          <p:spPr bwMode="auto">
            <a:xfrm>
              <a:off x="3086098" y="2286001"/>
              <a:ext cx="5229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06" name="Text Box 1232"/>
            <p:cNvSpPr txBox="1">
              <a:spLocks noChangeArrowheads="1"/>
            </p:cNvSpPr>
            <p:nvPr/>
          </p:nvSpPr>
          <p:spPr bwMode="auto">
            <a:xfrm>
              <a:off x="2971799" y="3429000"/>
              <a:ext cx="545815"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107" name="Text Box 1233"/>
            <p:cNvSpPr txBox="1">
              <a:spLocks noChangeArrowheads="1"/>
            </p:cNvSpPr>
            <p:nvPr/>
          </p:nvSpPr>
          <p:spPr bwMode="auto">
            <a:xfrm>
              <a:off x="5029200" y="24003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08" name="Rectangle 1234"/>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9" name="Rectangle 1235"/>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0" name="Rectangle 123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1" name="Text Box 1237"/>
            <p:cNvSpPr txBox="1">
              <a:spLocks noChangeArrowheads="1"/>
            </p:cNvSpPr>
            <p:nvPr/>
          </p:nvSpPr>
          <p:spPr bwMode="auto">
            <a:xfrm>
              <a:off x="3428999" y="0"/>
              <a:ext cx="53149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12" name="Text Box 1238"/>
            <p:cNvSpPr txBox="1">
              <a:spLocks noChangeArrowheads="1"/>
            </p:cNvSpPr>
            <p:nvPr/>
          </p:nvSpPr>
          <p:spPr bwMode="auto">
            <a:xfrm>
              <a:off x="2203132" y="152400"/>
              <a:ext cx="540067"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a:t>
              </a:r>
              <a:endParaRPr lang="be-BY" sz="1200" dirty="0">
                <a:effectLst/>
                <a:latin typeface="Times New Roman"/>
                <a:ea typeface="Times New Roman"/>
              </a:endParaRPr>
            </a:p>
          </p:txBody>
        </p:sp>
        <p:sp>
          <p:nvSpPr>
            <p:cNvPr id="113" name="Text Box 1239"/>
            <p:cNvSpPr txBox="1">
              <a:spLocks noChangeArrowheads="1"/>
            </p:cNvSpPr>
            <p:nvPr/>
          </p:nvSpPr>
          <p:spPr bwMode="auto">
            <a:xfrm>
              <a:off x="2057400" y="2743200"/>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a:t>
              </a:r>
              <a:endParaRPr lang="be-BY" sz="1200" dirty="0">
                <a:effectLst/>
                <a:latin typeface="Times New Roman"/>
                <a:ea typeface="Times New Roman"/>
              </a:endParaRPr>
            </a:p>
          </p:txBody>
        </p:sp>
      </p:grpSp>
      <p:grpSp>
        <p:nvGrpSpPr>
          <p:cNvPr id="114" name="Полотно 1240"/>
          <p:cNvGrpSpPr/>
          <p:nvPr/>
        </p:nvGrpSpPr>
        <p:grpSpPr>
          <a:xfrm>
            <a:off x="-93307" y="3297162"/>
            <a:ext cx="4686300" cy="3240360"/>
            <a:chOff x="0" y="0"/>
            <a:chExt cx="5600700" cy="3886200"/>
          </a:xfrm>
        </p:grpSpPr>
        <p:sp>
          <p:nvSpPr>
            <p:cNvPr id="115" name="Прямоугольник 114"/>
            <p:cNvSpPr/>
            <p:nvPr/>
          </p:nvSpPr>
          <p:spPr>
            <a:xfrm>
              <a:off x="0" y="0"/>
              <a:ext cx="5600700" cy="3886200"/>
            </a:xfrm>
            <a:prstGeom prst="rect">
              <a:avLst/>
            </a:prstGeom>
            <a:noFill/>
            <a:ln>
              <a:noFill/>
            </a:ln>
          </p:spPr>
        </p:sp>
        <p:sp>
          <p:nvSpPr>
            <p:cNvPr id="116" name="Oval 1242"/>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17" name="Oval 1243"/>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18" name="Oval 1244"/>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19" name="Oval 1245"/>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20" name="Oval 1246"/>
            <p:cNvSpPr>
              <a:spLocks noChangeArrowheads="1"/>
            </p:cNvSpPr>
            <p:nvPr/>
          </p:nvSpPr>
          <p:spPr bwMode="auto">
            <a:xfrm>
              <a:off x="27432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121" name="Line 1247"/>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 name="Line 1248"/>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Line 1249"/>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250"/>
            <p:cNvCxnSpPr>
              <a:cxnSpLocks noChangeShapeType="1"/>
              <a:stCxn id="116" idx="5"/>
              <a:endCxn id="11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5" name="Oval 1251"/>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26" name="AutoShape 1252"/>
            <p:cNvCxnSpPr>
              <a:cxnSpLocks noChangeShapeType="1"/>
              <a:stCxn id="119" idx="6"/>
              <a:endCxn id="11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 name="AutoShape 1253"/>
            <p:cNvCxnSpPr>
              <a:cxnSpLocks noChangeShapeType="1"/>
              <a:stCxn id="118" idx="6"/>
              <a:endCxn id="12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8" name="AutoShape 1254"/>
            <p:cNvCxnSpPr>
              <a:cxnSpLocks noChangeShapeType="1"/>
              <a:stCxn id="120" idx="6"/>
              <a:endCxn id="12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9" name="Oval 1255"/>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30" name="Oval 1256"/>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31" name="AutoShape 1257"/>
            <p:cNvCxnSpPr>
              <a:cxnSpLocks noChangeShapeType="1"/>
              <a:stCxn id="118" idx="4"/>
              <a:endCxn id="12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2" name="AutoShape 1258"/>
            <p:cNvCxnSpPr>
              <a:cxnSpLocks noChangeShapeType="1"/>
              <a:stCxn id="129" idx="4"/>
              <a:endCxn id="13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 name="AutoShape 1259"/>
            <p:cNvCxnSpPr>
              <a:cxnSpLocks noChangeShapeType="1"/>
              <a:stCxn id="130" idx="6"/>
              <a:endCxn id="12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4" name="AutoShape 1260"/>
            <p:cNvCxnSpPr>
              <a:cxnSpLocks noChangeShapeType="1"/>
              <a:endCxn id="13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AutoShape 1261"/>
            <p:cNvCxnSpPr>
              <a:cxnSpLocks noChangeShapeType="1"/>
              <a:stCxn id="117" idx="6"/>
              <a:endCxn id="11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6" name="Oval 1262"/>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37" name="AutoShape 1263"/>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264"/>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39" name="Text Box 1265"/>
            <p:cNvSpPr txBox="1">
              <a:spLocks noChangeArrowheads="1"/>
            </p:cNvSpPr>
            <p:nvPr/>
          </p:nvSpPr>
          <p:spPr bwMode="auto">
            <a:xfrm>
              <a:off x="3314699" y="11430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40" name="Rectangle 1266"/>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41" name="Text Box 1267"/>
            <p:cNvSpPr txBox="1">
              <a:spLocks noChangeArrowheads="1"/>
            </p:cNvSpPr>
            <p:nvPr/>
          </p:nvSpPr>
          <p:spPr bwMode="auto">
            <a:xfrm>
              <a:off x="3086100" y="2286000"/>
              <a:ext cx="54070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42" name="Text Box 1268"/>
            <p:cNvSpPr txBox="1">
              <a:spLocks noChangeArrowheads="1"/>
            </p:cNvSpPr>
            <p:nvPr/>
          </p:nvSpPr>
          <p:spPr bwMode="auto">
            <a:xfrm>
              <a:off x="2971800"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43" name="Text Box 1269"/>
            <p:cNvSpPr txBox="1">
              <a:spLocks noChangeArrowheads="1"/>
            </p:cNvSpPr>
            <p:nvPr/>
          </p:nvSpPr>
          <p:spPr bwMode="auto">
            <a:xfrm>
              <a:off x="4912111" y="2400300"/>
              <a:ext cx="57428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44" name="Rectangle 1270"/>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45" name="Rectangle 127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46" name="Rectangle 127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47" name="Text Box 1273"/>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a:t>
              </a:r>
              <a:endParaRPr lang="be-BY" sz="1200" dirty="0">
                <a:effectLst/>
                <a:latin typeface="Times New Roman"/>
                <a:ea typeface="Times New Roman"/>
              </a:endParaRPr>
            </a:p>
          </p:txBody>
        </p:sp>
        <p:sp>
          <p:nvSpPr>
            <p:cNvPr id="148" name="Text Box 1274"/>
            <p:cNvSpPr txBox="1">
              <a:spLocks noChangeArrowheads="1"/>
            </p:cNvSpPr>
            <p:nvPr/>
          </p:nvSpPr>
          <p:spPr bwMode="auto">
            <a:xfrm>
              <a:off x="2286000" y="1524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a:t>
              </a:r>
              <a:endParaRPr lang="be-BY" sz="1200">
                <a:effectLst/>
                <a:latin typeface="Times New Roman"/>
                <a:ea typeface="Times New Roman"/>
              </a:endParaRPr>
            </a:p>
          </p:txBody>
        </p:sp>
        <p:sp>
          <p:nvSpPr>
            <p:cNvPr id="149" name="Text Box 1275"/>
            <p:cNvSpPr txBox="1">
              <a:spLocks noChangeArrowheads="1"/>
            </p:cNvSpPr>
            <p:nvPr/>
          </p:nvSpPr>
          <p:spPr bwMode="auto">
            <a:xfrm>
              <a:off x="1828801" y="2743200"/>
              <a:ext cx="8001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50" name="Rectangle 1280"/>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grpSp>
      <p:grpSp>
        <p:nvGrpSpPr>
          <p:cNvPr id="151" name="Полотно 1281"/>
          <p:cNvGrpSpPr/>
          <p:nvPr/>
        </p:nvGrpSpPr>
        <p:grpSpPr>
          <a:xfrm>
            <a:off x="4572000" y="0"/>
            <a:ext cx="4572000" cy="3240360"/>
            <a:chOff x="0" y="0"/>
            <a:chExt cx="5600700" cy="3886200"/>
          </a:xfrm>
        </p:grpSpPr>
        <p:sp>
          <p:nvSpPr>
            <p:cNvPr id="152" name="Прямоугольник 151"/>
            <p:cNvSpPr/>
            <p:nvPr/>
          </p:nvSpPr>
          <p:spPr>
            <a:xfrm>
              <a:off x="0" y="0"/>
              <a:ext cx="5600700" cy="3886200"/>
            </a:xfrm>
            <a:prstGeom prst="rect">
              <a:avLst/>
            </a:prstGeom>
            <a:noFill/>
            <a:ln>
              <a:noFill/>
            </a:ln>
          </p:spPr>
        </p:sp>
        <p:sp>
          <p:nvSpPr>
            <p:cNvPr id="153" name="Oval 1283"/>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54" name="Oval 1284"/>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55" name="Oval 1285"/>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56" name="Oval 1286"/>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57" name="Oval 1287"/>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58" name="Line 1288"/>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9" name="Line 1289"/>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0" name="Line 1290"/>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1" name="AutoShape 1291"/>
            <p:cNvCxnSpPr>
              <a:cxnSpLocks noChangeShapeType="1"/>
              <a:stCxn id="153" idx="5"/>
              <a:endCxn id="156"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2" name="Oval 1292"/>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3" name="AutoShape 1293"/>
            <p:cNvCxnSpPr>
              <a:cxnSpLocks noChangeShapeType="1"/>
              <a:stCxn id="156" idx="6"/>
              <a:endCxn id="155"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4" name="AutoShape 1294"/>
            <p:cNvCxnSpPr>
              <a:cxnSpLocks noChangeShapeType="1"/>
              <a:stCxn id="155" idx="6"/>
              <a:endCxn id="162"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5" name="AutoShape 1295"/>
            <p:cNvCxnSpPr>
              <a:cxnSpLocks noChangeShapeType="1"/>
              <a:stCxn id="157" idx="6"/>
              <a:endCxn id="162"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6" name="Oval 1296"/>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67" name="Oval 1297"/>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68" name="AutoShape 1298"/>
            <p:cNvCxnSpPr>
              <a:cxnSpLocks noChangeShapeType="1"/>
              <a:stCxn id="155" idx="4"/>
              <a:endCxn id="166"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9" name="AutoShape 1299"/>
            <p:cNvCxnSpPr>
              <a:cxnSpLocks noChangeShapeType="1"/>
              <a:stCxn id="166" idx="4"/>
              <a:endCxn id="167"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0" name="AutoShape 1300"/>
            <p:cNvCxnSpPr>
              <a:cxnSpLocks noChangeShapeType="1"/>
              <a:stCxn id="167" idx="6"/>
              <a:endCxn id="162"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1" name="AutoShape 1301"/>
            <p:cNvCxnSpPr>
              <a:cxnSpLocks noChangeShapeType="1"/>
              <a:endCxn id="167"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2" name="AutoShape 1302"/>
            <p:cNvCxnSpPr>
              <a:cxnSpLocks noChangeShapeType="1"/>
              <a:stCxn id="154" idx="6"/>
              <a:endCxn id="156"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3" name="Oval 1303"/>
            <p:cNvSpPr>
              <a:spLocks noChangeArrowheads="1"/>
            </p:cNvSpPr>
            <p:nvPr/>
          </p:nvSpPr>
          <p:spPr bwMode="auto">
            <a:xfrm>
              <a:off x="4000500" y="1143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74" name="AutoShape 1304"/>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5" name="Oval 1305"/>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76" name="Text Box 1306"/>
            <p:cNvSpPr txBox="1">
              <a:spLocks noChangeArrowheads="1"/>
            </p:cNvSpPr>
            <p:nvPr/>
          </p:nvSpPr>
          <p:spPr bwMode="auto">
            <a:xfrm>
              <a:off x="3314701" y="1143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77" name="Rectangle 1307"/>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78" name="Text Box 1308"/>
            <p:cNvSpPr txBox="1">
              <a:spLocks noChangeArrowheads="1"/>
            </p:cNvSpPr>
            <p:nvPr/>
          </p:nvSpPr>
          <p:spPr bwMode="auto">
            <a:xfrm>
              <a:off x="3086100" y="2286000"/>
              <a:ext cx="51720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79" name="Text Box 1309"/>
            <p:cNvSpPr txBox="1">
              <a:spLocks noChangeArrowheads="1"/>
            </p:cNvSpPr>
            <p:nvPr/>
          </p:nvSpPr>
          <p:spPr bwMode="auto">
            <a:xfrm>
              <a:off x="2971800" y="3429000"/>
              <a:ext cx="574356"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80" name="Text Box 1310"/>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81" name="Rectangle 131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82" name="Rectangle 1312"/>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83" name="Rectangle 1313"/>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84" name="Text Box 1314"/>
            <p:cNvSpPr txBox="1">
              <a:spLocks noChangeArrowheads="1"/>
            </p:cNvSpPr>
            <p:nvPr/>
          </p:nvSpPr>
          <p:spPr bwMode="auto">
            <a:xfrm>
              <a:off x="3429000" y="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a:t>
              </a:r>
              <a:endParaRPr lang="be-BY" sz="1200">
                <a:effectLst/>
                <a:latin typeface="Times New Roman"/>
                <a:ea typeface="Times New Roman"/>
              </a:endParaRPr>
            </a:p>
          </p:txBody>
        </p:sp>
        <p:sp>
          <p:nvSpPr>
            <p:cNvPr id="185" name="Text Box 1315"/>
            <p:cNvSpPr txBox="1">
              <a:spLocks noChangeArrowheads="1"/>
            </p:cNvSpPr>
            <p:nvPr/>
          </p:nvSpPr>
          <p:spPr bwMode="auto">
            <a:xfrm>
              <a:off x="2057401"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86" name="Text Box 1316"/>
            <p:cNvSpPr txBox="1">
              <a:spLocks noChangeArrowheads="1"/>
            </p:cNvSpPr>
            <p:nvPr/>
          </p:nvSpPr>
          <p:spPr bwMode="auto">
            <a:xfrm>
              <a:off x="1831657" y="2743200"/>
              <a:ext cx="8140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87" name="Rectangle 1317"/>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88" name="Rectangle 1323"/>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grpSp>
      <p:grpSp>
        <p:nvGrpSpPr>
          <p:cNvPr id="189" name="Полотно 1324"/>
          <p:cNvGrpSpPr/>
          <p:nvPr/>
        </p:nvGrpSpPr>
        <p:grpSpPr>
          <a:xfrm>
            <a:off x="4574332" y="3284984"/>
            <a:ext cx="4572000" cy="3171944"/>
            <a:chOff x="0" y="0"/>
            <a:chExt cx="5600700" cy="3886200"/>
          </a:xfrm>
        </p:grpSpPr>
        <p:sp>
          <p:nvSpPr>
            <p:cNvPr id="190" name="Прямоугольник 189"/>
            <p:cNvSpPr/>
            <p:nvPr/>
          </p:nvSpPr>
          <p:spPr>
            <a:xfrm>
              <a:off x="0" y="0"/>
              <a:ext cx="5600700" cy="3886200"/>
            </a:xfrm>
            <a:prstGeom prst="rect">
              <a:avLst/>
            </a:prstGeom>
            <a:noFill/>
            <a:ln>
              <a:noFill/>
            </a:ln>
          </p:spPr>
        </p:sp>
        <p:sp>
          <p:nvSpPr>
            <p:cNvPr id="191" name="Oval 132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92" name="Oval 1327"/>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93" name="Oval 132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94" name="Oval 132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95" name="Oval 133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96" name="Line 133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7" name="Line 133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8" name="Line 133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9" name="AutoShape 1334"/>
            <p:cNvCxnSpPr>
              <a:cxnSpLocks noChangeShapeType="1"/>
              <a:stCxn id="191" idx="5"/>
              <a:endCxn id="194"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0" name="Oval 133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201" name="AutoShape 1336"/>
            <p:cNvCxnSpPr>
              <a:cxnSpLocks noChangeShapeType="1"/>
              <a:stCxn id="194" idx="6"/>
              <a:endCxn id="193"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2" name="AutoShape 1337"/>
            <p:cNvCxnSpPr>
              <a:cxnSpLocks noChangeShapeType="1"/>
              <a:stCxn id="193" idx="6"/>
              <a:endCxn id="200"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3" name="AutoShape 1338"/>
            <p:cNvCxnSpPr>
              <a:cxnSpLocks noChangeShapeType="1"/>
              <a:stCxn id="195" idx="6"/>
              <a:endCxn id="200"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4" name="Oval 133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5" name="Oval 134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06" name="AutoShape 1341"/>
            <p:cNvCxnSpPr>
              <a:cxnSpLocks noChangeShapeType="1"/>
              <a:stCxn id="193" idx="4"/>
              <a:endCxn id="204"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7" name="AutoShape 1342"/>
            <p:cNvCxnSpPr>
              <a:cxnSpLocks noChangeShapeType="1"/>
              <a:stCxn id="204" idx="4"/>
              <a:endCxn id="205"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8" name="AutoShape 1343"/>
            <p:cNvCxnSpPr>
              <a:cxnSpLocks noChangeShapeType="1"/>
              <a:stCxn id="205" idx="6"/>
              <a:endCxn id="200"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9" name="AutoShape 1344"/>
            <p:cNvCxnSpPr>
              <a:cxnSpLocks noChangeShapeType="1"/>
              <a:endCxn id="205"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0" name="AutoShape 1345"/>
            <p:cNvCxnSpPr>
              <a:cxnSpLocks noChangeShapeType="1"/>
              <a:stCxn id="192" idx="6"/>
              <a:endCxn id="194"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1" name="Oval 134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12" name="AutoShape 134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3" name="Oval 1348"/>
            <p:cNvSpPr>
              <a:spLocks noChangeArrowheads="1"/>
            </p:cNvSpPr>
            <p:nvPr/>
          </p:nvSpPr>
          <p:spPr bwMode="auto">
            <a:xfrm>
              <a:off x="4686300" y="5715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14" name="Text Box 1349"/>
            <p:cNvSpPr txBox="1">
              <a:spLocks noChangeArrowheads="1"/>
            </p:cNvSpPr>
            <p:nvPr/>
          </p:nvSpPr>
          <p:spPr bwMode="auto">
            <a:xfrm>
              <a:off x="3314701" y="11430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215" name="Rectangle 1350"/>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216" name="Text Box 1351"/>
            <p:cNvSpPr txBox="1">
              <a:spLocks noChangeArrowheads="1"/>
            </p:cNvSpPr>
            <p:nvPr/>
          </p:nvSpPr>
          <p:spPr bwMode="auto">
            <a:xfrm>
              <a:off x="3086098" y="2285999"/>
              <a:ext cx="554674"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217" name="Text Box 1352"/>
            <p:cNvSpPr txBox="1">
              <a:spLocks noChangeArrowheads="1"/>
            </p:cNvSpPr>
            <p:nvPr/>
          </p:nvSpPr>
          <p:spPr bwMode="auto">
            <a:xfrm>
              <a:off x="2971799" y="3429000"/>
              <a:ext cx="652145"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218" name="Text Box 1353"/>
            <p:cNvSpPr txBox="1">
              <a:spLocks noChangeArrowheads="1"/>
            </p:cNvSpPr>
            <p:nvPr/>
          </p:nvSpPr>
          <p:spPr bwMode="auto">
            <a:xfrm>
              <a:off x="5029200" y="2400300"/>
              <a:ext cx="5686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219" name="Rectangle 135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220" name="Rectangle 135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221" name="Rectangle 135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222" name="Text Box 1357"/>
            <p:cNvSpPr txBox="1">
              <a:spLocks noChangeArrowheads="1"/>
            </p:cNvSpPr>
            <p:nvPr/>
          </p:nvSpPr>
          <p:spPr bwMode="auto">
            <a:xfrm>
              <a:off x="3214371" y="0"/>
              <a:ext cx="6718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223" name="Text Box 1358"/>
            <p:cNvSpPr txBox="1">
              <a:spLocks noChangeArrowheads="1"/>
            </p:cNvSpPr>
            <p:nvPr/>
          </p:nvSpPr>
          <p:spPr bwMode="auto">
            <a:xfrm>
              <a:off x="1943100" y="1524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224" name="Text Box 1359"/>
            <p:cNvSpPr txBox="1">
              <a:spLocks noChangeArrowheads="1"/>
            </p:cNvSpPr>
            <p:nvPr/>
          </p:nvSpPr>
          <p:spPr bwMode="auto">
            <a:xfrm>
              <a:off x="1849549" y="2743200"/>
              <a:ext cx="797243"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225" name="Rectangle 1360"/>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226" name="Rectangle 1361"/>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227" name="Rectangle 136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grpSp>
      <p:cxnSp>
        <p:nvCxnSpPr>
          <p:cNvPr id="228" name="Прямая соединительная линия 227"/>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9" name="Прямая соединительная линия 228"/>
          <p:cNvCxnSpPr/>
          <p:nvPr/>
        </p:nvCxnSpPr>
        <p:spPr>
          <a:xfrm>
            <a:off x="0"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4091915" y="2763572"/>
            <a:ext cx="428322" cy="369332"/>
          </a:xfrm>
          <a:prstGeom prst="rect">
            <a:avLst/>
          </a:prstGeom>
          <a:noFill/>
        </p:spPr>
        <p:txBody>
          <a:bodyPr wrap="none" rtlCol="0">
            <a:spAutoFit/>
          </a:bodyPr>
          <a:lstStyle/>
          <a:p>
            <a:r>
              <a:rPr lang="en-US" dirty="0" smtClean="0">
                <a:solidFill>
                  <a:schemeClr val="accent6"/>
                </a:solidFill>
              </a:rPr>
              <a:t>10</a:t>
            </a:r>
            <a:endParaRPr lang="be-BY" dirty="0">
              <a:solidFill>
                <a:schemeClr val="accent6"/>
              </a:solidFill>
            </a:endParaRPr>
          </a:p>
        </p:txBody>
      </p:sp>
      <p:sp>
        <p:nvSpPr>
          <p:cNvPr id="234" name="TextBox 233"/>
          <p:cNvSpPr txBox="1"/>
          <p:nvPr/>
        </p:nvSpPr>
        <p:spPr>
          <a:xfrm>
            <a:off x="3996277" y="6363635"/>
            <a:ext cx="428322" cy="369332"/>
          </a:xfrm>
          <a:prstGeom prst="rect">
            <a:avLst/>
          </a:prstGeom>
          <a:noFill/>
        </p:spPr>
        <p:txBody>
          <a:bodyPr wrap="none" rtlCol="0">
            <a:spAutoFit/>
          </a:bodyPr>
          <a:lstStyle/>
          <a:p>
            <a:r>
              <a:rPr lang="en-US" dirty="0" smtClean="0">
                <a:solidFill>
                  <a:schemeClr val="accent6"/>
                </a:solidFill>
              </a:rPr>
              <a:t>11</a:t>
            </a:r>
            <a:endParaRPr lang="be-BY" dirty="0">
              <a:solidFill>
                <a:schemeClr val="accent6"/>
              </a:solidFill>
            </a:endParaRPr>
          </a:p>
        </p:txBody>
      </p:sp>
      <p:sp>
        <p:nvSpPr>
          <p:cNvPr id="235" name="TextBox 234"/>
          <p:cNvSpPr txBox="1"/>
          <p:nvPr/>
        </p:nvSpPr>
        <p:spPr>
          <a:xfrm>
            <a:off x="8622371" y="2789578"/>
            <a:ext cx="428322" cy="369332"/>
          </a:xfrm>
          <a:prstGeom prst="rect">
            <a:avLst/>
          </a:prstGeom>
          <a:noFill/>
        </p:spPr>
        <p:txBody>
          <a:bodyPr wrap="none" rtlCol="0">
            <a:spAutoFit/>
          </a:bodyPr>
          <a:lstStyle/>
          <a:p>
            <a:r>
              <a:rPr lang="en-US" dirty="0" smtClean="0">
                <a:solidFill>
                  <a:schemeClr val="accent6"/>
                </a:solidFill>
              </a:rPr>
              <a:t>12</a:t>
            </a:r>
            <a:endParaRPr lang="be-BY" dirty="0">
              <a:solidFill>
                <a:schemeClr val="accent6"/>
              </a:solidFill>
            </a:endParaRPr>
          </a:p>
        </p:txBody>
      </p:sp>
      <p:sp>
        <p:nvSpPr>
          <p:cNvPr id="236" name="TextBox 235"/>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13</a:t>
            </a:r>
            <a:endParaRPr lang="be-BY" dirty="0">
              <a:solidFill>
                <a:schemeClr val="accent6"/>
              </a:solidFill>
            </a:endParaRPr>
          </a:p>
        </p:txBody>
      </p:sp>
    </p:spTree>
    <p:extLst>
      <p:ext uri="{BB962C8B-B14F-4D97-AF65-F5344CB8AC3E}">
        <p14:creationId xmlns:p14="http://schemas.microsoft.com/office/powerpoint/2010/main" val="3674730716"/>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363"/>
          <p:cNvGrpSpPr/>
          <p:nvPr/>
        </p:nvGrpSpPr>
        <p:grpSpPr>
          <a:xfrm>
            <a:off x="-8301" y="98345"/>
            <a:ext cx="4514122" cy="2928873"/>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36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7" name="Oval 1366"/>
            <p:cNvSpPr>
              <a:spLocks noChangeArrowheads="1"/>
            </p:cNvSpPr>
            <p:nvPr/>
          </p:nvSpPr>
          <p:spPr bwMode="auto">
            <a:xfrm>
              <a:off x="342900" y="1714500"/>
              <a:ext cx="457836"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36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36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36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37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37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37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373"/>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37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375"/>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376"/>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377"/>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37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37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380"/>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381"/>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382"/>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383"/>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384"/>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38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38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387"/>
            <p:cNvSpPr>
              <a:spLocks noChangeArrowheads="1"/>
            </p:cNvSpPr>
            <p:nvPr/>
          </p:nvSpPr>
          <p:spPr bwMode="auto">
            <a:xfrm>
              <a:off x="4686300" y="5715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29" name="Text Box 1388"/>
            <p:cNvSpPr txBox="1">
              <a:spLocks noChangeArrowheads="1"/>
            </p:cNvSpPr>
            <p:nvPr/>
          </p:nvSpPr>
          <p:spPr bwMode="auto">
            <a:xfrm>
              <a:off x="3314700" y="1143000"/>
              <a:ext cx="53146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389"/>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390"/>
            <p:cNvSpPr txBox="1">
              <a:spLocks noChangeArrowheads="1"/>
            </p:cNvSpPr>
            <p:nvPr/>
          </p:nvSpPr>
          <p:spPr bwMode="auto">
            <a:xfrm>
              <a:off x="3086100" y="2285999"/>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391"/>
            <p:cNvSpPr txBox="1">
              <a:spLocks noChangeArrowheads="1"/>
            </p:cNvSpPr>
            <p:nvPr/>
          </p:nvSpPr>
          <p:spPr bwMode="auto">
            <a:xfrm>
              <a:off x="2971799" y="3429000"/>
              <a:ext cx="60247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392"/>
            <p:cNvSpPr txBox="1">
              <a:spLocks noChangeArrowheads="1"/>
            </p:cNvSpPr>
            <p:nvPr/>
          </p:nvSpPr>
          <p:spPr bwMode="auto">
            <a:xfrm>
              <a:off x="5029200" y="2400300"/>
              <a:ext cx="56772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393"/>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394"/>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395"/>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396"/>
            <p:cNvSpPr txBox="1">
              <a:spLocks noChangeArrowheads="1"/>
            </p:cNvSpPr>
            <p:nvPr/>
          </p:nvSpPr>
          <p:spPr bwMode="auto">
            <a:xfrm>
              <a:off x="3314700" y="0"/>
              <a:ext cx="64757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38" name="Text Box 1397"/>
            <p:cNvSpPr txBox="1">
              <a:spLocks noChangeArrowheads="1"/>
            </p:cNvSpPr>
            <p:nvPr/>
          </p:nvSpPr>
          <p:spPr bwMode="auto">
            <a:xfrm>
              <a:off x="2057400" y="152400"/>
              <a:ext cx="7429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39" name="Text Box 1398"/>
            <p:cNvSpPr txBox="1">
              <a:spLocks noChangeArrowheads="1"/>
            </p:cNvSpPr>
            <p:nvPr/>
          </p:nvSpPr>
          <p:spPr bwMode="auto">
            <a:xfrm>
              <a:off x="1860587" y="2743200"/>
              <a:ext cx="768314"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40" name="Rectangle 1399"/>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400"/>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401"/>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402"/>
            <p:cNvSpPr txBox="1">
              <a:spLocks noChangeArrowheads="1"/>
            </p:cNvSpPr>
            <p:nvPr/>
          </p:nvSpPr>
          <p:spPr bwMode="auto">
            <a:xfrm>
              <a:off x="4669975" y="152400"/>
              <a:ext cx="92694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a:t>
              </a:r>
              <a:endParaRPr lang="be-BY" sz="1200">
                <a:effectLst/>
                <a:latin typeface="Times New Roman"/>
                <a:ea typeface="Times New Roman"/>
              </a:endParaRPr>
            </a:p>
          </p:txBody>
        </p:sp>
      </p:grpSp>
      <p:grpSp>
        <p:nvGrpSpPr>
          <p:cNvPr id="44" name="Полотно 1403"/>
          <p:cNvGrpSpPr/>
          <p:nvPr/>
        </p:nvGrpSpPr>
        <p:grpSpPr>
          <a:xfrm>
            <a:off x="-108520" y="3327849"/>
            <a:ext cx="4611299" cy="3314065"/>
            <a:chOff x="0" y="0"/>
            <a:chExt cx="5600700" cy="3886200"/>
          </a:xfrm>
        </p:grpSpPr>
        <p:sp>
          <p:nvSpPr>
            <p:cNvPr id="45" name="Прямоугольник 44"/>
            <p:cNvSpPr/>
            <p:nvPr/>
          </p:nvSpPr>
          <p:spPr>
            <a:xfrm>
              <a:off x="0" y="0"/>
              <a:ext cx="5600700" cy="3886200"/>
            </a:xfrm>
            <a:prstGeom prst="rect">
              <a:avLst/>
            </a:prstGeom>
            <a:noFill/>
            <a:ln>
              <a:noFill/>
            </a:ln>
          </p:spPr>
        </p:sp>
        <p:sp>
          <p:nvSpPr>
            <p:cNvPr id="46" name="Oval 1405"/>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47" name="Oval 1406"/>
            <p:cNvSpPr>
              <a:spLocks noChangeArrowheads="1"/>
            </p:cNvSpPr>
            <p:nvPr/>
          </p:nvSpPr>
          <p:spPr bwMode="auto">
            <a:xfrm>
              <a:off x="342900" y="1714500"/>
              <a:ext cx="457835"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48" name="Oval 140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49" name="Oval 140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0" name="Oval 140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1" name="Line 141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 name="Line 141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3" name="Line 141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 name="AutoShape 1413"/>
            <p:cNvCxnSpPr>
              <a:cxnSpLocks noChangeShapeType="1"/>
              <a:stCxn id="46" idx="5"/>
              <a:endCxn id="4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5" name="Oval 141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56" name="AutoShape 1415"/>
            <p:cNvCxnSpPr>
              <a:cxnSpLocks noChangeShapeType="1"/>
              <a:stCxn id="49" idx="6"/>
              <a:endCxn id="4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AutoShape 1416"/>
            <p:cNvCxnSpPr>
              <a:cxnSpLocks noChangeShapeType="1"/>
              <a:stCxn id="48" idx="6"/>
              <a:endCxn id="5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417"/>
            <p:cNvCxnSpPr>
              <a:cxnSpLocks noChangeShapeType="1"/>
              <a:stCxn id="50" idx="6"/>
              <a:endCxn id="5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41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0" name="Oval 141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1" name="AutoShape 1420"/>
            <p:cNvCxnSpPr>
              <a:cxnSpLocks noChangeShapeType="1"/>
              <a:stCxn id="48" idx="4"/>
              <a:endCxn id="5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421"/>
            <p:cNvCxnSpPr>
              <a:cxnSpLocks noChangeShapeType="1"/>
              <a:stCxn id="59" idx="4"/>
              <a:endCxn id="6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1422"/>
            <p:cNvCxnSpPr>
              <a:cxnSpLocks noChangeShapeType="1"/>
              <a:stCxn id="60" idx="6"/>
              <a:endCxn id="5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4" name="AutoShape 1423"/>
            <p:cNvCxnSpPr>
              <a:cxnSpLocks noChangeShapeType="1"/>
              <a:endCxn id="6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1424"/>
            <p:cNvCxnSpPr>
              <a:cxnSpLocks noChangeShapeType="1"/>
              <a:stCxn id="47" idx="6"/>
              <a:endCxn id="4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6" name="Oval 142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67" name="AutoShape 142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8" name="Oval 142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69" name="Text Box 1428"/>
            <p:cNvSpPr txBox="1">
              <a:spLocks noChangeArrowheads="1"/>
            </p:cNvSpPr>
            <p:nvPr/>
          </p:nvSpPr>
          <p:spPr bwMode="auto">
            <a:xfrm>
              <a:off x="3314700" y="1143000"/>
              <a:ext cx="499434"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70" name="Rectangle 1429"/>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1" name="Text Box 1430"/>
            <p:cNvSpPr txBox="1">
              <a:spLocks noChangeArrowheads="1"/>
            </p:cNvSpPr>
            <p:nvPr/>
          </p:nvSpPr>
          <p:spPr bwMode="auto">
            <a:xfrm>
              <a:off x="3086100" y="2286000"/>
              <a:ext cx="534573"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2" name="Text Box 1431"/>
            <p:cNvSpPr txBox="1">
              <a:spLocks noChangeArrowheads="1"/>
            </p:cNvSpPr>
            <p:nvPr/>
          </p:nvSpPr>
          <p:spPr bwMode="auto">
            <a:xfrm>
              <a:off x="4229100" y="3429000"/>
              <a:ext cx="592056"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73" name="Text Box 1432"/>
            <p:cNvSpPr txBox="1">
              <a:spLocks noChangeArrowheads="1"/>
            </p:cNvSpPr>
            <p:nvPr/>
          </p:nvSpPr>
          <p:spPr bwMode="auto">
            <a:xfrm>
              <a:off x="5029200" y="2400301"/>
              <a:ext cx="57149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4" name="Rectangle 1433"/>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5" name="Rectangle 1434"/>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76" name="Rectangle 1435"/>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77" name="Text Box 1436"/>
            <p:cNvSpPr txBox="1">
              <a:spLocks noChangeArrowheads="1"/>
            </p:cNvSpPr>
            <p:nvPr/>
          </p:nvSpPr>
          <p:spPr bwMode="auto">
            <a:xfrm>
              <a:off x="3314700" y="0"/>
              <a:ext cx="611948"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78" name="Text Box 1437"/>
            <p:cNvSpPr txBox="1">
              <a:spLocks noChangeArrowheads="1"/>
            </p:cNvSpPr>
            <p:nvPr/>
          </p:nvSpPr>
          <p:spPr bwMode="auto">
            <a:xfrm>
              <a:off x="2057401" y="152400"/>
              <a:ext cx="742949"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79" name="Text Box 1438"/>
            <p:cNvSpPr txBox="1">
              <a:spLocks noChangeArrowheads="1"/>
            </p:cNvSpPr>
            <p:nvPr/>
          </p:nvSpPr>
          <p:spPr bwMode="auto">
            <a:xfrm>
              <a:off x="1943099" y="2743200"/>
              <a:ext cx="752122"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80" name="Rectangle 1439"/>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1" name="Rectangle 1440"/>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2" name="Rectangle 1441"/>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3" name="Text Box 1442"/>
            <p:cNvSpPr txBox="1">
              <a:spLocks noChangeArrowheads="1"/>
            </p:cNvSpPr>
            <p:nvPr/>
          </p:nvSpPr>
          <p:spPr bwMode="auto">
            <a:xfrm>
              <a:off x="4800599" y="152400"/>
              <a:ext cx="800100" cy="3429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4" name="Rectangle 1443"/>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grpSp>
      <p:grpSp>
        <p:nvGrpSpPr>
          <p:cNvPr id="85" name="Полотно 1444"/>
          <p:cNvGrpSpPr/>
          <p:nvPr/>
        </p:nvGrpSpPr>
        <p:grpSpPr>
          <a:xfrm>
            <a:off x="4525347" y="111660"/>
            <a:ext cx="4572000" cy="3216189"/>
            <a:chOff x="0" y="0"/>
            <a:chExt cx="5600700" cy="3886200"/>
          </a:xfrm>
        </p:grpSpPr>
        <p:sp>
          <p:nvSpPr>
            <p:cNvPr id="86" name="Прямоугольник 85"/>
            <p:cNvSpPr/>
            <p:nvPr/>
          </p:nvSpPr>
          <p:spPr>
            <a:xfrm>
              <a:off x="0" y="0"/>
              <a:ext cx="5600700" cy="3886200"/>
            </a:xfrm>
            <a:prstGeom prst="rect">
              <a:avLst/>
            </a:prstGeom>
            <a:noFill/>
            <a:ln>
              <a:noFill/>
            </a:ln>
          </p:spPr>
        </p:sp>
        <p:sp>
          <p:nvSpPr>
            <p:cNvPr id="87" name="Oval 1446"/>
            <p:cNvSpPr>
              <a:spLocks noChangeArrowheads="1"/>
            </p:cNvSpPr>
            <p:nvPr/>
          </p:nvSpPr>
          <p:spPr bwMode="auto">
            <a:xfrm>
              <a:off x="1371600" y="457200"/>
              <a:ext cx="457200" cy="457835"/>
            </a:xfrm>
            <a:prstGeom prst="ellipse">
              <a:avLst/>
            </a:prstGeom>
            <a:solidFill>
              <a:srgbClr val="FFFFFF"/>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88" name="Oval 1447"/>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9" name="Oval 1448"/>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0</a:t>
              </a:r>
              <a:endParaRPr lang="be-BY" sz="1200">
                <a:effectLst/>
                <a:latin typeface="Times New Roman"/>
                <a:ea typeface="Times New Roman"/>
              </a:endParaRPr>
            </a:p>
          </p:txBody>
        </p:sp>
        <p:sp>
          <p:nvSpPr>
            <p:cNvPr id="90" name="Oval 1449"/>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4</a:t>
              </a:r>
              <a:endParaRPr lang="be-BY" sz="1200">
                <a:effectLst/>
                <a:latin typeface="Times New Roman"/>
                <a:ea typeface="Times New Roman"/>
              </a:endParaRPr>
            </a:p>
          </p:txBody>
        </p:sp>
        <p:sp>
          <p:nvSpPr>
            <p:cNvPr id="91" name="Oval 1450"/>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6</a:t>
              </a:r>
              <a:endParaRPr lang="be-BY" sz="1200">
                <a:effectLst/>
                <a:latin typeface="Times New Roman"/>
                <a:ea typeface="Times New Roman"/>
              </a:endParaRPr>
            </a:p>
          </p:txBody>
        </p:sp>
        <p:cxnSp>
          <p:nvCxnSpPr>
            <p:cNvPr id="92" name="Line 1451"/>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3" name="Line 1452"/>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 name="Line 1453"/>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5" name="AutoShape 1454"/>
            <p:cNvCxnSpPr>
              <a:cxnSpLocks noChangeShapeType="1"/>
              <a:stCxn id="87" idx="5"/>
              <a:endCxn id="90"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6" name="Oval 1455"/>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5</a:t>
              </a:r>
              <a:endParaRPr lang="be-BY" sz="1200">
                <a:effectLst/>
                <a:latin typeface="Times New Roman"/>
                <a:ea typeface="Times New Roman"/>
              </a:endParaRPr>
            </a:p>
          </p:txBody>
        </p:sp>
        <p:cxnSp>
          <p:nvCxnSpPr>
            <p:cNvPr id="97" name="AutoShape 1456"/>
            <p:cNvCxnSpPr>
              <a:cxnSpLocks noChangeShapeType="1"/>
              <a:stCxn id="90" idx="6"/>
              <a:endCxn id="89"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8" name="AutoShape 1457"/>
            <p:cNvCxnSpPr>
              <a:cxnSpLocks noChangeShapeType="1"/>
              <a:stCxn id="89" idx="6"/>
              <a:endCxn id="96"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1458"/>
            <p:cNvCxnSpPr>
              <a:cxnSpLocks noChangeShapeType="1"/>
              <a:stCxn id="91" idx="6"/>
              <a:endCxn id="96"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0" name="Oval 1459"/>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1</a:t>
              </a:r>
              <a:endParaRPr lang="be-BY" sz="1200">
                <a:effectLst/>
                <a:latin typeface="Times New Roman"/>
                <a:ea typeface="Times New Roman"/>
              </a:endParaRPr>
            </a:p>
          </p:txBody>
        </p:sp>
        <p:sp>
          <p:nvSpPr>
            <p:cNvPr id="101" name="Oval 1460"/>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2</a:t>
              </a:r>
              <a:endParaRPr lang="be-BY" sz="1200">
                <a:effectLst/>
                <a:latin typeface="Times New Roman"/>
                <a:ea typeface="Times New Roman"/>
              </a:endParaRPr>
            </a:p>
          </p:txBody>
        </p:sp>
        <p:cxnSp>
          <p:nvCxnSpPr>
            <p:cNvPr id="102" name="AutoShape 1461"/>
            <p:cNvCxnSpPr>
              <a:cxnSpLocks noChangeShapeType="1"/>
              <a:stCxn id="89" idx="4"/>
              <a:endCxn id="100"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3" name="AutoShape 1462"/>
            <p:cNvCxnSpPr>
              <a:cxnSpLocks noChangeShapeType="1"/>
              <a:stCxn id="100" idx="4"/>
              <a:endCxn id="101"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4" name="AutoShape 1463"/>
            <p:cNvCxnSpPr>
              <a:cxnSpLocks noChangeShapeType="1"/>
              <a:stCxn id="101" idx="6"/>
              <a:endCxn id="96"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AutoShape 1464"/>
            <p:cNvCxnSpPr>
              <a:cxnSpLocks noChangeShapeType="1"/>
              <a:endCxn id="101"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6" name="AutoShape 1465"/>
            <p:cNvCxnSpPr>
              <a:cxnSpLocks noChangeShapeType="1"/>
              <a:stCxn id="88" idx="6"/>
              <a:endCxn id="90"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7" name="Oval 1466"/>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a:effectLst/>
                  <a:latin typeface="Times New Roman"/>
                  <a:ea typeface="Times New Roman"/>
                </a:rPr>
                <a:t>3</a:t>
              </a:r>
              <a:endParaRPr lang="be-BY" sz="1200">
                <a:effectLst/>
                <a:latin typeface="Times New Roman"/>
                <a:ea typeface="Times New Roman"/>
              </a:endParaRPr>
            </a:p>
          </p:txBody>
        </p:sp>
        <p:cxnSp>
          <p:nvCxnSpPr>
            <p:cNvPr id="108" name="AutoShape 1467"/>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9" name="Oval 1468"/>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7</a:t>
              </a:r>
              <a:endParaRPr lang="be-BY" sz="1200">
                <a:effectLst/>
                <a:latin typeface="Times New Roman"/>
                <a:ea typeface="Times New Roman"/>
              </a:endParaRPr>
            </a:p>
          </p:txBody>
        </p:sp>
        <p:sp>
          <p:nvSpPr>
            <p:cNvPr id="110" name="Text Box 1469"/>
            <p:cNvSpPr txBox="1">
              <a:spLocks noChangeArrowheads="1"/>
            </p:cNvSpPr>
            <p:nvPr/>
          </p:nvSpPr>
          <p:spPr bwMode="auto">
            <a:xfrm>
              <a:off x="3314699" y="1143000"/>
              <a:ext cx="50613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11" name="Rectangle 1470"/>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12" name="Text Box 1471"/>
            <p:cNvSpPr txBox="1">
              <a:spLocks noChangeArrowheads="1"/>
            </p:cNvSpPr>
            <p:nvPr/>
          </p:nvSpPr>
          <p:spPr bwMode="auto">
            <a:xfrm>
              <a:off x="3086098" y="2286000"/>
              <a:ext cx="540702"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113" name="Text Box 1472"/>
            <p:cNvSpPr txBox="1">
              <a:spLocks noChangeArrowheads="1"/>
            </p:cNvSpPr>
            <p:nvPr/>
          </p:nvSpPr>
          <p:spPr bwMode="auto">
            <a:xfrm>
              <a:off x="4229101" y="3429000"/>
              <a:ext cx="57149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14" name="Text Box 1473"/>
            <p:cNvSpPr txBox="1">
              <a:spLocks noChangeArrowheads="1"/>
            </p:cNvSpPr>
            <p:nvPr/>
          </p:nvSpPr>
          <p:spPr bwMode="auto">
            <a:xfrm>
              <a:off x="5029198"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15" name="Rectangle 1474"/>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16" name="Rectangle 1475"/>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17" name="Rectangle 1476"/>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18" name="Text Box 1477"/>
            <p:cNvSpPr txBox="1">
              <a:spLocks noChangeArrowheads="1"/>
            </p:cNvSpPr>
            <p:nvPr/>
          </p:nvSpPr>
          <p:spPr bwMode="auto">
            <a:xfrm>
              <a:off x="3314701" y="0"/>
              <a:ext cx="66947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119" name="Text Box 1478"/>
            <p:cNvSpPr txBox="1">
              <a:spLocks noChangeArrowheads="1"/>
            </p:cNvSpPr>
            <p:nvPr/>
          </p:nvSpPr>
          <p:spPr bwMode="auto">
            <a:xfrm>
              <a:off x="2057400" y="93017"/>
              <a:ext cx="85892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20" name="Text Box 1479"/>
            <p:cNvSpPr txBox="1">
              <a:spLocks noChangeArrowheads="1"/>
            </p:cNvSpPr>
            <p:nvPr/>
          </p:nvSpPr>
          <p:spPr bwMode="auto">
            <a:xfrm>
              <a:off x="1861459" y="2743200"/>
              <a:ext cx="76744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21" name="Rectangle 1480"/>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22" name="Rectangle 1481"/>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23" name="Rectangle 1482"/>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24" name="Text Box 1483"/>
            <p:cNvSpPr txBox="1">
              <a:spLocks noChangeArrowheads="1"/>
            </p:cNvSpPr>
            <p:nvPr/>
          </p:nvSpPr>
          <p:spPr bwMode="auto">
            <a:xfrm>
              <a:off x="4800600" y="152400"/>
              <a:ext cx="8001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25" name="Rectangle 1484"/>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26" name="Text Box 1485"/>
            <p:cNvSpPr txBox="1">
              <a:spLocks noChangeArrowheads="1"/>
            </p:cNvSpPr>
            <p:nvPr/>
          </p:nvSpPr>
          <p:spPr bwMode="auto">
            <a:xfrm>
              <a:off x="228600" y="2286000"/>
              <a:ext cx="78377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17/</a:t>
              </a:r>
              <a:endParaRPr lang="be-BY" sz="1200" dirty="0">
                <a:effectLst/>
                <a:latin typeface="Times New Roman"/>
                <a:ea typeface="Times New Roman"/>
              </a:endParaRPr>
            </a:p>
          </p:txBody>
        </p:sp>
      </p:grpSp>
      <p:grpSp>
        <p:nvGrpSpPr>
          <p:cNvPr id="127" name="Полотно 1486"/>
          <p:cNvGrpSpPr/>
          <p:nvPr/>
        </p:nvGrpSpPr>
        <p:grpSpPr>
          <a:xfrm>
            <a:off x="4572000" y="3429000"/>
            <a:ext cx="4525346" cy="3314382"/>
            <a:chOff x="0" y="0"/>
            <a:chExt cx="5600700" cy="3886200"/>
          </a:xfrm>
        </p:grpSpPr>
        <p:sp>
          <p:nvSpPr>
            <p:cNvPr id="128" name="Прямоугольник 127"/>
            <p:cNvSpPr/>
            <p:nvPr/>
          </p:nvSpPr>
          <p:spPr>
            <a:xfrm>
              <a:off x="0" y="0"/>
              <a:ext cx="5600700" cy="3886200"/>
            </a:xfrm>
            <a:prstGeom prst="rect">
              <a:avLst/>
            </a:prstGeom>
            <a:noFill/>
            <a:ln>
              <a:noFill/>
            </a:ln>
          </p:spPr>
        </p:sp>
        <p:sp>
          <p:nvSpPr>
            <p:cNvPr id="129" name="Oval 1488"/>
            <p:cNvSpPr>
              <a:spLocks noChangeArrowheads="1"/>
            </p:cNvSpPr>
            <p:nvPr/>
          </p:nvSpPr>
          <p:spPr bwMode="auto">
            <a:xfrm>
              <a:off x="1371600" y="457200"/>
              <a:ext cx="457200"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a:effectLst/>
                  <a:latin typeface="Times New Roman"/>
                  <a:ea typeface="Times New Roman"/>
                </a:rPr>
                <a:t>9</a:t>
              </a:r>
              <a:endParaRPr lang="be-BY" sz="1200">
                <a:effectLst/>
                <a:latin typeface="Times New Roman"/>
                <a:ea typeface="Times New Roman"/>
              </a:endParaRPr>
            </a:p>
          </p:txBody>
        </p:sp>
        <p:sp>
          <p:nvSpPr>
            <p:cNvPr id="130" name="Oval 1489"/>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131" name="Oval 1490"/>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32" name="Oval 1491"/>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33" name="Oval 1492"/>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34" name="Line 1493"/>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5" name="Line 1494"/>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6" name="Line 1495"/>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AutoShape 1496"/>
            <p:cNvCxnSpPr>
              <a:cxnSpLocks noChangeShapeType="1"/>
              <a:stCxn id="129" idx="5"/>
              <a:endCxn id="132"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8" name="Oval 1497"/>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39" name="AutoShape 1498"/>
            <p:cNvCxnSpPr>
              <a:cxnSpLocks noChangeShapeType="1"/>
              <a:stCxn id="132" idx="6"/>
              <a:endCxn id="131"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0" name="AutoShape 1499"/>
            <p:cNvCxnSpPr>
              <a:cxnSpLocks noChangeShapeType="1"/>
              <a:stCxn id="131" idx="6"/>
              <a:endCxn id="138"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1" name="AutoShape 1500"/>
            <p:cNvCxnSpPr>
              <a:cxnSpLocks noChangeShapeType="1"/>
              <a:stCxn id="133" idx="6"/>
              <a:endCxn id="138"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2" name="Oval 1501"/>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43" name="Oval 1502"/>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144" name="AutoShape 1503"/>
            <p:cNvCxnSpPr>
              <a:cxnSpLocks noChangeShapeType="1"/>
              <a:stCxn id="131" idx="4"/>
              <a:endCxn id="142"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5" name="AutoShape 1504"/>
            <p:cNvCxnSpPr>
              <a:cxnSpLocks noChangeShapeType="1"/>
              <a:stCxn id="142" idx="4"/>
              <a:endCxn id="143"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6" name="AutoShape 1505"/>
            <p:cNvCxnSpPr>
              <a:cxnSpLocks noChangeShapeType="1"/>
              <a:stCxn id="143" idx="6"/>
              <a:endCxn id="138"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7" name="AutoShape 1506"/>
            <p:cNvCxnSpPr>
              <a:cxnSpLocks noChangeShapeType="1"/>
              <a:endCxn id="143"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8" name="AutoShape 1507"/>
            <p:cNvCxnSpPr>
              <a:cxnSpLocks noChangeShapeType="1"/>
              <a:stCxn id="130" idx="6"/>
              <a:endCxn id="132"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9" name="Oval 1508"/>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150" name="AutoShape 1509"/>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1" name="Oval 1510"/>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152" name="Text Box 1511"/>
            <p:cNvSpPr txBox="1">
              <a:spLocks noChangeArrowheads="1"/>
            </p:cNvSpPr>
            <p:nvPr/>
          </p:nvSpPr>
          <p:spPr bwMode="auto">
            <a:xfrm>
              <a:off x="3214370" y="1143000"/>
              <a:ext cx="55753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153" name="Rectangle 1512"/>
            <p:cNvSpPr>
              <a:spLocks noChangeArrowheads="1"/>
            </p:cNvSpPr>
            <p:nvPr/>
          </p:nvSpPr>
          <p:spPr bwMode="auto">
            <a:xfrm>
              <a:off x="22860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54" name="Text Box 1513"/>
            <p:cNvSpPr txBox="1">
              <a:spLocks noChangeArrowheads="1"/>
            </p:cNvSpPr>
            <p:nvPr/>
          </p:nvSpPr>
          <p:spPr bwMode="auto">
            <a:xfrm>
              <a:off x="3086099" y="2285999"/>
              <a:ext cx="540702"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155" name="Text Box 1514"/>
            <p:cNvSpPr txBox="1">
              <a:spLocks noChangeArrowheads="1"/>
            </p:cNvSpPr>
            <p:nvPr/>
          </p:nvSpPr>
          <p:spPr bwMode="auto">
            <a:xfrm>
              <a:off x="4229099" y="3429000"/>
              <a:ext cx="571499"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156" name="Text Box 1515"/>
            <p:cNvSpPr txBox="1">
              <a:spLocks noChangeArrowheads="1"/>
            </p:cNvSpPr>
            <p:nvPr/>
          </p:nvSpPr>
          <p:spPr bwMode="auto">
            <a:xfrm>
              <a:off x="5029200" y="2400300"/>
              <a:ext cx="5715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157" name="Rectangle 1516"/>
            <p:cNvSpPr>
              <a:spLocks noChangeArrowheads="1"/>
            </p:cNvSpPr>
            <p:nvPr/>
          </p:nvSpPr>
          <p:spPr bwMode="auto">
            <a:xfrm>
              <a:off x="2628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58" name="Rectangle 1517"/>
            <p:cNvSpPr>
              <a:spLocks noChangeArrowheads="1"/>
            </p:cNvSpPr>
            <p:nvPr/>
          </p:nvSpPr>
          <p:spPr bwMode="auto">
            <a:xfrm>
              <a:off x="1943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59" name="Rectangle 1518"/>
            <p:cNvSpPr>
              <a:spLocks noChangeArrowheads="1"/>
            </p:cNvSpPr>
            <p:nvPr/>
          </p:nvSpPr>
          <p:spPr bwMode="auto">
            <a:xfrm>
              <a:off x="1600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60" name="Text Box 1519"/>
            <p:cNvSpPr txBox="1">
              <a:spLocks noChangeArrowheads="1"/>
            </p:cNvSpPr>
            <p:nvPr/>
          </p:nvSpPr>
          <p:spPr bwMode="auto">
            <a:xfrm>
              <a:off x="3314699" y="0"/>
              <a:ext cx="652806"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161" name="Text Box 1520"/>
            <p:cNvSpPr txBox="1">
              <a:spLocks noChangeArrowheads="1"/>
            </p:cNvSpPr>
            <p:nvPr/>
          </p:nvSpPr>
          <p:spPr bwMode="auto">
            <a:xfrm>
              <a:off x="2057399" y="152400"/>
              <a:ext cx="74295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10/13</a:t>
              </a:r>
              <a:endParaRPr lang="be-BY" sz="1200" dirty="0">
                <a:effectLst/>
                <a:latin typeface="Times New Roman"/>
                <a:ea typeface="Times New Roman"/>
              </a:endParaRPr>
            </a:p>
          </p:txBody>
        </p:sp>
        <p:sp>
          <p:nvSpPr>
            <p:cNvPr id="162" name="Text Box 1521"/>
            <p:cNvSpPr txBox="1">
              <a:spLocks noChangeArrowheads="1"/>
            </p:cNvSpPr>
            <p:nvPr/>
          </p:nvSpPr>
          <p:spPr bwMode="auto">
            <a:xfrm>
              <a:off x="1828800" y="2743200"/>
              <a:ext cx="800100"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11/12</a:t>
              </a:r>
              <a:endParaRPr lang="be-BY" sz="1200" dirty="0">
                <a:effectLst/>
                <a:latin typeface="Times New Roman"/>
                <a:ea typeface="Times New Roman"/>
              </a:endParaRPr>
            </a:p>
          </p:txBody>
        </p:sp>
        <p:sp>
          <p:nvSpPr>
            <p:cNvPr id="163" name="Rectangle 1522"/>
            <p:cNvSpPr>
              <a:spLocks noChangeArrowheads="1"/>
            </p:cNvSpPr>
            <p:nvPr/>
          </p:nvSpPr>
          <p:spPr bwMode="auto">
            <a:xfrm>
              <a:off x="1257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64" name="Rectangle 1523"/>
            <p:cNvSpPr>
              <a:spLocks noChangeArrowheads="1"/>
            </p:cNvSpPr>
            <p:nvPr/>
          </p:nvSpPr>
          <p:spPr bwMode="auto">
            <a:xfrm>
              <a:off x="914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65" name="Rectangle 1524"/>
            <p:cNvSpPr>
              <a:spLocks noChangeArrowheads="1"/>
            </p:cNvSpPr>
            <p:nvPr/>
          </p:nvSpPr>
          <p:spPr bwMode="auto">
            <a:xfrm>
              <a:off x="571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66" name="Text Box 1525"/>
            <p:cNvSpPr txBox="1">
              <a:spLocks noChangeArrowheads="1"/>
            </p:cNvSpPr>
            <p:nvPr/>
          </p:nvSpPr>
          <p:spPr bwMode="auto">
            <a:xfrm>
              <a:off x="4800599" y="152400"/>
              <a:ext cx="800101" cy="3428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167" name="Rectangle 1526"/>
            <p:cNvSpPr>
              <a:spLocks noChangeArrowheads="1"/>
            </p:cNvSpPr>
            <p:nvPr/>
          </p:nvSpPr>
          <p:spPr bwMode="auto">
            <a:xfrm>
              <a:off x="228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68" name="Text Box 1527"/>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169" name="Text Box 1528"/>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grpSp>
      <p:cxnSp>
        <p:nvCxnSpPr>
          <p:cNvPr id="170" name="Прямая соединительная линия 169"/>
          <p:cNvCxnSpPr/>
          <p:nvPr/>
        </p:nvCxnSpPr>
        <p:spPr>
          <a:xfrm>
            <a:off x="4569677" y="-3778"/>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a:xfrm>
            <a:off x="36512" y="3257813"/>
            <a:ext cx="9144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053347" y="2784326"/>
            <a:ext cx="428322" cy="369332"/>
          </a:xfrm>
          <a:prstGeom prst="rect">
            <a:avLst/>
          </a:prstGeom>
          <a:noFill/>
        </p:spPr>
        <p:txBody>
          <a:bodyPr wrap="none" rtlCol="0">
            <a:spAutoFit/>
          </a:bodyPr>
          <a:lstStyle/>
          <a:p>
            <a:r>
              <a:rPr lang="en-US" dirty="0" smtClean="0">
                <a:solidFill>
                  <a:schemeClr val="accent6"/>
                </a:solidFill>
              </a:rPr>
              <a:t>14</a:t>
            </a:r>
            <a:endParaRPr lang="be-BY" dirty="0">
              <a:solidFill>
                <a:schemeClr val="accent6"/>
              </a:solidFill>
            </a:endParaRPr>
          </a:p>
        </p:txBody>
      </p:sp>
      <p:sp>
        <p:nvSpPr>
          <p:cNvPr id="175" name="TextBox 174"/>
          <p:cNvSpPr txBox="1"/>
          <p:nvPr/>
        </p:nvSpPr>
        <p:spPr>
          <a:xfrm>
            <a:off x="4032238" y="6349497"/>
            <a:ext cx="428322" cy="369332"/>
          </a:xfrm>
          <a:prstGeom prst="rect">
            <a:avLst/>
          </a:prstGeom>
          <a:noFill/>
        </p:spPr>
        <p:txBody>
          <a:bodyPr wrap="none" rtlCol="0">
            <a:spAutoFit/>
          </a:bodyPr>
          <a:lstStyle/>
          <a:p>
            <a:r>
              <a:rPr lang="en-US" dirty="0" smtClean="0">
                <a:solidFill>
                  <a:schemeClr val="accent6"/>
                </a:solidFill>
              </a:rPr>
              <a:t>15</a:t>
            </a:r>
            <a:endParaRPr lang="be-BY" dirty="0">
              <a:solidFill>
                <a:schemeClr val="accent6"/>
              </a:solidFill>
            </a:endParaRPr>
          </a:p>
        </p:txBody>
      </p:sp>
      <p:sp>
        <p:nvSpPr>
          <p:cNvPr id="176" name="TextBox 175"/>
          <p:cNvSpPr txBox="1"/>
          <p:nvPr/>
        </p:nvSpPr>
        <p:spPr>
          <a:xfrm>
            <a:off x="8652300" y="2784326"/>
            <a:ext cx="428322" cy="369332"/>
          </a:xfrm>
          <a:prstGeom prst="rect">
            <a:avLst/>
          </a:prstGeom>
          <a:noFill/>
        </p:spPr>
        <p:txBody>
          <a:bodyPr wrap="none" rtlCol="0">
            <a:spAutoFit/>
          </a:bodyPr>
          <a:lstStyle/>
          <a:p>
            <a:r>
              <a:rPr lang="en-US" dirty="0" smtClean="0">
                <a:solidFill>
                  <a:schemeClr val="accent6"/>
                </a:solidFill>
              </a:rPr>
              <a:t>16</a:t>
            </a:r>
            <a:endParaRPr lang="be-BY" dirty="0">
              <a:solidFill>
                <a:schemeClr val="accent6"/>
              </a:solidFill>
            </a:endParaRPr>
          </a:p>
        </p:txBody>
      </p:sp>
      <p:sp>
        <p:nvSpPr>
          <p:cNvPr id="177" name="TextBox 176"/>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17</a:t>
            </a:r>
            <a:endParaRPr lang="be-BY" dirty="0">
              <a:solidFill>
                <a:schemeClr val="accent6"/>
              </a:solidFill>
            </a:endParaRPr>
          </a:p>
        </p:txBody>
      </p:sp>
    </p:spTree>
    <p:extLst>
      <p:ext uri="{BB962C8B-B14F-4D97-AF65-F5344CB8AC3E}">
        <p14:creationId xmlns:p14="http://schemas.microsoft.com/office/powerpoint/2010/main" val="128247130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Полотно 1529"/>
          <p:cNvGrpSpPr/>
          <p:nvPr/>
        </p:nvGrpSpPr>
        <p:grpSpPr>
          <a:xfrm>
            <a:off x="0" y="114935"/>
            <a:ext cx="5015230" cy="3086100"/>
            <a:chOff x="0" y="0"/>
            <a:chExt cx="5600700" cy="3886200"/>
          </a:xfrm>
        </p:grpSpPr>
        <p:sp>
          <p:nvSpPr>
            <p:cNvPr id="5" name="Прямоугольник 4"/>
            <p:cNvSpPr/>
            <p:nvPr/>
          </p:nvSpPr>
          <p:spPr>
            <a:xfrm>
              <a:off x="0" y="0"/>
              <a:ext cx="5600700" cy="3886200"/>
            </a:xfrm>
            <a:prstGeom prst="rect">
              <a:avLst/>
            </a:prstGeom>
            <a:noFill/>
            <a:ln>
              <a:noFill/>
            </a:ln>
          </p:spPr>
        </p:sp>
        <p:sp>
          <p:nvSpPr>
            <p:cNvPr id="6" name="Oval 1531"/>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7" name="Oval 1532"/>
            <p:cNvSpPr>
              <a:spLocks noChangeArrowheads="1"/>
            </p:cNvSpPr>
            <p:nvPr/>
          </p:nvSpPr>
          <p:spPr bwMode="auto">
            <a:xfrm>
              <a:off x="342900" y="1714500"/>
              <a:ext cx="457835" cy="457835"/>
            </a:xfrm>
            <a:prstGeom prst="ellipse">
              <a:avLst/>
            </a:prstGeom>
            <a:solidFill>
              <a:srgbClr val="C0C0C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effectLst/>
                  <a:latin typeface="Times New Roman"/>
                  <a:ea typeface="Times New Roman"/>
                </a:rPr>
                <a:t>8</a:t>
              </a:r>
              <a:endParaRPr lang="be-BY" sz="1200" dirty="0">
                <a:effectLst/>
                <a:latin typeface="Times New Roman"/>
                <a:ea typeface="Times New Roman"/>
              </a:endParaRPr>
            </a:p>
          </p:txBody>
        </p:sp>
        <p:sp>
          <p:nvSpPr>
            <p:cNvPr id="8" name="Oval 1533"/>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9" name="Oval 1534"/>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10" name="Oval 1535"/>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11" name="Line 1536"/>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Line 1537"/>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Line 1538"/>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539"/>
            <p:cNvCxnSpPr>
              <a:cxnSpLocks noChangeShapeType="1"/>
              <a:stCxn id="6" idx="5"/>
              <a:endCxn id="9"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Oval 1540"/>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6" name="AutoShape 1541"/>
            <p:cNvCxnSpPr>
              <a:cxnSpLocks noChangeShapeType="1"/>
              <a:stCxn id="9" idx="6"/>
              <a:endCxn id="8"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542"/>
            <p:cNvCxnSpPr>
              <a:cxnSpLocks noChangeShapeType="1"/>
              <a:stCxn id="8" idx="6"/>
              <a:endCxn id="15"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543"/>
            <p:cNvCxnSpPr>
              <a:cxnSpLocks noChangeShapeType="1"/>
              <a:stCxn id="10" idx="6"/>
              <a:endCxn id="15"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Oval 1544"/>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20" name="Oval 1545"/>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21" name="AutoShape 1546"/>
            <p:cNvCxnSpPr>
              <a:cxnSpLocks noChangeShapeType="1"/>
              <a:stCxn id="8" idx="4"/>
              <a:endCxn id="19"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547"/>
            <p:cNvCxnSpPr>
              <a:cxnSpLocks noChangeShapeType="1"/>
              <a:stCxn id="19" idx="4"/>
              <a:endCxn id="20"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548"/>
            <p:cNvCxnSpPr>
              <a:cxnSpLocks noChangeShapeType="1"/>
              <a:stCxn id="20" idx="6"/>
              <a:endCxn id="15"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1549"/>
            <p:cNvCxnSpPr>
              <a:cxnSpLocks noChangeShapeType="1"/>
              <a:endCxn id="20"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1550"/>
            <p:cNvCxnSpPr>
              <a:cxnSpLocks noChangeShapeType="1"/>
              <a:stCxn id="7" idx="6"/>
              <a:endCxn id="9"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Oval 1551"/>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27" name="AutoShape 1552"/>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 name="Oval 1553"/>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29" name="Text Box 1554"/>
            <p:cNvSpPr txBox="1">
              <a:spLocks noChangeArrowheads="1"/>
            </p:cNvSpPr>
            <p:nvPr/>
          </p:nvSpPr>
          <p:spPr bwMode="auto">
            <a:xfrm>
              <a:off x="3314700" y="1142999"/>
              <a:ext cx="468489"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1/8</a:t>
              </a:r>
              <a:endParaRPr lang="be-BY" sz="1200" dirty="0">
                <a:effectLst/>
                <a:latin typeface="Times New Roman"/>
                <a:ea typeface="Times New Roman"/>
              </a:endParaRPr>
            </a:p>
          </p:txBody>
        </p:sp>
        <p:sp>
          <p:nvSpPr>
            <p:cNvPr id="30" name="Rectangle 1555"/>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31" name="Text Box 1556"/>
            <p:cNvSpPr txBox="1">
              <a:spLocks noChangeArrowheads="1"/>
            </p:cNvSpPr>
            <p:nvPr/>
          </p:nvSpPr>
          <p:spPr bwMode="auto">
            <a:xfrm>
              <a:off x="3086100" y="2286000"/>
              <a:ext cx="5143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2/7</a:t>
              </a:r>
              <a:endParaRPr lang="be-BY" sz="1200" dirty="0">
                <a:effectLst/>
                <a:latin typeface="Times New Roman"/>
                <a:ea typeface="Times New Roman"/>
              </a:endParaRPr>
            </a:p>
          </p:txBody>
        </p:sp>
        <p:sp>
          <p:nvSpPr>
            <p:cNvPr id="32" name="Text Box 1557"/>
            <p:cNvSpPr txBox="1">
              <a:spLocks noChangeArrowheads="1"/>
            </p:cNvSpPr>
            <p:nvPr/>
          </p:nvSpPr>
          <p:spPr bwMode="auto">
            <a:xfrm>
              <a:off x="4229100" y="3428999"/>
              <a:ext cx="571501"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3/6</a:t>
              </a:r>
              <a:endParaRPr lang="be-BY" sz="1200" dirty="0">
                <a:effectLst/>
                <a:latin typeface="Times New Roman"/>
                <a:ea typeface="Times New Roman"/>
              </a:endParaRPr>
            </a:p>
          </p:txBody>
        </p:sp>
        <p:sp>
          <p:nvSpPr>
            <p:cNvPr id="33" name="Text Box 1558"/>
            <p:cNvSpPr txBox="1">
              <a:spLocks noChangeArrowheads="1"/>
            </p:cNvSpPr>
            <p:nvPr/>
          </p:nvSpPr>
          <p:spPr bwMode="auto">
            <a:xfrm>
              <a:off x="5029200" y="2400301"/>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34" name="Rectangle 1559"/>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35" name="Rectangle 1560"/>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36" name="Rectangle 1561"/>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37" name="Text Box 1562"/>
            <p:cNvSpPr txBox="1">
              <a:spLocks noChangeArrowheads="1"/>
            </p:cNvSpPr>
            <p:nvPr/>
          </p:nvSpPr>
          <p:spPr bwMode="auto">
            <a:xfrm>
              <a:off x="3314700" y="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9/14</a:t>
              </a:r>
              <a:endParaRPr lang="be-BY" sz="1200">
                <a:effectLst/>
                <a:latin typeface="Times New Roman"/>
                <a:ea typeface="Times New Roman"/>
              </a:endParaRPr>
            </a:p>
          </p:txBody>
        </p:sp>
        <p:sp>
          <p:nvSpPr>
            <p:cNvPr id="38" name="Text Box 1563"/>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39" name="Text Box 1564"/>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40" name="Rectangle 1565"/>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41" name="Rectangle 1566"/>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42" name="Rectangle 1567"/>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43" name="Text Box 1568"/>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15/16</a:t>
              </a:r>
              <a:endParaRPr lang="be-BY" sz="1200">
                <a:effectLst/>
                <a:latin typeface="Times New Roman"/>
                <a:ea typeface="Times New Roman"/>
              </a:endParaRPr>
            </a:p>
          </p:txBody>
        </p:sp>
        <p:sp>
          <p:nvSpPr>
            <p:cNvPr id="44" name="Rectangle 1569"/>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45" name="Text Box 1570"/>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a:t>
              </a:r>
              <a:endParaRPr lang="be-BY" sz="1200">
                <a:effectLst/>
                <a:latin typeface="Times New Roman"/>
                <a:ea typeface="Times New Roman"/>
              </a:endParaRPr>
            </a:p>
          </p:txBody>
        </p:sp>
        <p:sp>
          <p:nvSpPr>
            <p:cNvPr id="46" name="Text Box 1571"/>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47" name="Rectangle 1572"/>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grpSp>
      <p:grpSp>
        <p:nvGrpSpPr>
          <p:cNvPr id="48" name="Полотно 1573"/>
          <p:cNvGrpSpPr/>
          <p:nvPr/>
        </p:nvGrpSpPr>
        <p:grpSpPr>
          <a:xfrm>
            <a:off x="128147" y="3306295"/>
            <a:ext cx="5091925" cy="3371850"/>
            <a:chOff x="0" y="0"/>
            <a:chExt cx="5600700" cy="3886200"/>
          </a:xfrm>
        </p:grpSpPr>
        <p:sp>
          <p:nvSpPr>
            <p:cNvPr id="49" name="Прямоугольник 48"/>
            <p:cNvSpPr/>
            <p:nvPr/>
          </p:nvSpPr>
          <p:spPr>
            <a:xfrm>
              <a:off x="0" y="0"/>
              <a:ext cx="5600700" cy="3886200"/>
            </a:xfrm>
            <a:prstGeom prst="rect">
              <a:avLst/>
            </a:prstGeom>
            <a:noFill/>
            <a:ln>
              <a:noFill/>
            </a:ln>
          </p:spPr>
        </p:sp>
        <p:sp>
          <p:nvSpPr>
            <p:cNvPr id="50" name="Oval 1575"/>
            <p:cNvSpPr>
              <a:spLocks noChangeArrowheads="1"/>
            </p:cNvSpPr>
            <p:nvPr/>
          </p:nvSpPr>
          <p:spPr bwMode="auto">
            <a:xfrm>
              <a:off x="13716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9</a:t>
              </a:r>
              <a:endParaRPr lang="be-BY" sz="1200" dirty="0">
                <a:solidFill>
                  <a:schemeClr val="bg1"/>
                </a:solidFill>
                <a:effectLst/>
                <a:latin typeface="Times New Roman"/>
                <a:ea typeface="Times New Roman"/>
              </a:endParaRPr>
            </a:p>
          </p:txBody>
        </p:sp>
        <p:sp>
          <p:nvSpPr>
            <p:cNvPr id="51" name="Oval 1576"/>
            <p:cNvSpPr>
              <a:spLocks noChangeArrowheads="1"/>
            </p:cNvSpPr>
            <p:nvPr/>
          </p:nvSpPr>
          <p:spPr bwMode="auto">
            <a:xfrm>
              <a:off x="342900" y="17145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52" name="Oval 1577"/>
            <p:cNvSpPr>
              <a:spLocks noChangeArrowheads="1"/>
            </p:cNvSpPr>
            <p:nvPr/>
          </p:nvSpPr>
          <p:spPr bwMode="auto">
            <a:xfrm>
              <a:off x="3657600" y="14852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53" name="Oval 1578"/>
            <p:cNvSpPr>
              <a:spLocks noChangeArrowheads="1"/>
            </p:cNvSpPr>
            <p:nvPr/>
          </p:nvSpPr>
          <p:spPr bwMode="auto">
            <a:xfrm>
              <a:off x="2171700" y="21717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4</a:t>
              </a:r>
              <a:endParaRPr lang="be-BY" sz="1200" dirty="0">
                <a:solidFill>
                  <a:schemeClr val="bg1"/>
                </a:solidFill>
                <a:effectLst/>
                <a:latin typeface="Times New Roman"/>
                <a:ea typeface="Times New Roman"/>
              </a:endParaRPr>
            </a:p>
          </p:txBody>
        </p:sp>
        <p:sp>
          <p:nvSpPr>
            <p:cNvPr id="54" name="Oval 1579"/>
            <p:cNvSpPr>
              <a:spLocks noChangeArrowheads="1"/>
            </p:cNvSpPr>
            <p:nvPr/>
          </p:nvSpPr>
          <p:spPr bwMode="auto">
            <a:xfrm>
              <a:off x="2743200" y="4572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6</a:t>
              </a:r>
              <a:endParaRPr lang="be-BY" sz="1200" dirty="0">
                <a:solidFill>
                  <a:schemeClr val="bg1"/>
                </a:solidFill>
                <a:effectLst/>
                <a:latin typeface="Times New Roman"/>
                <a:ea typeface="Times New Roman"/>
              </a:endParaRPr>
            </a:p>
          </p:txBody>
        </p:sp>
        <p:cxnSp>
          <p:nvCxnSpPr>
            <p:cNvPr id="55" name="Line 1580"/>
            <p:cNvCxnSpPr/>
            <p:nvPr/>
          </p:nvCxnSpPr>
          <p:spPr bwMode="auto">
            <a:xfrm>
              <a:off x="1828800" y="685800"/>
              <a:ext cx="9144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6" name="Line 1581"/>
            <p:cNvCxnSpPr/>
            <p:nvPr/>
          </p:nvCxnSpPr>
          <p:spPr bwMode="auto">
            <a:xfrm flipV="1">
              <a:off x="571500" y="914400"/>
              <a:ext cx="914400" cy="800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Line 1582"/>
            <p:cNvCxnSpPr/>
            <p:nvPr/>
          </p:nvCxnSpPr>
          <p:spPr bwMode="auto">
            <a:xfrm flipH="1">
              <a:off x="2514600" y="914400"/>
              <a:ext cx="457200" cy="1257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8" name="AutoShape 1583"/>
            <p:cNvCxnSpPr>
              <a:cxnSpLocks noChangeShapeType="1"/>
              <a:stCxn id="50" idx="5"/>
              <a:endCxn id="53" idx="1"/>
            </p:cNvCxnSpPr>
            <p:nvPr/>
          </p:nvCxnSpPr>
          <p:spPr bwMode="auto">
            <a:xfrm>
              <a:off x="1762125" y="861695"/>
              <a:ext cx="476250" cy="136334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9" name="Oval 1584"/>
            <p:cNvSpPr>
              <a:spLocks noChangeArrowheads="1"/>
            </p:cNvSpPr>
            <p:nvPr/>
          </p:nvSpPr>
          <p:spPr bwMode="auto">
            <a:xfrm>
              <a:off x="5029200" y="14859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60" name="AutoShape 1585"/>
            <p:cNvCxnSpPr>
              <a:cxnSpLocks noChangeShapeType="1"/>
              <a:stCxn id="53" idx="6"/>
              <a:endCxn id="52" idx="2"/>
            </p:cNvCxnSpPr>
            <p:nvPr/>
          </p:nvCxnSpPr>
          <p:spPr bwMode="auto">
            <a:xfrm flipV="1">
              <a:off x="2642870" y="1714500"/>
              <a:ext cx="1000760" cy="6864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1" name="AutoShape 1586"/>
            <p:cNvCxnSpPr>
              <a:cxnSpLocks noChangeShapeType="1"/>
              <a:stCxn id="52" idx="6"/>
              <a:endCxn id="59" idx="2"/>
            </p:cNvCxnSpPr>
            <p:nvPr/>
          </p:nvCxnSpPr>
          <p:spPr bwMode="auto">
            <a:xfrm>
              <a:off x="4128770" y="1714500"/>
              <a:ext cx="886460" cy="63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2" name="AutoShape 1587"/>
            <p:cNvCxnSpPr>
              <a:cxnSpLocks noChangeShapeType="1"/>
              <a:stCxn id="54" idx="6"/>
              <a:endCxn id="59" idx="1"/>
            </p:cNvCxnSpPr>
            <p:nvPr/>
          </p:nvCxnSpPr>
          <p:spPr bwMode="auto">
            <a:xfrm>
              <a:off x="3214370" y="686435"/>
              <a:ext cx="1881505" cy="8528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3" name="Oval 1588"/>
            <p:cNvSpPr>
              <a:spLocks noChangeArrowheads="1"/>
            </p:cNvSpPr>
            <p:nvPr/>
          </p:nvSpPr>
          <p:spPr bwMode="auto">
            <a:xfrm>
              <a:off x="3657600" y="22853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64" name="Oval 1589"/>
            <p:cNvSpPr>
              <a:spLocks noChangeArrowheads="1"/>
            </p:cNvSpPr>
            <p:nvPr/>
          </p:nvSpPr>
          <p:spPr bwMode="auto">
            <a:xfrm>
              <a:off x="3657600" y="3085465"/>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2</a:t>
              </a:r>
              <a:endParaRPr lang="be-BY" sz="1200" dirty="0">
                <a:solidFill>
                  <a:schemeClr val="bg1"/>
                </a:solidFill>
                <a:effectLst/>
                <a:latin typeface="Times New Roman"/>
                <a:ea typeface="Times New Roman"/>
              </a:endParaRPr>
            </a:p>
          </p:txBody>
        </p:sp>
        <p:cxnSp>
          <p:nvCxnSpPr>
            <p:cNvPr id="65" name="AutoShape 1590"/>
            <p:cNvCxnSpPr>
              <a:cxnSpLocks noChangeShapeType="1"/>
              <a:stCxn id="52" idx="4"/>
              <a:endCxn id="63" idx="0"/>
            </p:cNvCxnSpPr>
            <p:nvPr/>
          </p:nvCxnSpPr>
          <p:spPr bwMode="auto">
            <a:xfrm>
              <a:off x="3886200" y="19570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6" name="AutoShape 1591"/>
            <p:cNvCxnSpPr>
              <a:cxnSpLocks noChangeShapeType="1"/>
              <a:stCxn id="63" idx="4"/>
              <a:endCxn id="64" idx="0"/>
            </p:cNvCxnSpPr>
            <p:nvPr/>
          </p:nvCxnSpPr>
          <p:spPr bwMode="auto">
            <a:xfrm>
              <a:off x="3886200" y="27571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AutoShape 1592"/>
            <p:cNvCxnSpPr>
              <a:cxnSpLocks noChangeShapeType="1"/>
              <a:stCxn id="64" idx="6"/>
              <a:endCxn id="59" idx="4"/>
            </p:cNvCxnSpPr>
            <p:nvPr/>
          </p:nvCxnSpPr>
          <p:spPr bwMode="auto">
            <a:xfrm flipV="1">
              <a:off x="4128770" y="1957705"/>
              <a:ext cx="1129030" cy="135699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8" name="AutoShape 1593"/>
            <p:cNvCxnSpPr>
              <a:cxnSpLocks noChangeShapeType="1"/>
              <a:endCxn id="64" idx="2"/>
            </p:cNvCxnSpPr>
            <p:nvPr/>
          </p:nvCxnSpPr>
          <p:spPr bwMode="auto">
            <a:xfrm>
              <a:off x="2514600" y="2628900"/>
              <a:ext cx="1129030" cy="6858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AutoShape 1594"/>
            <p:cNvCxnSpPr>
              <a:cxnSpLocks noChangeShapeType="1"/>
              <a:stCxn id="51" idx="6"/>
              <a:endCxn id="53" idx="2"/>
            </p:cNvCxnSpPr>
            <p:nvPr/>
          </p:nvCxnSpPr>
          <p:spPr bwMode="auto">
            <a:xfrm>
              <a:off x="814705" y="1943735"/>
              <a:ext cx="1343025" cy="45720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0" name="Oval 1595"/>
            <p:cNvSpPr>
              <a:spLocks noChangeArrowheads="1"/>
            </p:cNvSpPr>
            <p:nvPr/>
          </p:nvSpPr>
          <p:spPr bwMode="auto">
            <a:xfrm>
              <a:off x="4000500" y="1143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a:solidFill>
                    <a:schemeClr val="bg1"/>
                  </a:solidFill>
                  <a:effectLst/>
                  <a:latin typeface="Times New Roman"/>
                  <a:ea typeface="Times New Roman"/>
                </a:rPr>
                <a:t>3</a:t>
              </a:r>
              <a:endParaRPr lang="be-BY" sz="1200" dirty="0">
                <a:solidFill>
                  <a:schemeClr val="bg1"/>
                </a:solidFill>
                <a:effectLst/>
                <a:latin typeface="Times New Roman"/>
                <a:ea typeface="Times New Roman"/>
              </a:endParaRPr>
            </a:p>
          </p:txBody>
        </p:sp>
        <p:cxnSp>
          <p:nvCxnSpPr>
            <p:cNvPr id="71" name="AutoShape 1596"/>
            <p:cNvCxnSpPr>
              <a:cxnSpLocks noChangeShapeType="1"/>
            </p:cNvCxnSpPr>
            <p:nvPr/>
          </p:nvCxnSpPr>
          <p:spPr bwMode="auto">
            <a:xfrm flipH="1">
              <a:off x="3200400" y="457200"/>
              <a:ext cx="852805" cy="16700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2" name="Oval 1597"/>
            <p:cNvSpPr>
              <a:spLocks noChangeArrowheads="1"/>
            </p:cNvSpPr>
            <p:nvPr/>
          </p:nvSpPr>
          <p:spPr bwMode="auto">
            <a:xfrm>
              <a:off x="4686300" y="571500"/>
              <a:ext cx="457200"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ru-RU" sz="1800" b="1" dirty="0">
                  <a:solidFill>
                    <a:schemeClr val="bg1"/>
                  </a:solidFill>
                  <a:effectLst/>
                  <a:latin typeface="Times New Roman"/>
                  <a:ea typeface="Times New Roman"/>
                </a:rPr>
                <a:t>7</a:t>
              </a:r>
              <a:endParaRPr lang="be-BY" sz="1200" dirty="0">
                <a:solidFill>
                  <a:schemeClr val="bg1"/>
                </a:solidFill>
                <a:effectLst/>
                <a:latin typeface="Times New Roman"/>
                <a:ea typeface="Times New Roman"/>
              </a:endParaRPr>
            </a:p>
          </p:txBody>
        </p:sp>
        <p:sp>
          <p:nvSpPr>
            <p:cNvPr id="73" name="Text Box 1598"/>
            <p:cNvSpPr txBox="1">
              <a:spLocks noChangeArrowheads="1"/>
            </p:cNvSpPr>
            <p:nvPr/>
          </p:nvSpPr>
          <p:spPr bwMode="auto">
            <a:xfrm>
              <a:off x="3314700" y="1143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a:t>
              </a:r>
              <a:endParaRPr lang="be-BY" sz="1200">
                <a:effectLst/>
                <a:latin typeface="Times New Roman"/>
                <a:ea typeface="Times New Roman"/>
              </a:endParaRPr>
            </a:p>
          </p:txBody>
        </p:sp>
        <p:sp>
          <p:nvSpPr>
            <p:cNvPr id="74" name="Rectangle 1599"/>
            <p:cNvSpPr>
              <a:spLocks noChangeArrowheads="1"/>
            </p:cNvSpPr>
            <p:nvPr/>
          </p:nvSpPr>
          <p:spPr bwMode="auto">
            <a:xfrm>
              <a:off x="27432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75" name="Text Box 1600"/>
            <p:cNvSpPr txBox="1">
              <a:spLocks noChangeArrowheads="1"/>
            </p:cNvSpPr>
            <p:nvPr/>
          </p:nvSpPr>
          <p:spPr bwMode="auto">
            <a:xfrm>
              <a:off x="3086100" y="2286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2/7</a:t>
              </a:r>
              <a:endParaRPr lang="be-BY" sz="1200">
                <a:effectLst/>
                <a:latin typeface="Times New Roman"/>
                <a:ea typeface="Times New Roman"/>
              </a:endParaRPr>
            </a:p>
          </p:txBody>
        </p:sp>
        <p:sp>
          <p:nvSpPr>
            <p:cNvPr id="76" name="Text Box 1601"/>
            <p:cNvSpPr txBox="1">
              <a:spLocks noChangeArrowheads="1"/>
            </p:cNvSpPr>
            <p:nvPr/>
          </p:nvSpPr>
          <p:spPr bwMode="auto">
            <a:xfrm>
              <a:off x="4229100" y="3429000"/>
              <a:ext cx="4572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3/6</a:t>
              </a:r>
              <a:endParaRPr lang="be-BY" sz="1200">
                <a:effectLst/>
                <a:latin typeface="Times New Roman"/>
                <a:ea typeface="Times New Roman"/>
              </a:endParaRPr>
            </a:p>
          </p:txBody>
        </p:sp>
        <p:sp>
          <p:nvSpPr>
            <p:cNvPr id="77" name="Text Box 1602"/>
            <p:cNvSpPr txBox="1">
              <a:spLocks noChangeArrowheads="1"/>
            </p:cNvSpPr>
            <p:nvPr/>
          </p:nvSpPr>
          <p:spPr bwMode="auto">
            <a:xfrm>
              <a:off x="5029199" y="2400300"/>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4/5</a:t>
              </a:r>
              <a:endParaRPr lang="be-BY" sz="1200" dirty="0">
                <a:effectLst/>
                <a:latin typeface="Times New Roman"/>
                <a:ea typeface="Times New Roman"/>
              </a:endParaRPr>
            </a:p>
          </p:txBody>
        </p:sp>
        <p:sp>
          <p:nvSpPr>
            <p:cNvPr id="78" name="Rectangle 1603"/>
            <p:cNvSpPr>
              <a:spLocks noChangeArrowheads="1"/>
            </p:cNvSpPr>
            <p:nvPr/>
          </p:nvSpPr>
          <p:spPr bwMode="auto">
            <a:xfrm>
              <a:off x="30861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79" name="Rectangle 1604"/>
            <p:cNvSpPr>
              <a:spLocks noChangeArrowheads="1"/>
            </p:cNvSpPr>
            <p:nvPr/>
          </p:nvSpPr>
          <p:spPr bwMode="auto">
            <a:xfrm>
              <a:off x="24003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80" name="Rectangle 1605"/>
            <p:cNvSpPr>
              <a:spLocks noChangeArrowheads="1"/>
            </p:cNvSpPr>
            <p:nvPr/>
          </p:nvSpPr>
          <p:spPr bwMode="auto">
            <a:xfrm>
              <a:off x="20574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81" name="Text Box 1606"/>
            <p:cNvSpPr txBox="1">
              <a:spLocks noChangeArrowheads="1"/>
            </p:cNvSpPr>
            <p:nvPr/>
          </p:nvSpPr>
          <p:spPr bwMode="auto">
            <a:xfrm>
              <a:off x="3314698" y="0"/>
              <a:ext cx="679753"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9/14</a:t>
              </a:r>
              <a:endParaRPr lang="be-BY" sz="1200" dirty="0">
                <a:effectLst/>
                <a:latin typeface="Times New Roman"/>
                <a:ea typeface="Times New Roman"/>
              </a:endParaRPr>
            </a:p>
          </p:txBody>
        </p:sp>
        <p:sp>
          <p:nvSpPr>
            <p:cNvPr id="82" name="Text Box 1607"/>
            <p:cNvSpPr txBox="1">
              <a:spLocks noChangeArrowheads="1"/>
            </p:cNvSpPr>
            <p:nvPr/>
          </p:nvSpPr>
          <p:spPr bwMode="auto">
            <a:xfrm>
              <a:off x="20574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10/13</a:t>
              </a:r>
              <a:endParaRPr lang="be-BY" sz="1200">
                <a:effectLst/>
                <a:latin typeface="Times New Roman"/>
                <a:ea typeface="Times New Roman"/>
              </a:endParaRPr>
            </a:p>
          </p:txBody>
        </p:sp>
        <p:sp>
          <p:nvSpPr>
            <p:cNvPr id="83" name="Text Box 1608"/>
            <p:cNvSpPr txBox="1">
              <a:spLocks noChangeArrowheads="1"/>
            </p:cNvSpPr>
            <p:nvPr/>
          </p:nvSpPr>
          <p:spPr bwMode="auto">
            <a:xfrm>
              <a:off x="1943100" y="27432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11/12</a:t>
              </a:r>
              <a:endParaRPr lang="be-BY" sz="1200">
                <a:effectLst/>
                <a:latin typeface="Times New Roman"/>
                <a:ea typeface="Times New Roman"/>
              </a:endParaRPr>
            </a:p>
          </p:txBody>
        </p:sp>
        <p:sp>
          <p:nvSpPr>
            <p:cNvPr id="84" name="Rectangle 1609"/>
            <p:cNvSpPr>
              <a:spLocks noChangeArrowheads="1"/>
            </p:cNvSpPr>
            <p:nvPr/>
          </p:nvSpPr>
          <p:spPr bwMode="auto">
            <a:xfrm>
              <a:off x="17145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85" name="Rectangle 1610"/>
            <p:cNvSpPr>
              <a:spLocks noChangeArrowheads="1"/>
            </p:cNvSpPr>
            <p:nvPr/>
          </p:nvSpPr>
          <p:spPr bwMode="auto">
            <a:xfrm>
              <a:off x="13716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86" name="Rectangle 1611"/>
            <p:cNvSpPr>
              <a:spLocks noChangeArrowheads="1"/>
            </p:cNvSpPr>
            <p:nvPr/>
          </p:nvSpPr>
          <p:spPr bwMode="auto">
            <a:xfrm>
              <a:off x="10287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87" name="Text Box 1612"/>
            <p:cNvSpPr txBox="1">
              <a:spLocks noChangeArrowheads="1"/>
            </p:cNvSpPr>
            <p:nvPr/>
          </p:nvSpPr>
          <p:spPr bwMode="auto">
            <a:xfrm>
              <a:off x="4800600" y="1524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dirty="0">
                  <a:effectLst/>
                  <a:latin typeface="Times New Roman"/>
                  <a:ea typeface="Times New Roman"/>
                </a:rPr>
                <a:t>15/16</a:t>
              </a:r>
              <a:endParaRPr lang="be-BY" sz="1200" dirty="0">
                <a:effectLst/>
                <a:latin typeface="Times New Roman"/>
                <a:ea typeface="Times New Roman"/>
              </a:endParaRPr>
            </a:p>
          </p:txBody>
        </p:sp>
        <p:sp>
          <p:nvSpPr>
            <p:cNvPr id="88" name="Rectangle 1613"/>
            <p:cNvSpPr>
              <a:spLocks noChangeArrowheads="1"/>
            </p:cNvSpPr>
            <p:nvPr/>
          </p:nvSpPr>
          <p:spPr bwMode="auto">
            <a:xfrm>
              <a:off x="6858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89" name="Text Box 1614"/>
            <p:cNvSpPr txBox="1">
              <a:spLocks noChangeArrowheads="1"/>
            </p:cNvSpPr>
            <p:nvPr/>
          </p:nvSpPr>
          <p:spPr bwMode="auto">
            <a:xfrm>
              <a:off x="228600" y="22860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17/20</a:t>
              </a:r>
              <a:endParaRPr lang="be-BY" sz="1200">
                <a:effectLst/>
                <a:latin typeface="Times New Roman"/>
                <a:ea typeface="Times New Roman"/>
              </a:endParaRPr>
            </a:p>
          </p:txBody>
        </p:sp>
        <p:sp>
          <p:nvSpPr>
            <p:cNvPr id="90" name="Text Box 1615"/>
            <p:cNvSpPr txBox="1">
              <a:spLocks noChangeArrowheads="1"/>
            </p:cNvSpPr>
            <p:nvPr/>
          </p:nvSpPr>
          <p:spPr bwMode="auto">
            <a:xfrm>
              <a:off x="571500" y="342900"/>
              <a:ext cx="6858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US" sz="1400" b="1">
                  <a:effectLst/>
                  <a:latin typeface="Times New Roman"/>
                  <a:ea typeface="Times New Roman"/>
                </a:rPr>
                <a:t>18/19</a:t>
              </a:r>
              <a:endParaRPr lang="be-BY" sz="1200">
                <a:effectLst/>
                <a:latin typeface="Times New Roman"/>
                <a:ea typeface="Times New Roman"/>
              </a:endParaRPr>
            </a:p>
          </p:txBody>
        </p:sp>
        <p:sp>
          <p:nvSpPr>
            <p:cNvPr id="91" name="Rectangle 1616"/>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92" name="Rectangle 1617"/>
            <p:cNvSpPr>
              <a:spLocks noChangeArrowheads="1"/>
            </p:cNvSpPr>
            <p:nvPr/>
          </p:nvSpPr>
          <p:spPr bwMode="auto">
            <a:xfrm>
              <a:off x="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grpSp>
      <p:grpSp>
        <p:nvGrpSpPr>
          <p:cNvPr id="93" name="Полотно 1618"/>
          <p:cNvGrpSpPr/>
          <p:nvPr/>
        </p:nvGrpSpPr>
        <p:grpSpPr>
          <a:xfrm>
            <a:off x="5364088" y="0"/>
            <a:ext cx="4358664" cy="6834393"/>
            <a:chOff x="0" y="0"/>
            <a:chExt cx="5600700" cy="8458200"/>
          </a:xfrm>
        </p:grpSpPr>
        <p:sp>
          <p:nvSpPr>
            <p:cNvPr id="94" name="Прямоугольник 93"/>
            <p:cNvSpPr/>
            <p:nvPr/>
          </p:nvSpPr>
          <p:spPr>
            <a:xfrm>
              <a:off x="0" y="0"/>
              <a:ext cx="5600700" cy="8458200"/>
            </a:xfrm>
            <a:prstGeom prst="rect">
              <a:avLst/>
            </a:prstGeom>
            <a:noFill/>
            <a:ln>
              <a:noFill/>
            </a:ln>
          </p:spPr>
        </p:sp>
        <p:sp>
          <p:nvSpPr>
            <p:cNvPr id="95" name="Oval 1621"/>
            <p:cNvSpPr>
              <a:spLocks noChangeArrowheads="1"/>
            </p:cNvSpPr>
            <p:nvPr/>
          </p:nvSpPr>
          <p:spPr bwMode="auto">
            <a:xfrm>
              <a:off x="2057400" y="1143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8</a:t>
              </a:r>
              <a:endParaRPr lang="be-BY" sz="1200" dirty="0">
                <a:effectLst/>
                <a:latin typeface="Times New Roman"/>
                <a:ea typeface="Times New Roman"/>
              </a:endParaRPr>
            </a:p>
          </p:txBody>
        </p:sp>
        <p:sp>
          <p:nvSpPr>
            <p:cNvPr id="96" name="Oval 1663"/>
            <p:cNvSpPr>
              <a:spLocks noChangeArrowheads="1"/>
            </p:cNvSpPr>
            <p:nvPr/>
          </p:nvSpPr>
          <p:spPr bwMode="auto">
            <a:xfrm>
              <a:off x="2057400" y="914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9</a:t>
              </a:r>
              <a:endParaRPr lang="be-BY" sz="1200" dirty="0">
                <a:effectLst/>
                <a:latin typeface="Times New Roman"/>
                <a:ea typeface="Times New Roman"/>
              </a:endParaRPr>
            </a:p>
          </p:txBody>
        </p:sp>
        <p:sp>
          <p:nvSpPr>
            <p:cNvPr id="97" name="Oval 1664"/>
            <p:cNvSpPr>
              <a:spLocks noChangeArrowheads="1"/>
            </p:cNvSpPr>
            <p:nvPr/>
          </p:nvSpPr>
          <p:spPr bwMode="auto">
            <a:xfrm>
              <a:off x="2057400" y="17138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7</a:t>
              </a:r>
              <a:endParaRPr lang="be-BY" sz="1200" dirty="0">
                <a:effectLst/>
                <a:latin typeface="Times New Roman"/>
                <a:ea typeface="Times New Roman"/>
              </a:endParaRPr>
            </a:p>
          </p:txBody>
        </p:sp>
        <p:sp>
          <p:nvSpPr>
            <p:cNvPr id="98" name="Oval 1665"/>
            <p:cNvSpPr>
              <a:spLocks noChangeArrowheads="1"/>
            </p:cNvSpPr>
            <p:nvPr/>
          </p:nvSpPr>
          <p:spPr bwMode="auto">
            <a:xfrm>
              <a:off x="2056765" y="25139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3</a:t>
              </a:r>
              <a:endParaRPr lang="be-BY" sz="1200" dirty="0">
                <a:effectLst/>
                <a:latin typeface="Times New Roman"/>
                <a:ea typeface="Times New Roman"/>
              </a:endParaRPr>
            </a:p>
          </p:txBody>
        </p:sp>
        <p:sp>
          <p:nvSpPr>
            <p:cNvPr id="99" name="Oval 1666"/>
            <p:cNvSpPr>
              <a:spLocks noChangeArrowheads="1"/>
            </p:cNvSpPr>
            <p:nvPr/>
          </p:nvSpPr>
          <p:spPr bwMode="auto">
            <a:xfrm>
              <a:off x="2057400" y="34283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6</a:t>
              </a:r>
              <a:endParaRPr lang="be-BY" sz="1200" dirty="0">
                <a:effectLst/>
                <a:latin typeface="Times New Roman"/>
                <a:ea typeface="Times New Roman"/>
              </a:endParaRPr>
            </a:p>
          </p:txBody>
        </p:sp>
        <p:sp>
          <p:nvSpPr>
            <p:cNvPr id="100" name="Oval 1667"/>
            <p:cNvSpPr>
              <a:spLocks noChangeArrowheads="1"/>
            </p:cNvSpPr>
            <p:nvPr/>
          </p:nvSpPr>
          <p:spPr bwMode="auto">
            <a:xfrm>
              <a:off x="2057400" y="4343400"/>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4</a:t>
              </a:r>
              <a:endParaRPr lang="be-BY" sz="1200" dirty="0">
                <a:effectLst/>
                <a:latin typeface="Times New Roman"/>
                <a:ea typeface="Times New Roman"/>
              </a:endParaRPr>
            </a:p>
          </p:txBody>
        </p:sp>
        <p:sp>
          <p:nvSpPr>
            <p:cNvPr id="101" name="Oval 1668"/>
            <p:cNvSpPr>
              <a:spLocks noChangeArrowheads="1"/>
            </p:cNvSpPr>
            <p:nvPr/>
          </p:nvSpPr>
          <p:spPr bwMode="auto">
            <a:xfrm>
              <a:off x="2057400" y="52571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0</a:t>
              </a:r>
              <a:endParaRPr lang="be-BY" sz="1200" dirty="0">
                <a:solidFill>
                  <a:schemeClr val="bg1"/>
                </a:solidFill>
                <a:effectLst/>
                <a:latin typeface="Times New Roman"/>
                <a:ea typeface="Times New Roman"/>
              </a:endParaRPr>
            </a:p>
          </p:txBody>
        </p:sp>
        <p:sp>
          <p:nvSpPr>
            <p:cNvPr id="102" name="Oval 1669"/>
            <p:cNvSpPr>
              <a:spLocks noChangeArrowheads="1"/>
            </p:cNvSpPr>
            <p:nvPr/>
          </p:nvSpPr>
          <p:spPr bwMode="auto">
            <a:xfrm>
              <a:off x="2057400" y="61715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1</a:t>
              </a:r>
              <a:endParaRPr lang="be-BY" sz="1200" dirty="0">
                <a:solidFill>
                  <a:schemeClr val="bg1"/>
                </a:solidFill>
                <a:effectLst/>
                <a:latin typeface="Times New Roman"/>
                <a:ea typeface="Times New Roman"/>
              </a:endParaRPr>
            </a:p>
          </p:txBody>
        </p:sp>
        <p:sp>
          <p:nvSpPr>
            <p:cNvPr id="103" name="Rectangle 1644"/>
            <p:cNvSpPr>
              <a:spLocks noChangeArrowheads="1"/>
            </p:cNvSpPr>
            <p:nvPr/>
          </p:nvSpPr>
          <p:spPr bwMode="auto">
            <a:xfrm>
              <a:off x="342900" y="29718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2</a:t>
              </a:r>
              <a:endParaRPr lang="be-BY" sz="1200">
                <a:effectLst/>
                <a:latin typeface="Times New Roman"/>
                <a:ea typeface="Times New Roman"/>
              </a:endParaRPr>
            </a:p>
          </p:txBody>
        </p:sp>
        <p:sp>
          <p:nvSpPr>
            <p:cNvPr id="104" name="Rectangle 1648"/>
            <p:cNvSpPr>
              <a:spLocks noChangeArrowheads="1"/>
            </p:cNvSpPr>
            <p:nvPr/>
          </p:nvSpPr>
          <p:spPr bwMode="auto">
            <a:xfrm>
              <a:off x="342900" y="33147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5</a:t>
              </a:r>
              <a:endParaRPr lang="be-BY" sz="1200">
                <a:effectLst/>
                <a:latin typeface="Times New Roman"/>
                <a:ea typeface="Times New Roman"/>
              </a:endParaRPr>
            </a:p>
          </p:txBody>
        </p:sp>
        <p:sp>
          <p:nvSpPr>
            <p:cNvPr id="105" name="Rectangle 1649"/>
            <p:cNvSpPr>
              <a:spLocks noChangeArrowheads="1"/>
            </p:cNvSpPr>
            <p:nvPr/>
          </p:nvSpPr>
          <p:spPr bwMode="auto">
            <a:xfrm>
              <a:off x="342900" y="26289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1</a:t>
              </a:r>
              <a:endParaRPr lang="be-BY" sz="1200">
                <a:effectLst/>
                <a:latin typeface="Times New Roman"/>
                <a:ea typeface="Times New Roman"/>
              </a:endParaRPr>
            </a:p>
          </p:txBody>
        </p:sp>
        <p:sp>
          <p:nvSpPr>
            <p:cNvPr id="106" name="Rectangle 1650"/>
            <p:cNvSpPr>
              <a:spLocks noChangeArrowheads="1"/>
            </p:cNvSpPr>
            <p:nvPr/>
          </p:nvSpPr>
          <p:spPr bwMode="auto">
            <a:xfrm>
              <a:off x="342900" y="22860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0</a:t>
              </a:r>
              <a:endParaRPr lang="be-BY" sz="1200">
                <a:effectLst/>
                <a:latin typeface="Times New Roman"/>
                <a:ea typeface="Times New Roman"/>
              </a:endParaRPr>
            </a:p>
          </p:txBody>
        </p:sp>
        <p:sp>
          <p:nvSpPr>
            <p:cNvPr id="107" name="Rectangle 1654"/>
            <p:cNvSpPr>
              <a:spLocks noChangeArrowheads="1"/>
            </p:cNvSpPr>
            <p:nvPr/>
          </p:nvSpPr>
          <p:spPr bwMode="auto">
            <a:xfrm>
              <a:off x="342900" y="19431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4</a:t>
              </a:r>
              <a:endParaRPr lang="be-BY" sz="1200">
                <a:effectLst/>
                <a:latin typeface="Times New Roman"/>
                <a:ea typeface="Times New Roman"/>
              </a:endParaRPr>
            </a:p>
          </p:txBody>
        </p:sp>
        <p:sp>
          <p:nvSpPr>
            <p:cNvPr id="108" name="Rectangle 1655"/>
            <p:cNvSpPr>
              <a:spLocks noChangeArrowheads="1"/>
            </p:cNvSpPr>
            <p:nvPr/>
          </p:nvSpPr>
          <p:spPr bwMode="auto">
            <a:xfrm>
              <a:off x="342900" y="16002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6</a:t>
              </a:r>
              <a:endParaRPr lang="be-BY" sz="1200">
                <a:effectLst/>
                <a:latin typeface="Times New Roman"/>
                <a:ea typeface="Times New Roman"/>
              </a:endParaRPr>
            </a:p>
          </p:txBody>
        </p:sp>
        <p:sp>
          <p:nvSpPr>
            <p:cNvPr id="109" name="Rectangle 1656"/>
            <p:cNvSpPr>
              <a:spLocks noChangeArrowheads="1"/>
            </p:cNvSpPr>
            <p:nvPr/>
          </p:nvSpPr>
          <p:spPr bwMode="auto">
            <a:xfrm>
              <a:off x="342900" y="12573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3</a:t>
              </a:r>
              <a:endParaRPr lang="be-BY" sz="1200">
                <a:effectLst/>
                <a:latin typeface="Times New Roman"/>
                <a:ea typeface="Times New Roman"/>
              </a:endParaRPr>
            </a:p>
          </p:txBody>
        </p:sp>
        <p:sp>
          <p:nvSpPr>
            <p:cNvPr id="110" name="Rectangle 1658"/>
            <p:cNvSpPr>
              <a:spLocks noChangeArrowheads="1"/>
            </p:cNvSpPr>
            <p:nvPr/>
          </p:nvSpPr>
          <p:spPr bwMode="auto">
            <a:xfrm>
              <a:off x="342900" y="9144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7</a:t>
              </a:r>
              <a:endParaRPr lang="be-BY" sz="1200">
                <a:effectLst/>
                <a:latin typeface="Times New Roman"/>
                <a:ea typeface="Times New Roman"/>
              </a:endParaRPr>
            </a:p>
          </p:txBody>
        </p:sp>
        <p:sp>
          <p:nvSpPr>
            <p:cNvPr id="111" name="Rectangle 1661"/>
            <p:cNvSpPr>
              <a:spLocks noChangeArrowheads="1"/>
            </p:cNvSpPr>
            <p:nvPr/>
          </p:nvSpPr>
          <p:spPr bwMode="auto">
            <a:xfrm>
              <a:off x="342900" y="571500"/>
              <a:ext cx="3429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9</a:t>
              </a:r>
              <a:endParaRPr lang="be-BY" sz="1200">
                <a:effectLst/>
                <a:latin typeface="Times New Roman"/>
                <a:ea typeface="Times New Roman"/>
              </a:endParaRPr>
            </a:p>
          </p:txBody>
        </p:sp>
        <p:sp>
          <p:nvSpPr>
            <p:cNvPr id="112" name="Rectangle 1662"/>
            <p:cNvSpPr>
              <a:spLocks noChangeArrowheads="1"/>
            </p:cNvSpPr>
            <p:nvPr/>
          </p:nvSpPr>
          <p:spPr bwMode="auto">
            <a:xfrm>
              <a:off x="342900" y="162560"/>
              <a:ext cx="342900" cy="4089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200" b="1">
                  <a:effectLst/>
                  <a:latin typeface="Times New Roman"/>
                  <a:ea typeface="Times New Roman"/>
                </a:rPr>
                <a:t>8</a:t>
              </a:r>
              <a:endParaRPr lang="be-BY" sz="1200">
                <a:effectLst/>
                <a:latin typeface="Times New Roman"/>
                <a:ea typeface="Times New Roman"/>
              </a:endParaRPr>
            </a:p>
          </p:txBody>
        </p:sp>
        <p:sp>
          <p:nvSpPr>
            <p:cNvPr id="113" name="Oval 1670"/>
            <p:cNvSpPr>
              <a:spLocks noChangeArrowheads="1"/>
            </p:cNvSpPr>
            <p:nvPr/>
          </p:nvSpPr>
          <p:spPr bwMode="auto">
            <a:xfrm>
              <a:off x="2057400" y="76574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sz="1800" b="1" dirty="0" smtClean="0">
                  <a:solidFill>
                    <a:schemeClr val="bg1"/>
                  </a:solidFill>
                  <a:effectLst/>
                  <a:latin typeface="Times New Roman"/>
                  <a:ea typeface="Times New Roman"/>
                </a:rPr>
                <a:t>5</a:t>
              </a:r>
              <a:endParaRPr lang="be-BY" sz="1200" dirty="0">
                <a:solidFill>
                  <a:schemeClr val="bg1"/>
                </a:solidFill>
                <a:effectLst/>
                <a:latin typeface="Times New Roman"/>
                <a:ea typeface="Times New Roman"/>
              </a:endParaRPr>
            </a:p>
          </p:txBody>
        </p:sp>
        <p:cxnSp>
          <p:nvCxnSpPr>
            <p:cNvPr id="114" name="AutoShape 1671"/>
            <p:cNvCxnSpPr>
              <a:cxnSpLocks noChangeShapeType="1"/>
              <a:stCxn id="95" idx="4"/>
              <a:endCxn id="96" idx="0"/>
            </p:cNvCxnSpPr>
            <p:nvPr/>
          </p:nvCxnSpPr>
          <p:spPr bwMode="auto">
            <a:xfrm>
              <a:off x="2286635" y="586105"/>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5" name="AutoShape 1672"/>
            <p:cNvCxnSpPr>
              <a:cxnSpLocks noChangeShapeType="1"/>
            </p:cNvCxnSpPr>
            <p:nvPr/>
          </p:nvCxnSpPr>
          <p:spPr bwMode="auto">
            <a:xfrm>
              <a:off x="2514600" y="342900"/>
              <a:ext cx="635" cy="4229100"/>
            </a:xfrm>
            <a:prstGeom prst="curvedConnector3">
              <a:avLst>
                <a:gd name="adj1" fmla="val 2212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 name="AutoShape 1674"/>
            <p:cNvCxnSpPr>
              <a:cxnSpLocks noChangeShapeType="1"/>
              <a:stCxn id="96" idx="6"/>
              <a:endCxn id="100" idx="6"/>
            </p:cNvCxnSpPr>
            <p:nvPr/>
          </p:nvCxnSpPr>
          <p:spPr bwMode="auto">
            <a:xfrm>
              <a:off x="2529205" y="1143635"/>
              <a:ext cx="635" cy="3429000"/>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7" name="AutoShape 1675"/>
            <p:cNvCxnSpPr>
              <a:cxnSpLocks noChangeShapeType="1"/>
              <a:stCxn id="96" idx="2"/>
              <a:endCxn id="99" idx="2"/>
            </p:cNvCxnSpPr>
            <p:nvPr/>
          </p:nvCxnSpPr>
          <p:spPr bwMode="auto">
            <a:xfrm rot="10800000" flipH="1" flipV="1">
              <a:off x="2043430" y="1143635"/>
              <a:ext cx="635" cy="2513965"/>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 name="AutoShape 1676"/>
            <p:cNvCxnSpPr>
              <a:cxnSpLocks noChangeShapeType="1"/>
              <a:stCxn id="99" idx="4"/>
              <a:endCxn id="100" idx="0"/>
            </p:cNvCxnSpPr>
            <p:nvPr/>
          </p:nvCxnSpPr>
          <p:spPr bwMode="auto">
            <a:xfrm>
              <a:off x="2286635" y="3900170"/>
              <a:ext cx="635" cy="42926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9" name="AutoShape 1678"/>
            <p:cNvCxnSpPr>
              <a:cxnSpLocks noChangeShapeType="1"/>
              <a:stCxn id="99" idx="2"/>
              <a:endCxn id="113" idx="2"/>
            </p:cNvCxnSpPr>
            <p:nvPr/>
          </p:nvCxnSpPr>
          <p:spPr bwMode="auto">
            <a:xfrm rot="10800000" flipH="1" flipV="1">
              <a:off x="2043430" y="3657600"/>
              <a:ext cx="635" cy="4229100"/>
            </a:xfrm>
            <a:prstGeom prst="curvedConnector3">
              <a:avLst>
                <a:gd name="adj1" fmla="val -338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 name="AutoShape 1679"/>
            <p:cNvCxnSpPr>
              <a:cxnSpLocks noChangeShapeType="1"/>
              <a:stCxn id="98" idx="4"/>
              <a:endCxn id="99" idx="0"/>
            </p:cNvCxnSpPr>
            <p:nvPr/>
          </p:nvCxnSpPr>
          <p:spPr bwMode="auto">
            <a:xfrm>
              <a:off x="2286000" y="29857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1" name="Oval 1680"/>
            <p:cNvSpPr>
              <a:spLocks noChangeArrowheads="1"/>
            </p:cNvSpPr>
            <p:nvPr/>
          </p:nvSpPr>
          <p:spPr bwMode="auto">
            <a:xfrm>
              <a:off x="2057400" y="6971665"/>
              <a:ext cx="457835" cy="457835"/>
            </a:xfrm>
            <a:prstGeom prst="ellipse">
              <a:avLst/>
            </a:prstGeom>
            <a:solidFill>
              <a:srgbClr val="000000"/>
            </a:solidFill>
            <a:ln w="28575">
              <a:solidFill>
                <a:srgbClr val="000000"/>
              </a:solidFill>
              <a:round/>
              <a:headEnd/>
              <a:tailEnd/>
            </a:ln>
          </p:spPr>
          <p:txBody>
            <a:bodyPr rot="0" vert="horz" wrap="square" lIns="91440" tIns="45720" rIns="91440" bIns="45720" anchor="t" anchorCtr="0" upright="1">
              <a:noAutofit/>
            </a:bodyPr>
            <a:lstStyle/>
            <a:p>
              <a:pPr algn="ctr">
                <a:spcAft>
                  <a:spcPts val="0"/>
                </a:spcAft>
              </a:pPr>
              <a:r>
                <a:rPr lang="en-US" b="1" dirty="0" smtClean="0">
                  <a:solidFill>
                    <a:schemeClr val="bg1"/>
                  </a:solidFill>
                  <a:effectLst/>
                  <a:latin typeface="Times New Roman"/>
                  <a:ea typeface="Times New Roman"/>
                </a:rPr>
                <a:t>2</a:t>
              </a:r>
              <a:endParaRPr lang="be-BY" b="1" dirty="0">
                <a:solidFill>
                  <a:schemeClr val="bg1"/>
                </a:solidFill>
                <a:effectLst/>
                <a:latin typeface="Times New Roman"/>
                <a:ea typeface="Times New Roman"/>
              </a:endParaRPr>
            </a:p>
          </p:txBody>
        </p:sp>
        <p:cxnSp>
          <p:nvCxnSpPr>
            <p:cNvPr id="122" name="AutoShape 1681"/>
            <p:cNvCxnSpPr>
              <a:cxnSpLocks noChangeShapeType="1"/>
              <a:stCxn id="100" idx="6"/>
              <a:endCxn id="121" idx="6"/>
            </p:cNvCxnSpPr>
            <p:nvPr/>
          </p:nvCxnSpPr>
          <p:spPr bwMode="auto">
            <a:xfrm>
              <a:off x="2529205" y="4572635"/>
              <a:ext cx="635" cy="2628265"/>
            </a:xfrm>
            <a:prstGeom prst="curvedConnector3">
              <a:avLst>
                <a:gd name="adj1" fmla="val 3370000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3" name="AutoShape 1682"/>
            <p:cNvCxnSpPr>
              <a:cxnSpLocks noChangeShapeType="1"/>
              <a:stCxn id="100" idx="4"/>
              <a:endCxn id="101" idx="0"/>
            </p:cNvCxnSpPr>
            <p:nvPr/>
          </p:nvCxnSpPr>
          <p:spPr bwMode="auto">
            <a:xfrm>
              <a:off x="2286635" y="4815205"/>
              <a:ext cx="635" cy="42799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 name="AutoShape 1683"/>
            <p:cNvCxnSpPr>
              <a:cxnSpLocks noChangeShapeType="1"/>
              <a:stCxn id="101" idx="4"/>
              <a:endCxn id="102" idx="0"/>
            </p:cNvCxnSpPr>
            <p:nvPr/>
          </p:nvCxnSpPr>
          <p:spPr bwMode="auto">
            <a:xfrm>
              <a:off x="2286635" y="5728970"/>
              <a:ext cx="635" cy="4286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5" name="AutoShape 1684"/>
            <p:cNvCxnSpPr>
              <a:cxnSpLocks noChangeShapeType="1"/>
              <a:stCxn id="102" idx="4"/>
              <a:endCxn id="121" idx="0"/>
            </p:cNvCxnSpPr>
            <p:nvPr/>
          </p:nvCxnSpPr>
          <p:spPr bwMode="auto">
            <a:xfrm>
              <a:off x="2286635" y="6643370"/>
              <a:ext cx="635" cy="3143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6" name="AutoShape 1685"/>
            <p:cNvCxnSpPr>
              <a:cxnSpLocks noChangeShapeType="1"/>
              <a:stCxn id="121" idx="4"/>
              <a:endCxn id="113" idx="0"/>
            </p:cNvCxnSpPr>
            <p:nvPr/>
          </p:nvCxnSpPr>
          <p:spPr bwMode="auto">
            <a:xfrm>
              <a:off x="2286635" y="7443470"/>
              <a:ext cx="635" cy="20002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cxnSp>
        <p:nvCxnSpPr>
          <p:cNvPr id="127" name="Прямая соединительная линия 126"/>
          <p:cNvCxnSpPr/>
          <p:nvPr/>
        </p:nvCxnSpPr>
        <p:spPr>
          <a:xfrm>
            <a:off x="5403329" y="-27384"/>
            <a:ext cx="0" cy="68617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Прямая соединительная линия 127"/>
          <p:cNvCxnSpPr/>
          <p:nvPr/>
        </p:nvCxnSpPr>
        <p:spPr>
          <a:xfrm>
            <a:off x="36512" y="3257813"/>
            <a:ext cx="532757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897977" y="2773002"/>
            <a:ext cx="428322" cy="369332"/>
          </a:xfrm>
          <a:prstGeom prst="rect">
            <a:avLst/>
          </a:prstGeom>
          <a:noFill/>
        </p:spPr>
        <p:txBody>
          <a:bodyPr wrap="none" rtlCol="0">
            <a:spAutoFit/>
          </a:bodyPr>
          <a:lstStyle/>
          <a:p>
            <a:r>
              <a:rPr lang="en-US" dirty="0" smtClean="0">
                <a:solidFill>
                  <a:schemeClr val="accent6"/>
                </a:solidFill>
              </a:rPr>
              <a:t>18</a:t>
            </a:r>
            <a:endParaRPr lang="be-BY" dirty="0">
              <a:solidFill>
                <a:schemeClr val="accent6"/>
              </a:solidFill>
            </a:endParaRPr>
          </a:p>
        </p:txBody>
      </p:sp>
      <p:sp>
        <p:nvSpPr>
          <p:cNvPr id="133" name="TextBox 132"/>
          <p:cNvSpPr txBox="1"/>
          <p:nvPr/>
        </p:nvSpPr>
        <p:spPr>
          <a:xfrm>
            <a:off x="4824504" y="6381328"/>
            <a:ext cx="428322" cy="369332"/>
          </a:xfrm>
          <a:prstGeom prst="rect">
            <a:avLst/>
          </a:prstGeom>
          <a:noFill/>
        </p:spPr>
        <p:txBody>
          <a:bodyPr wrap="none" rtlCol="0">
            <a:spAutoFit/>
          </a:bodyPr>
          <a:lstStyle/>
          <a:p>
            <a:r>
              <a:rPr lang="en-US" dirty="0" smtClean="0">
                <a:solidFill>
                  <a:schemeClr val="accent6"/>
                </a:solidFill>
              </a:rPr>
              <a:t>19</a:t>
            </a:r>
            <a:endParaRPr lang="be-BY" dirty="0">
              <a:solidFill>
                <a:schemeClr val="accent6"/>
              </a:solidFill>
            </a:endParaRPr>
          </a:p>
        </p:txBody>
      </p:sp>
      <p:sp>
        <p:nvSpPr>
          <p:cNvPr id="134" name="TextBox 133"/>
          <p:cNvSpPr txBox="1"/>
          <p:nvPr/>
        </p:nvSpPr>
        <p:spPr>
          <a:xfrm>
            <a:off x="8604448" y="6381328"/>
            <a:ext cx="428322" cy="369332"/>
          </a:xfrm>
          <a:prstGeom prst="rect">
            <a:avLst/>
          </a:prstGeom>
          <a:noFill/>
        </p:spPr>
        <p:txBody>
          <a:bodyPr wrap="none" rtlCol="0">
            <a:spAutoFit/>
          </a:bodyPr>
          <a:lstStyle/>
          <a:p>
            <a:r>
              <a:rPr lang="en-US" dirty="0" smtClean="0">
                <a:solidFill>
                  <a:schemeClr val="accent6"/>
                </a:solidFill>
              </a:rPr>
              <a:t>20</a:t>
            </a:r>
            <a:endParaRPr lang="be-BY" dirty="0">
              <a:solidFill>
                <a:schemeClr val="accent6"/>
              </a:solidFill>
            </a:endParaRPr>
          </a:p>
        </p:txBody>
      </p:sp>
    </p:spTree>
    <p:extLst>
      <p:ext uri="{BB962C8B-B14F-4D97-AF65-F5344CB8AC3E}">
        <p14:creationId xmlns:p14="http://schemas.microsoft.com/office/powerpoint/2010/main" val="31519144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1412776"/>
            <a:ext cx="9084616" cy="4000389"/>
          </a:xfrm>
          <a:prstGeom prst="rect">
            <a:avLst/>
          </a:prstGeom>
        </p:spPr>
      </p:pic>
    </p:spTree>
    <p:extLst>
      <p:ext uri="{BB962C8B-B14F-4D97-AF65-F5344CB8AC3E}">
        <p14:creationId xmlns:p14="http://schemas.microsoft.com/office/powerpoint/2010/main" val="15400102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256" y="1340768"/>
            <a:ext cx="8902002" cy="3903608"/>
          </a:xfrm>
          <a:prstGeom prst="rect">
            <a:avLst/>
          </a:prstGeom>
        </p:spPr>
      </p:pic>
    </p:spTree>
    <p:extLst>
      <p:ext uri="{BB962C8B-B14F-4D97-AF65-F5344CB8AC3E}">
        <p14:creationId xmlns:p14="http://schemas.microsoft.com/office/powerpoint/2010/main" val="4267907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267744" y="2423322"/>
            <a:ext cx="5924843" cy="4434678"/>
          </a:xfrm>
          <a:prstGeom prst="rect">
            <a:avLst/>
          </a:prstGeom>
        </p:spPr>
      </p:pic>
      <p:sp>
        <p:nvSpPr>
          <p:cNvPr id="6" name="Прямоугольник 5"/>
          <p:cNvSpPr/>
          <p:nvPr/>
        </p:nvSpPr>
        <p:spPr>
          <a:xfrm>
            <a:off x="251520" y="819449"/>
            <a:ext cx="8892480" cy="1569660"/>
          </a:xfrm>
          <a:prstGeom prst="rect">
            <a:avLst/>
          </a:prstGeom>
        </p:spPr>
        <p:txBody>
          <a:bodyPr wrap="square">
            <a:spAutoFit/>
          </a:bodyPr>
          <a:lstStyle/>
          <a:p>
            <a:pPr indent="323850" algn="just">
              <a:spcAft>
                <a:spcPts val="0"/>
              </a:spcAft>
            </a:pPr>
            <a:r>
              <a:rPr lang="en-US" sz="2400" b="1" i="1" dirty="0" smtClean="0">
                <a:latin typeface="Times New Roman" panose="02020603050405020304" pitchFamily="18" charset="0"/>
                <a:ea typeface="Times New Roman" panose="02020603050405020304" pitchFamily="18" charset="0"/>
              </a:rPr>
              <a:t>BFS</a:t>
            </a:r>
            <a:r>
              <a:rPr lang="ru-RU" sz="2400" b="1" i="1" dirty="0">
                <a:latin typeface="Times New Roman" panose="02020603050405020304" pitchFamily="18" charset="0"/>
                <a:ea typeface="Times New Roman" panose="02020603050405020304" pitchFamily="18" charset="0"/>
              </a:rPr>
              <a:t>-дерево</a:t>
            </a:r>
            <a:r>
              <a:rPr lang="ru-RU" sz="2400" dirty="0">
                <a:latin typeface="Times New Roman" panose="02020603050405020304" pitchFamily="18" charset="0"/>
                <a:ea typeface="Times New Roman" panose="02020603050405020304" pitchFamily="18" charset="0"/>
              </a:rPr>
              <a:t> – это дерево, множество вершин которого является подмножеством вершин исходного графа, связанных дугами в порядке их посещения (в соответствии с массивом </a:t>
            </a:r>
            <a:r>
              <a:rPr lang="en-US" sz="2400" b="1" dirty="0">
                <a:latin typeface="Times New Roman" panose="02020603050405020304" pitchFamily="18" charset="0"/>
                <a:ea typeface="Times New Roman" panose="02020603050405020304" pitchFamily="18" charset="0"/>
              </a:rPr>
              <a:t>P</a:t>
            </a:r>
            <a:r>
              <a:rPr lang="ru-RU" sz="2400" dirty="0">
                <a:latin typeface="Times New Roman" panose="02020603050405020304" pitchFamily="18" charset="0"/>
                <a:ea typeface="Times New Roman" panose="02020603050405020304" pitchFamily="18" charset="0"/>
              </a:rPr>
              <a:t>), а корнем – стартовая вершина.  </a:t>
            </a:r>
            <a:endParaRPr lang="be-BY"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15914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a:srcRect r="62138"/>
          <a:stretch/>
        </p:blipFill>
        <p:spPr>
          <a:xfrm>
            <a:off x="251520" y="332656"/>
            <a:ext cx="4072597" cy="4666050"/>
          </a:xfrm>
          <a:prstGeom prst="rect">
            <a:avLst/>
          </a:prstGeom>
        </p:spPr>
      </p:pic>
      <p:pic>
        <p:nvPicPr>
          <p:cNvPr id="5" name="Объект 4"/>
          <p:cNvPicPr>
            <a:picLocks noGrp="1" noChangeAspect="1"/>
          </p:cNvPicPr>
          <p:nvPr>
            <p:ph idx="4294967295"/>
          </p:nvPr>
        </p:nvPicPr>
        <p:blipFill rotWithShape="1">
          <a:blip r:embed="rId2"/>
          <a:srcRect l="58896"/>
          <a:stretch/>
        </p:blipFill>
        <p:spPr>
          <a:xfrm>
            <a:off x="4427984" y="2191950"/>
            <a:ext cx="4421259" cy="4666050"/>
          </a:xfrm>
          <a:prstGeom prst="rect">
            <a:avLst/>
          </a:prstGeom>
        </p:spPr>
      </p:pic>
    </p:spTree>
    <p:extLst>
      <p:ext uri="{BB962C8B-B14F-4D97-AF65-F5344CB8AC3E}">
        <p14:creationId xmlns:p14="http://schemas.microsoft.com/office/powerpoint/2010/main" val="277925404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4"/>
          <p:cNvPicPr>
            <a:picLocks noGrp="1" noChangeAspect="1"/>
          </p:cNvPicPr>
          <p:nvPr>
            <p:ph idx="4294967295"/>
          </p:nvPr>
        </p:nvPicPr>
        <p:blipFill rotWithShape="1">
          <a:blip r:embed="rId2"/>
          <a:srcRect t="-500" r="60046" b="500"/>
          <a:stretch/>
        </p:blipFill>
        <p:spPr>
          <a:xfrm>
            <a:off x="0" y="260648"/>
            <a:ext cx="4388460" cy="4691132"/>
          </a:xfrm>
          <a:prstGeom prst="rect">
            <a:avLst/>
          </a:prstGeom>
        </p:spPr>
      </p:pic>
      <p:pic>
        <p:nvPicPr>
          <p:cNvPr id="5" name="Объект 4"/>
          <p:cNvPicPr>
            <a:picLocks noGrp="1" noChangeAspect="1"/>
          </p:cNvPicPr>
          <p:nvPr>
            <p:ph idx="4294967295"/>
          </p:nvPr>
        </p:nvPicPr>
        <p:blipFill rotWithShape="1">
          <a:blip r:embed="rId2"/>
          <a:srcRect l="61513" r="-43"/>
          <a:stretch/>
        </p:blipFill>
        <p:spPr>
          <a:xfrm>
            <a:off x="4644008" y="2158619"/>
            <a:ext cx="4232030" cy="4691132"/>
          </a:xfrm>
          <a:prstGeom prst="rect">
            <a:avLst/>
          </a:prstGeom>
        </p:spPr>
      </p:pic>
    </p:spTree>
    <p:extLst>
      <p:ext uri="{BB962C8B-B14F-4D97-AF65-F5344CB8AC3E}">
        <p14:creationId xmlns:p14="http://schemas.microsoft.com/office/powerpoint/2010/main" val="2589370727"/>
      </p:ext>
    </p:extLst>
  </p:cSld>
  <p:clrMapOvr>
    <a:masterClrMapping/>
  </p:clrMapOvr>
  <p:transition spd="slow">
    <p:push dir="u"/>
  </p:transition>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484</TotalTime>
  <Words>1588</Words>
  <Application>Microsoft Office PowerPoint</Application>
  <PresentationFormat>Экран (4:3)</PresentationFormat>
  <Paragraphs>511</Paragraphs>
  <Slides>44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44</vt:i4>
      </vt:variant>
    </vt:vector>
  </HeadingPairs>
  <TitlesOfParts>
    <vt:vector size="48" baseType="lpstr">
      <vt:lpstr>Georgia</vt:lpstr>
      <vt:lpstr>Times New Roman</vt:lpstr>
      <vt:lpstr>Trebuchet MS</vt:lpstr>
      <vt:lpstr>Воздушный 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ПРОГРАММИРОВАНИЕ</dc:title>
  <dc:creator>Brakovich</dc:creator>
  <cp:lastModifiedBy>Brakovich</cp:lastModifiedBy>
  <cp:revision>45</cp:revision>
  <dcterms:created xsi:type="dcterms:W3CDTF">2010-12-02T13:55:43Z</dcterms:created>
  <dcterms:modified xsi:type="dcterms:W3CDTF">2015-04-08T08:44:39Z</dcterms:modified>
</cp:coreProperties>
</file>