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12.05.2016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_________Microsoft_Word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emf"/><Relationship Id="rId4" Type="http://schemas.openxmlformats.org/officeDocument/2006/relationships/package" Target="../embeddings/_________Microsoft_Word2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_________Microsoft_Word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7.emf"/><Relationship Id="rId4" Type="http://schemas.openxmlformats.org/officeDocument/2006/relationships/package" Target="../embeddings/_________Microsoft_Word4.docx"/><Relationship Id="rId9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Word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8964488" cy="5184576"/>
          </a:xfrm>
        </p:spPr>
        <p:txBody>
          <a:bodyPr>
            <a:noAutofit/>
          </a:bodyPr>
          <a:lstStyle/>
          <a:p>
            <a:r>
              <a:rPr lang="ru-RU" sz="2400" dirty="0" smtClean="0"/>
              <a:t>Цель: освоение теоретических основ и практических навыков решения задач линейного программирования.</a:t>
            </a:r>
          </a:p>
          <a:p>
            <a:endParaRPr lang="ru-RU" sz="2400" dirty="0"/>
          </a:p>
          <a:p>
            <a:r>
              <a:rPr lang="ru-RU" sz="2400" dirty="0" smtClean="0"/>
              <a:t>Задачи: </a:t>
            </a:r>
          </a:p>
          <a:p>
            <a:pPr marL="1165225" indent="-1120775">
              <a:buNone/>
            </a:pPr>
            <a:r>
              <a:rPr lang="ru-RU" sz="2400" dirty="0"/>
              <a:t>	</a:t>
            </a:r>
            <a:r>
              <a:rPr lang="ru-RU" sz="2400" dirty="0" smtClean="0"/>
              <a:t>- изучение сущности задач линейного программирования;</a:t>
            </a:r>
          </a:p>
          <a:p>
            <a:pPr marL="1207008" lvl="4" indent="0">
              <a:buNone/>
            </a:pPr>
            <a:r>
              <a:rPr lang="ru-RU" sz="2400" dirty="0" smtClean="0"/>
              <a:t> - овладение навыками построения математической модели задачи </a:t>
            </a:r>
            <a:r>
              <a:rPr lang="ru-RU" sz="2400" dirty="0"/>
              <a:t>линейного программирования</a:t>
            </a:r>
            <a:r>
              <a:rPr lang="ru-RU" sz="2400" dirty="0" smtClean="0"/>
              <a:t>;</a:t>
            </a:r>
          </a:p>
          <a:p>
            <a:pPr marL="1207008" lvl="4" indent="0">
              <a:buNone/>
            </a:pPr>
            <a:r>
              <a:rPr lang="ru-RU" sz="2400" dirty="0" smtClean="0"/>
              <a:t>- изучение геометрического метода решения </a:t>
            </a:r>
            <a:r>
              <a:rPr lang="ru-RU" sz="2400" dirty="0"/>
              <a:t>задач линейного программирования</a:t>
            </a:r>
            <a:r>
              <a:rPr lang="ru-RU" sz="2400" dirty="0" smtClean="0"/>
              <a:t>;</a:t>
            </a:r>
          </a:p>
          <a:p>
            <a:pPr marL="1207008" lvl="4" indent="0">
              <a:buNone/>
            </a:pPr>
            <a:r>
              <a:rPr lang="ru-RU" sz="2400" dirty="0"/>
              <a:t>- изучение </a:t>
            </a:r>
            <a:r>
              <a:rPr lang="ru-RU" sz="2400" dirty="0" smtClean="0"/>
              <a:t>симплекс метода </a:t>
            </a:r>
            <a:r>
              <a:rPr lang="ru-RU" sz="2400" dirty="0"/>
              <a:t>решения задач линейного программирования;</a:t>
            </a:r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 smtClean="0"/>
              <a:t>  </a:t>
            </a:r>
            <a:endParaRPr lang="be-BY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9632" y="131355"/>
            <a:ext cx="651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</a:rPr>
              <a:t>Линейное программирование </a:t>
            </a:r>
            <a:endParaRPr lang="be-BY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3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188640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Преобразование задачи  в стандартную форму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76470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dirty="0">
                <a:solidFill>
                  <a:srgbClr val="FF0000"/>
                </a:solidFill>
              </a:rPr>
              <a:t>Пример: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353641"/>
              </p:ext>
            </p:extLst>
          </p:nvPr>
        </p:nvGraphicFramePr>
        <p:xfrm>
          <a:off x="2369019" y="640142"/>
          <a:ext cx="4618951" cy="61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Формула" r:id="rId3" imgW="1536480" imgH="203040" progId="Equation.3">
                  <p:embed/>
                </p:oleObj>
              </mc:Choice>
              <mc:Fallback>
                <p:oleObj name="Формула" r:id="rId3" imgW="153648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019" y="640142"/>
                        <a:ext cx="4618951" cy="618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70805"/>
              </p:ext>
            </p:extLst>
          </p:nvPr>
        </p:nvGraphicFramePr>
        <p:xfrm>
          <a:off x="438897" y="1533981"/>
          <a:ext cx="3701055" cy="247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Формула" r:id="rId5" imgW="1295280" imgH="863280" progId="Equation.3">
                  <p:embed/>
                </p:oleObj>
              </mc:Choice>
              <mc:Fallback>
                <p:oleObj name="Формула" r:id="rId5" imgW="129528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97" y="1533981"/>
                        <a:ext cx="3701055" cy="247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29999"/>
              </p:ext>
            </p:extLst>
          </p:nvPr>
        </p:nvGraphicFramePr>
        <p:xfrm>
          <a:off x="4572000" y="2060848"/>
          <a:ext cx="450452" cy="58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Формула" r:id="rId7" imgW="228501" imgH="291973" progId="Equation.3">
                  <p:embed/>
                </p:oleObj>
              </mc:Choice>
              <mc:Fallback>
                <p:oleObj name="Формула" r:id="rId7" imgW="228501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848"/>
                        <a:ext cx="450452" cy="581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37526" y="2165687"/>
            <a:ext cx="4050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- свободная переменная (без ограничений).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0040" y="4221088"/>
            <a:ext cx="8388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Свободную переменную можно представить как разность двух неотрицательных переменных: </a:t>
            </a:r>
            <a:endParaRPr lang="be-BY" sz="200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17200"/>
              </p:ext>
            </p:extLst>
          </p:nvPr>
        </p:nvGraphicFramePr>
        <p:xfrm>
          <a:off x="2195736" y="5157192"/>
          <a:ext cx="4921037" cy="66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Формула" r:id="rId9" imgW="1688760" imgH="228600" progId="Equation.3">
                  <p:embed/>
                </p:oleObj>
              </mc:Choice>
              <mc:Fallback>
                <p:oleObj name="Формула" r:id="rId9" imgW="16887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157192"/>
                        <a:ext cx="4921037" cy="661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843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5514"/>
              </p:ext>
            </p:extLst>
          </p:nvPr>
        </p:nvGraphicFramePr>
        <p:xfrm>
          <a:off x="3059832" y="2985524"/>
          <a:ext cx="1729819" cy="56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Формула" r:id="rId3" imgW="711200" imgH="228600" progId="Equation.3">
                  <p:embed/>
                </p:oleObj>
              </mc:Choice>
              <mc:Fallback>
                <p:oleObj name="Формула" r:id="rId3" imgW="711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85524"/>
                        <a:ext cx="1729819" cy="562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21619"/>
              </p:ext>
            </p:extLst>
          </p:nvPr>
        </p:nvGraphicFramePr>
        <p:xfrm>
          <a:off x="5868144" y="2978954"/>
          <a:ext cx="144642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Формула" r:id="rId5" imgW="583947" imgH="228501" progId="Equation.3">
                  <p:embed/>
                </p:oleObj>
              </mc:Choice>
              <mc:Fallback>
                <p:oleObj name="Формула" r:id="rId5" imgW="583947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978954"/>
                        <a:ext cx="1446422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689" y="528245"/>
            <a:ext cx="87251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Далее выполним следующие действия: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1. Вычтем из левой части первого неравенства дополнительную переменную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ru-RU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и затем умножим все неравенство на -1, для того, чтобы правая часть неравенства стала положительной.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2. Добавим дополнительную переменную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ru-RU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к левой части второго неравенства.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ea typeface="Times New Roman" pitchFamily="18" charset="0"/>
                <a:cs typeface="Arial" pitchFamily="34" charset="0"/>
              </a:rPr>
              <a:t>3. Т.к</a:t>
            </a:r>
            <a:r>
              <a:rPr lang="ru-RU" sz="2000" dirty="0">
                <a:ea typeface="Times New Roman" pitchFamily="18" charset="0"/>
                <a:cs typeface="Arial" pitchFamily="34" charset="0"/>
              </a:rPr>
              <a:t>. третье ограничение изначально записано в виде равенства, то оставляем его без изменений.</a:t>
            </a:r>
            <a:endParaRPr lang="be-BY" sz="2000" dirty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689" y="3068960"/>
            <a:ext cx="84370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4. Выполняем замену                    , где                  во всех ограничениях и целевой функции.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583303"/>
              </p:ext>
            </p:extLst>
          </p:nvPr>
        </p:nvGraphicFramePr>
        <p:xfrm>
          <a:off x="1331640" y="4509120"/>
          <a:ext cx="6799842" cy="7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Формула" r:id="rId7" imgW="1904760" imgH="228600" progId="Equation.3">
                  <p:embed/>
                </p:oleObj>
              </mc:Choice>
              <mc:Fallback>
                <p:oleObj name="Формула" r:id="rId7" imgW="19047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509120"/>
                        <a:ext cx="6799842" cy="792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67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26913"/>
              </p:ext>
            </p:extLst>
          </p:nvPr>
        </p:nvGraphicFramePr>
        <p:xfrm>
          <a:off x="179512" y="764704"/>
          <a:ext cx="8563850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Формула" r:id="rId3" imgW="2400120" imgH="965160" progId="Equation.3">
                  <p:embed/>
                </p:oleObj>
              </mc:Choice>
              <mc:Fallback>
                <p:oleObj name="Формула" r:id="rId3" imgW="240012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64704"/>
                        <a:ext cx="8563850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32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7704" y="188640"/>
            <a:ext cx="5248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Определение базисных решений 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3" y="980728"/>
            <a:ext cx="8859313" cy="394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00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79849"/>
              </p:ext>
            </p:extLst>
          </p:nvPr>
        </p:nvGraphicFramePr>
        <p:xfrm>
          <a:off x="1322774" y="83333"/>
          <a:ext cx="4041571" cy="6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Формула" r:id="rId3" imgW="1218960" imgH="203040" progId="Equation.3">
                  <p:embed/>
                </p:oleObj>
              </mc:Choice>
              <mc:Fallback>
                <p:oleObj name="Формула" r:id="rId3" imgW="12189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774" y="83333"/>
                        <a:ext cx="4041571" cy="681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62462"/>
              </p:ext>
            </p:extLst>
          </p:nvPr>
        </p:nvGraphicFramePr>
        <p:xfrm>
          <a:off x="5508104" y="65123"/>
          <a:ext cx="2318642" cy="265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Формула" r:id="rId5" imgW="939600" imgH="1079280" progId="Equation.3">
                  <p:embed/>
                </p:oleObj>
              </mc:Choice>
              <mc:Fallback>
                <p:oleObj name="Формула" r:id="rId5" imgW="939600" imgH="1079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65123"/>
                        <a:ext cx="2318642" cy="2659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65123"/>
            <a:ext cx="114326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Пример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526079"/>
              </p:ext>
            </p:extLst>
          </p:nvPr>
        </p:nvGraphicFramePr>
        <p:xfrm>
          <a:off x="971600" y="3140968"/>
          <a:ext cx="6936663" cy="64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Формула" r:id="rId7" imgW="2222280" imgH="203040" progId="Equation.3">
                  <p:embed/>
                </p:oleObj>
              </mc:Choice>
              <mc:Fallback>
                <p:oleObj name="Формула" r:id="rId7" imgW="22222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140968"/>
                        <a:ext cx="6936663" cy="644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03189"/>
              </p:ext>
            </p:extLst>
          </p:nvPr>
        </p:nvGraphicFramePr>
        <p:xfrm>
          <a:off x="1577975" y="3860800"/>
          <a:ext cx="601662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Формула" r:id="rId9" imgW="2311200" imgH="1079280" progId="Equation.3">
                  <p:embed/>
                </p:oleObj>
              </mc:Choice>
              <mc:Fallback>
                <p:oleObj name="Формула" r:id="rId9" imgW="2311200" imgH="1079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860800"/>
                        <a:ext cx="6016625" cy="2808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017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86587"/>
              </p:ext>
            </p:extLst>
          </p:nvPr>
        </p:nvGraphicFramePr>
        <p:xfrm>
          <a:off x="323528" y="260648"/>
          <a:ext cx="8465657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Document" r:id="rId4" imgW="6083722" imgH="1914782" progId="Word.Document.12">
                  <p:embed/>
                </p:oleObj>
              </mc:Choice>
              <mc:Fallback>
                <p:oleObj name="Document" r:id="rId4" imgW="6083722" imgH="1914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260648"/>
                        <a:ext cx="8465657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05395"/>
              </p:ext>
            </p:extLst>
          </p:nvPr>
        </p:nvGraphicFramePr>
        <p:xfrm>
          <a:off x="611560" y="3645024"/>
          <a:ext cx="874440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Document" r:id="rId7" imgW="6083722" imgH="1802868" progId="Word.Document.12">
                  <p:embed/>
                </p:oleObj>
              </mc:Choice>
              <mc:Fallback>
                <p:oleObj name="Document" r:id="rId7" imgW="6083722" imgH="180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3645024"/>
                        <a:ext cx="8744408" cy="25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01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44841"/>
              </p:ext>
            </p:extLst>
          </p:nvPr>
        </p:nvGraphicFramePr>
        <p:xfrm>
          <a:off x="179512" y="73003"/>
          <a:ext cx="8694458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Document" r:id="rId4" imgW="6083722" imgH="1914782" progId="Word.Document.12">
                  <p:embed/>
                </p:oleObj>
              </mc:Choice>
              <mc:Fallback>
                <p:oleObj name="Document" r:id="rId4" imgW="6083722" imgH="1914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73003"/>
                        <a:ext cx="8694458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56138"/>
              </p:ext>
            </p:extLst>
          </p:nvPr>
        </p:nvGraphicFramePr>
        <p:xfrm>
          <a:off x="179512" y="4121696"/>
          <a:ext cx="8637164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Document" r:id="rId7" imgW="6083722" imgH="1927377" progId="Word.Document.12">
                  <p:embed/>
                </p:oleObj>
              </mc:Choice>
              <mc:Fallback>
                <p:oleObj name="Document" r:id="rId7" imgW="6083722" imgH="19273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512" y="4121696"/>
                        <a:ext cx="8637164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3"/>
            <a:ext cx="7704856" cy="14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11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7165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61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375"/>
            <a:ext cx="8964488" cy="474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553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" y="195001"/>
            <a:ext cx="894551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0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-180528" y="764704"/>
            <a:ext cx="8424936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ru-RU" sz="3200" dirty="0" smtClean="0"/>
          </a:p>
          <a:p>
            <a:pPr marL="1165225" indent="-1120775">
              <a:buNone/>
            </a:pPr>
            <a:r>
              <a:rPr lang="ru-RU" sz="3200" dirty="0"/>
              <a:t>	</a:t>
            </a:r>
            <a:r>
              <a:rPr lang="ru-RU" sz="3200" dirty="0" smtClean="0"/>
              <a:t>1. Сущность задач линейного программирования;</a:t>
            </a:r>
          </a:p>
          <a:p>
            <a:pPr marL="1207008" lvl="4" indent="0">
              <a:buNone/>
            </a:pPr>
            <a:r>
              <a:rPr lang="ru-RU" sz="3200" dirty="0" smtClean="0"/>
              <a:t>2. Построение математической модели задачи </a:t>
            </a:r>
            <a:r>
              <a:rPr lang="ru-RU" sz="3200" dirty="0"/>
              <a:t>линейного программирования</a:t>
            </a:r>
            <a:r>
              <a:rPr lang="ru-RU" sz="3200" dirty="0" smtClean="0"/>
              <a:t>;</a:t>
            </a:r>
          </a:p>
          <a:p>
            <a:pPr marL="1207008" lvl="4" indent="0">
              <a:buNone/>
            </a:pPr>
            <a:r>
              <a:rPr lang="ru-RU" sz="3200" dirty="0" smtClean="0"/>
              <a:t>3. Геометрический метод решения </a:t>
            </a:r>
            <a:r>
              <a:rPr lang="ru-RU" sz="3200" dirty="0"/>
              <a:t>задач линейного программирования</a:t>
            </a:r>
            <a:r>
              <a:rPr lang="ru-RU" sz="3200" dirty="0" smtClean="0"/>
              <a:t>;</a:t>
            </a:r>
          </a:p>
          <a:p>
            <a:pPr marL="1207008" lvl="4" indent="0">
              <a:buNone/>
            </a:pPr>
            <a:r>
              <a:rPr lang="ru-RU" sz="3200" dirty="0" smtClean="0"/>
              <a:t>4. Симплекс метод </a:t>
            </a:r>
            <a:r>
              <a:rPr lang="ru-RU" sz="3200" dirty="0"/>
              <a:t>решения задач линейного </a:t>
            </a:r>
            <a:r>
              <a:rPr lang="ru-RU" sz="3200" dirty="0" smtClean="0"/>
              <a:t>программирования.</a:t>
            </a: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r>
              <a:rPr lang="ru-RU" sz="3200" dirty="0" smtClean="0"/>
              <a:t>  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362689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8639"/>
            <a:ext cx="8830705" cy="640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475656" y="573325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211960" y="5661248"/>
            <a:ext cx="216024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e-BY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247964" y="5790051"/>
            <a:ext cx="1440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88640"/>
            <a:ext cx="880525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24115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391511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8" y="306435"/>
            <a:ext cx="901891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348880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21)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58152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71168" cy="463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вал 1"/>
          <p:cNvSpPr/>
          <p:nvPr/>
        </p:nvSpPr>
        <p:spPr>
          <a:xfrm>
            <a:off x="5724128" y="357301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648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Линейное программирование </a:t>
            </a:r>
            <a:endParaRPr lang="be-BY" sz="3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881425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Сущность ЛП состоит в нахождении </a:t>
            </a:r>
            <a:r>
              <a:rPr lang="ru-RU" sz="2400" dirty="0" smtClean="0"/>
              <a:t>наибольшего </a:t>
            </a:r>
            <a:r>
              <a:rPr lang="ru-RU" sz="2400" dirty="0"/>
              <a:t>или наименьшего значения некоторой функции при определенном наборе ограничений, налагаемых на </a:t>
            </a:r>
            <a:r>
              <a:rPr lang="ru-RU" sz="2400" dirty="0" smtClean="0"/>
              <a:t>аргументы. </a:t>
            </a:r>
            <a:endParaRPr lang="be-BY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636912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ЛП </a:t>
            </a:r>
            <a:r>
              <a:rPr lang="ru-RU" sz="2400" dirty="0" smtClean="0"/>
              <a:t>– </a:t>
            </a:r>
            <a:r>
              <a:rPr lang="ru-RU" sz="2400" dirty="0"/>
              <a:t>это метод математического моделирования, разработанный для оптимизации использования ограниченных ресурсов. При этом целевые функции и ограничения строго линейны.</a:t>
            </a:r>
            <a:endParaRPr lang="be-BY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509120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Математическая модель любой задачи </a:t>
            </a:r>
            <a:r>
              <a:rPr lang="ru-RU" sz="2400" dirty="0" smtClean="0"/>
              <a:t>ЛП </a:t>
            </a:r>
            <a:r>
              <a:rPr lang="ru-RU" sz="2400" dirty="0"/>
              <a:t>включает в себя: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переменные</a:t>
            </a:r>
            <a:r>
              <a:rPr lang="ru-RU" sz="2400" dirty="0"/>
              <a:t>, которые следует определить;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целевую </a:t>
            </a:r>
            <a:r>
              <a:rPr lang="ru-RU" sz="2400" dirty="0"/>
              <a:t>функцию, подлежащую оптимизации;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систему </a:t>
            </a:r>
            <a:r>
              <a:rPr lang="ru-RU" sz="2400" dirty="0"/>
              <a:t>ограничений в форме линейных уравнений и неравенств.</a:t>
            </a:r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9344" y="19244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Пример</a:t>
            </a:r>
            <a:endParaRPr lang="be-BY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5176"/>
              </p:ext>
            </p:extLst>
          </p:nvPr>
        </p:nvGraphicFramePr>
        <p:xfrm>
          <a:off x="120650" y="836613"/>
          <a:ext cx="9001125" cy="497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Document" r:id="rId4" imgW="6083722" imgH="3716570" progId="Word.Document.12">
                  <p:embed/>
                </p:oleObj>
              </mc:Choice>
              <mc:Fallback>
                <p:oleObj name="Document" r:id="rId4" imgW="6083722" imgH="3716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650" y="836613"/>
                        <a:ext cx="9001125" cy="497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6375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2703"/>
              </p:ext>
            </p:extLst>
          </p:nvPr>
        </p:nvGraphicFramePr>
        <p:xfrm>
          <a:off x="2267744" y="2132856"/>
          <a:ext cx="3816424" cy="43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Формула" r:id="rId3" imgW="939600" imgH="1079280" progId="Equation.3">
                  <p:embed/>
                </p:oleObj>
              </mc:Choice>
              <mc:Fallback>
                <p:oleObj name="Формула" r:id="rId3" imgW="939600" imgH="1079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32856"/>
                        <a:ext cx="3816424" cy="437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95536" y="1651"/>
            <a:ext cx="849694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dirty="0">
                <a:solidFill>
                  <a:srgbClr val="FF0000"/>
                </a:solidFill>
              </a:rPr>
              <a:t>Математическая модель </a:t>
            </a:r>
          </a:p>
          <a:p>
            <a:r>
              <a:rPr lang="ru-RU" sz="2600" dirty="0"/>
              <a:t>х</a:t>
            </a:r>
            <a:r>
              <a:rPr lang="ru-RU" sz="2600" baseline="-25000" dirty="0"/>
              <a:t>1</a:t>
            </a:r>
            <a:r>
              <a:rPr lang="ru-RU" sz="2600" dirty="0"/>
              <a:t> – ежедневный объем производства черной краски;</a:t>
            </a:r>
          </a:p>
          <a:p>
            <a:r>
              <a:rPr lang="ru-RU" sz="2600" dirty="0"/>
              <a:t>х</a:t>
            </a:r>
            <a:r>
              <a:rPr lang="ru-RU" sz="2600" baseline="-25000" dirty="0"/>
              <a:t>2</a:t>
            </a:r>
            <a:r>
              <a:rPr lang="ru-RU" sz="2600" dirty="0"/>
              <a:t> – ежедневный объем производства синей краски.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99221"/>
              </p:ext>
            </p:extLst>
          </p:nvPr>
        </p:nvGraphicFramePr>
        <p:xfrm>
          <a:off x="2339752" y="1268760"/>
          <a:ext cx="389853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Формула" r:id="rId5" imgW="1218960" imgH="203040" progId="Equation.3">
                  <p:embed/>
                </p:oleObj>
              </mc:Choice>
              <mc:Fallback>
                <p:oleObj name="Формула" r:id="rId5" imgW="1218960" imgH="20304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268760"/>
                        <a:ext cx="3898530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932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188640"/>
            <a:ext cx="756084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50000"/>
              </a:lnSpc>
              <a:spcAft>
                <a:spcPts val="0"/>
              </a:spcAft>
              <a:buFont typeface="+mj-lt"/>
              <a:buAutoNum type="romanUcPeriod"/>
            </a:pPr>
            <a:r>
              <a:rPr lang="ru-RU" sz="2400" b="1" cap="all" dirty="0">
                <a:solidFill>
                  <a:srgbClr val="FF0000"/>
                </a:solidFill>
                <a:latin typeface="+mj-lt"/>
                <a:ea typeface="Times New Roman"/>
              </a:rPr>
              <a:t>Графическое решение ЗАДАЧИ ЛП</a:t>
            </a:r>
            <a:endParaRPr lang="be-BY" sz="2400" dirty="0">
              <a:solidFill>
                <a:srgbClr val="FF0000"/>
              </a:solidFill>
              <a:effectLst/>
              <a:latin typeface="+mj-lt"/>
              <a:ea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5289" y="1484784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Графический </a:t>
            </a:r>
            <a:r>
              <a:rPr lang="ru-RU" sz="2400" dirty="0" smtClean="0"/>
              <a:t>метод </a:t>
            </a:r>
            <a:r>
              <a:rPr lang="ru-RU" sz="2400" dirty="0"/>
              <a:t>решения задачи ЛП состоит из 2 этапов</a:t>
            </a:r>
            <a:r>
              <a:rPr lang="ru-RU" sz="2400" dirty="0" smtClean="0"/>
              <a:t>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построение </a:t>
            </a:r>
            <a:r>
              <a:rPr lang="ru-RU" sz="2400" dirty="0"/>
              <a:t>пространства допустимых решений, удовлетворяющих всем ограничениям </a:t>
            </a:r>
            <a:r>
              <a:rPr lang="ru-RU" sz="2400" dirty="0" smtClean="0"/>
              <a:t>модели;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нахождени</a:t>
            </a:r>
            <a:r>
              <a:rPr lang="ru-RU" sz="2400" dirty="0"/>
              <a:t>е</a:t>
            </a:r>
            <a:r>
              <a:rPr lang="ru-RU" sz="2400" dirty="0" smtClean="0"/>
              <a:t> </a:t>
            </a:r>
            <a:r>
              <a:rPr lang="ru-RU" sz="2400" dirty="0"/>
              <a:t>оптимального решения среди всех точек пространства допустимых решений.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392368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67544" y="260648"/>
            <a:ext cx="0" cy="6334435"/>
          </a:xfrm>
          <a:prstGeom prst="line">
            <a:avLst/>
          </a:prstGeom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97824" y="6309320"/>
            <a:ext cx="8334616" cy="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331640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195736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059832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923928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788024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652120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516216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95536" y="5445224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95536" y="4581128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95536" y="3789040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95536" y="2996952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95536" y="2204864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95536" y="1412776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44577" y="52605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2147036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44577" y="43964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3059832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be-BY" dirty="0"/>
          </a:p>
        </p:txBody>
      </p:sp>
      <p:sp>
        <p:nvSpPr>
          <p:cNvPr id="30" name="TextBox 29"/>
          <p:cNvSpPr txBox="1"/>
          <p:nvPr/>
        </p:nvSpPr>
        <p:spPr>
          <a:xfrm>
            <a:off x="44577" y="3604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be-BY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be-BY" dirty="0"/>
          </a:p>
        </p:txBody>
      </p:sp>
      <p:sp>
        <p:nvSpPr>
          <p:cNvPr id="32" name="TextBox 31"/>
          <p:cNvSpPr txBox="1"/>
          <p:nvPr/>
        </p:nvSpPr>
        <p:spPr>
          <a:xfrm>
            <a:off x="44577" y="2812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be-BY" dirty="0"/>
          </a:p>
        </p:txBody>
      </p:sp>
      <p:sp>
        <p:nvSpPr>
          <p:cNvPr id="33" name="TextBox 32"/>
          <p:cNvSpPr txBox="1"/>
          <p:nvPr/>
        </p:nvSpPr>
        <p:spPr>
          <a:xfrm>
            <a:off x="4735741" y="6391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be-BY" dirty="0"/>
          </a:p>
        </p:txBody>
      </p:sp>
      <p:sp>
        <p:nvSpPr>
          <p:cNvPr id="34" name="TextBox 33"/>
          <p:cNvSpPr txBox="1"/>
          <p:nvPr/>
        </p:nvSpPr>
        <p:spPr>
          <a:xfrm>
            <a:off x="5610228" y="64010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6496697" y="64104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44577" y="2020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44577" y="12281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be-BY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395536" y="620688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577" y="4360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8039997" y="631865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baseline="-25000" dirty="0" smtClean="0"/>
              <a:t>1</a:t>
            </a:r>
            <a:endParaRPr lang="be-BY" sz="28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-20782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i="1" baseline="-25000" dirty="0" smtClean="0"/>
              <a:t>2</a:t>
            </a:r>
            <a:endParaRPr lang="be-BY" sz="2800" baseline="-25000" dirty="0"/>
          </a:p>
        </p:txBody>
      </p:sp>
      <p:cxnSp>
        <p:nvCxnSpPr>
          <p:cNvPr id="46" name="Прямая соединительная линия 45"/>
          <p:cNvCxnSpPr>
            <a:stCxn id="28" idx="1"/>
          </p:cNvCxnSpPr>
          <p:nvPr/>
        </p:nvCxnSpPr>
        <p:spPr>
          <a:xfrm>
            <a:off x="44577" y="4581128"/>
            <a:ext cx="660536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26459"/>
              </p:ext>
            </p:extLst>
          </p:nvPr>
        </p:nvGraphicFramePr>
        <p:xfrm>
          <a:off x="5526088" y="4581525"/>
          <a:ext cx="1079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Формула" r:id="rId3" imgW="380880" imgH="203040" progId="Equation.3">
                  <p:embed/>
                </p:oleObj>
              </mc:Choice>
              <mc:Fallback>
                <p:oleObj name="Формула" r:id="rId3" imgW="380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6088" y="4581525"/>
                        <a:ext cx="1079500" cy="576263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Прямая со стрелкой 48"/>
          <p:cNvCxnSpPr/>
          <p:nvPr/>
        </p:nvCxnSpPr>
        <p:spPr>
          <a:xfrm flipV="1">
            <a:off x="7524328" y="5805264"/>
            <a:ext cx="0" cy="50405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467544" y="805354"/>
            <a:ext cx="50405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5292080" y="4581128"/>
            <a:ext cx="0" cy="43204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107504" y="2204864"/>
            <a:ext cx="3816424" cy="36004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3102631" y="2996952"/>
            <a:ext cx="317241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29663"/>
              </p:ext>
            </p:extLst>
          </p:nvPr>
        </p:nvGraphicFramePr>
        <p:xfrm>
          <a:off x="3923928" y="1772816"/>
          <a:ext cx="1971428" cy="56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Формула" r:id="rId5" imgW="711000" imgH="203040" progId="Equation.3">
                  <p:embed/>
                </p:oleObj>
              </mc:Choice>
              <mc:Fallback>
                <p:oleObj name="Формула" r:id="rId5" imgW="711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928" y="1772816"/>
                        <a:ext cx="1971428" cy="563265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Прямая соединительная линия 62"/>
          <p:cNvCxnSpPr/>
          <p:nvPr/>
        </p:nvCxnSpPr>
        <p:spPr>
          <a:xfrm>
            <a:off x="107504" y="3604374"/>
            <a:ext cx="6389193" cy="31462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4572000" y="5929347"/>
            <a:ext cx="216025" cy="30796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721614"/>
              </p:ext>
            </p:extLst>
          </p:nvPr>
        </p:nvGraphicFramePr>
        <p:xfrm>
          <a:off x="5310188" y="5516563"/>
          <a:ext cx="20335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Формула" r:id="rId7" imgW="698400" imgH="203040" progId="Equation.3">
                  <p:embed/>
                </p:oleObj>
              </mc:Choice>
              <mc:Fallback>
                <p:oleObj name="Формула" r:id="rId7" imgW="698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0188" y="5516563"/>
                        <a:ext cx="2033587" cy="59213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Прямая соединительная линия 69"/>
          <p:cNvCxnSpPr/>
          <p:nvPr/>
        </p:nvCxnSpPr>
        <p:spPr>
          <a:xfrm>
            <a:off x="156557" y="976082"/>
            <a:ext cx="3983399" cy="5625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3102631" y="5662246"/>
            <a:ext cx="400689" cy="30796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145176"/>
              </p:ext>
            </p:extLst>
          </p:nvPr>
        </p:nvGraphicFramePr>
        <p:xfrm>
          <a:off x="793750" y="1346200"/>
          <a:ext cx="2079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Формула" r:id="rId9" imgW="838080" imgH="203040" progId="Equation.3">
                  <p:embed/>
                </p:oleObj>
              </mc:Choice>
              <mc:Fallback>
                <p:oleObj name="Формула" r:id="rId9" imgW="838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3750" y="1346200"/>
                        <a:ext cx="2079625" cy="50323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Прямая соединительная линия 79"/>
          <p:cNvCxnSpPr/>
          <p:nvPr/>
        </p:nvCxnSpPr>
        <p:spPr>
          <a:xfrm>
            <a:off x="719572" y="5260558"/>
            <a:ext cx="0" cy="1048762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971600" y="4994392"/>
            <a:ext cx="0" cy="131066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1259632" y="4765794"/>
            <a:ext cx="0" cy="1539263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1566126" y="4581128"/>
            <a:ext cx="0" cy="1723929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1907704" y="4581128"/>
            <a:ext cx="0" cy="1737522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2226044" y="4653136"/>
            <a:ext cx="0" cy="1651921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2555776" y="4797152"/>
            <a:ext cx="0" cy="150790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2843808" y="4994392"/>
            <a:ext cx="0" cy="131066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>
            <a:off x="3112158" y="5177517"/>
            <a:ext cx="0" cy="1127540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419872" y="5618435"/>
            <a:ext cx="0" cy="69088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3707904" y="6057292"/>
            <a:ext cx="0" cy="24776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703549"/>
              </p:ext>
            </p:extLst>
          </p:nvPr>
        </p:nvGraphicFramePr>
        <p:xfrm>
          <a:off x="6158858" y="-20782"/>
          <a:ext cx="2949571" cy="337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Формула" r:id="rId11" imgW="939600" imgH="1079280" progId="Equation.3">
                  <p:embed/>
                </p:oleObj>
              </mc:Choice>
              <mc:Fallback>
                <p:oleObj name="Формула" r:id="rId11" imgW="939600" imgH="107928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858" y="-20782"/>
                        <a:ext cx="2949571" cy="3377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258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197824" y="6309320"/>
            <a:ext cx="8334616" cy="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467544" y="260648"/>
            <a:ext cx="0" cy="6334435"/>
          </a:xfrm>
          <a:prstGeom prst="line">
            <a:avLst/>
          </a:prstGeom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8854" y="631865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baseline="-25000" dirty="0" smtClean="0"/>
              <a:t>1</a:t>
            </a:r>
            <a:endParaRPr lang="be-BY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20782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i="1" baseline="-25000" dirty="0" smtClean="0"/>
              <a:t>2</a:t>
            </a:r>
            <a:endParaRPr lang="be-BY" sz="2800" baseline="-25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95736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139952" y="6245696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012160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812360" y="6225496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95536" y="4725144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02416" y="2996952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09296" y="1268760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47910"/>
              </p:ext>
            </p:extLst>
          </p:nvPr>
        </p:nvGraphicFramePr>
        <p:xfrm>
          <a:off x="6338026" y="70178"/>
          <a:ext cx="2604839" cy="43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Формула" r:id="rId3" imgW="1218960" imgH="203040" progId="Equation.3">
                  <p:embed/>
                </p:oleObj>
              </mc:Choice>
              <mc:Fallback>
                <p:oleObj name="Формула" r:id="rId3" imgW="1218960" imgH="20304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026" y="70178"/>
                        <a:ext cx="2604839" cy="432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95736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44577" y="4540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4139952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0" name="TextBox 19"/>
          <p:cNvSpPr txBox="1"/>
          <p:nvPr/>
        </p:nvSpPr>
        <p:spPr>
          <a:xfrm>
            <a:off x="44577" y="2812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6372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7812360" y="6395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44577" y="10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be-BY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12160" y="3717032"/>
            <a:ext cx="1800200" cy="259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139952" y="2996952"/>
            <a:ext cx="1872208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267744" y="2996952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67544" y="2996952"/>
            <a:ext cx="1813960" cy="1728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20733"/>
              </p:ext>
            </p:extLst>
          </p:nvPr>
        </p:nvGraphicFramePr>
        <p:xfrm>
          <a:off x="4883150" y="1084263"/>
          <a:ext cx="15113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Формула" r:id="rId5" imgW="698400" imgH="203040" progId="Equation.3">
                  <p:embed/>
                </p:oleObj>
              </mc:Choice>
              <mc:Fallback>
                <p:oleObj name="Формула" r:id="rId5" imgW="698400" imgH="203040" progId="Equation.3">
                  <p:embed/>
                  <p:pic>
                    <p:nvPicPr>
                      <p:cNvPr id="0" name="Объект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1084263"/>
                        <a:ext cx="1511300" cy="439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01664"/>
              </p:ext>
            </p:extLst>
          </p:nvPr>
        </p:nvGraphicFramePr>
        <p:xfrm>
          <a:off x="7299325" y="4881563"/>
          <a:ext cx="1830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Формула" r:id="rId7" imgW="838080" imgH="203040" progId="Equation.3">
                  <p:embed/>
                </p:oleObj>
              </mc:Choice>
              <mc:Fallback>
                <p:oleObj name="Формула" r:id="rId7" imgW="838080" imgH="203040" progId="Equation.3">
                  <p:embed/>
                  <p:pic>
                    <p:nvPicPr>
                      <p:cNvPr id="0" name="Объект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4881563"/>
                        <a:ext cx="1830388" cy="442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5202530" y="1556791"/>
            <a:ext cx="0" cy="1871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3" idx="1"/>
          </p:cNvCxnSpPr>
          <p:nvPr/>
        </p:nvCxnSpPr>
        <p:spPr>
          <a:xfrm flipH="1" flipV="1">
            <a:off x="6912261" y="5013176"/>
            <a:ext cx="374020" cy="904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3312" y="5702276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e-BY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3713" y="5714092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e-BY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508104" y="3861048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be-BY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3743690" y="309538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be-BY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2195736" y="309538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be-BY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3312" y="470232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endParaRPr lang="be-BY" sz="28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44578" y="1700808"/>
            <a:ext cx="4599430" cy="515719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0504" y="5252427"/>
            <a:ext cx="2430474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10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 flipV="1">
            <a:off x="553312" y="188640"/>
            <a:ext cx="5894371" cy="658822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0504" y="29815"/>
            <a:ext cx="2430474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+ 4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H="1" flipV="1">
            <a:off x="3203848" y="491480"/>
            <a:ext cx="5241390" cy="590411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5904366" y="3618602"/>
            <a:ext cx="261041" cy="2424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63" name="TextBox 62"/>
          <p:cNvSpPr txBox="1"/>
          <p:nvPr/>
        </p:nvSpPr>
        <p:spPr>
          <a:xfrm>
            <a:off x="6993210" y="3260883"/>
            <a:ext cx="1683474" cy="120032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1,5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21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000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1246931" y="404664"/>
            <a:ext cx="3199515" cy="269071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5451" y="1844824"/>
            <a:ext cx="160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Возрастание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be-BY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 flipH="1">
            <a:off x="6131645" y="3739826"/>
            <a:ext cx="86156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25621"/>
              </p:ext>
            </p:extLst>
          </p:nvPr>
        </p:nvGraphicFramePr>
        <p:xfrm>
          <a:off x="6643331" y="455128"/>
          <a:ext cx="2383232" cy="2729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Формула" r:id="rId9" imgW="939800" imgH="1079500" progId="Equation.3">
                  <p:embed/>
                </p:oleObj>
              </mc:Choice>
              <mc:Fallback>
                <p:oleObj name="Формула" r:id="rId9" imgW="939800" imgH="10795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331" y="455128"/>
                        <a:ext cx="2383232" cy="2729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494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62" grpId="0" animBg="1"/>
      <p:bldP spid="6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254920"/>
            <a:ext cx="3783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II.	</a:t>
            </a:r>
            <a:r>
              <a:rPr lang="be-BY" sz="2400" dirty="0">
                <a:solidFill>
                  <a:srgbClr val="FF0000"/>
                </a:solidFill>
              </a:rPr>
              <a:t>СИМПЛЕКС-МЕТОД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24744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Последовательность действий, выполняемых в </a:t>
            </a:r>
            <a:r>
              <a:rPr lang="ru-RU" sz="2400" dirty="0" smtClean="0"/>
              <a:t>симплекс-методе: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преобразование задачи в стандартную форму;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/>
              <a:t>находится начальное допустимое базисное решение</a:t>
            </a:r>
            <a:r>
              <a:rPr lang="ru-RU" sz="2400" dirty="0" smtClean="0"/>
              <a:t>;</a:t>
            </a:r>
            <a:endParaRPr lang="ru-RU" sz="2400" dirty="0"/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на </a:t>
            </a:r>
            <a:r>
              <a:rPr lang="ru-RU" sz="2400" dirty="0"/>
              <a:t>основе условия оптимальности определяется вводимая переменная. Если вводимых переменных нет, вычисления </a:t>
            </a:r>
            <a:r>
              <a:rPr lang="ru-RU" sz="2400" dirty="0" smtClean="0"/>
              <a:t>заканчиваются;</a:t>
            </a:r>
            <a:endParaRPr lang="ru-RU" sz="2400" dirty="0"/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на </a:t>
            </a:r>
            <a:r>
              <a:rPr lang="ru-RU" sz="2400" dirty="0"/>
              <a:t>основе условия допустимости выбирается исключаемая </a:t>
            </a:r>
            <a:r>
              <a:rPr lang="ru-RU" sz="2400" dirty="0" smtClean="0"/>
              <a:t>переменная;</a:t>
            </a:r>
            <a:endParaRPr lang="ru-RU" sz="2400" dirty="0"/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методом </a:t>
            </a:r>
            <a:r>
              <a:rPr lang="ru-RU" sz="2400" dirty="0"/>
              <a:t>Гаусса-</a:t>
            </a:r>
            <a:r>
              <a:rPr lang="ru-RU" sz="2400" dirty="0" err="1"/>
              <a:t>Жордана</a:t>
            </a:r>
            <a:r>
              <a:rPr lang="ru-RU" sz="2400" dirty="0"/>
              <a:t> вычисляется новое базисное </a:t>
            </a:r>
            <a:r>
              <a:rPr lang="ru-RU" sz="2400" dirty="0" smtClean="0"/>
              <a:t>решение</a:t>
            </a:r>
            <a:r>
              <a:rPr lang="en-US" sz="2400" dirty="0" smtClean="0"/>
              <a:t> </a:t>
            </a:r>
            <a:r>
              <a:rPr lang="ru-RU" sz="2400" dirty="0" smtClean="0"/>
              <a:t>и осуществляется переход </a:t>
            </a:r>
            <a:r>
              <a:rPr lang="ru-RU" sz="2400" dirty="0"/>
              <a:t>к </a:t>
            </a:r>
            <a:r>
              <a:rPr lang="ru-RU" sz="2400" dirty="0" smtClean="0"/>
              <a:t>пункту 3.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1964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725</TotalTime>
  <Words>379</Words>
  <Application>Microsoft Office PowerPoint</Application>
  <PresentationFormat>Экран (4:3)</PresentationFormat>
  <Paragraphs>93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Georgia</vt:lpstr>
      <vt:lpstr>Times New Roman</vt:lpstr>
      <vt:lpstr>Trebuchet MS</vt:lpstr>
      <vt:lpstr>Воздушный поток</vt:lpstr>
      <vt:lpstr>Document</vt:lpstr>
      <vt:lpstr>Формула</vt:lpstr>
      <vt:lpstr>Линейное программирование 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73</cp:revision>
  <dcterms:created xsi:type="dcterms:W3CDTF">2010-12-02T13:55:43Z</dcterms:created>
  <dcterms:modified xsi:type="dcterms:W3CDTF">2016-05-12T12:32:40Z</dcterms:modified>
</cp:coreProperties>
</file>