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27.05.2015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1" y="18864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Задачи нелинейного программирования</a:t>
            </a:r>
            <a:endParaRPr lang="be-BY" sz="3600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72816"/>
            <a:ext cx="8684229" cy="277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76672"/>
            <a:ext cx="8136904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ea typeface="Times New Roman"/>
                <a:cs typeface="Times New Roman"/>
              </a:rPr>
              <a:t>При этом могут быть разные случаи: </a:t>
            </a:r>
            <a:endParaRPr lang="be-BY" sz="24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ea typeface="Times New Roman"/>
                <a:cs typeface="Times New Roman"/>
              </a:rPr>
              <a:t>целевая функция – нелинейная, а ограничения – линейны; </a:t>
            </a:r>
            <a:endParaRPr lang="be-BY" sz="24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ea typeface="Times New Roman"/>
                <a:cs typeface="Times New Roman"/>
              </a:rPr>
              <a:t>целевая функция – линейная, а ограничения (хотя бы одно из них) – нелинейные;</a:t>
            </a:r>
            <a:endParaRPr lang="be-BY" sz="24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ea typeface="Times New Roman"/>
                <a:cs typeface="Times New Roman"/>
              </a:rPr>
              <a:t>целевая функция и ограничения нелинейные. </a:t>
            </a:r>
            <a:endParaRPr lang="ru-RU" sz="2400" dirty="0" smtClean="0"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endParaRPr lang="ru-RU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be-BY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ea typeface="Times New Roman"/>
                <a:cs typeface="Times New Roman"/>
              </a:rPr>
              <a:t>Задачи условной оптимизации нелинейного программирования бывают двух типов: когда в ограничениях (2) имеют </a:t>
            </a:r>
            <a:r>
              <a:rPr lang="ru-RU" sz="2400" dirty="0" smtClean="0">
                <a:ea typeface="Times New Roman"/>
                <a:cs typeface="Times New Roman"/>
              </a:rPr>
              <a:t>место: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ea typeface="Times New Roman"/>
                <a:cs typeface="Times New Roman"/>
              </a:rPr>
              <a:t>а</a:t>
            </a:r>
            <a:r>
              <a:rPr lang="ru-RU" sz="2400" dirty="0">
                <a:ea typeface="Times New Roman"/>
                <a:cs typeface="Times New Roman"/>
              </a:rPr>
              <a:t>) знаки равенства; </a:t>
            </a:r>
            <a:endParaRPr lang="ru-RU" sz="2400" dirty="0" smtClean="0">
              <a:ea typeface="Times New Roman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ea typeface="Times New Roman"/>
                <a:cs typeface="Times New Roman"/>
              </a:rPr>
              <a:t>б</a:t>
            </a:r>
            <a:r>
              <a:rPr lang="ru-RU" sz="2400" dirty="0">
                <a:ea typeface="Times New Roman"/>
                <a:cs typeface="Times New Roman"/>
              </a:rPr>
              <a:t>) знаки неравенства.</a:t>
            </a:r>
            <a:endParaRPr lang="be-BY" sz="24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633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692696"/>
            <a:ext cx="892899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ea typeface="Times New Roman"/>
                <a:cs typeface="Times New Roman"/>
              </a:rPr>
              <a:t>Среди большого числа вычислительных алгоритмов нелинейного программирования значительное место занимают: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различные варианты градиентных методов (метод проекции градиента, метод условного градиента и т. п.); 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методы штрафных функций;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методы барьерных функций;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метод модифицированных функций Лагранжа и др.</a:t>
            </a:r>
            <a:endParaRPr lang="be-BY" sz="28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744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31840" y="260648"/>
            <a:ext cx="3457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800" dirty="0" smtClean="0">
                <a:solidFill>
                  <a:srgbClr val="FF0000"/>
                </a:solidFill>
              </a:rPr>
              <a:t>Функция </a:t>
            </a:r>
            <a:r>
              <a:rPr lang="be-BY" sz="2800" dirty="0">
                <a:solidFill>
                  <a:srgbClr val="FF0000"/>
                </a:solidFill>
              </a:rPr>
              <a:t>Лагранжа: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293096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где </a:t>
            </a:r>
            <a:r>
              <a:rPr lang="ru-RU" sz="2800" i="1" dirty="0"/>
              <a:t>L</a:t>
            </a:r>
            <a:r>
              <a:rPr lang="ru-RU" sz="2800" dirty="0"/>
              <a:t>(</a:t>
            </a:r>
            <a:r>
              <a:rPr lang="ru-RU" sz="2800" i="1" dirty="0"/>
              <a:t>x</a:t>
            </a:r>
            <a:r>
              <a:rPr lang="ru-RU" sz="2800" dirty="0"/>
              <a:t>, λ) — </a:t>
            </a:r>
            <a:r>
              <a:rPr lang="ru-RU" sz="2800" dirty="0" err="1"/>
              <a:t>лагранжиан</a:t>
            </a:r>
            <a:r>
              <a:rPr lang="ru-RU" sz="2800" dirty="0"/>
              <a:t>; </a:t>
            </a:r>
            <a:r>
              <a:rPr lang="en-US" sz="2800" i="1" dirty="0" smtClean="0"/>
              <a:t>f</a:t>
            </a:r>
            <a:r>
              <a:rPr lang="ru-RU" sz="2800" dirty="0" smtClean="0"/>
              <a:t>(</a:t>
            </a:r>
            <a:r>
              <a:rPr lang="ru-RU" sz="2800" i="1" dirty="0" smtClean="0"/>
              <a:t>x</a:t>
            </a:r>
            <a:r>
              <a:rPr lang="ru-RU" sz="2800" dirty="0"/>
              <a:t>) — целевая функция; </a:t>
            </a:r>
            <a:r>
              <a:rPr lang="ru-RU" sz="2800" dirty="0" err="1"/>
              <a:t>λ</a:t>
            </a:r>
            <a:r>
              <a:rPr lang="ru-RU" sz="2800" i="1" baseline="-25000" dirty="0" err="1"/>
              <a:t>i</a:t>
            </a:r>
            <a:r>
              <a:rPr lang="ru-RU" sz="2800" dirty="0"/>
              <a:t> (</a:t>
            </a:r>
            <a:r>
              <a:rPr lang="ru-RU" sz="2800" i="1" dirty="0"/>
              <a:t>i</a:t>
            </a:r>
            <a:r>
              <a:rPr lang="ru-RU" sz="2800" dirty="0"/>
              <a:t> = 1, 2, ..., </a:t>
            </a:r>
            <a:r>
              <a:rPr lang="en-US" sz="2800" i="1" dirty="0" smtClean="0"/>
              <a:t>m</a:t>
            </a:r>
            <a:r>
              <a:rPr lang="ru-RU" sz="2800" dirty="0" smtClean="0"/>
              <a:t>) </a:t>
            </a:r>
            <a:r>
              <a:rPr lang="ru-RU" sz="2800" dirty="0"/>
              <a:t>– множители Лагранжа; </a:t>
            </a:r>
            <a:r>
              <a:rPr lang="en-US" sz="2800" i="1" dirty="0" smtClean="0"/>
              <a:t>m</a:t>
            </a:r>
            <a:r>
              <a:rPr lang="ru-RU" sz="2800" dirty="0" smtClean="0"/>
              <a:t> </a:t>
            </a:r>
            <a:r>
              <a:rPr lang="ru-RU" sz="2800" dirty="0"/>
              <a:t>— число ограничений </a:t>
            </a:r>
            <a:r>
              <a:rPr lang="el-GR" sz="2800" i="1" dirty="0" smtClean="0"/>
              <a:t>φ</a:t>
            </a:r>
            <a:r>
              <a:rPr lang="ru-RU" sz="2800" i="1" baseline="-25000" dirty="0" smtClean="0"/>
              <a:t>i</a:t>
            </a:r>
            <a:r>
              <a:rPr lang="ru-RU" sz="2800" dirty="0" smtClean="0"/>
              <a:t>(</a:t>
            </a:r>
            <a:r>
              <a:rPr lang="ru-RU" sz="2800" i="1" dirty="0" smtClean="0"/>
              <a:t>x</a:t>
            </a:r>
            <a:r>
              <a:rPr lang="ru-RU" sz="2800" dirty="0"/>
              <a:t>).</a:t>
            </a:r>
            <a:endParaRPr lang="be-BY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64896" cy="157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94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r="6734"/>
          <a:stretch/>
        </p:blipFill>
        <p:spPr>
          <a:xfrm>
            <a:off x="0" y="404664"/>
            <a:ext cx="8528189" cy="10801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628800"/>
            <a:ext cx="5544616" cy="151216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r="9480"/>
          <a:stretch/>
        </p:blipFill>
        <p:spPr>
          <a:xfrm>
            <a:off x="539552" y="3140968"/>
            <a:ext cx="7626253" cy="323434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75308"/>
            <a:ext cx="12538224" cy="79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9"/>
          <a:stretch/>
        </p:blipFill>
        <p:spPr bwMode="auto">
          <a:xfrm>
            <a:off x="6444208" y="398934"/>
            <a:ext cx="208398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29017" t="55970"/>
          <a:stretch/>
        </p:blipFill>
        <p:spPr>
          <a:xfrm>
            <a:off x="2123728" y="4951228"/>
            <a:ext cx="5980283" cy="14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1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Пример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ru-RU" sz="2400" dirty="0" smtClean="0"/>
              <a:t>Найти </a:t>
            </a:r>
            <a:r>
              <a:rPr lang="ru-RU" sz="2400" dirty="0"/>
              <a:t>точку условного экстремума функции </a:t>
            </a:r>
            <a:endParaRPr lang="be-BY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03289" y="1556792"/>
            <a:ext cx="3849390" cy="51777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59632" y="2492896"/>
            <a:ext cx="297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при ограничениях: </a:t>
            </a:r>
            <a:endParaRPr lang="be-BY" sz="24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747379" y="3284984"/>
            <a:ext cx="2972718" cy="14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188640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Составим функцию Лагранжа: </a:t>
            </a:r>
            <a:endParaRPr lang="be-BY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753" y="764704"/>
            <a:ext cx="9127247" cy="5760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1520" y="1741288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Продифференцируем ее по переменным</a:t>
            </a:r>
            <a:endParaRPr lang="be-BY" sz="24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96765" y="1689942"/>
            <a:ext cx="2717453" cy="51301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2606" y="2564904"/>
            <a:ext cx="8690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Приравнивая полученные выражения к нулю, получим следующую систему уравнений:</a:t>
            </a:r>
            <a:endParaRPr lang="be-BY" sz="2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204644" y="3395901"/>
            <a:ext cx="4455588" cy="33454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6845" y="3501008"/>
            <a:ext cx="2189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3512158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771" y="692696"/>
            <a:ext cx="7402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Из </a:t>
            </a:r>
            <a:r>
              <a:rPr lang="ru-RU" sz="2400" dirty="0" smtClean="0">
                <a:ea typeface="Calibri" pitchFamily="34" charset="0"/>
                <a:cs typeface="Times New Roman" pitchFamily="18" charset="0"/>
              </a:rPr>
              <a:t>первого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и третьего уравнений следует, что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1505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4" y="1154361"/>
            <a:ext cx="3278682" cy="54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9872" y="1196751"/>
            <a:ext cx="2074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; тогда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3839865" cy="21764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6150" y="4221088"/>
            <a:ext cx="5014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Решив данную систему, получим:</a:t>
            </a:r>
            <a:endParaRPr lang="be-BY" sz="2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4798996"/>
            <a:ext cx="3491140" cy="72008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5499150" y="4798996"/>
            <a:ext cx="238521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3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863</TotalTime>
  <Words>201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Symbol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75</cp:revision>
  <dcterms:created xsi:type="dcterms:W3CDTF">2010-12-02T13:55:43Z</dcterms:created>
  <dcterms:modified xsi:type="dcterms:W3CDTF">2015-05-27T08:36:27Z</dcterms:modified>
</cp:coreProperties>
</file>