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304" r:id="rId3"/>
    <p:sldId id="305" r:id="rId4"/>
    <p:sldId id="302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99" r:id="rId24"/>
    <p:sldId id="300" r:id="rId25"/>
    <p:sldId id="301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82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05.02.2016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05.02.2016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05.02.2016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05.02.2016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05.02.2016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05.02.2016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05.02.2016</a:t>
            </a:fld>
            <a:endParaRPr lang="be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05.02.2016</a:t>
            </a:fld>
            <a:endParaRPr lang="be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05.02.2016</a:t>
            </a:fld>
            <a:endParaRPr lang="be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05.02.2016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05.02.2016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C6C61C8-9B01-4390-BFEC-BFC4D09FF6CC}" type="datetimeFigureOut">
              <a:rPr lang="be-BY" smtClean="0"/>
              <a:t>05.02.2016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13.emf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21.emf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0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2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29.wmf"/><Relationship Id="rId3" Type="http://schemas.openxmlformats.org/officeDocument/2006/relationships/image" Target="../media/image31.emf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5" Type="http://schemas.openxmlformats.org/officeDocument/2006/relationships/image" Target="../media/image30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19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2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39552" y="4005064"/>
            <a:ext cx="86044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FF0000"/>
                </a:solidFill>
              </a:rPr>
              <a:t>КОМБИНАТОРНЫЕ  МЕТОДЫ   РЕШЕНИЯ   ОПТИМИЗАЦИОННЫХ ЗАДАЧ      </a:t>
            </a:r>
            <a:endParaRPr lang="be-BY" sz="2400" dirty="0">
              <a:solidFill>
                <a:srgbClr val="FF0000"/>
              </a:solidFill>
            </a:endParaRPr>
          </a:p>
          <a:p>
            <a:r>
              <a:rPr lang="ru-RU" sz="2400" b="1" dirty="0"/>
              <a:t> </a:t>
            </a:r>
            <a:endParaRPr lang="be-BY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620688"/>
            <a:ext cx="86044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6000" b="1" dirty="0" smtClean="0">
                <a:solidFill>
                  <a:srgbClr val="FF0000"/>
                </a:solidFill>
              </a:rPr>
              <a:t>МАТЕМАТИЧЕСКОЕ ПРОГРАММИРОВАНИЕ</a:t>
            </a:r>
          </a:p>
          <a:p>
            <a:pPr algn="ctr"/>
            <a:endParaRPr lang="ru-RU" sz="2400" dirty="0" smtClean="0">
              <a:solidFill>
                <a:srgbClr val="FF0000"/>
              </a:solidFill>
            </a:endParaRPr>
          </a:p>
          <a:p>
            <a:pPr algn="ctr"/>
            <a:endParaRPr lang="ru-RU" sz="2400" dirty="0">
              <a:solidFill>
                <a:srgbClr val="FF0000"/>
              </a:solidFill>
            </a:endParaRPr>
          </a:p>
          <a:p>
            <a:pPr algn="ctr"/>
            <a:endParaRPr lang="ru-RU" sz="2400" dirty="0" smtClean="0">
              <a:solidFill>
                <a:srgbClr val="FF0000"/>
              </a:solidFill>
            </a:endParaRPr>
          </a:p>
          <a:p>
            <a:pPr algn="ctr"/>
            <a:r>
              <a:rPr lang="ru-RU" sz="2400" dirty="0" smtClean="0">
                <a:solidFill>
                  <a:srgbClr val="FF0000"/>
                </a:solidFill>
              </a:rPr>
              <a:t>ЛЕКЦИЯ 2</a:t>
            </a:r>
            <a:endParaRPr lang="be-BY" sz="2400" dirty="0">
              <a:solidFill>
                <a:srgbClr val="FF0000"/>
              </a:solidFill>
            </a:endParaRPr>
          </a:p>
          <a:p>
            <a:r>
              <a:rPr lang="ru-RU" sz="2400" b="1" dirty="0"/>
              <a:t> </a:t>
            </a:r>
            <a:endParaRPr lang="be-BY" sz="2400" dirty="0"/>
          </a:p>
        </p:txBody>
      </p:sp>
    </p:spTree>
    <p:extLst>
      <p:ext uri="{BB962C8B-B14F-4D97-AF65-F5344CB8AC3E}">
        <p14:creationId xmlns:p14="http://schemas.microsoft.com/office/powerpoint/2010/main" val="40694178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43608" y="188640"/>
            <a:ext cx="6859343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// Combi.cpp      </a:t>
            </a:r>
          </a:p>
          <a:p>
            <a:r>
              <a:rPr lang="en-US" sz="2400" dirty="0">
                <a:solidFill>
                  <a:srgbClr val="0000FF"/>
                </a:solidFill>
              </a:rPr>
              <a:t>#include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 err="1">
                <a:solidFill>
                  <a:srgbClr val="A31515"/>
                </a:solidFill>
              </a:rPr>
              <a:t>stdafx.h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</a:p>
          <a:p>
            <a:r>
              <a:rPr lang="en-US" sz="2400" dirty="0">
                <a:solidFill>
                  <a:srgbClr val="0000FF"/>
                </a:solidFill>
              </a:rPr>
              <a:t>#include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 err="1">
                <a:solidFill>
                  <a:srgbClr val="A31515"/>
                </a:solidFill>
              </a:rPr>
              <a:t>Combi.h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</a:p>
          <a:p>
            <a:r>
              <a:rPr lang="en-US" sz="2400" dirty="0">
                <a:solidFill>
                  <a:srgbClr val="0000FF"/>
                </a:solidFill>
              </a:rPr>
              <a:t>#include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A31515"/>
                </a:solidFill>
              </a:rPr>
              <a:t>&lt;algorithm&gt;</a:t>
            </a:r>
          </a:p>
          <a:p>
            <a:r>
              <a:rPr lang="en-US" sz="2400" dirty="0">
                <a:solidFill>
                  <a:srgbClr val="0000FF"/>
                </a:solidFill>
              </a:rPr>
              <a:t>namespace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combi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be-BY" sz="2400" dirty="0">
                <a:solidFill>
                  <a:prstClr val="black"/>
                </a:solidFill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</a:rPr>
              <a:t>subset::subset(</a:t>
            </a:r>
            <a:r>
              <a:rPr lang="en-US" sz="2400" dirty="0">
                <a:solidFill>
                  <a:srgbClr val="0000FF"/>
                </a:solidFill>
              </a:rPr>
              <a:t>short</a:t>
            </a:r>
            <a:r>
              <a:rPr lang="en-US" sz="2400" dirty="0">
                <a:solidFill>
                  <a:prstClr val="black"/>
                </a:solidFill>
              </a:rPr>
              <a:t> n)          </a:t>
            </a:r>
          </a:p>
          <a:p>
            <a:r>
              <a:rPr lang="be-BY" sz="2400" dirty="0">
                <a:solidFill>
                  <a:prstClr val="black"/>
                </a:solidFill>
              </a:rPr>
              <a:t>  {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-&gt;n = n;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</a:t>
            </a:r>
            <a:r>
              <a:rPr lang="en-US" sz="2400" dirty="0" err="1">
                <a:solidFill>
                  <a:prstClr val="black"/>
                </a:solidFill>
              </a:rPr>
              <a:t>sset</a:t>
            </a:r>
            <a:r>
              <a:rPr lang="en-US" sz="2400" dirty="0">
                <a:solidFill>
                  <a:prstClr val="black"/>
                </a:solidFill>
              </a:rPr>
              <a:t> = </a:t>
            </a:r>
            <a:r>
              <a:rPr lang="en-US" sz="2400" dirty="0">
                <a:solidFill>
                  <a:srgbClr val="0000FF"/>
                </a:solidFill>
              </a:rPr>
              <a:t>new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short</a:t>
            </a:r>
            <a:r>
              <a:rPr lang="en-US" sz="2400" dirty="0">
                <a:solidFill>
                  <a:prstClr val="black"/>
                </a:solidFill>
              </a:rPr>
              <a:t>[n]; 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-&gt;reset();  </a:t>
            </a:r>
          </a:p>
          <a:p>
            <a:r>
              <a:rPr lang="be-BY" sz="2400" dirty="0">
                <a:solidFill>
                  <a:prstClr val="black"/>
                </a:solidFill>
              </a:rPr>
              <a:t>  };</a:t>
            </a:r>
          </a:p>
          <a:p>
            <a:r>
              <a:rPr lang="en-US" sz="2400" dirty="0">
                <a:solidFill>
                  <a:srgbClr val="0000FF"/>
                </a:solidFill>
              </a:rPr>
              <a:t>void</a:t>
            </a:r>
            <a:r>
              <a:rPr lang="en-US" sz="2400" dirty="0">
                <a:solidFill>
                  <a:prstClr val="black"/>
                </a:solidFill>
              </a:rPr>
              <a:t>  subset::reset()   </a:t>
            </a:r>
          </a:p>
          <a:p>
            <a:r>
              <a:rPr lang="be-BY" sz="2400" dirty="0">
                <a:solidFill>
                  <a:prstClr val="black"/>
                </a:solidFill>
              </a:rPr>
              <a:t>  {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</a:t>
            </a:r>
            <a:r>
              <a:rPr lang="en-US" sz="2400" dirty="0" err="1">
                <a:solidFill>
                  <a:prstClr val="black"/>
                </a:solidFill>
              </a:rPr>
              <a:t>sn</a:t>
            </a:r>
            <a:r>
              <a:rPr lang="en-US" sz="2400" dirty="0">
                <a:solidFill>
                  <a:prstClr val="black"/>
                </a:solidFill>
              </a:rPr>
              <a:t> = 0;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-&gt;mask = 0; </a:t>
            </a:r>
          </a:p>
          <a:p>
            <a:r>
              <a:rPr lang="be-BY" sz="2400" dirty="0">
                <a:solidFill>
                  <a:prstClr val="black"/>
                </a:solidFill>
              </a:rPr>
              <a:t>  }; </a:t>
            </a:r>
            <a:endParaRPr lang="be-BY" sz="2400" dirty="0"/>
          </a:p>
        </p:txBody>
      </p:sp>
    </p:spTree>
    <p:extLst>
      <p:ext uri="{BB962C8B-B14F-4D97-AF65-F5344CB8AC3E}">
        <p14:creationId xmlns:p14="http://schemas.microsoft.com/office/powerpoint/2010/main" val="38645828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67544" y="0"/>
            <a:ext cx="8064896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</a:rPr>
              <a:t>short</a:t>
            </a:r>
            <a:r>
              <a:rPr lang="en-US" sz="2200" dirty="0">
                <a:solidFill>
                  <a:prstClr val="black"/>
                </a:solidFill>
              </a:rPr>
              <a:t> subset::</a:t>
            </a:r>
            <a:r>
              <a:rPr lang="en-US" sz="2200" dirty="0" err="1">
                <a:solidFill>
                  <a:prstClr val="black"/>
                </a:solidFill>
              </a:rPr>
              <a:t>getfirst</a:t>
            </a:r>
            <a:r>
              <a:rPr lang="en-US" sz="2200" dirty="0">
                <a:solidFill>
                  <a:prstClr val="black"/>
                </a:solidFill>
              </a:rPr>
              <a:t>()   </a:t>
            </a:r>
          </a:p>
          <a:p>
            <a:r>
              <a:rPr lang="be-BY" sz="2200" dirty="0">
                <a:solidFill>
                  <a:prstClr val="black"/>
                </a:solidFill>
              </a:rPr>
              <a:t>  {</a:t>
            </a:r>
          </a:p>
          <a:p>
            <a:r>
              <a:rPr lang="en-US" sz="2200" dirty="0">
                <a:solidFill>
                  <a:prstClr val="black"/>
                </a:solidFill>
              </a:rPr>
              <a:t>    </a:t>
            </a:r>
            <a:r>
              <a:rPr lang="en-US" sz="2200" dirty="0">
                <a:solidFill>
                  <a:srgbClr val="0000FF"/>
                </a:solidFill>
              </a:rPr>
              <a:t>__int64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 err="1">
                <a:solidFill>
                  <a:prstClr val="black"/>
                </a:solidFill>
              </a:rPr>
              <a:t>buf</a:t>
            </a:r>
            <a:r>
              <a:rPr lang="en-US" sz="2200" dirty="0">
                <a:solidFill>
                  <a:prstClr val="black"/>
                </a:solidFill>
              </a:rPr>
              <a:t> = </a:t>
            </a:r>
            <a:r>
              <a:rPr lang="en-US" sz="2200" dirty="0">
                <a:solidFill>
                  <a:srgbClr val="0000FF"/>
                </a:solidFill>
              </a:rPr>
              <a:t>this</a:t>
            </a:r>
            <a:r>
              <a:rPr lang="en-US" sz="2200" dirty="0">
                <a:solidFill>
                  <a:prstClr val="black"/>
                </a:solidFill>
              </a:rPr>
              <a:t>-&gt;mask; </a:t>
            </a:r>
          </a:p>
          <a:p>
            <a:r>
              <a:rPr lang="en-US" sz="2200" dirty="0">
                <a:solidFill>
                  <a:prstClr val="black"/>
                </a:solidFill>
              </a:rPr>
              <a:t>    </a:t>
            </a:r>
            <a:r>
              <a:rPr lang="en-US" sz="2200" dirty="0">
                <a:solidFill>
                  <a:srgbClr val="0000FF"/>
                </a:solidFill>
              </a:rPr>
              <a:t>this</a:t>
            </a:r>
            <a:r>
              <a:rPr lang="en-US" sz="2200" dirty="0">
                <a:solidFill>
                  <a:prstClr val="black"/>
                </a:solidFill>
              </a:rPr>
              <a:t>-&gt;</a:t>
            </a:r>
            <a:r>
              <a:rPr lang="en-US" sz="2200" dirty="0" err="1">
                <a:solidFill>
                  <a:prstClr val="black"/>
                </a:solidFill>
              </a:rPr>
              <a:t>sn</a:t>
            </a:r>
            <a:r>
              <a:rPr lang="en-US" sz="2200" dirty="0">
                <a:solidFill>
                  <a:prstClr val="black"/>
                </a:solidFill>
              </a:rPr>
              <a:t> = 0;</a:t>
            </a:r>
          </a:p>
          <a:p>
            <a:r>
              <a:rPr lang="nn-NO" sz="2200" dirty="0">
                <a:solidFill>
                  <a:prstClr val="black"/>
                </a:solidFill>
              </a:rPr>
              <a:t>    </a:t>
            </a:r>
            <a:r>
              <a:rPr lang="nn-NO" sz="2200" dirty="0">
                <a:solidFill>
                  <a:srgbClr val="0000FF"/>
                </a:solidFill>
              </a:rPr>
              <a:t>for</a:t>
            </a:r>
            <a:r>
              <a:rPr lang="nn-NO" sz="2200" dirty="0">
                <a:solidFill>
                  <a:prstClr val="black"/>
                </a:solidFill>
              </a:rPr>
              <a:t> (</a:t>
            </a:r>
            <a:r>
              <a:rPr lang="nn-NO" sz="2200" dirty="0">
                <a:solidFill>
                  <a:srgbClr val="0000FF"/>
                </a:solidFill>
              </a:rPr>
              <a:t>short</a:t>
            </a:r>
            <a:r>
              <a:rPr lang="nn-NO" sz="2200" dirty="0">
                <a:solidFill>
                  <a:prstClr val="black"/>
                </a:solidFill>
              </a:rPr>
              <a:t> i = 0; i &lt; n; i++)</a:t>
            </a:r>
          </a:p>
          <a:p>
            <a:r>
              <a:rPr lang="be-BY" sz="2200" dirty="0">
                <a:solidFill>
                  <a:prstClr val="black"/>
                </a:solidFill>
              </a:rPr>
              <a:t>    </a:t>
            </a:r>
            <a:r>
              <a:rPr lang="be-BY" sz="2200" dirty="0" smtClean="0">
                <a:solidFill>
                  <a:prstClr val="black"/>
                </a:solidFill>
              </a:rPr>
              <a:t>{</a:t>
            </a:r>
            <a:r>
              <a:rPr lang="en-US" sz="2200" dirty="0" smtClean="0">
                <a:solidFill>
                  <a:prstClr val="black"/>
                </a:solidFill>
              </a:rPr>
              <a:t>     </a:t>
            </a:r>
            <a:r>
              <a:rPr lang="en-US" sz="2200" dirty="0">
                <a:solidFill>
                  <a:srgbClr val="0000FF"/>
                </a:solidFill>
              </a:rPr>
              <a:t>if</a:t>
            </a:r>
            <a:r>
              <a:rPr lang="en-US" sz="2200" dirty="0">
                <a:solidFill>
                  <a:prstClr val="black"/>
                </a:solidFill>
              </a:rPr>
              <a:t> (</a:t>
            </a:r>
            <a:r>
              <a:rPr lang="en-US" sz="2200" dirty="0" err="1">
                <a:solidFill>
                  <a:prstClr val="black"/>
                </a:solidFill>
              </a:rPr>
              <a:t>buf</a:t>
            </a:r>
            <a:r>
              <a:rPr lang="en-US" sz="2200" dirty="0">
                <a:solidFill>
                  <a:prstClr val="black"/>
                </a:solidFill>
              </a:rPr>
              <a:t> &amp; 0x1) </a:t>
            </a:r>
            <a:r>
              <a:rPr lang="en-US" sz="2200" dirty="0">
                <a:solidFill>
                  <a:srgbClr val="0000FF"/>
                </a:solidFill>
              </a:rPr>
              <a:t>this</a:t>
            </a:r>
            <a:r>
              <a:rPr lang="en-US" sz="2200" dirty="0">
                <a:solidFill>
                  <a:prstClr val="black"/>
                </a:solidFill>
              </a:rPr>
              <a:t>-&gt;</a:t>
            </a:r>
            <a:r>
              <a:rPr lang="en-US" sz="2200" dirty="0" err="1">
                <a:solidFill>
                  <a:prstClr val="black"/>
                </a:solidFill>
              </a:rPr>
              <a:t>sset</a:t>
            </a:r>
            <a:r>
              <a:rPr lang="en-US" sz="2200" dirty="0">
                <a:solidFill>
                  <a:prstClr val="black"/>
                </a:solidFill>
              </a:rPr>
              <a:t>[</a:t>
            </a:r>
            <a:r>
              <a:rPr lang="en-US" sz="2200" dirty="0">
                <a:solidFill>
                  <a:srgbClr val="0000FF"/>
                </a:solidFill>
              </a:rPr>
              <a:t>this</a:t>
            </a:r>
            <a:r>
              <a:rPr lang="en-US" sz="2200" dirty="0">
                <a:solidFill>
                  <a:prstClr val="black"/>
                </a:solidFill>
              </a:rPr>
              <a:t>-&gt;</a:t>
            </a:r>
            <a:r>
              <a:rPr lang="en-US" sz="2200" dirty="0" err="1">
                <a:solidFill>
                  <a:prstClr val="black"/>
                </a:solidFill>
              </a:rPr>
              <a:t>sn</a:t>
            </a:r>
            <a:r>
              <a:rPr lang="en-US" sz="2200" dirty="0">
                <a:solidFill>
                  <a:prstClr val="black"/>
                </a:solidFill>
              </a:rPr>
              <a:t>++] = i;  </a:t>
            </a:r>
          </a:p>
          <a:p>
            <a:r>
              <a:rPr lang="en-US" sz="2200" dirty="0" smtClean="0">
                <a:solidFill>
                  <a:prstClr val="black"/>
                </a:solidFill>
              </a:rPr>
              <a:t>   </a:t>
            </a:r>
            <a:r>
              <a:rPr lang="en-US" sz="2200" dirty="0" err="1">
                <a:solidFill>
                  <a:prstClr val="black"/>
                </a:solidFill>
              </a:rPr>
              <a:t>buf</a:t>
            </a:r>
            <a:r>
              <a:rPr lang="en-US" sz="2200" dirty="0">
                <a:solidFill>
                  <a:prstClr val="black"/>
                </a:solidFill>
              </a:rPr>
              <a:t> &gt;&gt;= 1; </a:t>
            </a:r>
            <a:r>
              <a:rPr lang="en-US" sz="2200" dirty="0" smtClean="0">
                <a:solidFill>
                  <a:prstClr val="black"/>
                </a:solidFill>
              </a:rPr>
              <a:t>                 </a:t>
            </a:r>
            <a:r>
              <a:rPr lang="be-BY" sz="2200" dirty="0" smtClean="0">
                <a:solidFill>
                  <a:prstClr val="black"/>
                </a:solidFill>
              </a:rPr>
              <a:t> </a:t>
            </a:r>
            <a:r>
              <a:rPr lang="be-BY" sz="2200" dirty="0">
                <a:solidFill>
                  <a:prstClr val="black"/>
                </a:solidFill>
              </a:rPr>
              <a:t>}</a:t>
            </a:r>
          </a:p>
          <a:p>
            <a:r>
              <a:rPr lang="en-US" sz="2200" dirty="0">
                <a:solidFill>
                  <a:prstClr val="black"/>
                </a:solidFill>
              </a:rPr>
              <a:t>    </a:t>
            </a:r>
            <a:r>
              <a:rPr lang="en-US" sz="2200" dirty="0">
                <a:solidFill>
                  <a:srgbClr val="0000FF"/>
                </a:solidFill>
              </a:rPr>
              <a:t>return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>
                <a:solidFill>
                  <a:srgbClr val="0000FF"/>
                </a:solidFill>
              </a:rPr>
              <a:t>this</a:t>
            </a:r>
            <a:r>
              <a:rPr lang="en-US" sz="2200" dirty="0">
                <a:solidFill>
                  <a:prstClr val="black"/>
                </a:solidFill>
              </a:rPr>
              <a:t>-&gt;</a:t>
            </a:r>
            <a:r>
              <a:rPr lang="en-US" sz="2200" dirty="0" err="1">
                <a:solidFill>
                  <a:prstClr val="black"/>
                </a:solidFill>
              </a:rPr>
              <a:t>sn</a:t>
            </a:r>
            <a:r>
              <a:rPr lang="en-US" sz="2200" dirty="0">
                <a:solidFill>
                  <a:prstClr val="black"/>
                </a:solidFill>
              </a:rPr>
              <a:t>;   </a:t>
            </a:r>
          </a:p>
          <a:p>
            <a:r>
              <a:rPr lang="be-BY" sz="2200" dirty="0">
                <a:solidFill>
                  <a:prstClr val="black"/>
                </a:solidFill>
              </a:rPr>
              <a:t>  };</a:t>
            </a:r>
          </a:p>
          <a:p>
            <a:r>
              <a:rPr lang="en-US" sz="2200" dirty="0">
                <a:solidFill>
                  <a:srgbClr val="0000FF"/>
                </a:solidFill>
              </a:rPr>
              <a:t>short</a:t>
            </a:r>
            <a:r>
              <a:rPr lang="en-US" sz="2200" dirty="0">
                <a:solidFill>
                  <a:prstClr val="black"/>
                </a:solidFill>
              </a:rPr>
              <a:t> subset::</a:t>
            </a:r>
            <a:r>
              <a:rPr lang="en-US" sz="2200" dirty="0" err="1">
                <a:solidFill>
                  <a:prstClr val="black"/>
                </a:solidFill>
              </a:rPr>
              <a:t>getnext</a:t>
            </a:r>
            <a:r>
              <a:rPr lang="en-US" sz="2200" dirty="0">
                <a:solidFill>
                  <a:prstClr val="black"/>
                </a:solidFill>
              </a:rPr>
              <a:t>()   </a:t>
            </a:r>
          </a:p>
          <a:p>
            <a:r>
              <a:rPr lang="be-BY" sz="2200" dirty="0">
                <a:solidFill>
                  <a:prstClr val="black"/>
                </a:solidFill>
              </a:rPr>
              <a:t>  {</a:t>
            </a:r>
          </a:p>
          <a:p>
            <a:r>
              <a:rPr lang="en-US" sz="2200" dirty="0">
                <a:solidFill>
                  <a:prstClr val="black"/>
                </a:solidFill>
              </a:rPr>
              <a:t>    </a:t>
            </a:r>
            <a:r>
              <a:rPr lang="en-US" sz="2200" dirty="0" err="1">
                <a:solidFill>
                  <a:srgbClr val="0000FF"/>
                </a:solidFill>
              </a:rPr>
              <a:t>int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 err="1">
                <a:solidFill>
                  <a:prstClr val="black"/>
                </a:solidFill>
              </a:rPr>
              <a:t>rc</a:t>
            </a:r>
            <a:r>
              <a:rPr lang="en-US" sz="2200" dirty="0">
                <a:solidFill>
                  <a:prstClr val="black"/>
                </a:solidFill>
              </a:rPr>
              <a:t> = - 1;</a:t>
            </a:r>
          </a:p>
          <a:p>
            <a:r>
              <a:rPr lang="en-US" sz="2200" dirty="0">
                <a:solidFill>
                  <a:prstClr val="black"/>
                </a:solidFill>
              </a:rPr>
              <a:t>    </a:t>
            </a:r>
            <a:r>
              <a:rPr lang="en-US" sz="2200" dirty="0">
                <a:solidFill>
                  <a:srgbClr val="0000FF"/>
                </a:solidFill>
              </a:rPr>
              <a:t>this</a:t>
            </a:r>
            <a:r>
              <a:rPr lang="en-US" sz="2200" dirty="0">
                <a:solidFill>
                  <a:prstClr val="black"/>
                </a:solidFill>
              </a:rPr>
              <a:t>-&gt;</a:t>
            </a:r>
            <a:r>
              <a:rPr lang="en-US" sz="2200" dirty="0" err="1">
                <a:solidFill>
                  <a:prstClr val="black"/>
                </a:solidFill>
              </a:rPr>
              <a:t>sn</a:t>
            </a:r>
            <a:r>
              <a:rPr lang="en-US" sz="2200" dirty="0">
                <a:solidFill>
                  <a:prstClr val="black"/>
                </a:solidFill>
              </a:rPr>
              <a:t> = 0;</a:t>
            </a:r>
          </a:p>
          <a:p>
            <a:r>
              <a:rPr lang="en-US" sz="2200" dirty="0">
                <a:solidFill>
                  <a:prstClr val="black"/>
                </a:solidFill>
              </a:rPr>
              <a:t>    </a:t>
            </a:r>
            <a:r>
              <a:rPr lang="en-US" sz="2200" dirty="0">
                <a:solidFill>
                  <a:srgbClr val="0000FF"/>
                </a:solidFill>
              </a:rPr>
              <a:t>if</a:t>
            </a:r>
            <a:r>
              <a:rPr lang="en-US" sz="2200" dirty="0">
                <a:solidFill>
                  <a:prstClr val="black"/>
                </a:solidFill>
              </a:rPr>
              <a:t> (++</a:t>
            </a:r>
            <a:r>
              <a:rPr lang="en-US" sz="2200" dirty="0">
                <a:solidFill>
                  <a:srgbClr val="0000FF"/>
                </a:solidFill>
              </a:rPr>
              <a:t>this</a:t>
            </a:r>
            <a:r>
              <a:rPr lang="en-US" sz="2200" dirty="0">
                <a:solidFill>
                  <a:prstClr val="black"/>
                </a:solidFill>
              </a:rPr>
              <a:t>-&gt;mask &lt; </a:t>
            </a:r>
            <a:r>
              <a:rPr lang="en-US" sz="2200" dirty="0">
                <a:solidFill>
                  <a:srgbClr val="0000FF"/>
                </a:solidFill>
              </a:rPr>
              <a:t>this</a:t>
            </a:r>
            <a:r>
              <a:rPr lang="en-US" sz="2200" dirty="0">
                <a:solidFill>
                  <a:prstClr val="black"/>
                </a:solidFill>
              </a:rPr>
              <a:t>-&gt;count()) </a:t>
            </a:r>
            <a:r>
              <a:rPr lang="en-US" sz="2200" dirty="0" err="1">
                <a:solidFill>
                  <a:prstClr val="black"/>
                </a:solidFill>
              </a:rPr>
              <a:t>rc</a:t>
            </a:r>
            <a:r>
              <a:rPr lang="en-US" sz="2200" dirty="0">
                <a:solidFill>
                  <a:prstClr val="black"/>
                </a:solidFill>
              </a:rPr>
              <a:t> = </a:t>
            </a:r>
            <a:r>
              <a:rPr lang="en-US" sz="2200" dirty="0" err="1">
                <a:solidFill>
                  <a:prstClr val="black"/>
                </a:solidFill>
              </a:rPr>
              <a:t>getfirst</a:t>
            </a:r>
            <a:r>
              <a:rPr lang="en-US" sz="2200" dirty="0">
                <a:solidFill>
                  <a:prstClr val="black"/>
                </a:solidFill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</a:rPr>
              <a:t>    </a:t>
            </a:r>
            <a:r>
              <a:rPr lang="en-US" sz="2200" dirty="0">
                <a:solidFill>
                  <a:srgbClr val="0000FF"/>
                </a:solidFill>
              </a:rPr>
              <a:t>return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 err="1">
                <a:solidFill>
                  <a:prstClr val="black"/>
                </a:solidFill>
              </a:rPr>
              <a:t>rc</a:t>
            </a:r>
            <a:r>
              <a:rPr lang="en-US" sz="2200" dirty="0">
                <a:solidFill>
                  <a:prstClr val="black"/>
                </a:solidFill>
              </a:rPr>
              <a:t>;   </a:t>
            </a:r>
          </a:p>
          <a:p>
            <a:r>
              <a:rPr lang="be-BY" sz="2200" dirty="0">
                <a:solidFill>
                  <a:prstClr val="black"/>
                </a:solidFill>
              </a:rPr>
              <a:t>  };</a:t>
            </a:r>
          </a:p>
          <a:p>
            <a:r>
              <a:rPr lang="en-US" sz="2200" dirty="0">
                <a:solidFill>
                  <a:srgbClr val="0000FF"/>
                </a:solidFill>
              </a:rPr>
              <a:t>short</a:t>
            </a:r>
            <a:r>
              <a:rPr lang="en-US" sz="2200" dirty="0">
                <a:solidFill>
                  <a:prstClr val="black"/>
                </a:solidFill>
              </a:rPr>
              <a:t> subset::</a:t>
            </a:r>
            <a:r>
              <a:rPr lang="en-US" sz="2200" dirty="0" err="1">
                <a:solidFill>
                  <a:prstClr val="black"/>
                </a:solidFill>
              </a:rPr>
              <a:t>ntx</a:t>
            </a:r>
            <a:r>
              <a:rPr lang="en-US" sz="2200" dirty="0">
                <a:solidFill>
                  <a:prstClr val="black"/>
                </a:solidFill>
              </a:rPr>
              <a:t>(</a:t>
            </a:r>
            <a:r>
              <a:rPr lang="en-US" sz="2200" dirty="0">
                <a:solidFill>
                  <a:srgbClr val="0000FF"/>
                </a:solidFill>
              </a:rPr>
              <a:t>short</a:t>
            </a:r>
            <a:r>
              <a:rPr lang="en-US" sz="2200" dirty="0">
                <a:solidFill>
                  <a:prstClr val="black"/>
                </a:solidFill>
              </a:rPr>
              <a:t> i)</a:t>
            </a:r>
          </a:p>
          <a:p>
            <a:r>
              <a:rPr lang="en-US" sz="2200" dirty="0">
                <a:solidFill>
                  <a:prstClr val="black"/>
                </a:solidFill>
              </a:rPr>
              <a:t>  {</a:t>
            </a:r>
            <a:r>
              <a:rPr lang="en-US" sz="2200" dirty="0">
                <a:solidFill>
                  <a:srgbClr val="0000FF"/>
                </a:solidFill>
              </a:rPr>
              <a:t>return</a:t>
            </a:r>
            <a:r>
              <a:rPr lang="en-US" sz="2200" dirty="0">
                <a:solidFill>
                  <a:prstClr val="black"/>
                </a:solidFill>
              </a:rPr>
              <a:t>  </a:t>
            </a:r>
            <a:r>
              <a:rPr lang="en-US" sz="2200" dirty="0">
                <a:solidFill>
                  <a:srgbClr val="0000FF"/>
                </a:solidFill>
              </a:rPr>
              <a:t>this</a:t>
            </a:r>
            <a:r>
              <a:rPr lang="en-US" sz="2200" dirty="0">
                <a:solidFill>
                  <a:prstClr val="black"/>
                </a:solidFill>
              </a:rPr>
              <a:t>-&gt;</a:t>
            </a:r>
            <a:r>
              <a:rPr lang="en-US" sz="2200" dirty="0" err="1">
                <a:solidFill>
                  <a:prstClr val="black"/>
                </a:solidFill>
              </a:rPr>
              <a:t>sset</a:t>
            </a:r>
            <a:r>
              <a:rPr lang="en-US" sz="2200" dirty="0">
                <a:solidFill>
                  <a:prstClr val="black"/>
                </a:solidFill>
              </a:rPr>
              <a:t>[i];};  </a:t>
            </a:r>
          </a:p>
          <a:p>
            <a:r>
              <a:rPr lang="en-US" sz="2200" dirty="0">
                <a:solidFill>
                  <a:srgbClr val="0000FF"/>
                </a:solidFill>
              </a:rPr>
              <a:t>unsigned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>
                <a:solidFill>
                  <a:srgbClr val="0000FF"/>
                </a:solidFill>
              </a:rPr>
              <a:t>__int64</a:t>
            </a:r>
            <a:r>
              <a:rPr lang="en-US" sz="2200" dirty="0">
                <a:solidFill>
                  <a:prstClr val="black"/>
                </a:solidFill>
              </a:rPr>
              <a:t> subset::count()</a:t>
            </a:r>
          </a:p>
          <a:p>
            <a:r>
              <a:rPr lang="en-US" sz="2200" dirty="0">
                <a:solidFill>
                  <a:prstClr val="black"/>
                </a:solidFill>
              </a:rPr>
              <a:t>  {</a:t>
            </a:r>
            <a:r>
              <a:rPr lang="en-US" sz="2200" dirty="0">
                <a:solidFill>
                  <a:srgbClr val="0000FF"/>
                </a:solidFill>
              </a:rPr>
              <a:t>return</a:t>
            </a:r>
            <a:r>
              <a:rPr lang="en-US" sz="2200" dirty="0">
                <a:solidFill>
                  <a:prstClr val="black"/>
                </a:solidFill>
              </a:rPr>
              <a:t> (</a:t>
            </a:r>
            <a:r>
              <a:rPr lang="en-US" sz="2200" dirty="0">
                <a:solidFill>
                  <a:srgbClr val="0000FF"/>
                </a:solidFill>
              </a:rPr>
              <a:t>unsigned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>
                <a:solidFill>
                  <a:srgbClr val="0000FF"/>
                </a:solidFill>
              </a:rPr>
              <a:t>__int64</a:t>
            </a:r>
            <a:r>
              <a:rPr lang="en-US" sz="2200" dirty="0">
                <a:solidFill>
                  <a:prstClr val="black"/>
                </a:solidFill>
              </a:rPr>
              <a:t>)(1&lt;&lt;</a:t>
            </a:r>
            <a:r>
              <a:rPr lang="en-US" sz="2200" dirty="0">
                <a:solidFill>
                  <a:srgbClr val="0000FF"/>
                </a:solidFill>
              </a:rPr>
              <a:t>this</a:t>
            </a:r>
            <a:r>
              <a:rPr lang="en-US" sz="2200" dirty="0">
                <a:solidFill>
                  <a:prstClr val="black"/>
                </a:solidFill>
              </a:rPr>
              <a:t>-&gt;n);};  </a:t>
            </a:r>
            <a:r>
              <a:rPr lang="be-BY" sz="2200" dirty="0" smtClean="0">
                <a:solidFill>
                  <a:prstClr val="black"/>
                </a:solidFill>
              </a:rPr>
              <a:t>}; </a:t>
            </a:r>
            <a:endParaRPr lang="be-BY" sz="2200" dirty="0"/>
          </a:p>
        </p:txBody>
      </p:sp>
    </p:spTree>
    <p:extLst>
      <p:ext uri="{BB962C8B-B14F-4D97-AF65-F5344CB8AC3E}">
        <p14:creationId xmlns:p14="http://schemas.microsoft.com/office/powerpoint/2010/main" val="25496110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4130" y="332656"/>
            <a:ext cx="903649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/// Main      </a:t>
            </a:r>
          </a:p>
          <a:p>
            <a:r>
              <a:rPr lang="en-US" sz="2400" dirty="0">
                <a:solidFill>
                  <a:srgbClr val="0000FF"/>
                </a:solidFill>
              </a:rPr>
              <a:t>#include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 err="1">
                <a:solidFill>
                  <a:srgbClr val="A31515"/>
                </a:solidFill>
              </a:rPr>
              <a:t>stdafx.h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</a:p>
          <a:p>
            <a:r>
              <a:rPr lang="en-US" sz="2400" dirty="0">
                <a:solidFill>
                  <a:srgbClr val="0000FF"/>
                </a:solidFill>
              </a:rPr>
              <a:t>#include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A31515"/>
                </a:solidFill>
              </a:rPr>
              <a:t>&lt;</a:t>
            </a:r>
            <a:r>
              <a:rPr lang="en-US" sz="2400" dirty="0" err="1">
                <a:solidFill>
                  <a:srgbClr val="A31515"/>
                </a:solidFill>
              </a:rPr>
              <a:t>iostream</a:t>
            </a:r>
            <a:r>
              <a:rPr lang="en-US" sz="2400" dirty="0">
                <a:solidFill>
                  <a:srgbClr val="A31515"/>
                </a:solidFill>
              </a:rPr>
              <a:t>&gt;</a:t>
            </a:r>
          </a:p>
          <a:p>
            <a:r>
              <a:rPr lang="en-US" sz="2400" dirty="0">
                <a:solidFill>
                  <a:srgbClr val="0000FF"/>
                </a:solidFill>
              </a:rPr>
              <a:t>#include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 err="1">
                <a:solidFill>
                  <a:srgbClr val="A31515"/>
                </a:solidFill>
              </a:rPr>
              <a:t>Combi.h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</a:p>
          <a:p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_</a:t>
            </a:r>
            <a:r>
              <a:rPr lang="en-US" sz="2400" dirty="0" err="1">
                <a:solidFill>
                  <a:prstClr val="black"/>
                </a:solidFill>
              </a:rPr>
              <a:t>tmain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argc</a:t>
            </a:r>
            <a:r>
              <a:rPr lang="en-US" sz="2400" dirty="0">
                <a:solidFill>
                  <a:prstClr val="black"/>
                </a:solidFill>
              </a:rPr>
              <a:t>, _TCHAR* </a:t>
            </a:r>
            <a:r>
              <a:rPr lang="en-US" sz="2400" dirty="0" err="1">
                <a:solidFill>
                  <a:prstClr val="black"/>
                </a:solidFill>
              </a:rPr>
              <a:t>argv</a:t>
            </a:r>
            <a:r>
              <a:rPr lang="en-US" sz="2400" dirty="0">
                <a:solidFill>
                  <a:prstClr val="black"/>
                </a:solidFill>
              </a:rPr>
              <a:t>[])</a:t>
            </a:r>
          </a:p>
          <a:p>
            <a:r>
              <a:rPr lang="be-BY" sz="2400" dirty="0">
                <a:solidFill>
                  <a:prstClr val="black"/>
                </a:solidFill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setlocale</a:t>
            </a:r>
            <a:r>
              <a:rPr lang="en-US" sz="2400" dirty="0">
                <a:solidFill>
                  <a:prstClr val="black"/>
                </a:solidFill>
              </a:rPr>
              <a:t>(LC_ALL, 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 err="1">
                <a:solidFill>
                  <a:srgbClr val="A31515"/>
                </a:solidFill>
              </a:rPr>
              <a:t>rus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>
                <a:solidFill>
                  <a:prstClr val="black"/>
                </a:solidFill>
              </a:rPr>
              <a:t>);</a:t>
            </a:r>
          </a:p>
          <a:p>
            <a:r>
              <a:rPr lang="pt-BR" sz="2400" dirty="0">
                <a:solidFill>
                  <a:prstClr val="black"/>
                </a:solidFill>
              </a:rPr>
              <a:t> </a:t>
            </a:r>
            <a:r>
              <a:rPr lang="pt-BR" sz="2400" dirty="0">
                <a:solidFill>
                  <a:srgbClr val="0000FF"/>
                </a:solidFill>
              </a:rPr>
              <a:t>char</a:t>
            </a:r>
            <a:r>
              <a:rPr lang="pt-BR" sz="2400" dirty="0">
                <a:solidFill>
                  <a:prstClr val="black"/>
                </a:solidFill>
              </a:rPr>
              <a:t>  AA[][2]= {</a:t>
            </a:r>
            <a:r>
              <a:rPr lang="pt-BR" sz="2400" dirty="0">
                <a:solidFill>
                  <a:srgbClr val="A31515"/>
                </a:solidFill>
              </a:rPr>
              <a:t>"A"</a:t>
            </a:r>
            <a:r>
              <a:rPr lang="pt-BR" sz="2400" dirty="0">
                <a:solidFill>
                  <a:prstClr val="black"/>
                </a:solidFill>
              </a:rPr>
              <a:t>, </a:t>
            </a:r>
            <a:r>
              <a:rPr lang="pt-BR" sz="2400" dirty="0">
                <a:solidFill>
                  <a:srgbClr val="A31515"/>
                </a:solidFill>
              </a:rPr>
              <a:t>"B"</a:t>
            </a:r>
            <a:r>
              <a:rPr lang="pt-BR" sz="2400" dirty="0">
                <a:solidFill>
                  <a:prstClr val="black"/>
                </a:solidFill>
              </a:rPr>
              <a:t>, </a:t>
            </a:r>
            <a:r>
              <a:rPr lang="pt-BR" sz="2400" dirty="0">
                <a:solidFill>
                  <a:srgbClr val="A31515"/>
                </a:solidFill>
              </a:rPr>
              <a:t>"C"</a:t>
            </a:r>
            <a:r>
              <a:rPr lang="pt-BR" sz="2400" dirty="0">
                <a:solidFill>
                  <a:prstClr val="black"/>
                </a:solidFill>
              </a:rPr>
              <a:t>, </a:t>
            </a:r>
            <a:r>
              <a:rPr lang="pt-BR" sz="2400" dirty="0">
                <a:solidFill>
                  <a:srgbClr val="A31515"/>
                </a:solidFill>
              </a:rPr>
              <a:t>"D"</a:t>
            </a:r>
            <a:r>
              <a:rPr lang="pt-BR" sz="2400" dirty="0">
                <a:solidFill>
                  <a:prstClr val="black"/>
                </a:solidFill>
              </a:rPr>
              <a:t>}; </a:t>
            </a:r>
          </a:p>
          <a:p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cout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endl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>
                <a:solidFill>
                  <a:srgbClr val="A31515"/>
                </a:solidFill>
              </a:rPr>
              <a:t>" - Генератор множества всех подмножеств -"</a:t>
            </a:r>
            <a:r>
              <a:rPr lang="ru-RU" sz="2400" dirty="0">
                <a:solidFill>
                  <a:prstClr val="black"/>
                </a:solidFill>
              </a:rPr>
              <a:t>;</a:t>
            </a:r>
          </a:p>
          <a:p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cout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endl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>
                <a:solidFill>
                  <a:srgbClr val="A31515"/>
                </a:solidFill>
              </a:rPr>
              <a:t>"Исходное множество: "</a:t>
            </a:r>
            <a:r>
              <a:rPr lang="ru-RU" sz="2400" dirty="0">
                <a:solidFill>
                  <a:prstClr val="black"/>
                </a:solidFill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"{ "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</a:p>
          <a:p>
            <a:r>
              <a:rPr lang="nn-NO" sz="2400" dirty="0">
                <a:solidFill>
                  <a:prstClr val="black"/>
                </a:solidFill>
              </a:rPr>
              <a:t> </a:t>
            </a:r>
            <a:r>
              <a:rPr lang="nn-NO" sz="2400" dirty="0">
                <a:solidFill>
                  <a:srgbClr val="0000FF"/>
                </a:solidFill>
              </a:rPr>
              <a:t>for</a:t>
            </a:r>
            <a:r>
              <a:rPr lang="nn-NO" sz="2400" dirty="0">
                <a:solidFill>
                  <a:prstClr val="black"/>
                </a:solidFill>
              </a:rPr>
              <a:t> (</a:t>
            </a:r>
            <a:r>
              <a:rPr lang="nn-NO" sz="2400" dirty="0">
                <a:solidFill>
                  <a:srgbClr val="0000FF"/>
                </a:solidFill>
              </a:rPr>
              <a:t>int</a:t>
            </a:r>
            <a:r>
              <a:rPr lang="nn-NO" sz="2400" dirty="0">
                <a:solidFill>
                  <a:prstClr val="black"/>
                </a:solidFill>
              </a:rPr>
              <a:t> i = 0; i &lt; </a:t>
            </a:r>
            <a:r>
              <a:rPr lang="nn-NO" sz="2400" dirty="0">
                <a:solidFill>
                  <a:srgbClr val="0000FF"/>
                </a:solidFill>
              </a:rPr>
              <a:t>sizeof</a:t>
            </a:r>
            <a:r>
              <a:rPr lang="nn-NO" sz="2400" dirty="0">
                <a:solidFill>
                  <a:prstClr val="black"/>
                </a:solidFill>
              </a:rPr>
              <a:t>(AA)/2; i++)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  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&lt;&lt;AA[i]&lt;&lt;((i&lt; </a:t>
            </a:r>
            <a:r>
              <a:rPr lang="en-US" sz="2400" dirty="0" err="1">
                <a:solidFill>
                  <a:srgbClr val="0000FF"/>
                </a:solidFill>
              </a:rPr>
              <a:t>sizeof</a:t>
            </a:r>
            <a:r>
              <a:rPr lang="en-US" sz="2400" dirty="0">
                <a:solidFill>
                  <a:prstClr val="black"/>
                </a:solidFill>
              </a:rPr>
              <a:t>(AA)/2-1)?</a:t>
            </a:r>
            <a:r>
              <a:rPr lang="en-US" sz="2400" dirty="0">
                <a:solidFill>
                  <a:srgbClr val="A31515"/>
                </a:solidFill>
              </a:rPr>
              <a:t>", "</a:t>
            </a:r>
            <a:r>
              <a:rPr lang="en-US" sz="2400" dirty="0">
                <a:solidFill>
                  <a:prstClr val="black"/>
                </a:solidFill>
              </a:rPr>
              <a:t>:</a:t>
            </a:r>
            <a:r>
              <a:rPr lang="en-US" sz="2400" dirty="0">
                <a:solidFill>
                  <a:srgbClr val="A31515"/>
                </a:solidFill>
              </a:rPr>
              <a:t>" "</a:t>
            </a:r>
            <a:r>
              <a:rPr lang="en-US" sz="2400" dirty="0">
                <a:solidFill>
                  <a:prstClr val="black"/>
                </a:solidFill>
              </a:rPr>
              <a:t>); 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"}"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</a:p>
          <a:p>
            <a:r>
              <a:rPr lang="ru-RU" sz="2400" dirty="0">
                <a:solidFill>
                  <a:prstClr val="black"/>
                </a:solidFill>
              </a:rPr>
              <a:t> </a:t>
            </a:r>
            <a:endParaRPr lang="be-BY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8537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335846"/>
            <a:ext cx="885698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cout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endl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>
                <a:solidFill>
                  <a:srgbClr val="A31515"/>
                </a:solidFill>
              </a:rPr>
              <a:t>"Генерация всех подмножеств  "</a:t>
            </a:r>
            <a:r>
              <a:rPr lang="ru-RU" sz="2400" dirty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combi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subset</a:t>
            </a:r>
            <a:r>
              <a:rPr lang="ru-RU" sz="2400" dirty="0">
                <a:solidFill>
                  <a:prstClr val="black"/>
                </a:solidFill>
              </a:rPr>
              <a:t> s1(</a:t>
            </a:r>
            <a:r>
              <a:rPr lang="ru-RU" sz="2400" dirty="0" err="1">
                <a:solidFill>
                  <a:srgbClr val="0000FF"/>
                </a:solidFill>
              </a:rPr>
              <a:t>sizeof</a:t>
            </a:r>
            <a:r>
              <a:rPr lang="ru-RU" sz="2400" dirty="0">
                <a:solidFill>
                  <a:prstClr val="black"/>
                </a:solidFill>
              </a:rPr>
              <a:t>(AA)/2);         </a:t>
            </a:r>
            <a:r>
              <a:rPr lang="ru-RU" sz="2400" dirty="0">
                <a:solidFill>
                  <a:srgbClr val="008000"/>
                </a:solidFill>
              </a:rPr>
              <a:t>// создание генератора   </a:t>
            </a:r>
          </a:p>
          <a:p>
            <a:pPr lvl="0"/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srgbClr val="0000FF"/>
                </a:solidFill>
              </a:rPr>
              <a:t>int</a:t>
            </a:r>
            <a:r>
              <a:rPr lang="ru-RU" sz="2400" dirty="0">
                <a:solidFill>
                  <a:prstClr val="black"/>
                </a:solidFill>
              </a:rPr>
              <a:t>  n  = s1.getfirst();                </a:t>
            </a:r>
            <a:r>
              <a:rPr lang="ru-RU" sz="2400" dirty="0">
                <a:solidFill>
                  <a:srgbClr val="008000"/>
                </a:solidFill>
              </a:rPr>
              <a:t>// первое (пустое) подмножество    </a:t>
            </a:r>
          </a:p>
          <a:p>
            <a:pPr lvl="0"/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srgbClr val="0000FF"/>
                </a:solidFill>
              </a:rPr>
              <a:t>while</a:t>
            </a:r>
            <a:r>
              <a:rPr lang="ru-RU" sz="2400" dirty="0">
                <a:solidFill>
                  <a:prstClr val="black"/>
                </a:solidFill>
              </a:rPr>
              <a:t> (n &gt;= 0)                          </a:t>
            </a:r>
            <a:r>
              <a:rPr lang="ru-RU" sz="2400" dirty="0">
                <a:solidFill>
                  <a:srgbClr val="008000"/>
                </a:solidFill>
              </a:rPr>
              <a:t>// пока есть подмножества </a:t>
            </a:r>
          </a:p>
          <a:p>
            <a:pPr lvl="0"/>
            <a:r>
              <a:rPr lang="be-BY" sz="2400" dirty="0">
                <a:solidFill>
                  <a:prstClr val="black"/>
                </a:solidFill>
              </a:rPr>
              <a:t> {</a:t>
            </a:r>
          </a:p>
          <a:p>
            <a:pPr lvl="0"/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"{ "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nn-NO" sz="2400" dirty="0">
                <a:solidFill>
                  <a:prstClr val="black"/>
                </a:solidFill>
              </a:rPr>
              <a:t> </a:t>
            </a:r>
            <a:r>
              <a:rPr lang="nn-NO" sz="2400" dirty="0">
                <a:solidFill>
                  <a:srgbClr val="0000FF"/>
                </a:solidFill>
              </a:rPr>
              <a:t>for</a:t>
            </a:r>
            <a:r>
              <a:rPr lang="nn-NO" sz="2400" dirty="0">
                <a:solidFill>
                  <a:prstClr val="black"/>
                </a:solidFill>
              </a:rPr>
              <a:t> (</a:t>
            </a:r>
            <a:r>
              <a:rPr lang="nn-NO" sz="2400" dirty="0">
                <a:solidFill>
                  <a:srgbClr val="0000FF"/>
                </a:solidFill>
              </a:rPr>
              <a:t>int</a:t>
            </a:r>
            <a:r>
              <a:rPr lang="nn-NO" sz="2400" dirty="0">
                <a:solidFill>
                  <a:prstClr val="black"/>
                </a:solidFill>
              </a:rPr>
              <a:t> i = 0; i &lt; n; i++)  </a:t>
            </a:r>
          </a:p>
          <a:p>
            <a:pPr lvl="0"/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&lt;&lt;AA[s1.ntx(i)]&lt;&lt;((i&lt; n-1)?</a:t>
            </a:r>
            <a:r>
              <a:rPr lang="en-US" sz="2400" dirty="0">
                <a:solidFill>
                  <a:srgbClr val="A31515"/>
                </a:solidFill>
              </a:rPr>
              <a:t>", "</a:t>
            </a:r>
            <a:r>
              <a:rPr lang="en-US" sz="2400" dirty="0">
                <a:solidFill>
                  <a:prstClr val="black"/>
                </a:solidFill>
              </a:rPr>
              <a:t>:</a:t>
            </a:r>
            <a:r>
              <a:rPr lang="en-US" sz="2400" dirty="0">
                <a:solidFill>
                  <a:srgbClr val="A31515"/>
                </a:solidFill>
              </a:rPr>
              <a:t>" "</a:t>
            </a:r>
            <a:r>
              <a:rPr lang="en-US" sz="2400" dirty="0">
                <a:solidFill>
                  <a:prstClr val="black"/>
                </a:solidFill>
              </a:rPr>
              <a:t>);   </a:t>
            </a:r>
          </a:p>
          <a:p>
            <a:pPr lvl="0"/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"}"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en-US" sz="2400" dirty="0">
                <a:solidFill>
                  <a:prstClr val="black"/>
                </a:solidFill>
              </a:rPr>
              <a:t> n = s1.getnext();                   </a:t>
            </a:r>
            <a:r>
              <a:rPr lang="en-US" sz="2400" dirty="0">
                <a:solidFill>
                  <a:srgbClr val="008000"/>
                </a:solidFill>
              </a:rPr>
              <a:t>// c</a:t>
            </a:r>
            <a:r>
              <a:rPr lang="be-BY" sz="2400" dirty="0">
                <a:solidFill>
                  <a:srgbClr val="008000"/>
                </a:solidFill>
              </a:rPr>
              <a:t>ледующее подмножество </a:t>
            </a:r>
          </a:p>
          <a:p>
            <a:pPr lvl="0"/>
            <a:r>
              <a:rPr lang="be-BY" sz="2400" dirty="0">
                <a:solidFill>
                  <a:prstClr val="black"/>
                </a:solidFill>
              </a:rPr>
              <a:t> };</a:t>
            </a:r>
          </a:p>
          <a:p>
            <a:pPr lvl="0"/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 err="1">
                <a:solidFill>
                  <a:srgbClr val="A31515"/>
                </a:solidFill>
              </a:rPr>
              <a:t>всего</a:t>
            </a:r>
            <a:r>
              <a:rPr lang="en-US" sz="2400" dirty="0">
                <a:solidFill>
                  <a:srgbClr val="A31515"/>
                </a:solidFill>
              </a:rPr>
              <a:t>: "</a:t>
            </a:r>
            <a:r>
              <a:rPr lang="en-US" sz="2400" dirty="0">
                <a:solidFill>
                  <a:prstClr val="black"/>
                </a:solidFill>
              </a:rPr>
              <a:t> &lt;&lt; s1.count()&lt;&lt;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en-US" sz="2400" dirty="0">
                <a:solidFill>
                  <a:prstClr val="black"/>
                </a:solidFill>
              </a:rPr>
              <a:t> system(</a:t>
            </a:r>
            <a:r>
              <a:rPr lang="en-US" sz="2400" dirty="0">
                <a:solidFill>
                  <a:srgbClr val="A31515"/>
                </a:solidFill>
              </a:rPr>
              <a:t>"pause"</a:t>
            </a:r>
            <a:r>
              <a:rPr lang="en-US" sz="2400" dirty="0">
                <a:solidFill>
                  <a:prstClr val="black"/>
                </a:solidFill>
              </a:rPr>
              <a:t>);</a:t>
            </a:r>
          </a:p>
          <a:p>
            <a:pPr lvl="0"/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return</a:t>
            </a:r>
            <a:r>
              <a:rPr lang="en-US" sz="2400" dirty="0">
                <a:solidFill>
                  <a:prstClr val="black"/>
                </a:solidFill>
              </a:rPr>
              <a:t> 0;</a:t>
            </a:r>
          </a:p>
          <a:p>
            <a:pPr lvl="0"/>
            <a:r>
              <a:rPr lang="be-BY" sz="2400" dirty="0">
                <a:solidFill>
                  <a:prstClr val="black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5096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4" r="16163" b="6231"/>
          <a:stretch/>
        </p:blipFill>
        <p:spPr bwMode="auto">
          <a:xfrm>
            <a:off x="107504" y="188640"/>
            <a:ext cx="8856984" cy="5616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5805264"/>
            <a:ext cx="15868127" cy="9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29899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188640"/>
            <a:ext cx="88924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FF0000"/>
                </a:solidFill>
              </a:rPr>
              <a:t>Решение упрощенной задачи о рюкзаке с помощью генератора множества всех подмножеств</a:t>
            </a:r>
            <a:endParaRPr lang="be-BY" sz="2800" dirty="0">
              <a:solidFill>
                <a:srgbClr val="FF0000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6" y="1412776"/>
            <a:ext cx="9118084" cy="1408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979712" y="3536685"/>
            <a:ext cx="47387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2400" dirty="0">
                <a:solidFill>
                  <a:srgbClr val="FF0000"/>
                </a:solidFill>
              </a:rPr>
              <a:t>Математическая модель задачи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3431855"/>
              </p:ext>
            </p:extLst>
          </p:nvPr>
        </p:nvGraphicFramePr>
        <p:xfrm>
          <a:off x="971600" y="4149080"/>
          <a:ext cx="3165582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6" name="Формула" r:id="rId4" imgW="1205977" imgH="495085" progId="Equation.3">
                  <p:embed/>
                </p:oleObj>
              </mc:Choice>
              <mc:Fallback>
                <p:oleObj name="Формула" r:id="rId4" imgW="1205977" imgH="49508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149080"/>
                        <a:ext cx="3165582" cy="12961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122654"/>
              </p:ext>
            </p:extLst>
          </p:nvPr>
        </p:nvGraphicFramePr>
        <p:xfrm>
          <a:off x="4602543" y="3983996"/>
          <a:ext cx="2448272" cy="1463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7" name="Формула" r:id="rId6" imgW="825142" imgH="495085" progId="Equation.3">
                  <p:embed/>
                </p:oleObj>
              </mc:Choice>
              <mc:Fallback>
                <p:oleObj name="Формула" r:id="rId6" imgW="825142" imgH="49508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2543" y="3983996"/>
                        <a:ext cx="2448272" cy="14633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997357"/>
              </p:ext>
            </p:extLst>
          </p:nvPr>
        </p:nvGraphicFramePr>
        <p:xfrm>
          <a:off x="2267744" y="5733256"/>
          <a:ext cx="1890201" cy="598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8" name="Формула" r:id="rId8" imgW="748975" imgH="241195" progId="Equation.3">
                  <p:embed/>
                </p:oleObj>
              </mc:Choice>
              <mc:Fallback>
                <p:oleObj name="Формула" r:id="rId8" imgW="748975" imgH="24119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5733256"/>
                        <a:ext cx="1890201" cy="5981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07633"/>
              </p:ext>
            </p:extLst>
          </p:nvPr>
        </p:nvGraphicFramePr>
        <p:xfrm>
          <a:off x="5162550" y="5732463"/>
          <a:ext cx="11239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9" name="Формула" r:id="rId10" imgW="507960" imgH="266400" progId="Equation.3">
                  <p:embed/>
                </p:oleObj>
              </mc:Choice>
              <mc:Fallback>
                <p:oleObj name="Формула" r:id="rId10" imgW="507960" imgH="266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2550" y="5732463"/>
                        <a:ext cx="1123950" cy="587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6494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828304"/>
              </p:ext>
            </p:extLst>
          </p:nvPr>
        </p:nvGraphicFramePr>
        <p:xfrm>
          <a:off x="1619672" y="1561"/>
          <a:ext cx="5419725" cy="669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Visio" r:id="rId3" imgW="6629850" imgH="8195903" progId="Visio.Drawing.11">
                  <p:embed/>
                </p:oleObj>
              </mc:Choice>
              <mc:Fallback>
                <p:oleObj name="Visio" r:id="rId3" imgW="6629850" imgH="819590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561"/>
                        <a:ext cx="5419725" cy="669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5019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332657"/>
            <a:ext cx="9144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// </a:t>
            </a:r>
            <a:r>
              <a:rPr lang="en-US" sz="2800" dirty="0" err="1">
                <a:solidFill>
                  <a:srgbClr val="008000"/>
                </a:solidFill>
              </a:rPr>
              <a:t>Knapsack.h</a:t>
            </a:r>
            <a:r>
              <a:rPr lang="en-US" sz="2800" dirty="0">
                <a:solidFill>
                  <a:srgbClr val="008000"/>
                </a:solidFill>
              </a:rPr>
              <a:t>      </a:t>
            </a:r>
          </a:p>
          <a:p>
            <a:r>
              <a:rPr lang="en-US" sz="2800" dirty="0">
                <a:solidFill>
                  <a:srgbClr val="0000FF"/>
                </a:solidFill>
              </a:rPr>
              <a:t>#pragma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</a:rPr>
              <a:t>once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</a:p>
          <a:p>
            <a:r>
              <a:rPr lang="en-US" sz="2800" dirty="0">
                <a:solidFill>
                  <a:srgbClr val="0000FF"/>
                </a:solidFill>
              </a:rPr>
              <a:t>#include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srgbClr val="A31515"/>
                </a:solidFill>
              </a:rPr>
              <a:t>"</a:t>
            </a:r>
            <a:r>
              <a:rPr lang="en-US" sz="2800" dirty="0" err="1">
                <a:solidFill>
                  <a:srgbClr val="A31515"/>
                </a:solidFill>
              </a:rPr>
              <a:t>Combi.h</a:t>
            </a:r>
            <a:r>
              <a:rPr lang="en-US" sz="2800" dirty="0">
                <a:solidFill>
                  <a:srgbClr val="A31515"/>
                </a:solidFill>
              </a:rPr>
              <a:t>"</a:t>
            </a:r>
          </a:p>
          <a:p>
            <a:endParaRPr lang="be-BY" sz="2800" dirty="0">
              <a:solidFill>
                <a:srgbClr val="A31515"/>
              </a:solidFill>
            </a:endParaRPr>
          </a:p>
          <a:p>
            <a:r>
              <a:rPr lang="en-US" sz="2800" dirty="0" err="1">
                <a:solidFill>
                  <a:srgbClr val="0000FF"/>
                </a:solidFill>
              </a:rPr>
              <a:t>int</a:t>
            </a:r>
            <a:r>
              <a:rPr lang="en-US" sz="2800" dirty="0">
                <a:solidFill>
                  <a:prstClr val="black"/>
                </a:solidFill>
              </a:rPr>
              <a:t>   </a:t>
            </a:r>
            <a:r>
              <a:rPr lang="en-US" sz="2800" dirty="0" err="1">
                <a:solidFill>
                  <a:prstClr val="black"/>
                </a:solidFill>
              </a:rPr>
              <a:t>knapsack_s</a:t>
            </a:r>
            <a:r>
              <a:rPr lang="en-US" sz="2800" dirty="0">
                <a:solidFill>
                  <a:prstClr val="black"/>
                </a:solidFill>
              </a:rPr>
              <a:t>(</a:t>
            </a:r>
          </a:p>
          <a:p>
            <a:r>
              <a:rPr lang="ru-RU" sz="2800" dirty="0">
                <a:solidFill>
                  <a:prstClr val="black"/>
                </a:solidFill>
              </a:rPr>
              <a:t>              </a:t>
            </a:r>
            <a:r>
              <a:rPr lang="ru-RU" sz="2800" dirty="0" err="1">
                <a:solidFill>
                  <a:srgbClr val="0000FF"/>
                </a:solidFill>
              </a:rPr>
              <a:t>int</a:t>
            </a:r>
            <a:r>
              <a:rPr lang="ru-RU" sz="2800" dirty="0">
                <a:solidFill>
                  <a:prstClr val="black"/>
                </a:solidFill>
              </a:rPr>
              <a:t> V,         </a:t>
            </a:r>
            <a:r>
              <a:rPr lang="ru-RU" sz="2800" dirty="0">
                <a:solidFill>
                  <a:srgbClr val="008000"/>
                </a:solidFill>
              </a:rPr>
              <a:t>// [</a:t>
            </a:r>
            <a:r>
              <a:rPr lang="ru-RU" sz="2800" dirty="0" err="1">
                <a:solidFill>
                  <a:srgbClr val="008000"/>
                </a:solidFill>
              </a:rPr>
              <a:t>in</a:t>
            </a:r>
            <a:r>
              <a:rPr lang="ru-RU" sz="2800" dirty="0">
                <a:solidFill>
                  <a:srgbClr val="008000"/>
                </a:solidFill>
              </a:rPr>
              <a:t>]  вместимость рюкзака </a:t>
            </a:r>
          </a:p>
          <a:p>
            <a:r>
              <a:rPr lang="ru-RU" sz="2800" dirty="0">
                <a:solidFill>
                  <a:prstClr val="black"/>
                </a:solidFill>
              </a:rPr>
              <a:t>              </a:t>
            </a:r>
            <a:r>
              <a:rPr lang="ru-RU" sz="2800" dirty="0" err="1">
                <a:solidFill>
                  <a:srgbClr val="0000FF"/>
                </a:solidFill>
              </a:rPr>
              <a:t>short</a:t>
            </a:r>
            <a:r>
              <a:rPr lang="ru-RU" sz="2800" dirty="0">
                <a:solidFill>
                  <a:prstClr val="black"/>
                </a:solidFill>
              </a:rPr>
              <a:t> n,       </a:t>
            </a:r>
            <a:r>
              <a:rPr lang="ru-RU" sz="2800" dirty="0">
                <a:solidFill>
                  <a:srgbClr val="008000"/>
                </a:solidFill>
              </a:rPr>
              <a:t>// [</a:t>
            </a:r>
            <a:r>
              <a:rPr lang="ru-RU" sz="2800" dirty="0" err="1">
                <a:solidFill>
                  <a:srgbClr val="008000"/>
                </a:solidFill>
              </a:rPr>
              <a:t>in</a:t>
            </a:r>
            <a:r>
              <a:rPr lang="ru-RU" sz="2800" dirty="0">
                <a:solidFill>
                  <a:srgbClr val="008000"/>
                </a:solidFill>
              </a:rPr>
              <a:t>]  количество типов </a:t>
            </a:r>
            <a:r>
              <a:rPr lang="en-US" sz="2800" dirty="0" smtClean="0">
                <a:solidFill>
                  <a:srgbClr val="008000"/>
                </a:solidFill>
              </a:rPr>
              <a:t>						</a:t>
            </a:r>
            <a:r>
              <a:rPr lang="ru-RU" sz="2800" dirty="0" smtClean="0">
                <a:solidFill>
                  <a:srgbClr val="008000"/>
                </a:solidFill>
              </a:rPr>
              <a:t>предметов </a:t>
            </a:r>
            <a:endParaRPr lang="ru-RU" sz="2800" dirty="0">
              <a:solidFill>
                <a:srgbClr val="008000"/>
              </a:solidFill>
            </a:endParaRPr>
          </a:p>
          <a:p>
            <a:r>
              <a:rPr lang="ru-RU" sz="2800" dirty="0">
                <a:solidFill>
                  <a:prstClr val="black"/>
                </a:solidFill>
              </a:rPr>
              <a:t>              </a:t>
            </a:r>
            <a:r>
              <a:rPr lang="ru-RU" sz="2800" dirty="0" err="1">
                <a:solidFill>
                  <a:srgbClr val="0000FF"/>
                </a:solidFill>
              </a:rPr>
              <a:t>const</a:t>
            </a:r>
            <a:r>
              <a:rPr lang="ru-RU" sz="2800" dirty="0">
                <a:solidFill>
                  <a:prstClr val="black"/>
                </a:solidFill>
              </a:rPr>
              <a:t> </a:t>
            </a:r>
            <a:r>
              <a:rPr lang="ru-RU" sz="2800" dirty="0" err="1">
                <a:solidFill>
                  <a:srgbClr val="0000FF"/>
                </a:solidFill>
              </a:rPr>
              <a:t>int</a:t>
            </a:r>
            <a:r>
              <a:rPr lang="ru-RU" sz="2800" dirty="0">
                <a:solidFill>
                  <a:prstClr val="black"/>
                </a:solidFill>
              </a:rPr>
              <a:t> v[], </a:t>
            </a:r>
            <a:r>
              <a:rPr lang="ru-RU" sz="2800" dirty="0">
                <a:solidFill>
                  <a:srgbClr val="008000"/>
                </a:solidFill>
              </a:rPr>
              <a:t>// [</a:t>
            </a:r>
            <a:r>
              <a:rPr lang="ru-RU" sz="2800" dirty="0" err="1">
                <a:solidFill>
                  <a:srgbClr val="008000"/>
                </a:solidFill>
              </a:rPr>
              <a:t>in</a:t>
            </a:r>
            <a:r>
              <a:rPr lang="ru-RU" sz="2800" dirty="0">
                <a:solidFill>
                  <a:srgbClr val="008000"/>
                </a:solidFill>
              </a:rPr>
              <a:t>]  размер предмета </a:t>
            </a:r>
            <a:r>
              <a:rPr lang="en-US" sz="2800" dirty="0" smtClean="0">
                <a:solidFill>
                  <a:srgbClr val="008000"/>
                </a:solidFill>
              </a:rPr>
              <a:t>						</a:t>
            </a:r>
            <a:r>
              <a:rPr lang="ru-RU" sz="2800" dirty="0" smtClean="0">
                <a:solidFill>
                  <a:srgbClr val="008000"/>
                </a:solidFill>
              </a:rPr>
              <a:t>каждого </a:t>
            </a:r>
            <a:r>
              <a:rPr lang="ru-RU" sz="2800" dirty="0">
                <a:solidFill>
                  <a:srgbClr val="008000"/>
                </a:solidFill>
              </a:rPr>
              <a:t>типа  </a:t>
            </a:r>
          </a:p>
          <a:p>
            <a:r>
              <a:rPr lang="ru-RU" sz="2800" dirty="0">
                <a:solidFill>
                  <a:prstClr val="black"/>
                </a:solidFill>
              </a:rPr>
              <a:t>              </a:t>
            </a:r>
            <a:r>
              <a:rPr lang="ru-RU" sz="2800" dirty="0" err="1">
                <a:solidFill>
                  <a:srgbClr val="0000FF"/>
                </a:solidFill>
              </a:rPr>
              <a:t>const</a:t>
            </a:r>
            <a:r>
              <a:rPr lang="ru-RU" sz="2800" dirty="0">
                <a:solidFill>
                  <a:prstClr val="black"/>
                </a:solidFill>
              </a:rPr>
              <a:t> </a:t>
            </a:r>
            <a:r>
              <a:rPr lang="ru-RU" sz="2800" dirty="0" err="1">
                <a:solidFill>
                  <a:srgbClr val="0000FF"/>
                </a:solidFill>
              </a:rPr>
              <a:t>int</a:t>
            </a:r>
            <a:r>
              <a:rPr lang="ru-RU" sz="2800" dirty="0">
                <a:solidFill>
                  <a:prstClr val="black"/>
                </a:solidFill>
              </a:rPr>
              <a:t> c[], </a:t>
            </a:r>
            <a:r>
              <a:rPr lang="ru-RU" sz="2800" dirty="0">
                <a:solidFill>
                  <a:srgbClr val="008000"/>
                </a:solidFill>
              </a:rPr>
              <a:t>// [</a:t>
            </a:r>
            <a:r>
              <a:rPr lang="ru-RU" sz="2800" dirty="0" err="1">
                <a:solidFill>
                  <a:srgbClr val="008000"/>
                </a:solidFill>
              </a:rPr>
              <a:t>in</a:t>
            </a:r>
            <a:r>
              <a:rPr lang="ru-RU" sz="2800" dirty="0">
                <a:solidFill>
                  <a:srgbClr val="008000"/>
                </a:solidFill>
              </a:rPr>
              <a:t>]  стоимость предмета </a:t>
            </a:r>
            <a:r>
              <a:rPr lang="en-US" sz="2800" dirty="0" smtClean="0">
                <a:solidFill>
                  <a:srgbClr val="008000"/>
                </a:solidFill>
              </a:rPr>
              <a:t>					</a:t>
            </a:r>
            <a:r>
              <a:rPr lang="ru-RU" sz="2800" dirty="0" smtClean="0">
                <a:solidFill>
                  <a:srgbClr val="008000"/>
                </a:solidFill>
              </a:rPr>
              <a:t>каждого </a:t>
            </a:r>
            <a:r>
              <a:rPr lang="ru-RU" sz="2800" dirty="0">
                <a:solidFill>
                  <a:srgbClr val="008000"/>
                </a:solidFill>
              </a:rPr>
              <a:t>типа     </a:t>
            </a:r>
          </a:p>
          <a:p>
            <a:r>
              <a:rPr lang="ru-RU" sz="2800" dirty="0">
                <a:solidFill>
                  <a:prstClr val="black"/>
                </a:solidFill>
              </a:rPr>
              <a:t>              </a:t>
            </a:r>
            <a:r>
              <a:rPr lang="ru-RU" sz="2800" dirty="0" err="1">
                <a:solidFill>
                  <a:srgbClr val="0000FF"/>
                </a:solidFill>
              </a:rPr>
              <a:t>short</a:t>
            </a:r>
            <a:r>
              <a:rPr lang="ru-RU" sz="2800" dirty="0">
                <a:solidFill>
                  <a:prstClr val="black"/>
                </a:solidFill>
              </a:rPr>
              <a:t> m[]      </a:t>
            </a:r>
            <a:r>
              <a:rPr lang="ru-RU" sz="2800" dirty="0">
                <a:solidFill>
                  <a:srgbClr val="008000"/>
                </a:solidFill>
              </a:rPr>
              <a:t>// [</a:t>
            </a:r>
            <a:r>
              <a:rPr lang="ru-RU" sz="2800" dirty="0" err="1">
                <a:solidFill>
                  <a:srgbClr val="008000"/>
                </a:solidFill>
              </a:rPr>
              <a:t>out</a:t>
            </a:r>
            <a:r>
              <a:rPr lang="ru-RU" sz="2800" dirty="0">
                <a:solidFill>
                  <a:srgbClr val="008000"/>
                </a:solidFill>
              </a:rPr>
              <a:t>] количество предметов </a:t>
            </a:r>
            <a:r>
              <a:rPr lang="en-US" sz="2800" dirty="0" smtClean="0">
                <a:solidFill>
                  <a:srgbClr val="008000"/>
                </a:solidFill>
              </a:rPr>
              <a:t>					</a:t>
            </a:r>
            <a:r>
              <a:rPr lang="ru-RU" sz="2800" dirty="0" smtClean="0">
                <a:solidFill>
                  <a:srgbClr val="008000"/>
                </a:solidFill>
              </a:rPr>
              <a:t>каждого </a:t>
            </a:r>
            <a:r>
              <a:rPr lang="ru-RU" sz="2800" dirty="0">
                <a:solidFill>
                  <a:srgbClr val="008000"/>
                </a:solidFill>
              </a:rPr>
              <a:t>типа  </a:t>
            </a:r>
          </a:p>
          <a:p>
            <a:r>
              <a:rPr lang="be-BY" sz="2800" dirty="0">
                <a:solidFill>
                  <a:prstClr val="black"/>
                </a:solidFill>
              </a:rPr>
              <a:t>                );</a:t>
            </a:r>
            <a:endParaRPr lang="be-BY" sz="2800" dirty="0"/>
          </a:p>
        </p:txBody>
      </p:sp>
    </p:spTree>
    <p:extLst>
      <p:ext uri="{BB962C8B-B14F-4D97-AF65-F5344CB8AC3E}">
        <p14:creationId xmlns:p14="http://schemas.microsoft.com/office/powerpoint/2010/main" val="2201660177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0"/>
            <a:ext cx="903649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// Knapsack.cpp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stdafx.h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Knapsack.h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</a:p>
          <a:p>
            <a:r>
              <a:rPr lang="ru-RU" sz="2000" dirty="0">
                <a:solidFill>
                  <a:srgbClr val="0000FF"/>
                </a:solidFill>
              </a:rPr>
              <a:t>#</a:t>
            </a:r>
            <a:r>
              <a:rPr lang="ru-RU" sz="2000" dirty="0" err="1">
                <a:solidFill>
                  <a:srgbClr val="0000FF"/>
                </a:solidFill>
              </a:rPr>
              <a:t>define</a:t>
            </a:r>
            <a:r>
              <a:rPr lang="ru-RU" sz="2000" dirty="0">
                <a:solidFill>
                  <a:prstClr val="black"/>
                </a:solidFill>
              </a:rPr>
              <a:t> NINF 0x80000000    </a:t>
            </a:r>
            <a:r>
              <a:rPr lang="ru-RU" sz="2000" dirty="0">
                <a:solidFill>
                  <a:srgbClr val="008000"/>
                </a:solidFill>
              </a:rPr>
              <a:t>// самое малое </a:t>
            </a:r>
            <a:r>
              <a:rPr lang="ru-RU" sz="2000" dirty="0" err="1">
                <a:solidFill>
                  <a:srgbClr val="008000"/>
                </a:solidFill>
              </a:rPr>
              <a:t>int</a:t>
            </a:r>
            <a:r>
              <a:rPr lang="ru-RU" sz="2000" dirty="0">
                <a:solidFill>
                  <a:srgbClr val="008000"/>
                </a:solidFill>
              </a:rPr>
              <a:t>-число  </a:t>
            </a:r>
          </a:p>
          <a:p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calcv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 err="1">
                <a:solidFill>
                  <a:prstClr val="black"/>
                </a:solidFill>
              </a:rPr>
              <a:t>combi</a:t>
            </a:r>
            <a:r>
              <a:rPr lang="en-US" sz="2000" dirty="0">
                <a:solidFill>
                  <a:prstClr val="black"/>
                </a:solidFill>
              </a:rPr>
              <a:t>::subset s,  </a:t>
            </a:r>
            <a:r>
              <a:rPr lang="en-US" sz="2000" dirty="0" err="1">
                <a:solidFill>
                  <a:srgbClr val="0000FF"/>
                </a:solidFill>
              </a:rPr>
              <a:t>const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v[])  </a:t>
            </a:r>
            <a:r>
              <a:rPr lang="en-US" sz="2000" dirty="0">
                <a:solidFill>
                  <a:srgbClr val="008000"/>
                </a:solidFill>
              </a:rPr>
              <a:t>// </a:t>
            </a:r>
            <a:r>
              <a:rPr lang="be-BY" sz="2000" dirty="0">
                <a:solidFill>
                  <a:srgbClr val="008000"/>
                </a:solidFill>
              </a:rPr>
              <a:t>объем в рюкзаке</a:t>
            </a:r>
          </a:p>
          <a:p>
            <a:r>
              <a:rPr lang="be-BY" sz="2000" dirty="0">
                <a:solidFill>
                  <a:prstClr val="black"/>
                </a:solidFill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 = 0; </a:t>
            </a:r>
          </a:p>
          <a:p>
            <a:r>
              <a:rPr lang="nn-NO" sz="2000" dirty="0">
                <a:solidFill>
                  <a:prstClr val="black"/>
                </a:solidFill>
              </a:rPr>
              <a:t> </a:t>
            </a:r>
            <a:r>
              <a:rPr lang="nn-NO" sz="2000" dirty="0">
                <a:solidFill>
                  <a:srgbClr val="0000FF"/>
                </a:solidFill>
              </a:rPr>
              <a:t>for</a:t>
            </a:r>
            <a:r>
              <a:rPr lang="nn-NO" sz="2000" dirty="0">
                <a:solidFill>
                  <a:prstClr val="black"/>
                </a:solidFill>
              </a:rPr>
              <a:t> (</a:t>
            </a:r>
            <a:r>
              <a:rPr lang="nn-NO" sz="2000" dirty="0">
                <a:solidFill>
                  <a:srgbClr val="0000FF"/>
                </a:solidFill>
              </a:rPr>
              <a:t>int</a:t>
            </a:r>
            <a:r>
              <a:rPr lang="nn-NO" sz="2000" dirty="0">
                <a:solidFill>
                  <a:prstClr val="black"/>
                </a:solidFill>
              </a:rPr>
              <a:t> i = 0; i &lt; s.sn; i++) rc += v[s.ntx(i)];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;</a:t>
            </a:r>
          </a:p>
          <a:p>
            <a:r>
              <a:rPr lang="be-BY" sz="2000" dirty="0">
                <a:solidFill>
                  <a:prstClr val="black"/>
                </a:solidFill>
              </a:rPr>
              <a:t>};</a:t>
            </a:r>
          </a:p>
          <a:p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calcc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 err="1">
                <a:solidFill>
                  <a:prstClr val="black"/>
                </a:solidFill>
              </a:rPr>
              <a:t>combi</a:t>
            </a:r>
            <a:r>
              <a:rPr lang="en-US" sz="2000" dirty="0">
                <a:solidFill>
                  <a:prstClr val="black"/>
                </a:solidFill>
              </a:rPr>
              <a:t>::subset s,  </a:t>
            </a:r>
            <a:r>
              <a:rPr lang="en-US" sz="2000" dirty="0" err="1">
                <a:solidFill>
                  <a:srgbClr val="0000FF"/>
                </a:solidFill>
              </a:rPr>
              <a:t>const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v[], </a:t>
            </a:r>
            <a:r>
              <a:rPr lang="en-US" sz="2000" dirty="0" err="1">
                <a:solidFill>
                  <a:srgbClr val="0000FF"/>
                </a:solidFill>
              </a:rPr>
              <a:t>const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c</a:t>
            </a:r>
            <a:r>
              <a:rPr lang="en-US" sz="2000" dirty="0" smtClean="0">
                <a:solidFill>
                  <a:prstClr val="black"/>
                </a:solidFill>
              </a:rPr>
              <a:t>[])</a:t>
            </a:r>
            <a:r>
              <a:rPr lang="en-US" sz="2000" dirty="0" smtClean="0">
                <a:solidFill>
                  <a:srgbClr val="008000"/>
                </a:solidFill>
              </a:rPr>
              <a:t>//</a:t>
            </a:r>
            <a:r>
              <a:rPr lang="be-BY" sz="2000" dirty="0">
                <a:solidFill>
                  <a:srgbClr val="008000"/>
                </a:solidFill>
              </a:rPr>
              <a:t>стоимость в рюкзаке </a:t>
            </a:r>
          </a:p>
          <a:p>
            <a:r>
              <a:rPr lang="be-BY" sz="2000" dirty="0">
                <a:solidFill>
                  <a:prstClr val="black"/>
                </a:solidFill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 = 0; </a:t>
            </a:r>
          </a:p>
          <a:p>
            <a:r>
              <a:rPr lang="nn-NO" sz="2000" dirty="0">
                <a:solidFill>
                  <a:prstClr val="black"/>
                </a:solidFill>
              </a:rPr>
              <a:t> </a:t>
            </a:r>
            <a:r>
              <a:rPr lang="nn-NO" sz="2000" dirty="0">
                <a:solidFill>
                  <a:srgbClr val="0000FF"/>
                </a:solidFill>
              </a:rPr>
              <a:t>for</a:t>
            </a:r>
            <a:r>
              <a:rPr lang="nn-NO" sz="2000" dirty="0">
                <a:solidFill>
                  <a:prstClr val="black"/>
                </a:solidFill>
              </a:rPr>
              <a:t> (</a:t>
            </a:r>
            <a:r>
              <a:rPr lang="nn-NO" sz="2000" dirty="0">
                <a:solidFill>
                  <a:srgbClr val="0000FF"/>
                </a:solidFill>
              </a:rPr>
              <a:t>int</a:t>
            </a:r>
            <a:r>
              <a:rPr lang="nn-NO" sz="2000" dirty="0">
                <a:solidFill>
                  <a:prstClr val="black"/>
                </a:solidFill>
              </a:rPr>
              <a:t> i = 0; i &lt; s.sn; i++) rc += (v[s.ntx(i)]*c[s.ntx(i)]);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;</a:t>
            </a:r>
          </a:p>
          <a:p>
            <a:r>
              <a:rPr lang="be-BY" sz="2000" dirty="0">
                <a:solidFill>
                  <a:prstClr val="black"/>
                </a:solidFill>
              </a:rPr>
              <a:t>};</a:t>
            </a:r>
          </a:p>
          <a:p>
            <a:r>
              <a:rPr lang="en-US" sz="2000" dirty="0">
                <a:solidFill>
                  <a:srgbClr val="0000FF"/>
                </a:solidFill>
              </a:rPr>
              <a:t>void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setm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 err="1">
                <a:solidFill>
                  <a:prstClr val="black"/>
                </a:solidFill>
              </a:rPr>
              <a:t>combi</a:t>
            </a:r>
            <a:r>
              <a:rPr lang="en-US" sz="2000" dirty="0">
                <a:solidFill>
                  <a:prstClr val="black"/>
                </a:solidFill>
              </a:rPr>
              <a:t>::subset s, 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 m[]) </a:t>
            </a:r>
            <a:r>
              <a:rPr lang="en-US" sz="2000" dirty="0">
                <a:solidFill>
                  <a:srgbClr val="008000"/>
                </a:solidFill>
              </a:rPr>
              <a:t>//</a:t>
            </a:r>
            <a:r>
              <a:rPr lang="be-BY" sz="2000" dirty="0">
                <a:solidFill>
                  <a:srgbClr val="008000"/>
                </a:solidFill>
              </a:rPr>
              <a:t>отметить выбранные предметы </a:t>
            </a:r>
          </a:p>
          <a:p>
            <a:r>
              <a:rPr lang="be-BY" sz="2000" dirty="0">
                <a:solidFill>
                  <a:prstClr val="black"/>
                </a:solidFill>
              </a:rPr>
              <a:t>{</a:t>
            </a:r>
          </a:p>
          <a:p>
            <a:r>
              <a:rPr lang="nn-NO" sz="2000" dirty="0">
                <a:solidFill>
                  <a:prstClr val="black"/>
                </a:solidFill>
              </a:rPr>
              <a:t> </a:t>
            </a:r>
            <a:r>
              <a:rPr lang="nn-NO" sz="2000" dirty="0">
                <a:solidFill>
                  <a:srgbClr val="0000FF"/>
                </a:solidFill>
              </a:rPr>
              <a:t>for</a:t>
            </a:r>
            <a:r>
              <a:rPr lang="nn-NO" sz="2000" dirty="0">
                <a:solidFill>
                  <a:prstClr val="black"/>
                </a:solidFill>
              </a:rPr>
              <a:t> (</a:t>
            </a:r>
            <a:r>
              <a:rPr lang="nn-NO" sz="2000" dirty="0">
                <a:solidFill>
                  <a:srgbClr val="0000FF"/>
                </a:solidFill>
              </a:rPr>
              <a:t>int</a:t>
            </a:r>
            <a:r>
              <a:rPr lang="nn-NO" sz="2000" dirty="0">
                <a:solidFill>
                  <a:prstClr val="black"/>
                </a:solidFill>
              </a:rPr>
              <a:t> i = 0; i &lt; s.n; i++) m[i] = 0;</a:t>
            </a:r>
          </a:p>
          <a:p>
            <a:r>
              <a:rPr lang="nn-NO" sz="2000" dirty="0">
                <a:solidFill>
                  <a:prstClr val="black"/>
                </a:solidFill>
              </a:rPr>
              <a:t> </a:t>
            </a:r>
            <a:r>
              <a:rPr lang="nn-NO" sz="2000" dirty="0">
                <a:solidFill>
                  <a:srgbClr val="0000FF"/>
                </a:solidFill>
              </a:rPr>
              <a:t>for</a:t>
            </a:r>
            <a:r>
              <a:rPr lang="nn-NO" sz="2000" dirty="0">
                <a:solidFill>
                  <a:prstClr val="black"/>
                </a:solidFill>
              </a:rPr>
              <a:t> (</a:t>
            </a:r>
            <a:r>
              <a:rPr lang="nn-NO" sz="2000" dirty="0">
                <a:solidFill>
                  <a:srgbClr val="0000FF"/>
                </a:solidFill>
              </a:rPr>
              <a:t>int</a:t>
            </a:r>
            <a:r>
              <a:rPr lang="nn-NO" sz="2000" dirty="0">
                <a:solidFill>
                  <a:prstClr val="black"/>
                </a:solidFill>
              </a:rPr>
              <a:t> i = 0; i &lt; s.sn; i++) m[s.ntx(i)] = 1;</a:t>
            </a:r>
          </a:p>
          <a:p>
            <a:r>
              <a:rPr lang="be-BY" sz="2000" dirty="0">
                <a:solidFill>
                  <a:prstClr val="black"/>
                </a:solidFill>
              </a:rPr>
              <a:t>};</a:t>
            </a:r>
            <a:endParaRPr lang="be-BY" sz="2000" dirty="0"/>
          </a:p>
        </p:txBody>
      </p:sp>
    </p:spTree>
    <p:extLst>
      <p:ext uri="{BB962C8B-B14F-4D97-AF65-F5344CB8AC3E}">
        <p14:creationId xmlns:p14="http://schemas.microsoft.com/office/powerpoint/2010/main" val="103347579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9386" y="34565"/>
            <a:ext cx="8856984" cy="6817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 err="1">
                <a:solidFill>
                  <a:srgbClr val="0000FF"/>
                </a:solidFill>
              </a:rPr>
              <a:t>int</a:t>
            </a:r>
            <a:r>
              <a:rPr lang="en-US" sz="1900" dirty="0">
                <a:solidFill>
                  <a:prstClr val="black"/>
                </a:solidFill>
              </a:rPr>
              <a:t>   </a:t>
            </a:r>
            <a:r>
              <a:rPr lang="en-US" sz="1900" dirty="0" err="1">
                <a:solidFill>
                  <a:prstClr val="black"/>
                </a:solidFill>
              </a:rPr>
              <a:t>knapsack_s</a:t>
            </a:r>
            <a:r>
              <a:rPr lang="en-US" sz="1900" dirty="0">
                <a:solidFill>
                  <a:prstClr val="black"/>
                </a:solidFill>
              </a:rPr>
              <a:t>(</a:t>
            </a:r>
          </a:p>
          <a:p>
            <a:r>
              <a:rPr lang="ru-RU" sz="1900" dirty="0">
                <a:solidFill>
                  <a:prstClr val="black"/>
                </a:solidFill>
              </a:rPr>
              <a:t>              </a:t>
            </a:r>
            <a:r>
              <a:rPr lang="ru-RU" sz="1900" dirty="0" err="1">
                <a:solidFill>
                  <a:srgbClr val="0000FF"/>
                </a:solidFill>
              </a:rPr>
              <a:t>int</a:t>
            </a:r>
            <a:r>
              <a:rPr lang="ru-RU" sz="1900" dirty="0">
                <a:solidFill>
                  <a:prstClr val="black"/>
                </a:solidFill>
              </a:rPr>
              <a:t> V,         </a:t>
            </a:r>
            <a:r>
              <a:rPr lang="ru-RU" sz="1900" dirty="0">
                <a:solidFill>
                  <a:srgbClr val="008000"/>
                </a:solidFill>
              </a:rPr>
              <a:t>// [</a:t>
            </a:r>
            <a:r>
              <a:rPr lang="ru-RU" sz="1900" dirty="0" err="1">
                <a:solidFill>
                  <a:srgbClr val="008000"/>
                </a:solidFill>
              </a:rPr>
              <a:t>in</a:t>
            </a:r>
            <a:r>
              <a:rPr lang="ru-RU" sz="1900" dirty="0">
                <a:solidFill>
                  <a:srgbClr val="008000"/>
                </a:solidFill>
              </a:rPr>
              <a:t>] вместимость рюкзака </a:t>
            </a:r>
          </a:p>
          <a:p>
            <a:r>
              <a:rPr lang="ru-RU" sz="1900" dirty="0">
                <a:solidFill>
                  <a:prstClr val="black"/>
                </a:solidFill>
              </a:rPr>
              <a:t>              </a:t>
            </a:r>
            <a:r>
              <a:rPr lang="ru-RU" sz="1900" dirty="0" err="1">
                <a:solidFill>
                  <a:srgbClr val="0000FF"/>
                </a:solidFill>
              </a:rPr>
              <a:t>short</a:t>
            </a:r>
            <a:r>
              <a:rPr lang="ru-RU" sz="1900" dirty="0">
                <a:solidFill>
                  <a:prstClr val="black"/>
                </a:solidFill>
              </a:rPr>
              <a:t> n,       </a:t>
            </a:r>
            <a:r>
              <a:rPr lang="ru-RU" sz="1900" dirty="0">
                <a:solidFill>
                  <a:srgbClr val="008000"/>
                </a:solidFill>
              </a:rPr>
              <a:t>// [</a:t>
            </a:r>
            <a:r>
              <a:rPr lang="ru-RU" sz="1900" dirty="0" err="1">
                <a:solidFill>
                  <a:srgbClr val="008000"/>
                </a:solidFill>
              </a:rPr>
              <a:t>in</a:t>
            </a:r>
            <a:r>
              <a:rPr lang="ru-RU" sz="1900" dirty="0">
                <a:solidFill>
                  <a:srgbClr val="008000"/>
                </a:solidFill>
              </a:rPr>
              <a:t>] количество типов предметов </a:t>
            </a:r>
          </a:p>
          <a:p>
            <a:r>
              <a:rPr lang="ru-RU" sz="1900" dirty="0">
                <a:solidFill>
                  <a:prstClr val="black"/>
                </a:solidFill>
              </a:rPr>
              <a:t>              </a:t>
            </a:r>
            <a:r>
              <a:rPr lang="ru-RU" sz="1900" dirty="0" err="1">
                <a:solidFill>
                  <a:srgbClr val="0000FF"/>
                </a:solidFill>
              </a:rPr>
              <a:t>const</a:t>
            </a:r>
            <a:r>
              <a:rPr lang="ru-RU" sz="1900" dirty="0">
                <a:solidFill>
                  <a:prstClr val="black"/>
                </a:solidFill>
              </a:rPr>
              <a:t> </a:t>
            </a:r>
            <a:r>
              <a:rPr lang="ru-RU" sz="1900" dirty="0" err="1">
                <a:solidFill>
                  <a:srgbClr val="0000FF"/>
                </a:solidFill>
              </a:rPr>
              <a:t>int</a:t>
            </a:r>
            <a:r>
              <a:rPr lang="ru-RU" sz="1900" dirty="0">
                <a:solidFill>
                  <a:prstClr val="black"/>
                </a:solidFill>
              </a:rPr>
              <a:t> v[], </a:t>
            </a:r>
            <a:r>
              <a:rPr lang="ru-RU" sz="1900" dirty="0">
                <a:solidFill>
                  <a:srgbClr val="008000"/>
                </a:solidFill>
              </a:rPr>
              <a:t>// [</a:t>
            </a:r>
            <a:r>
              <a:rPr lang="ru-RU" sz="1900" dirty="0" err="1">
                <a:solidFill>
                  <a:srgbClr val="008000"/>
                </a:solidFill>
              </a:rPr>
              <a:t>in</a:t>
            </a:r>
            <a:r>
              <a:rPr lang="ru-RU" sz="1900" dirty="0">
                <a:solidFill>
                  <a:srgbClr val="008000"/>
                </a:solidFill>
              </a:rPr>
              <a:t>] размер предмета каждого типа  </a:t>
            </a:r>
          </a:p>
          <a:p>
            <a:r>
              <a:rPr lang="ru-RU" sz="1900" dirty="0">
                <a:solidFill>
                  <a:prstClr val="black"/>
                </a:solidFill>
              </a:rPr>
              <a:t>              </a:t>
            </a:r>
            <a:r>
              <a:rPr lang="ru-RU" sz="1900" dirty="0" err="1">
                <a:solidFill>
                  <a:srgbClr val="0000FF"/>
                </a:solidFill>
              </a:rPr>
              <a:t>const</a:t>
            </a:r>
            <a:r>
              <a:rPr lang="ru-RU" sz="1900" dirty="0">
                <a:solidFill>
                  <a:prstClr val="black"/>
                </a:solidFill>
              </a:rPr>
              <a:t> </a:t>
            </a:r>
            <a:r>
              <a:rPr lang="ru-RU" sz="1900" dirty="0" err="1">
                <a:solidFill>
                  <a:srgbClr val="0000FF"/>
                </a:solidFill>
              </a:rPr>
              <a:t>int</a:t>
            </a:r>
            <a:r>
              <a:rPr lang="ru-RU" sz="1900" dirty="0">
                <a:solidFill>
                  <a:prstClr val="black"/>
                </a:solidFill>
              </a:rPr>
              <a:t> c[], </a:t>
            </a:r>
            <a:r>
              <a:rPr lang="ru-RU" sz="1900" dirty="0">
                <a:solidFill>
                  <a:srgbClr val="008000"/>
                </a:solidFill>
              </a:rPr>
              <a:t>// [</a:t>
            </a:r>
            <a:r>
              <a:rPr lang="ru-RU" sz="1900" dirty="0" err="1">
                <a:solidFill>
                  <a:srgbClr val="008000"/>
                </a:solidFill>
              </a:rPr>
              <a:t>in</a:t>
            </a:r>
            <a:r>
              <a:rPr lang="ru-RU" sz="1900" dirty="0">
                <a:solidFill>
                  <a:srgbClr val="008000"/>
                </a:solidFill>
              </a:rPr>
              <a:t>] стоимость предмета каждого типа</a:t>
            </a:r>
          </a:p>
          <a:p>
            <a:r>
              <a:rPr lang="ru-RU" sz="1900" dirty="0">
                <a:solidFill>
                  <a:prstClr val="black"/>
                </a:solidFill>
              </a:rPr>
              <a:t>              </a:t>
            </a:r>
            <a:r>
              <a:rPr lang="ru-RU" sz="1900" dirty="0" err="1">
                <a:solidFill>
                  <a:srgbClr val="0000FF"/>
                </a:solidFill>
              </a:rPr>
              <a:t>short</a:t>
            </a:r>
            <a:r>
              <a:rPr lang="ru-RU" sz="1900" dirty="0">
                <a:solidFill>
                  <a:prstClr val="black"/>
                </a:solidFill>
              </a:rPr>
              <a:t>  m[]     </a:t>
            </a:r>
            <a:r>
              <a:rPr lang="ru-RU" sz="1900" dirty="0">
                <a:solidFill>
                  <a:srgbClr val="008000"/>
                </a:solidFill>
              </a:rPr>
              <a:t>// [</a:t>
            </a:r>
            <a:r>
              <a:rPr lang="ru-RU" sz="1900" dirty="0" err="1">
                <a:solidFill>
                  <a:srgbClr val="008000"/>
                </a:solidFill>
              </a:rPr>
              <a:t>out</a:t>
            </a:r>
            <a:r>
              <a:rPr lang="ru-RU" sz="1900" dirty="0">
                <a:solidFill>
                  <a:srgbClr val="008000"/>
                </a:solidFill>
              </a:rPr>
              <a:t>] количество предметов каждого типа {0,1} </a:t>
            </a:r>
          </a:p>
          <a:p>
            <a:r>
              <a:rPr lang="be-BY" sz="1900" dirty="0">
                <a:solidFill>
                  <a:prstClr val="black"/>
                </a:solidFill>
              </a:rPr>
              <a:t>                )</a:t>
            </a:r>
          </a:p>
          <a:p>
            <a:r>
              <a:rPr lang="be-BY" sz="1900" dirty="0">
                <a:solidFill>
                  <a:prstClr val="black"/>
                </a:solidFill>
              </a:rPr>
              <a:t>{</a:t>
            </a:r>
          </a:p>
          <a:p>
            <a:r>
              <a:rPr lang="en-US" sz="1900" dirty="0">
                <a:solidFill>
                  <a:prstClr val="black"/>
                </a:solidFill>
              </a:rPr>
              <a:t> </a:t>
            </a:r>
            <a:r>
              <a:rPr lang="en-US" sz="1900" dirty="0" err="1">
                <a:solidFill>
                  <a:prstClr val="black"/>
                </a:solidFill>
              </a:rPr>
              <a:t>combi</a:t>
            </a:r>
            <a:r>
              <a:rPr lang="en-US" sz="1900" dirty="0">
                <a:solidFill>
                  <a:prstClr val="black"/>
                </a:solidFill>
              </a:rPr>
              <a:t>::subset s(n);</a:t>
            </a:r>
          </a:p>
          <a:p>
            <a:r>
              <a:rPr lang="en-US" sz="1900" dirty="0">
                <a:solidFill>
                  <a:prstClr val="black"/>
                </a:solidFill>
              </a:rPr>
              <a:t> </a:t>
            </a:r>
            <a:r>
              <a:rPr lang="en-US" sz="1900" dirty="0" err="1">
                <a:solidFill>
                  <a:srgbClr val="0000FF"/>
                </a:solidFill>
              </a:rPr>
              <a:t>int</a:t>
            </a:r>
            <a:r>
              <a:rPr lang="en-US" sz="1900" dirty="0">
                <a:solidFill>
                  <a:prstClr val="black"/>
                </a:solidFill>
              </a:rPr>
              <a:t> </a:t>
            </a:r>
            <a:r>
              <a:rPr lang="en-US" sz="1900" dirty="0" err="1">
                <a:solidFill>
                  <a:prstClr val="black"/>
                </a:solidFill>
              </a:rPr>
              <a:t>maxc</a:t>
            </a:r>
            <a:r>
              <a:rPr lang="en-US" sz="1900" dirty="0">
                <a:solidFill>
                  <a:prstClr val="black"/>
                </a:solidFill>
              </a:rPr>
              <a:t> = NINF,  cc = 0;</a:t>
            </a:r>
          </a:p>
          <a:p>
            <a:r>
              <a:rPr lang="en-US" sz="1900" dirty="0">
                <a:solidFill>
                  <a:prstClr val="black"/>
                </a:solidFill>
              </a:rPr>
              <a:t> </a:t>
            </a:r>
            <a:r>
              <a:rPr lang="en-US" sz="1900" dirty="0">
                <a:solidFill>
                  <a:srgbClr val="0000FF"/>
                </a:solidFill>
              </a:rPr>
              <a:t>short</a:t>
            </a:r>
            <a:r>
              <a:rPr lang="en-US" sz="1900" dirty="0">
                <a:solidFill>
                  <a:prstClr val="black"/>
                </a:solidFill>
              </a:rPr>
              <a:t>  ns  = </a:t>
            </a:r>
            <a:r>
              <a:rPr lang="en-US" sz="1900" dirty="0" err="1">
                <a:solidFill>
                  <a:prstClr val="black"/>
                </a:solidFill>
              </a:rPr>
              <a:t>s.getfirst</a:t>
            </a:r>
            <a:r>
              <a:rPr lang="en-US" sz="1900" dirty="0">
                <a:solidFill>
                  <a:prstClr val="black"/>
                </a:solidFill>
              </a:rPr>
              <a:t>();                                    </a:t>
            </a:r>
          </a:p>
          <a:p>
            <a:r>
              <a:rPr lang="en-US" sz="1900" dirty="0">
                <a:solidFill>
                  <a:prstClr val="black"/>
                </a:solidFill>
              </a:rPr>
              <a:t> </a:t>
            </a:r>
            <a:r>
              <a:rPr lang="en-US" sz="1900" dirty="0">
                <a:solidFill>
                  <a:srgbClr val="0000FF"/>
                </a:solidFill>
              </a:rPr>
              <a:t>while</a:t>
            </a:r>
            <a:r>
              <a:rPr lang="en-US" sz="1900" dirty="0">
                <a:solidFill>
                  <a:prstClr val="black"/>
                </a:solidFill>
              </a:rPr>
              <a:t> (ns &gt;= 0)</a:t>
            </a:r>
          </a:p>
          <a:p>
            <a:r>
              <a:rPr lang="be-BY" sz="1900" dirty="0">
                <a:solidFill>
                  <a:prstClr val="black"/>
                </a:solidFill>
              </a:rPr>
              <a:t> {</a:t>
            </a:r>
          </a:p>
          <a:p>
            <a:r>
              <a:rPr lang="en-US" sz="1900" dirty="0">
                <a:solidFill>
                  <a:prstClr val="black"/>
                </a:solidFill>
              </a:rPr>
              <a:t>   </a:t>
            </a:r>
            <a:r>
              <a:rPr lang="en-US" sz="1900" dirty="0">
                <a:solidFill>
                  <a:srgbClr val="0000FF"/>
                </a:solidFill>
              </a:rPr>
              <a:t>if</a:t>
            </a:r>
            <a:r>
              <a:rPr lang="en-US" sz="1900" dirty="0">
                <a:solidFill>
                  <a:prstClr val="black"/>
                </a:solidFill>
              </a:rPr>
              <a:t> (</a:t>
            </a:r>
            <a:r>
              <a:rPr lang="en-US" sz="1900" dirty="0" err="1">
                <a:solidFill>
                  <a:prstClr val="black"/>
                </a:solidFill>
              </a:rPr>
              <a:t>calcv</a:t>
            </a:r>
            <a:r>
              <a:rPr lang="en-US" sz="1900" dirty="0">
                <a:solidFill>
                  <a:prstClr val="black"/>
                </a:solidFill>
              </a:rPr>
              <a:t>(s, v) &lt;= V)</a:t>
            </a:r>
          </a:p>
          <a:p>
            <a:r>
              <a:rPr lang="en-US" sz="1900" dirty="0">
                <a:solidFill>
                  <a:prstClr val="black"/>
                </a:solidFill>
              </a:rPr>
              <a:t>     </a:t>
            </a:r>
            <a:r>
              <a:rPr lang="en-US" sz="1900" dirty="0">
                <a:solidFill>
                  <a:srgbClr val="0000FF"/>
                </a:solidFill>
              </a:rPr>
              <a:t>if</a:t>
            </a:r>
            <a:r>
              <a:rPr lang="en-US" sz="1900" dirty="0">
                <a:solidFill>
                  <a:prstClr val="black"/>
                </a:solidFill>
              </a:rPr>
              <a:t> ((cc = </a:t>
            </a:r>
            <a:r>
              <a:rPr lang="en-US" sz="1900" dirty="0" err="1">
                <a:solidFill>
                  <a:prstClr val="black"/>
                </a:solidFill>
              </a:rPr>
              <a:t>calcc</a:t>
            </a:r>
            <a:r>
              <a:rPr lang="en-US" sz="1900" dirty="0">
                <a:solidFill>
                  <a:prstClr val="black"/>
                </a:solidFill>
              </a:rPr>
              <a:t>(</a:t>
            </a:r>
            <a:r>
              <a:rPr lang="en-US" sz="1900" dirty="0" err="1">
                <a:solidFill>
                  <a:prstClr val="black"/>
                </a:solidFill>
              </a:rPr>
              <a:t>s,v,c</a:t>
            </a:r>
            <a:r>
              <a:rPr lang="en-US" sz="1900" dirty="0">
                <a:solidFill>
                  <a:prstClr val="black"/>
                </a:solidFill>
              </a:rPr>
              <a:t>)) &gt; </a:t>
            </a:r>
            <a:r>
              <a:rPr lang="en-US" sz="1900" dirty="0" err="1">
                <a:solidFill>
                  <a:prstClr val="black"/>
                </a:solidFill>
              </a:rPr>
              <a:t>maxc</a:t>
            </a:r>
            <a:r>
              <a:rPr lang="en-US" sz="1900" dirty="0">
                <a:solidFill>
                  <a:prstClr val="black"/>
                </a:solidFill>
              </a:rPr>
              <a:t>) </a:t>
            </a:r>
          </a:p>
          <a:p>
            <a:r>
              <a:rPr lang="be-BY" sz="1900" dirty="0">
                <a:solidFill>
                  <a:prstClr val="black"/>
                </a:solidFill>
              </a:rPr>
              <a:t>    {</a:t>
            </a:r>
          </a:p>
          <a:p>
            <a:r>
              <a:rPr lang="en-US" sz="1900" dirty="0">
                <a:solidFill>
                  <a:prstClr val="black"/>
                </a:solidFill>
              </a:rPr>
              <a:t>  </a:t>
            </a:r>
            <a:r>
              <a:rPr lang="en-US" sz="1900" dirty="0" err="1">
                <a:solidFill>
                  <a:prstClr val="black"/>
                </a:solidFill>
              </a:rPr>
              <a:t>maxc</a:t>
            </a:r>
            <a:r>
              <a:rPr lang="en-US" sz="1900" dirty="0">
                <a:solidFill>
                  <a:prstClr val="black"/>
                </a:solidFill>
              </a:rPr>
              <a:t> = cc;</a:t>
            </a:r>
          </a:p>
          <a:p>
            <a:r>
              <a:rPr lang="en-US" sz="1900" dirty="0">
                <a:solidFill>
                  <a:prstClr val="black"/>
                </a:solidFill>
              </a:rPr>
              <a:t>  </a:t>
            </a:r>
            <a:r>
              <a:rPr lang="en-US" sz="1900" dirty="0" err="1">
                <a:solidFill>
                  <a:prstClr val="black"/>
                </a:solidFill>
              </a:rPr>
              <a:t>setm</a:t>
            </a:r>
            <a:r>
              <a:rPr lang="en-US" sz="1900" dirty="0">
                <a:solidFill>
                  <a:prstClr val="black"/>
                </a:solidFill>
              </a:rPr>
              <a:t>(</a:t>
            </a:r>
            <a:r>
              <a:rPr lang="en-US" sz="1900" dirty="0" err="1">
                <a:solidFill>
                  <a:prstClr val="black"/>
                </a:solidFill>
              </a:rPr>
              <a:t>s,m</a:t>
            </a:r>
            <a:r>
              <a:rPr lang="en-US" sz="1900" dirty="0">
                <a:solidFill>
                  <a:prstClr val="black"/>
                </a:solidFill>
              </a:rPr>
              <a:t>);</a:t>
            </a:r>
          </a:p>
          <a:p>
            <a:r>
              <a:rPr lang="be-BY" sz="1900" dirty="0">
                <a:solidFill>
                  <a:prstClr val="black"/>
                </a:solidFill>
              </a:rPr>
              <a:t>    }</a:t>
            </a:r>
          </a:p>
          <a:p>
            <a:r>
              <a:rPr lang="en-US" sz="1900" dirty="0">
                <a:solidFill>
                  <a:prstClr val="black"/>
                </a:solidFill>
              </a:rPr>
              <a:t>   ns = </a:t>
            </a:r>
            <a:r>
              <a:rPr lang="en-US" sz="1900" dirty="0" err="1">
                <a:solidFill>
                  <a:prstClr val="black"/>
                </a:solidFill>
              </a:rPr>
              <a:t>s.getnext</a:t>
            </a:r>
            <a:r>
              <a:rPr lang="en-US" sz="1900" dirty="0">
                <a:solidFill>
                  <a:prstClr val="black"/>
                </a:solidFill>
              </a:rPr>
              <a:t>();                                 </a:t>
            </a:r>
          </a:p>
          <a:p>
            <a:r>
              <a:rPr lang="be-BY" sz="1900" dirty="0">
                <a:solidFill>
                  <a:prstClr val="black"/>
                </a:solidFill>
              </a:rPr>
              <a:t> };</a:t>
            </a:r>
          </a:p>
          <a:p>
            <a:r>
              <a:rPr lang="en-US" sz="1900" dirty="0">
                <a:solidFill>
                  <a:prstClr val="black"/>
                </a:solidFill>
              </a:rPr>
              <a:t> </a:t>
            </a:r>
            <a:r>
              <a:rPr lang="en-US" sz="1900" dirty="0">
                <a:solidFill>
                  <a:srgbClr val="0000FF"/>
                </a:solidFill>
              </a:rPr>
              <a:t>return</a:t>
            </a:r>
            <a:r>
              <a:rPr lang="en-US" sz="1900" dirty="0">
                <a:solidFill>
                  <a:prstClr val="black"/>
                </a:solidFill>
              </a:rPr>
              <a:t> </a:t>
            </a:r>
            <a:r>
              <a:rPr lang="en-US" sz="1900" dirty="0" err="1">
                <a:solidFill>
                  <a:prstClr val="black"/>
                </a:solidFill>
              </a:rPr>
              <a:t>maxc</a:t>
            </a:r>
            <a:r>
              <a:rPr lang="en-US" sz="1900" dirty="0">
                <a:solidFill>
                  <a:prstClr val="black"/>
                </a:solidFill>
              </a:rPr>
              <a:t>;  </a:t>
            </a:r>
          </a:p>
          <a:p>
            <a:r>
              <a:rPr lang="be-BY" sz="1900" dirty="0">
                <a:solidFill>
                  <a:prstClr val="black"/>
                </a:solidFill>
              </a:rPr>
              <a:t>}; </a:t>
            </a:r>
            <a:endParaRPr lang="be-BY" sz="1900" dirty="0"/>
          </a:p>
        </p:txBody>
      </p:sp>
    </p:spTree>
    <p:extLst>
      <p:ext uri="{BB962C8B-B14F-4D97-AF65-F5344CB8AC3E}">
        <p14:creationId xmlns:p14="http://schemas.microsoft.com/office/powerpoint/2010/main" val="102806315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11560" y="404664"/>
            <a:ext cx="8352928" cy="347472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ru-RU" sz="2800" dirty="0" smtClean="0">
                <a:solidFill>
                  <a:srgbClr val="FF0000"/>
                </a:solidFill>
              </a:rPr>
              <a:t>Цель: </a:t>
            </a:r>
            <a:r>
              <a:rPr lang="ru-RU" sz="2800" dirty="0" smtClean="0"/>
              <a:t>освоение навыков решения оптимизационных задач комбинаторными методами.</a:t>
            </a:r>
          </a:p>
          <a:p>
            <a:pPr marL="45720" indent="0">
              <a:buNone/>
            </a:pPr>
            <a:endParaRPr lang="ru-RU" sz="2800" dirty="0"/>
          </a:p>
          <a:p>
            <a:pPr marL="45720" indent="0">
              <a:buNone/>
            </a:pPr>
            <a:r>
              <a:rPr lang="ru-RU" sz="2800" dirty="0" smtClean="0">
                <a:solidFill>
                  <a:srgbClr val="FF0000"/>
                </a:solidFill>
              </a:rPr>
              <a:t>Задачи: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 smtClean="0"/>
              <a:t>изучение особенностей применения комбинаторных алгоритмов решения оптимизационных задач;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 smtClean="0"/>
              <a:t>изучение теоретических основ комбинаторных алгоритмов;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 smtClean="0"/>
              <a:t>практическое применение алгоритмов для решения известных оптимизационных задач на языке программирования С++.</a:t>
            </a:r>
          </a:p>
          <a:p>
            <a:pPr marL="45720" indent="0">
              <a:buNone/>
            </a:pPr>
            <a:endParaRPr lang="be-BY" sz="2800" dirty="0"/>
          </a:p>
        </p:txBody>
      </p:sp>
    </p:spTree>
    <p:extLst>
      <p:ext uri="{BB962C8B-B14F-4D97-AF65-F5344CB8AC3E}">
        <p14:creationId xmlns:p14="http://schemas.microsoft.com/office/powerpoint/2010/main" val="2235740005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0"/>
            <a:ext cx="8856984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// Main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stdafx.h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&lt;</a:t>
            </a:r>
            <a:r>
              <a:rPr lang="en-US" sz="2000" dirty="0" err="1">
                <a:solidFill>
                  <a:srgbClr val="A31515"/>
                </a:solidFill>
              </a:rPr>
              <a:t>iostream</a:t>
            </a:r>
            <a:r>
              <a:rPr lang="en-US" sz="2000" dirty="0">
                <a:solidFill>
                  <a:srgbClr val="A31515"/>
                </a:solidFill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Combi.h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Knapsack.h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#define</a:t>
            </a:r>
            <a:r>
              <a:rPr lang="en-US" sz="2000" dirty="0">
                <a:solidFill>
                  <a:prstClr val="black"/>
                </a:solidFill>
              </a:rPr>
              <a:t> NN 4</a:t>
            </a:r>
          </a:p>
          <a:p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_</a:t>
            </a:r>
            <a:r>
              <a:rPr lang="en-US" sz="2000" dirty="0" err="1">
                <a:solidFill>
                  <a:prstClr val="black"/>
                </a:solidFill>
              </a:rPr>
              <a:t>tmain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argc</a:t>
            </a:r>
            <a:r>
              <a:rPr lang="en-US" sz="2000" dirty="0">
                <a:solidFill>
                  <a:prstClr val="black"/>
                </a:solidFill>
              </a:rPr>
              <a:t>, _TCHAR* </a:t>
            </a:r>
            <a:r>
              <a:rPr lang="en-US" sz="2000" dirty="0" err="1">
                <a:solidFill>
                  <a:prstClr val="black"/>
                </a:solidFill>
              </a:rPr>
              <a:t>argv</a:t>
            </a:r>
            <a:r>
              <a:rPr lang="en-US" sz="2000" dirty="0">
                <a:solidFill>
                  <a:prstClr val="black"/>
                </a:solidFill>
              </a:rPr>
              <a:t>[])</a:t>
            </a:r>
          </a:p>
          <a:p>
            <a:r>
              <a:rPr lang="be-BY" sz="2000" dirty="0">
                <a:solidFill>
                  <a:prstClr val="black"/>
                </a:solidFill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setlocale</a:t>
            </a:r>
            <a:r>
              <a:rPr lang="en-US" sz="2000" dirty="0">
                <a:solidFill>
                  <a:prstClr val="black"/>
                </a:solidFill>
              </a:rPr>
              <a:t>(LC_ALL,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rus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>
                <a:solidFill>
                  <a:prstClr val="black"/>
                </a:solidFill>
              </a:rPr>
              <a:t>);</a:t>
            </a:r>
          </a:p>
          <a:p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srgbClr val="0000FF"/>
                </a:solidFill>
              </a:rPr>
              <a:t>int</a:t>
            </a:r>
            <a:r>
              <a:rPr lang="ru-RU" sz="2000" dirty="0">
                <a:solidFill>
                  <a:prstClr val="black"/>
                </a:solidFill>
              </a:rPr>
              <a:t> V = 100,                </a:t>
            </a:r>
            <a:r>
              <a:rPr lang="ru-RU" sz="2000" dirty="0">
                <a:solidFill>
                  <a:srgbClr val="008000"/>
                </a:solidFill>
              </a:rPr>
              <a:t>// вместимость рюкзака            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v[] = {25, 30, 60, 20},     </a:t>
            </a:r>
            <a:r>
              <a:rPr lang="ru-RU" sz="2000" dirty="0">
                <a:solidFill>
                  <a:srgbClr val="008000"/>
                </a:solidFill>
              </a:rPr>
              <a:t>// размер предмета каждого типа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c[] = {25, 10, 20, 30};     </a:t>
            </a:r>
            <a:r>
              <a:rPr lang="ru-RU" sz="2000" dirty="0">
                <a:solidFill>
                  <a:srgbClr val="008000"/>
                </a:solidFill>
              </a:rPr>
              <a:t>// стоимость предмета каждого типа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srgbClr val="0000FF"/>
                </a:solidFill>
              </a:rPr>
              <a:t>short</a:t>
            </a:r>
            <a:r>
              <a:rPr lang="ru-RU" sz="2000" dirty="0">
                <a:solidFill>
                  <a:prstClr val="black"/>
                </a:solidFill>
              </a:rPr>
              <a:t> m[NN];                </a:t>
            </a:r>
            <a:r>
              <a:rPr lang="ru-RU" sz="2000" dirty="0">
                <a:solidFill>
                  <a:srgbClr val="008000"/>
                </a:solidFill>
              </a:rPr>
              <a:t>// количество предметов каждого типа  {0,1}   </a:t>
            </a:r>
          </a:p>
          <a:p>
            <a:r>
              <a:rPr lang="be-BY" sz="2000" dirty="0">
                <a:solidFill>
                  <a:prstClr val="black"/>
                </a:solidFill>
              </a:rPr>
              <a:t>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maxcc</a:t>
            </a:r>
            <a:r>
              <a:rPr lang="en-US" sz="2000" dirty="0">
                <a:solidFill>
                  <a:prstClr val="black"/>
                </a:solidFill>
              </a:rPr>
              <a:t> =  </a:t>
            </a:r>
            <a:r>
              <a:rPr lang="en-US" sz="2000" dirty="0" err="1">
                <a:solidFill>
                  <a:prstClr val="black"/>
                </a:solidFill>
              </a:rPr>
              <a:t>knapsack_s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</a:p>
          <a:p>
            <a:endParaRPr lang="be-BY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                         V,   </a:t>
            </a:r>
            <a:r>
              <a:rPr lang="en-US" sz="2000" dirty="0">
                <a:solidFill>
                  <a:srgbClr val="008000"/>
                </a:solidFill>
              </a:rPr>
              <a:t>// [in]  </a:t>
            </a:r>
            <a:r>
              <a:rPr lang="be-BY" sz="2000" dirty="0">
                <a:solidFill>
                  <a:srgbClr val="008000"/>
                </a:solidFill>
              </a:rPr>
              <a:t>вместимость рюкзака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                    NN, 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in</a:t>
            </a:r>
            <a:r>
              <a:rPr lang="ru-RU" sz="2000" dirty="0">
                <a:solidFill>
                  <a:srgbClr val="008000"/>
                </a:solidFill>
              </a:rPr>
              <a:t>]  количество типов предметов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                    v,  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in</a:t>
            </a:r>
            <a:r>
              <a:rPr lang="ru-RU" sz="2000" dirty="0">
                <a:solidFill>
                  <a:srgbClr val="008000"/>
                </a:solidFill>
              </a:rPr>
              <a:t>]  размер предмета каждого типа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                    c,  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in</a:t>
            </a:r>
            <a:r>
              <a:rPr lang="ru-RU" sz="2000" dirty="0">
                <a:solidFill>
                  <a:srgbClr val="008000"/>
                </a:solidFill>
              </a:rPr>
              <a:t>]  стоимость предмета каждого типа   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                    m   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out</a:t>
            </a:r>
            <a:r>
              <a:rPr lang="ru-RU" sz="2000" dirty="0">
                <a:solidFill>
                  <a:srgbClr val="008000"/>
                </a:solidFill>
              </a:rPr>
              <a:t>] количество предметов каждого типа  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                     );</a:t>
            </a:r>
            <a:endParaRPr lang="be-BY" sz="2000" dirty="0"/>
          </a:p>
        </p:txBody>
      </p:sp>
    </p:spTree>
    <p:extLst>
      <p:ext uri="{BB962C8B-B14F-4D97-AF65-F5344CB8AC3E}">
        <p14:creationId xmlns:p14="http://schemas.microsoft.com/office/powerpoint/2010/main" val="2789201405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14911"/>
            <a:ext cx="878497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std</a:t>
            </a:r>
            <a:r>
              <a:rPr lang="en-US" sz="2400" dirty="0"/>
              <a:t>::</a:t>
            </a:r>
            <a:r>
              <a:rPr lang="en-US" sz="2400" dirty="0" err="1"/>
              <a:t>cout</a:t>
            </a:r>
            <a:r>
              <a:rPr lang="en-US" sz="2400" dirty="0"/>
              <a:t>&lt;&lt;</a:t>
            </a:r>
            <a:r>
              <a:rPr lang="en-US" sz="2400" dirty="0" err="1"/>
              <a:t>std</a:t>
            </a:r>
            <a:r>
              <a:rPr lang="en-US" sz="2400" dirty="0"/>
              <a:t>::</a:t>
            </a:r>
            <a:r>
              <a:rPr lang="en-US" sz="2400" dirty="0" err="1"/>
              <a:t>endl</a:t>
            </a:r>
            <a:r>
              <a:rPr lang="en-US" sz="2400" dirty="0"/>
              <a:t>&lt;&lt;</a:t>
            </a:r>
            <a:r>
              <a:rPr lang="en-US" sz="2400" dirty="0">
                <a:solidFill>
                  <a:srgbClr val="A31515"/>
                </a:solidFill>
              </a:rPr>
              <a:t>"-------- </a:t>
            </a:r>
            <a:r>
              <a:rPr lang="be-BY" sz="2400" dirty="0">
                <a:solidFill>
                  <a:srgbClr val="A31515"/>
                </a:solidFill>
              </a:rPr>
              <a:t>Задача о рюкзаке --------- "</a:t>
            </a:r>
            <a:r>
              <a:rPr lang="be-BY" sz="2400" dirty="0">
                <a:solidFill>
                  <a:prstClr val="black"/>
                </a:solidFill>
              </a:rPr>
              <a:t>; </a:t>
            </a:r>
          </a:p>
          <a:p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cout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endl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>
                <a:solidFill>
                  <a:srgbClr val="A31515"/>
                </a:solidFill>
              </a:rPr>
              <a:t>"- количество предметов : "</a:t>
            </a:r>
            <a:r>
              <a:rPr lang="ru-RU" sz="2400" dirty="0">
                <a:solidFill>
                  <a:prstClr val="black"/>
                </a:solidFill>
              </a:rPr>
              <a:t>&lt;&lt; NN;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"- </a:t>
            </a:r>
            <a:r>
              <a:rPr lang="be-BY" sz="2400" dirty="0">
                <a:solidFill>
                  <a:srgbClr val="A31515"/>
                </a:solidFill>
              </a:rPr>
              <a:t>вместимость рюкзака  : "</a:t>
            </a:r>
            <a:r>
              <a:rPr lang="be-BY" sz="2400" dirty="0">
                <a:solidFill>
                  <a:prstClr val="black"/>
                </a:solidFill>
              </a:rPr>
              <a:t>&lt;&lt; </a:t>
            </a:r>
            <a:r>
              <a:rPr lang="en-US" sz="2400" dirty="0">
                <a:solidFill>
                  <a:prstClr val="black"/>
                </a:solidFill>
              </a:rPr>
              <a:t>V;</a:t>
            </a:r>
          </a:p>
          <a:p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cout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endl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>
                <a:solidFill>
                  <a:srgbClr val="A31515"/>
                </a:solidFill>
              </a:rPr>
              <a:t>"- размеры предметов    : "</a:t>
            </a:r>
            <a:r>
              <a:rPr lang="ru-RU" sz="2400" dirty="0">
                <a:solidFill>
                  <a:prstClr val="black"/>
                </a:solidFill>
              </a:rPr>
              <a:t>; </a:t>
            </a:r>
          </a:p>
          <a:p>
            <a:r>
              <a:rPr lang="nn-NO" sz="2400" dirty="0">
                <a:solidFill>
                  <a:prstClr val="black"/>
                </a:solidFill>
              </a:rPr>
              <a:t>         </a:t>
            </a:r>
            <a:r>
              <a:rPr lang="nn-NO" sz="2400" dirty="0">
                <a:solidFill>
                  <a:srgbClr val="0000FF"/>
                </a:solidFill>
              </a:rPr>
              <a:t>for</a:t>
            </a:r>
            <a:r>
              <a:rPr lang="nn-NO" sz="2400" dirty="0">
                <a:solidFill>
                  <a:prstClr val="black"/>
                </a:solidFill>
              </a:rPr>
              <a:t>(</a:t>
            </a:r>
            <a:r>
              <a:rPr lang="nn-NO" sz="2400" dirty="0">
                <a:solidFill>
                  <a:srgbClr val="0000FF"/>
                </a:solidFill>
              </a:rPr>
              <a:t>int</a:t>
            </a:r>
            <a:r>
              <a:rPr lang="nn-NO" sz="2400" dirty="0">
                <a:solidFill>
                  <a:prstClr val="black"/>
                </a:solidFill>
              </a:rPr>
              <a:t> i = 0; i &lt; NN; i++) std::cout&lt;&lt;v[i]&lt;&lt;</a:t>
            </a:r>
            <a:r>
              <a:rPr lang="nn-NO" sz="2400" dirty="0">
                <a:solidFill>
                  <a:srgbClr val="A31515"/>
                </a:solidFill>
              </a:rPr>
              <a:t>" "</a:t>
            </a:r>
            <a:r>
              <a:rPr lang="nn-NO" sz="2400" dirty="0">
                <a:solidFill>
                  <a:prstClr val="black"/>
                </a:solidFill>
              </a:rPr>
              <a:t>;</a:t>
            </a:r>
          </a:p>
          <a:p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cout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endl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>
                <a:solidFill>
                  <a:srgbClr val="A31515"/>
                </a:solidFill>
              </a:rPr>
              <a:t>"- стоимости предметов  : "</a:t>
            </a:r>
            <a:r>
              <a:rPr lang="ru-RU" sz="2400" dirty="0">
                <a:solidFill>
                  <a:prstClr val="black"/>
                </a:solidFill>
              </a:rPr>
              <a:t>;</a:t>
            </a:r>
          </a:p>
          <a:p>
            <a:r>
              <a:rPr lang="nn-NO" sz="2400" dirty="0">
                <a:solidFill>
                  <a:prstClr val="black"/>
                </a:solidFill>
              </a:rPr>
              <a:t>         </a:t>
            </a:r>
            <a:r>
              <a:rPr lang="nn-NO" sz="2400" dirty="0">
                <a:solidFill>
                  <a:srgbClr val="0000FF"/>
                </a:solidFill>
              </a:rPr>
              <a:t>for</a:t>
            </a:r>
            <a:r>
              <a:rPr lang="nn-NO" sz="2400" dirty="0">
                <a:solidFill>
                  <a:prstClr val="black"/>
                </a:solidFill>
              </a:rPr>
              <a:t>(</a:t>
            </a:r>
            <a:r>
              <a:rPr lang="nn-NO" sz="2400" dirty="0">
                <a:solidFill>
                  <a:srgbClr val="0000FF"/>
                </a:solidFill>
              </a:rPr>
              <a:t>int</a:t>
            </a:r>
            <a:r>
              <a:rPr lang="nn-NO" sz="2400" dirty="0">
                <a:solidFill>
                  <a:prstClr val="black"/>
                </a:solidFill>
              </a:rPr>
              <a:t> i = 0; i &lt; NN; i++) std::cout&lt;&lt;v[i]*c[i]&lt;&lt;</a:t>
            </a:r>
            <a:r>
              <a:rPr lang="nn-NO" sz="2400" dirty="0">
                <a:solidFill>
                  <a:srgbClr val="A31515"/>
                </a:solidFill>
              </a:rPr>
              <a:t>" "</a:t>
            </a:r>
            <a:r>
              <a:rPr lang="nn-NO" sz="2400" dirty="0">
                <a:solidFill>
                  <a:prstClr val="black"/>
                </a:solidFill>
              </a:rPr>
              <a:t>;</a:t>
            </a:r>
          </a:p>
          <a:p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cout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endl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>
                <a:solidFill>
                  <a:srgbClr val="A31515"/>
                </a:solidFill>
              </a:rPr>
              <a:t>"- оптимальная стоимость рюкзака: "</a:t>
            </a:r>
            <a:r>
              <a:rPr lang="ru-RU" sz="2400" dirty="0">
                <a:solidFill>
                  <a:prstClr val="black"/>
                </a:solidFill>
              </a:rPr>
              <a:t> &lt;&lt; </a:t>
            </a:r>
            <a:r>
              <a:rPr lang="ru-RU" sz="2400" dirty="0" err="1">
                <a:solidFill>
                  <a:prstClr val="black"/>
                </a:solidFill>
              </a:rPr>
              <a:t>maxcc</a:t>
            </a:r>
            <a:r>
              <a:rPr lang="ru-RU" sz="2400" dirty="0">
                <a:solidFill>
                  <a:prstClr val="black"/>
                </a:solidFill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"- </a:t>
            </a:r>
            <a:r>
              <a:rPr lang="en-US" sz="2400" dirty="0" err="1">
                <a:solidFill>
                  <a:srgbClr val="A31515"/>
                </a:solidFill>
              </a:rPr>
              <a:t>вес</a:t>
            </a:r>
            <a:r>
              <a:rPr lang="en-US" sz="2400" dirty="0">
                <a:solidFill>
                  <a:srgbClr val="A31515"/>
                </a:solidFill>
              </a:rPr>
              <a:t> </a:t>
            </a:r>
            <a:r>
              <a:rPr lang="en-US" sz="2400" dirty="0" err="1">
                <a:solidFill>
                  <a:srgbClr val="A31515"/>
                </a:solidFill>
              </a:rPr>
              <a:t>рюкзака</a:t>
            </a:r>
            <a:r>
              <a:rPr lang="en-US" sz="2400" dirty="0">
                <a:solidFill>
                  <a:srgbClr val="A31515"/>
                </a:solidFill>
              </a:rPr>
              <a:t>: "</a:t>
            </a:r>
            <a:r>
              <a:rPr lang="en-US" sz="2400" dirty="0">
                <a:solidFill>
                  <a:prstClr val="black"/>
                </a:solidFill>
              </a:rPr>
              <a:t>; </a:t>
            </a:r>
          </a:p>
          <a:p>
            <a:r>
              <a:rPr lang="nn-NO" sz="2400" dirty="0">
                <a:solidFill>
                  <a:prstClr val="black"/>
                </a:solidFill>
              </a:rPr>
              <a:t>        </a:t>
            </a:r>
            <a:r>
              <a:rPr lang="nn-NO" sz="2400" dirty="0">
                <a:solidFill>
                  <a:srgbClr val="0000FF"/>
                </a:solidFill>
              </a:rPr>
              <a:t>int</a:t>
            </a:r>
            <a:r>
              <a:rPr lang="nn-NO" sz="2400" dirty="0">
                <a:solidFill>
                  <a:prstClr val="black"/>
                </a:solidFill>
              </a:rPr>
              <a:t> s = 0; </a:t>
            </a:r>
            <a:r>
              <a:rPr lang="nn-NO" sz="2400" dirty="0">
                <a:solidFill>
                  <a:srgbClr val="0000FF"/>
                </a:solidFill>
              </a:rPr>
              <a:t>for</a:t>
            </a:r>
            <a:r>
              <a:rPr lang="nn-NO" sz="2400" dirty="0">
                <a:solidFill>
                  <a:prstClr val="black"/>
                </a:solidFill>
              </a:rPr>
              <a:t>(</a:t>
            </a:r>
            <a:r>
              <a:rPr lang="nn-NO" sz="2400" dirty="0">
                <a:solidFill>
                  <a:srgbClr val="0000FF"/>
                </a:solidFill>
              </a:rPr>
              <a:t>int</a:t>
            </a:r>
            <a:r>
              <a:rPr lang="nn-NO" sz="2400" dirty="0">
                <a:solidFill>
                  <a:prstClr val="black"/>
                </a:solidFill>
              </a:rPr>
              <a:t> i = 0; i &lt; NN; i++) s+= m[i]*v[i];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&lt;&lt;s; </a:t>
            </a:r>
          </a:p>
          <a:p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cout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endl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>
                <a:solidFill>
                  <a:srgbClr val="A31515"/>
                </a:solidFill>
              </a:rPr>
              <a:t>"- выбраны предметы: "</a:t>
            </a:r>
            <a:r>
              <a:rPr lang="ru-RU" sz="2400" dirty="0">
                <a:solidFill>
                  <a:prstClr val="black"/>
                </a:solidFill>
              </a:rPr>
              <a:t>;</a:t>
            </a:r>
          </a:p>
          <a:p>
            <a:r>
              <a:rPr lang="nn-NO" sz="2400" dirty="0">
                <a:solidFill>
                  <a:prstClr val="black"/>
                </a:solidFill>
              </a:rPr>
              <a:t>        </a:t>
            </a:r>
            <a:r>
              <a:rPr lang="nn-NO" sz="2400" dirty="0">
                <a:solidFill>
                  <a:srgbClr val="0000FF"/>
                </a:solidFill>
              </a:rPr>
              <a:t>for</a:t>
            </a:r>
            <a:r>
              <a:rPr lang="nn-NO" sz="2400" dirty="0">
                <a:solidFill>
                  <a:prstClr val="black"/>
                </a:solidFill>
              </a:rPr>
              <a:t>(</a:t>
            </a:r>
            <a:r>
              <a:rPr lang="nn-NO" sz="2400" dirty="0">
                <a:solidFill>
                  <a:srgbClr val="0000FF"/>
                </a:solidFill>
              </a:rPr>
              <a:t>int</a:t>
            </a:r>
            <a:r>
              <a:rPr lang="nn-NO" sz="2400" dirty="0">
                <a:solidFill>
                  <a:prstClr val="black"/>
                </a:solidFill>
              </a:rPr>
              <a:t> i = 0; i &lt; NN; i++) std::cout&lt;&lt;</a:t>
            </a:r>
            <a:r>
              <a:rPr lang="nn-NO" sz="2400" dirty="0">
                <a:solidFill>
                  <a:srgbClr val="A31515"/>
                </a:solidFill>
              </a:rPr>
              <a:t>" "</a:t>
            </a:r>
            <a:r>
              <a:rPr lang="nn-NO" sz="2400" dirty="0">
                <a:solidFill>
                  <a:prstClr val="black"/>
                </a:solidFill>
              </a:rPr>
              <a:t>&lt;&lt;m[i];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system(</a:t>
            </a:r>
            <a:r>
              <a:rPr lang="en-US" sz="2400" dirty="0">
                <a:solidFill>
                  <a:srgbClr val="A31515"/>
                </a:solidFill>
              </a:rPr>
              <a:t>"pause"</a:t>
            </a:r>
            <a:r>
              <a:rPr lang="en-US" sz="2400" dirty="0">
                <a:solidFill>
                  <a:prstClr val="black"/>
                </a:solidFill>
              </a:rPr>
              <a:t>);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return</a:t>
            </a:r>
            <a:r>
              <a:rPr lang="en-US" sz="2400" dirty="0">
                <a:solidFill>
                  <a:prstClr val="black"/>
                </a:solidFill>
              </a:rPr>
              <a:t> 0;</a:t>
            </a:r>
          </a:p>
          <a:p>
            <a:r>
              <a:rPr lang="be-BY" sz="2400" dirty="0">
                <a:solidFill>
                  <a:prstClr val="black"/>
                </a:solidFill>
              </a:rPr>
              <a:t>} </a:t>
            </a:r>
            <a:endParaRPr lang="be-BY" sz="2400" dirty="0"/>
          </a:p>
        </p:txBody>
      </p:sp>
    </p:spTree>
    <p:extLst>
      <p:ext uri="{BB962C8B-B14F-4D97-AF65-F5344CB8AC3E}">
        <p14:creationId xmlns:p14="http://schemas.microsoft.com/office/powerpoint/2010/main" val="3368049047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39" r="5911" b="20156"/>
          <a:stretch/>
        </p:blipFill>
        <p:spPr bwMode="auto">
          <a:xfrm>
            <a:off x="58704" y="332656"/>
            <a:ext cx="8977792" cy="38164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2484231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0"/>
            <a:ext cx="8928992" cy="667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// Main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stdafx.h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&lt;</a:t>
            </a:r>
            <a:r>
              <a:rPr lang="en-US" sz="2000" dirty="0" err="1">
                <a:solidFill>
                  <a:srgbClr val="A31515"/>
                </a:solidFill>
              </a:rPr>
              <a:t>iostream</a:t>
            </a:r>
            <a:r>
              <a:rPr lang="en-US" sz="2000" dirty="0">
                <a:solidFill>
                  <a:srgbClr val="A31515"/>
                </a:solidFill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Combi.h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Knapsack.h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&lt;</a:t>
            </a:r>
            <a:r>
              <a:rPr lang="en-US" sz="2000" dirty="0" err="1">
                <a:solidFill>
                  <a:srgbClr val="A31515"/>
                </a:solidFill>
              </a:rPr>
              <a:t>time.h</a:t>
            </a:r>
            <a:r>
              <a:rPr lang="en-US" sz="2000" dirty="0">
                <a:solidFill>
                  <a:srgbClr val="A31515"/>
                </a:solidFill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&lt;</a:t>
            </a:r>
            <a:r>
              <a:rPr lang="en-US" sz="2000" dirty="0" err="1">
                <a:solidFill>
                  <a:srgbClr val="A31515"/>
                </a:solidFill>
              </a:rPr>
              <a:t>iomanip</a:t>
            </a:r>
            <a:r>
              <a:rPr lang="en-US" sz="2000" dirty="0">
                <a:solidFill>
                  <a:srgbClr val="A31515"/>
                </a:solidFill>
              </a:rPr>
              <a:t>&gt;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</a:p>
          <a:p>
            <a:r>
              <a:rPr lang="en-US" sz="2400" dirty="0">
                <a:solidFill>
                  <a:srgbClr val="0000FF"/>
                </a:solidFill>
              </a:rPr>
              <a:t>#define</a:t>
            </a:r>
            <a:r>
              <a:rPr lang="en-US" sz="2400" dirty="0">
                <a:solidFill>
                  <a:prstClr val="black"/>
                </a:solidFill>
              </a:rPr>
              <a:t> NN (</a:t>
            </a:r>
            <a:r>
              <a:rPr lang="en-US" sz="2400" dirty="0" err="1">
                <a:solidFill>
                  <a:srgbClr val="0000FF"/>
                </a:solidFill>
              </a:rPr>
              <a:t>sizeof</a:t>
            </a:r>
            <a:r>
              <a:rPr lang="en-US" sz="2400" dirty="0">
                <a:solidFill>
                  <a:prstClr val="black"/>
                </a:solidFill>
              </a:rPr>
              <a:t>(c)/</a:t>
            </a:r>
            <a:r>
              <a:rPr lang="en-US" sz="2400" dirty="0" err="1">
                <a:solidFill>
                  <a:srgbClr val="0000FF"/>
                </a:solidFill>
              </a:rPr>
              <a:t>sizeof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))</a:t>
            </a:r>
          </a:p>
          <a:p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_</a:t>
            </a:r>
            <a:r>
              <a:rPr lang="en-US" sz="2400" dirty="0" err="1">
                <a:solidFill>
                  <a:prstClr val="black"/>
                </a:solidFill>
              </a:rPr>
              <a:t>tmain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argc</a:t>
            </a:r>
            <a:r>
              <a:rPr lang="en-US" sz="2400" dirty="0">
                <a:solidFill>
                  <a:prstClr val="black"/>
                </a:solidFill>
              </a:rPr>
              <a:t>, _TCHAR* </a:t>
            </a:r>
            <a:r>
              <a:rPr lang="en-US" sz="2400" dirty="0" err="1">
                <a:solidFill>
                  <a:prstClr val="black"/>
                </a:solidFill>
              </a:rPr>
              <a:t>argv</a:t>
            </a:r>
            <a:r>
              <a:rPr lang="en-US" sz="2400" dirty="0">
                <a:solidFill>
                  <a:prstClr val="black"/>
                </a:solidFill>
              </a:rPr>
              <a:t>[])</a:t>
            </a:r>
          </a:p>
          <a:p>
            <a:r>
              <a:rPr lang="be-BY" sz="2400" dirty="0">
                <a:solidFill>
                  <a:prstClr val="black"/>
                </a:solidFill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setlocale</a:t>
            </a:r>
            <a:r>
              <a:rPr lang="en-US" sz="2400" dirty="0">
                <a:solidFill>
                  <a:prstClr val="black"/>
                </a:solidFill>
              </a:rPr>
              <a:t>(LC_ALL, 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 err="1">
                <a:solidFill>
                  <a:srgbClr val="A31515"/>
                </a:solidFill>
              </a:rPr>
              <a:t>rus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>
                <a:solidFill>
                  <a:prstClr val="black"/>
                </a:solidFill>
              </a:rPr>
              <a:t>);</a:t>
            </a:r>
          </a:p>
          <a:p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srgbClr val="0000FF"/>
                </a:solidFill>
              </a:rPr>
              <a:t>int</a:t>
            </a:r>
            <a:r>
              <a:rPr lang="ru-RU" sz="2400" dirty="0">
                <a:solidFill>
                  <a:prstClr val="black"/>
                </a:solidFill>
              </a:rPr>
              <a:t> V = 600,              </a:t>
            </a:r>
            <a:r>
              <a:rPr lang="ru-RU" sz="2400" dirty="0">
                <a:solidFill>
                  <a:srgbClr val="008000"/>
                </a:solidFill>
              </a:rPr>
              <a:t>// вместимость рюкзака             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v[] = {25, 56, 67, 40, 20, 27, 37, 33, 33, 44, 53, 12, </a:t>
            </a:r>
          </a:p>
          <a:p>
            <a:r>
              <a:rPr lang="be-BY" sz="2400" dirty="0">
                <a:solidFill>
                  <a:prstClr val="black"/>
                </a:solidFill>
              </a:rPr>
              <a:t>        60, 75, 12, 55, 54, 42, 43, 14, 30, 37, 31, 12},     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c[] = {15, 26, 27, 43, 16, 26, 42, 22, 34, 12, 33, 30,</a:t>
            </a:r>
          </a:p>
          <a:p>
            <a:r>
              <a:rPr lang="be-BY" sz="2400" dirty="0">
                <a:solidFill>
                  <a:prstClr val="black"/>
                </a:solidFill>
              </a:rPr>
              <a:t>        12, 45, 60, 41, 33, 11, 14, 12, 25, 41, 30, 40};   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short</a:t>
            </a:r>
            <a:r>
              <a:rPr lang="en-US" sz="2400" dirty="0">
                <a:solidFill>
                  <a:prstClr val="black"/>
                </a:solidFill>
              </a:rPr>
              <a:t> m[NN];       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maxcc</a:t>
            </a:r>
            <a:r>
              <a:rPr lang="en-US" sz="2400" dirty="0">
                <a:solidFill>
                  <a:prstClr val="black"/>
                </a:solidFill>
              </a:rPr>
              <a:t> = 0;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clock_t</a:t>
            </a:r>
            <a:r>
              <a:rPr lang="en-US" sz="2400" dirty="0">
                <a:solidFill>
                  <a:prstClr val="black"/>
                </a:solidFill>
              </a:rPr>
              <a:t> t1, t2; </a:t>
            </a:r>
          </a:p>
        </p:txBody>
      </p:sp>
    </p:spTree>
    <p:extLst>
      <p:ext uri="{BB962C8B-B14F-4D97-AF65-F5344CB8AC3E}">
        <p14:creationId xmlns:p14="http://schemas.microsoft.com/office/powerpoint/2010/main" val="1774489662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260648"/>
            <a:ext cx="864096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"-------- </a:t>
            </a:r>
            <a:r>
              <a:rPr lang="be-BY" sz="2400" dirty="0">
                <a:solidFill>
                  <a:srgbClr val="A31515"/>
                </a:solidFill>
              </a:rPr>
              <a:t>Задача о рюкзаке --------- "</a:t>
            </a:r>
            <a:r>
              <a:rPr lang="be-BY" sz="2400" dirty="0">
                <a:solidFill>
                  <a:prstClr val="black"/>
                </a:solidFill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"- </a:t>
            </a:r>
            <a:r>
              <a:rPr lang="be-BY" sz="2400" dirty="0">
                <a:solidFill>
                  <a:srgbClr val="A31515"/>
                </a:solidFill>
              </a:rPr>
              <a:t>вместимость рюкзака  : "</a:t>
            </a:r>
            <a:r>
              <a:rPr lang="be-BY" sz="2400" dirty="0">
                <a:solidFill>
                  <a:prstClr val="black"/>
                </a:solidFill>
              </a:rPr>
              <a:t>&lt;&lt; </a:t>
            </a:r>
            <a:r>
              <a:rPr lang="en-US" sz="2400" dirty="0">
                <a:solidFill>
                  <a:prstClr val="black"/>
                </a:solidFill>
              </a:rPr>
              <a:t>V;</a:t>
            </a:r>
          </a:p>
          <a:p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cout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endl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>
                <a:solidFill>
                  <a:srgbClr val="A31515"/>
                </a:solidFill>
              </a:rPr>
              <a:t>"-- количество ------ продолжительность -- "</a:t>
            </a:r>
            <a:r>
              <a:rPr lang="ru-RU" sz="2400" dirty="0">
                <a:solidFill>
                  <a:prstClr val="black"/>
                </a:solidFill>
              </a:rPr>
              <a:t>;</a:t>
            </a:r>
          </a:p>
          <a:p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cout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endl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>
                <a:solidFill>
                  <a:srgbClr val="A31515"/>
                </a:solidFill>
              </a:rPr>
              <a:t>"    предметов          вычисления  "</a:t>
            </a:r>
            <a:r>
              <a:rPr lang="ru-RU" sz="2400" dirty="0">
                <a:solidFill>
                  <a:prstClr val="black"/>
                </a:solidFill>
              </a:rPr>
              <a:t>;</a:t>
            </a:r>
          </a:p>
          <a:p>
            <a:r>
              <a:rPr lang="nn-NO" sz="2400" dirty="0">
                <a:solidFill>
                  <a:prstClr val="black"/>
                </a:solidFill>
              </a:rPr>
              <a:t> </a:t>
            </a:r>
            <a:r>
              <a:rPr lang="nn-NO" sz="2400" dirty="0">
                <a:solidFill>
                  <a:srgbClr val="0000FF"/>
                </a:solidFill>
              </a:rPr>
              <a:t>for</a:t>
            </a:r>
            <a:r>
              <a:rPr lang="nn-NO" sz="2400" dirty="0">
                <a:solidFill>
                  <a:prstClr val="black"/>
                </a:solidFill>
              </a:rPr>
              <a:t> (</a:t>
            </a:r>
            <a:r>
              <a:rPr lang="nn-NO" sz="2400" dirty="0">
                <a:solidFill>
                  <a:srgbClr val="0000FF"/>
                </a:solidFill>
              </a:rPr>
              <a:t>int</a:t>
            </a:r>
            <a:r>
              <a:rPr lang="nn-NO" sz="2400" dirty="0">
                <a:solidFill>
                  <a:prstClr val="black"/>
                </a:solidFill>
              </a:rPr>
              <a:t> i =  14; i &lt;= NN; i++)</a:t>
            </a:r>
          </a:p>
          <a:p>
            <a:r>
              <a:rPr lang="be-BY" sz="2400" dirty="0">
                <a:solidFill>
                  <a:prstClr val="black"/>
                </a:solidFill>
              </a:rPr>
              <a:t> {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t1 = clock();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   </a:t>
            </a:r>
            <a:r>
              <a:rPr lang="en-US" sz="2400" dirty="0" err="1">
                <a:solidFill>
                  <a:prstClr val="black"/>
                </a:solidFill>
              </a:rPr>
              <a:t>maxcc</a:t>
            </a:r>
            <a:r>
              <a:rPr lang="en-US" sz="2400" dirty="0">
                <a:solidFill>
                  <a:prstClr val="black"/>
                </a:solidFill>
              </a:rPr>
              <a:t> =  </a:t>
            </a:r>
            <a:r>
              <a:rPr lang="en-US" sz="2400" dirty="0" err="1">
                <a:solidFill>
                  <a:prstClr val="black"/>
                </a:solidFill>
              </a:rPr>
              <a:t>knapsack_s</a:t>
            </a:r>
            <a:r>
              <a:rPr lang="en-US" sz="2400" dirty="0">
                <a:solidFill>
                  <a:prstClr val="black"/>
                </a:solidFill>
              </a:rPr>
              <a:t>(V, i, v, c, m );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t2 = clock();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       "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setw</a:t>
            </a:r>
            <a:r>
              <a:rPr lang="en-US" sz="2400" dirty="0">
                <a:solidFill>
                  <a:prstClr val="black"/>
                </a:solidFill>
              </a:rPr>
              <a:t>(2)&lt;&lt;i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             &lt;&lt;</a:t>
            </a:r>
            <a:r>
              <a:rPr lang="en-US" sz="2400" dirty="0">
                <a:solidFill>
                  <a:srgbClr val="A31515"/>
                </a:solidFill>
              </a:rPr>
              <a:t>"               "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setw</a:t>
            </a:r>
            <a:r>
              <a:rPr lang="en-US" sz="2400" dirty="0">
                <a:solidFill>
                  <a:prstClr val="black"/>
                </a:solidFill>
              </a:rPr>
              <a:t>(5)&lt;&lt;(t2-t1);                     </a:t>
            </a:r>
          </a:p>
          <a:p>
            <a:r>
              <a:rPr lang="be-BY" sz="2400" dirty="0">
                <a:solidFill>
                  <a:prstClr val="black"/>
                </a:solidFill>
              </a:rPr>
              <a:t> }</a:t>
            </a:r>
          </a:p>
          <a:p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system(</a:t>
            </a:r>
            <a:r>
              <a:rPr lang="en-US" sz="2400" dirty="0">
                <a:solidFill>
                  <a:srgbClr val="A31515"/>
                </a:solidFill>
              </a:rPr>
              <a:t>"pause"</a:t>
            </a:r>
            <a:r>
              <a:rPr lang="en-US" sz="2400" dirty="0">
                <a:solidFill>
                  <a:prstClr val="black"/>
                </a:solidFill>
              </a:rPr>
              <a:t>);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return</a:t>
            </a:r>
            <a:r>
              <a:rPr lang="en-US" sz="2400" dirty="0">
                <a:solidFill>
                  <a:prstClr val="black"/>
                </a:solidFill>
              </a:rPr>
              <a:t> 0;</a:t>
            </a:r>
          </a:p>
          <a:p>
            <a:r>
              <a:rPr lang="be-BY" sz="2400" dirty="0">
                <a:solidFill>
                  <a:prstClr val="black"/>
                </a:solidFill>
              </a:rPr>
              <a:t>}</a:t>
            </a:r>
            <a:endParaRPr lang="be-BY" sz="2400" dirty="0"/>
          </a:p>
        </p:txBody>
      </p:sp>
    </p:spTree>
    <p:extLst>
      <p:ext uri="{BB962C8B-B14F-4D97-AF65-F5344CB8AC3E}">
        <p14:creationId xmlns:p14="http://schemas.microsoft.com/office/powerpoint/2010/main" val="601041848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97" r="6709" b="8633"/>
          <a:stretch/>
        </p:blipFill>
        <p:spPr bwMode="auto">
          <a:xfrm>
            <a:off x="179511" y="188640"/>
            <a:ext cx="8784977" cy="61926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3025745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88140"/>
            <a:ext cx="11268745" cy="6808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4255607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476097" y="188640"/>
            <a:ext cx="47628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3200" dirty="0" smtClean="0">
                <a:solidFill>
                  <a:srgbClr val="FF0000"/>
                </a:solidFill>
              </a:rPr>
              <a:t>2.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be-BY" sz="3200" dirty="0" smtClean="0">
                <a:solidFill>
                  <a:srgbClr val="FF0000"/>
                </a:solidFill>
              </a:rPr>
              <a:t>Генерация </a:t>
            </a:r>
            <a:r>
              <a:rPr lang="be-BY" sz="3200" dirty="0">
                <a:solidFill>
                  <a:srgbClr val="FF0000"/>
                </a:solidFill>
              </a:rPr>
              <a:t>сочетаний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8784976" cy="1842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9212436"/>
              </p:ext>
            </p:extLst>
          </p:nvPr>
        </p:nvGraphicFramePr>
        <p:xfrm>
          <a:off x="2987824" y="3212976"/>
          <a:ext cx="2891615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Формула" r:id="rId4" imgW="1218671" imgH="482391" progId="Equation.3">
                  <p:embed/>
                </p:oleObj>
              </mc:Choice>
              <mc:Fallback>
                <p:oleObj name="Формула" r:id="rId4" imgW="1218671" imgH="48239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3212976"/>
                        <a:ext cx="2891615" cy="11521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994304"/>
              </p:ext>
            </p:extLst>
          </p:nvPr>
        </p:nvGraphicFramePr>
        <p:xfrm>
          <a:off x="2476097" y="5085184"/>
          <a:ext cx="1152128" cy="512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Формула" r:id="rId6" imgW="431613" imgH="190417" progId="Equation.3">
                  <p:embed/>
                </p:oleObj>
              </mc:Choice>
              <mc:Fallback>
                <p:oleObj name="Формула" r:id="rId6" imgW="431613" imgH="19041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097" y="5085184"/>
                        <a:ext cx="1152128" cy="5120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450279"/>
              </p:ext>
            </p:extLst>
          </p:nvPr>
        </p:nvGraphicFramePr>
        <p:xfrm>
          <a:off x="4139952" y="4797152"/>
          <a:ext cx="4045155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name="Формула" r:id="rId8" imgW="1815840" imgH="482400" progId="Equation.3">
                  <p:embed/>
                </p:oleObj>
              </mc:Choice>
              <mc:Fallback>
                <p:oleObj name="Формула" r:id="rId8" imgW="1815840" imgH="48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4797152"/>
                        <a:ext cx="4045155" cy="1080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3449730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304017"/>
              </p:ext>
            </p:extLst>
          </p:nvPr>
        </p:nvGraphicFramePr>
        <p:xfrm>
          <a:off x="1235832" y="0"/>
          <a:ext cx="6672335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Visio" r:id="rId3" imgW="6980850" imgH="7174751" progId="Visio.Drawing.11">
                  <p:embed/>
                </p:oleObj>
              </mc:Choice>
              <mc:Fallback>
                <p:oleObj name="Visio" r:id="rId3" imgW="6980850" imgH="717475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832" y="0"/>
                        <a:ext cx="6672335" cy="685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6720833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33" name="Picture 4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88" y="44624"/>
            <a:ext cx="7575336" cy="6820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310324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21704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План лекции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899592" y="980728"/>
            <a:ext cx="7992888" cy="3474720"/>
          </a:xfrm>
        </p:spPr>
        <p:txBody>
          <a:bodyPr>
            <a:no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ru-RU" sz="2800" dirty="0" smtClean="0">
                <a:solidFill>
                  <a:schemeClr val="tx1"/>
                </a:solidFill>
              </a:rPr>
              <a:t>Особенности </a:t>
            </a:r>
            <a:r>
              <a:rPr lang="ru-RU" sz="2800" dirty="0">
                <a:solidFill>
                  <a:schemeClr val="tx1"/>
                </a:solidFill>
              </a:rPr>
              <a:t>применения комбинаторных алгоритмов решения оптимизационных </a:t>
            </a:r>
            <a:r>
              <a:rPr lang="ru-RU" sz="2800" dirty="0" smtClean="0">
                <a:solidFill>
                  <a:schemeClr val="tx1"/>
                </a:solidFill>
              </a:rPr>
              <a:t>задач;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2800" dirty="0" smtClean="0">
                <a:solidFill>
                  <a:schemeClr val="tx1"/>
                </a:solidFill>
              </a:rPr>
              <a:t>Генерация </a:t>
            </a:r>
            <a:r>
              <a:rPr lang="ru-RU" sz="2800" dirty="0">
                <a:solidFill>
                  <a:schemeClr val="tx1"/>
                </a:solidFill>
              </a:rPr>
              <a:t>множества всех </a:t>
            </a:r>
            <a:r>
              <a:rPr lang="ru-RU" sz="2800" dirty="0" smtClean="0">
                <a:solidFill>
                  <a:schemeClr val="tx1"/>
                </a:solidFill>
              </a:rPr>
              <a:t>подмножеств;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2800" dirty="0">
                <a:solidFill>
                  <a:schemeClr val="tx1"/>
                </a:solidFill>
              </a:rPr>
              <a:t>Решение упрощенной задачи о рюкзаке с помощью генератора множества всех </a:t>
            </a:r>
            <a:r>
              <a:rPr lang="ru-RU" sz="2800" dirty="0" smtClean="0">
                <a:solidFill>
                  <a:schemeClr val="tx1"/>
                </a:solidFill>
              </a:rPr>
              <a:t>подмножеств;</a:t>
            </a:r>
          </a:p>
          <a:p>
            <a:pPr marL="502920" indent="-457200">
              <a:buFont typeface="+mj-lt"/>
              <a:buAutoNum type="arabicPeriod"/>
            </a:pPr>
            <a:r>
              <a:rPr lang="be-BY" sz="2800" dirty="0">
                <a:solidFill>
                  <a:schemeClr val="tx1"/>
                </a:solidFill>
              </a:rPr>
              <a:t>Генерация </a:t>
            </a:r>
            <a:r>
              <a:rPr lang="be-BY" sz="2800" dirty="0" smtClean="0">
                <a:solidFill>
                  <a:schemeClr val="tx1"/>
                </a:solidFill>
              </a:rPr>
              <a:t>сочетаний;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2800" dirty="0">
                <a:solidFill>
                  <a:schemeClr val="tx1"/>
                </a:solidFill>
              </a:rPr>
              <a:t>Решение задачи об оптимальной загрузке судна на основе генератора </a:t>
            </a:r>
            <a:r>
              <a:rPr lang="ru-RU" sz="2800" dirty="0" smtClean="0">
                <a:solidFill>
                  <a:schemeClr val="tx1"/>
                </a:solidFill>
              </a:rPr>
              <a:t>сочетаний.</a:t>
            </a:r>
            <a:endParaRPr lang="be-BY" sz="2800" dirty="0">
              <a:solidFill>
                <a:schemeClr val="tx1"/>
              </a:solidFill>
            </a:endParaRPr>
          </a:p>
          <a:p>
            <a:pPr marL="502920" indent="-457200">
              <a:buFont typeface="Georgia" pitchFamily="18" charset="0"/>
              <a:buAutoNum type="arabicPeriod"/>
            </a:pPr>
            <a:endParaRPr lang="be-BY" sz="2800" dirty="0">
              <a:solidFill>
                <a:schemeClr val="tx1"/>
              </a:solidFill>
            </a:endParaRPr>
          </a:p>
          <a:p>
            <a:pPr marL="502920" indent="-457200">
              <a:buFont typeface="Georgia" pitchFamily="18" charset="0"/>
              <a:buAutoNum type="arabicPeriod"/>
            </a:pPr>
            <a:endParaRPr lang="be-BY" sz="2800" dirty="0">
              <a:solidFill>
                <a:schemeClr val="tx1"/>
              </a:solidFill>
            </a:endParaRPr>
          </a:p>
          <a:p>
            <a:pPr marL="502920" indent="-457200">
              <a:buAutoNum type="arabicPeriod"/>
            </a:pPr>
            <a:endParaRPr lang="be-BY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081163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2332"/>
            <a:ext cx="864096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// </a:t>
            </a:r>
            <a:r>
              <a:rPr lang="en-US" sz="2000" dirty="0" err="1">
                <a:solidFill>
                  <a:srgbClr val="008000"/>
                </a:solidFill>
              </a:rPr>
              <a:t>Combi.h</a:t>
            </a:r>
            <a:r>
              <a:rPr lang="en-US" sz="2000" dirty="0">
                <a:solidFill>
                  <a:srgbClr val="008000"/>
                </a:solidFill>
              </a:rPr>
              <a:t> 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#pragma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once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namespace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combi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be-BY" sz="2000" dirty="0">
                <a:solidFill>
                  <a:prstClr val="black"/>
                </a:solidFill>
              </a:rPr>
              <a:t>{</a:t>
            </a:r>
          </a:p>
          <a:p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srgbClr val="0000FF"/>
                </a:solidFill>
              </a:rPr>
              <a:t>struct</a:t>
            </a:r>
            <a:r>
              <a:rPr lang="ru-RU" sz="2000" dirty="0">
                <a:solidFill>
                  <a:prstClr val="black"/>
                </a:solidFill>
              </a:rPr>
              <a:t>  </a:t>
            </a:r>
            <a:r>
              <a:rPr lang="ru-RU" sz="2000" dirty="0" err="1">
                <a:solidFill>
                  <a:prstClr val="black"/>
                </a:solidFill>
              </a:rPr>
              <a:t>xcombination</a:t>
            </a:r>
            <a:r>
              <a:rPr lang="ru-RU" sz="2000" dirty="0">
                <a:solidFill>
                  <a:prstClr val="black"/>
                </a:solidFill>
              </a:rPr>
              <a:t>           </a:t>
            </a:r>
            <a:r>
              <a:rPr lang="ru-RU" sz="2000" dirty="0">
                <a:solidFill>
                  <a:srgbClr val="008000"/>
                </a:solidFill>
              </a:rPr>
              <a:t>// генератор  сочетаний (эвристика) 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{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</a:t>
            </a:r>
            <a:r>
              <a:rPr lang="ru-RU" sz="2000" dirty="0" err="1">
                <a:solidFill>
                  <a:srgbClr val="0000FF"/>
                </a:solidFill>
              </a:rPr>
              <a:t>short</a:t>
            </a:r>
            <a:r>
              <a:rPr lang="ru-RU" sz="2000" dirty="0">
                <a:solidFill>
                  <a:prstClr val="black"/>
                </a:solidFill>
              </a:rPr>
              <a:t>  n,                  </a:t>
            </a:r>
            <a:r>
              <a:rPr lang="ru-RU" sz="2000" dirty="0">
                <a:solidFill>
                  <a:srgbClr val="008000"/>
                </a:solidFill>
              </a:rPr>
              <a:t>// количество элементов исходного множества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    </a:t>
            </a:r>
            <a:r>
              <a:rPr lang="ru-RU" sz="2000" dirty="0" smtClean="0">
                <a:solidFill>
                  <a:prstClr val="black"/>
                </a:solidFill>
              </a:rPr>
              <a:t>      </a:t>
            </a:r>
            <a:r>
              <a:rPr lang="ru-RU" sz="2000" dirty="0">
                <a:solidFill>
                  <a:prstClr val="black"/>
                </a:solidFill>
              </a:rPr>
              <a:t>m,               </a:t>
            </a:r>
            <a:r>
              <a:rPr lang="ru-RU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>
                <a:solidFill>
                  <a:srgbClr val="008000"/>
                </a:solidFill>
              </a:rPr>
              <a:t>// количество элементов в сочетаниях </a:t>
            </a:r>
          </a:p>
          <a:p>
            <a:r>
              <a:rPr lang="ru-RU" sz="2000" dirty="0" smtClean="0">
                <a:solidFill>
                  <a:prstClr val="black"/>
                </a:solidFill>
              </a:rPr>
              <a:t>              </a:t>
            </a:r>
            <a:r>
              <a:rPr lang="ru-RU" sz="2000" dirty="0">
                <a:solidFill>
                  <a:prstClr val="black"/>
                </a:solidFill>
              </a:rPr>
              <a:t>*</a:t>
            </a:r>
            <a:r>
              <a:rPr lang="ru-RU" sz="2000" dirty="0" err="1">
                <a:solidFill>
                  <a:prstClr val="black"/>
                </a:solidFill>
              </a:rPr>
              <a:t>sset</a:t>
            </a:r>
            <a:r>
              <a:rPr lang="ru-RU" sz="2000" dirty="0">
                <a:solidFill>
                  <a:prstClr val="black"/>
                </a:solidFill>
              </a:rPr>
              <a:t>;            </a:t>
            </a:r>
            <a:r>
              <a:rPr lang="ru-RU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 smtClean="0">
                <a:solidFill>
                  <a:srgbClr val="008000"/>
                </a:solidFill>
              </a:rPr>
              <a:t>// </a:t>
            </a:r>
            <a:r>
              <a:rPr lang="ru-RU" sz="2000" dirty="0">
                <a:solidFill>
                  <a:srgbClr val="008000"/>
                </a:solidFill>
              </a:rPr>
              <a:t>массив индексов текущего сочетания 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</a:t>
            </a:r>
            <a:r>
              <a:rPr lang="en-US" sz="2000" dirty="0" err="1">
                <a:solidFill>
                  <a:prstClr val="black"/>
                </a:solidFill>
              </a:rPr>
              <a:t>xcombination</a:t>
            </a:r>
            <a:r>
              <a:rPr lang="en-US" sz="2000" dirty="0">
                <a:solidFill>
                  <a:prstClr val="black"/>
                </a:solidFill>
              </a:rPr>
              <a:t> (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              </a:t>
            </a:r>
            <a:r>
              <a:rPr lang="ru-RU" sz="2000" dirty="0" err="1">
                <a:solidFill>
                  <a:srgbClr val="0000FF"/>
                </a:solidFill>
              </a:rPr>
              <a:t>short</a:t>
            </a:r>
            <a:r>
              <a:rPr lang="ru-RU" sz="2000" dirty="0">
                <a:solidFill>
                  <a:prstClr val="black"/>
                </a:solidFill>
              </a:rPr>
              <a:t> n = 1, </a:t>
            </a:r>
            <a:r>
              <a:rPr lang="ru-RU" sz="2000" dirty="0">
                <a:solidFill>
                  <a:srgbClr val="008000"/>
                </a:solidFill>
              </a:rPr>
              <a:t>//количество элементов исходного множества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              </a:t>
            </a:r>
            <a:r>
              <a:rPr lang="ru-RU" sz="2000" dirty="0" err="1">
                <a:solidFill>
                  <a:srgbClr val="0000FF"/>
                </a:solidFill>
              </a:rPr>
              <a:t>short</a:t>
            </a:r>
            <a:r>
              <a:rPr lang="ru-RU" sz="2000" dirty="0">
                <a:solidFill>
                  <a:prstClr val="black"/>
                </a:solidFill>
              </a:rPr>
              <a:t> m = 1  </a:t>
            </a:r>
            <a:r>
              <a:rPr lang="ru-RU" sz="2000" dirty="0">
                <a:solidFill>
                  <a:srgbClr val="008000"/>
                </a:solidFill>
              </a:rPr>
              <a:t>// количество элементов в сочетаниях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                );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</a:t>
            </a:r>
            <a:r>
              <a:rPr lang="ru-RU" sz="2000" dirty="0" err="1">
                <a:solidFill>
                  <a:srgbClr val="0000FF"/>
                </a:solidFill>
              </a:rPr>
              <a:t>void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reset</a:t>
            </a:r>
            <a:r>
              <a:rPr lang="ru-RU" sz="2000" dirty="0">
                <a:solidFill>
                  <a:prstClr val="black"/>
                </a:solidFill>
              </a:rPr>
              <a:t>();              </a:t>
            </a:r>
            <a:r>
              <a:rPr lang="ru-RU" sz="2000" dirty="0">
                <a:solidFill>
                  <a:srgbClr val="008000"/>
                </a:solidFill>
              </a:rPr>
              <a:t>// сбросить генератор, начать сначала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</a:t>
            </a:r>
            <a:r>
              <a:rPr lang="ru-RU" sz="2000" dirty="0" err="1">
                <a:solidFill>
                  <a:srgbClr val="0000FF"/>
                </a:solidFill>
              </a:rPr>
              <a:t>short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getfirst</a:t>
            </a:r>
            <a:r>
              <a:rPr lang="ru-RU" sz="2000" dirty="0">
                <a:solidFill>
                  <a:prstClr val="black"/>
                </a:solidFill>
              </a:rPr>
              <a:t>();          </a:t>
            </a:r>
            <a:r>
              <a:rPr lang="ru-RU" sz="2000" dirty="0">
                <a:solidFill>
                  <a:srgbClr val="008000"/>
                </a:solidFill>
              </a:rPr>
              <a:t>// сформировать первый массив индексов  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</a:t>
            </a:r>
            <a:r>
              <a:rPr lang="ru-RU" sz="2000" dirty="0" err="1">
                <a:solidFill>
                  <a:srgbClr val="0000FF"/>
                </a:solidFill>
              </a:rPr>
              <a:t>short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getnext</a:t>
            </a:r>
            <a:r>
              <a:rPr lang="ru-RU" sz="2000" dirty="0">
                <a:solidFill>
                  <a:prstClr val="black"/>
                </a:solidFill>
              </a:rPr>
              <a:t>();           </a:t>
            </a:r>
            <a:r>
              <a:rPr lang="ru-RU" sz="2000" dirty="0">
                <a:solidFill>
                  <a:srgbClr val="008000"/>
                </a:solidFill>
              </a:rPr>
              <a:t>// сформировать следующий массив индексов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</a:t>
            </a:r>
            <a:r>
              <a:rPr lang="ru-RU" sz="2000" dirty="0" err="1">
                <a:solidFill>
                  <a:srgbClr val="0000FF"/>
                </a:solidFill>
              </a:rPr>
              <a:t>short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ntx</a:t>
            </a:r>
            <a:r>
              <a:rPr lang="ru-RU" sz="2000" dirty="0">
                <a:solidFill>
                  <a:prstClr val="black"/>
                </a:solidFill>
              </a:rPr>
              <a:t>(</a:t>
            </a:r>
            <a:r>
              <a:rPr lang="ru-RU" sz="2000" dirty="0" err="1">
                <a:solidFill>
                  <a:srgbClr val="0000FF"/>
                </a:solidFill>
              </a:rPr>
              <a:t>short</a:t>
            </a:r>
            <a:r>
              <a:rPr lang="ru-RU" sz="2000" dirty="0">
                <a:solidFill>
                  <a:prstClr val="black"/>
                </a:solidFill>
              </a:rPr>
              <a:t> i);        </a:t>
            </a:r>
            <a:r>
              <a:rPr lang="ru-RU" sz="2000" dirty="0">
                <a:solidFill>
                  <a:srgbClr val="008000"/>
                </a:solidFill>
              </a:rPr>
              <a:t>// получить i-й элемент массива индексов 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</a:t>
            </a:r>
            <a:r>
              <a:rPr lang="en-US" sz="2000" dirty="0">
                <a:solidFill>
                  <a:srgbClr val="0000FF"/>
                </a:solidFill>
              </a:rPr>
              <a:t>unsigned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__int64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nc</a:t>
            </a:r>
            <a:r>
              <a:rPr lang="en-US" sz="2000" dirty="0">
                <a:solidFill>
                  <a:prstClr val="black"/>
                </a:solidFill>
              </a:rPr>
              <a:t>;       </a:t>
            </a:r>
            <a:r>
              <a:rPr lang="en-US" sz="2000" dirty="0">
                <a:solidFill>
                  <a:srgbClr val="008000"/>
                </a:solidFill>
              </a:rPr>
              <a:t>// </a:t>
            </a:r>
            <a:r>
              <a:rPr lang="be-BY" sz="2000" dirty="0">
                <a:solidFill>
                  <a:srgbClr val="008000"/>
                </a:solidFill>
              </a:rPr>
              <a:t>номер сочетания  0,..., </a:t>
            </a:r>
            <a:r>
              <a:rPr lang="en-US" sz="2000" dirty="0">
                <a:solidFill>
                  <a:srgbClr val="008000"/>
                </a:solidFill>
              </a:rPr>
              <a:t>count()-1 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</a:t>
            </a:r>
            <a:r>
              <a:rPr lang="ru-RU" sz="2000" dirty="0" err="1">
                <a:solidFill>
                  <a:srgbClr val="0000FF"/>
                </a:solidFill>
              </a:rPr>
              <a:t>unsigned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>
                <a:solidFill>
                  <a:srgbClr val="0000FF"/>
                </a:solidFill>
              </a:rPr>
              <a:t>__int64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count</a:t>
            </a:r>
            <a:r>
              <a:rPr lang="ru-RU" sz="2000" dirty="0">
                <a:solidFill>
                  <a:prstClr val="black"/>
                </a:solidFill>
              </a:rPr>
              <a:t>() </a:t>
            </a:r>
            <a:r>
              <a:rPr lang="ru-RU" sz="2000" dirty="0" err="1">
                <a:solidFill>
                  <a:srgbClr val="0000FF"/>
                </a:solidFill>
              </a:rPr>
              <a:t>const</a:t>
            </a:r>
            <a:r>
              <a:rPr lang="ru-RU" sz="2000" dirty="0">
                <a:solidFill>
                  <a:prstClr val="black"/>
                </a:solidFill>
              </a:rPr>
              <a:t>;  </a:t>
            </a:r>
            <a:r>
              <a:rPr lang="ru-RU" sz="2000" dirty="0">
                <a:solidFill>
                  <a:srgbClr val="008000"/>
                </a:solidFill>
              </a:rPr>
              <a:t>// вычислить количество сочетаний      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};</a:t>
            </a:r>
          </a:p>
          <a:p>
            <a:r>
              <a:rPr lang="be-BY" sz="2000" dirty="0">
                <a:solidFill>
                  <a:prstClr val="black"/>
                </a:solidFill>
              </a:rPr>
              <a:t>};</a:t>
            </a:r>
            <a:endParaRPr lang="be-BY" sz="2000" dirty="0"/>
          </a:p>
        </p:txBody>
      </p:sp>
    </p:spTree>
    <p:extLst>
      <p:ext uri="{BB962C8B-B14F-4D97-AF65-F5344CB8AC3E}">
        <p14:creationId xmlns:p14="http://schemas.microsoft.com/office/powerpoint/2010/main" val="133947059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97187" y="-27384"/>
            <a:ext cx="8784976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// Combi.cpp 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stdafx.h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Combi.h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&lt;algorithm&gt;</a:t>
            </a:r>
          </a:p>
          <a:p>
            <a:r>
              <a:rPr lang="en-US" sz="2000" dirty="0">
                <a:solidFill>
                  <a:srgbClr val="0000FF"/>
                </a:solidFill>
              </a:rPr>
              <a:t>namespace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combi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be-BY" sz="2000" dirty="0">
                <a:solidFill>
                  <a:prstClr val="black"/>
                </a:solidFill>
              </a:rPr>
              <a:t>{</a:t>
            </a:r>
          </a:p>
          <a:p>
            <a:r>
              <a:rPr lang="en-US" sz="2000" dirty="0" err="1">
                <a:solidFill>
                  <a:prstClr val="black"/>
                </a:solidFill>
              </a:rPr>
              <a:t>xcombination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xcombination</a:t>
            </a:r>
            <a:r>
              <a:rPr lang="en-US" sz="2000" dirty="0">
                <a:solidFill>
                  <a:prstClr val="black"/>
                </a:solidFill>
              </a:rPr>
              <a:t> (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 n, 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 m)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{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-&gt;n = n;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-&gt;m = m;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sset</a:t>
            </a:r>
            <a:r>
              <a:rPr lang="en-US" sz="2000" dirty="0">
                <a:solidFill>
                  <a:prstClr val="black"/>
                </a:solidFill>
              </a:rPr>
              <a:t> = </a:t>
            </a:r>
            <a:r>
              <a:rPr lang="en-US" sz="2000" dirty="0">
                <a:solidFill>
                  <a:srgbClr val="0000FF"/>
                </a:solidFill>
              </a:rPr>
              <a:t>new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[m+2];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-&gt;reset();  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}</a:t>
            </a:r>
          </a:p>
          <a:p>
            <a:r>
              <a:rPr lang="ru-RU" sz="2000" dirty="0" err="1">
                <a:solidFill>
                  <a:srgbClr val="0000FF"/>
                </a:solidFill>
              </a:rPr>
              <a:t>void</a:t>
            </a:r>
            <a:r>
              <a:rPr lang="ru-RU" sz="2000" dirty="0">
                <a:solidFill>
                  <a:prstClr val="black"/>
                </a:solidFill>
              </a:rPr>
              <a:t>  </a:t>
            </a:r>
            <a:r>
              <a:rPr lang="ru-RU" sz="2000" dirty="0" err="1">
                <a:solidFill>
                  <a:prstClr val="black"/>
                </a:solidFill>
              </a:rPr>
              <a:t>xcombination</a:t>
            </a:r>
            <a:r>
              <a:rPr lang="ru-RU" sz="2000" dirty="0">
                <a:solidFill>
                  <a:prstClr val="black"/>
                </a:solidFill>
              </a:rPr>
              <a:t>::</a:t>
            </a:r>
            <a:r>
              <a:rPr lang="ru-RU" sz="2000" dirty="0" err="1">
                <a:solidFill>
                  <a:prstClr val="black"/>
                </a:solidFill>
              </a:rPr>
              <a:t>reset</a:t>
            </a:r>
            <a:r>
              <a:rPr lang="ru-RU" sz="2000" dirty="0">
                <a:solidFill>
                  <a:prstClr val="black"/>
                </a:solidFill>
              </a:rPr>
              <a:t>()     </a:t>
            </a:r>
            <a:r>
              <a:rPr lang="ru-RU" sz="2000" dirty="0">
                <a:solidFill>
                  <a:srgbClr val="008000"/>
                </a:solidFill>
              </a:rPr>
              <a:t>// сбросить генератор, начать сначала 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{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nc</a:t>
            </a:r>
            <a:r>
              <a:rPr lang="en-US" sz="2000" dirty="0">
                <a:solidFill>
                  <a:prstClr val="black"/>
                </a:solidFill>
              </a:rPr>
              <a:t> = 0;</a:t>
            </a:r>
          </a:p>
          <a:p>
            <a:r>
              <a:rPr lang="nn-NO" sz="2000" dirty="0">
                <a:solidFill>
                  <a:prstClr val="black"/>
                </a:solidFill>
              </a:rPr>
              <a:t>     </a:t>
            </a:r>
            <a:r>
              <a:rPr lang="nn-NO" sz="2000" dirty="0">
                <a:solidFill>
                  <a:srgbClr val="0000FF"/>
                </a:solidFill>
              </a:rPr>
              <a:t>for</a:t>
            </a:r>
            <a:r>
              <a:rPr lang="nn-NO" sz="2000" dirty="0">
                <a:solidFill>
                  <a:prstClr val="black"/>
                </a:solidFill>
              </a:rPr>
              <a:t>(</a:t>
            </a:r>
            <a:r>
              <a:rPr lang="nn-NO" sz="2000" dirty="0">
                <a:solidFill>
                  <a:srgbClr val="0000FF"/>
                </a:solidFill>
              </a:rPr>
              <a:t>int</a:t>
            </a:r>
            <a:r>
              <a:rPr lang="nn-NO" sz="2000" dirty="0">
                <a:solidFill>
                  <a:prstClr val="black"/>
                </a:solidFill>
              </a:rPr>
              <a:t> i = 0; i &lt; </a:t>
            </a:r>
            <a:r>
              <a:rPr lang="nn-NO" sz="2000" dirty="0">
                <a:solidFill>
                  <a:srgbClr val="0000FF"/>
                </a:solidFill>
              </a:rPr>
              <a:t>this</a:t>
            </a:r>
            <a:r>
              <a:rPr lang="nn-NO" sz="2000" dirty="0">
                <a:solidFill>
                  <a:prstClr val="black"/>
                </a:solidFill>
              </a:rPr>
              <a:t>-&gt;m; i++) </a:t>
            </a:r>
            <a:r>
              <a:rPr lang="nn-NO" sz="2000" dirty="0">
                <a:solidFill>
                  <a:srgbClr val="0000FF"/>
                </a:solidFill>
              </a:rPr>
              <a:t>this</a:t>
            </a:r>
            <a:r>
              <a:rPr lang="nn-NO" sz="2000" dirty="0">
                <a:solidFill>
                  <a:prstClr val="black"/>
                </a:solidFill>
              </a:rPr>
              <a:t>-&gt;sset[i] = i;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sset</a:t>
            </a:r>
            <a:r>
              <a:rPr lang="en-US" sz="2000" dirty="0">
                <a:solidFill>
                  <a:prstClr val="black"/>
                </a:solidFill>
              </a:rPr>
              <a:t>[m] =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-&gt;n;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sset</a:t>
            </a:r>
            <a:r>
              <a:rPr lang="en-US" sz="2000" dirty="0">
                <a:solidFill>
                  <a:prstClr val="black"/>
                </a:solidFill>
              </a:rPr>
              <a:t>[m+1] = 0; 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};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xcombination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getfirst</a:t>
            </a:r>
            <a:r>
              <a:rPr lang="en-US" sz="2000" dirty="0">
                <a:solidFill>
                  <a:prstClr val="black"/>
                </a:solidFill>
              </a:rPr>
              <a:t>()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{  </a:t>
            </a:r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>
                <a:solidFill>
                  <a:prstClr val="black"/>
                </a:solidFill>
              </a:rPr>
              <a:t> (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-&gt;n &gt;=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-&gt;m)?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-&gt;m:-1; };</a:t>
            </a:r>
            <a:endParaRPr lang="be-BY" sz="2000" dirty="0"/>
          </a:p>
        </p:txBody>
      </p:sp>
    </p:spTree>
    <p:extLst>
      <p:ext uri="{BB962C8B-B14F-4D97-AF65-F5344CB8AC3E}">
        <p14:creationId xmlns:p14="http://schemas.microsoft.com/office/powerpoint/2010/main" val="3380305783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38617"/>
            <a:ext cx="9144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solidFill>
                  <a:srgbClr val="0000FF"/>
                </a:solidFill>
              </a:rPr>
              <a:t>short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xcombination</a:t>
            </a:r>
            <a:r>
              <a:rPr lang="ru-RU" sz="2000" dirty="0">
                <a:solidFill>
                  <a:prstClr val="black"/>
                </a:solidFill>
              </a:rPr>
              <a:t>::</a:t>
            </a:r>
            <a:r>
              <a:rPr lang="ru-RU" sz="2000" dirty="0" err="1">
                <a:solidFill>
                  <a:prstClr val="black"/>
                </a:solidFill>
              </a:rPr>
              <a:t>getnext</a:t>
            </a:r>
            <a:r>
              <a:rPr lang="ru-RU" sz="2000" dirty="0" smtClean="0">
                <a:solidFill>
                  <a:prstClr val="black"/>
                </a:solidFill>
              </a:rPr>
              <a:t>()</a:t>
            </a:r>
            <a:r>
              <a:rPr lang="ru-RU" sz="2000" dirty="0" smtClean="0">
                <a:solidFill>
                  <a:srgbClr val="008000"/>
                </a:solidFill>
              </a:rPr>
              <a:t>//сформировать </a:t>
            </a:r>
            <a:r>
              <a:rPr lang="ru-RU" sz="2000" dirty="0">
                <a:solidFill>
                  <a:srgbClr val="008000"/>
                </a:solidFill>
              </a:rPr>
              <a:t>следующий </a:t>
            </a:r>
            <a:r>
              <a:rPr lang="ru-RU" sz="2000" dirty="0" smtClean="0">
                <a:solidFill>
                  <a:srgbClr val="008000"/>
                </a:solidFill>
              </a:rPr>
              <a:t>массив индексов  </a:t>
            </a:r>
            <a:endParaRPr lang="ru-RU" sz="2000" dirty="0">
              <a:solidFill>
                <a:srgbClr val="008000"/>
              </a:solidFill>
            </a:endParaRPr>
          </a:p>
          <a:p>
            <a:r>
              <a:rPr lang="be-BY" sz="2000" dirty="0">
                <a:solidFill>
                  <a:prstClr val="black"/>
                </a:solidFill>
              </a:rPr>
              <a:t>  {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 = </a:t>
            </a:r>
            <a:r>
              <a:rPr lang="en-US" sz="2000" dirty="0" err="1">
                <a:solidFill>
                  <a:prstClr val="black"/>
                </a:solidFill>
              </a:rPr>
              <a:t>getfirst</a:t>
            </a:r>
            <a:r>
              <a:rPr lang="en-US" sz="2000" dirty="0">
                <a:solidFill>
                  <a:prstClr val="black"/>
                </a:solidFill>
              </a:rPr>
              <a:t>();  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</a:t>
            </a:r>
            <a:r>
              <a:rPr lang="en-US" sz="2000" dirty="0">
                <a:solidFill>
                  <a:srgbClr val="0000FF"/>
                </a:solidFill>
              </a:rPr>
              <a:t>if</a:t>
            </a:r>
            <a:r>
              <a:rPr lang="en-US" sz="2000" dirty="0">
                <a:solidFill>
                  <a:prstClr val="black"/>
                </a:solidFill>
              </a:rPr>
              <a:t> (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 &gt; 0)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   {</a:t>
            </a:r>
          </a:p>
          <a:p>
            <a:r>
              <a:rPr lang="en-US" sz="2000" dirty="0" smtClean="0">
                <a:solidFill>
                  <a:prstClr val="black"/>
                </a:solidFill>
              </a:rPr>
              <a:t>  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 j;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>
                <a:solidFill>
                  <a:srgbClr val="0000FF"/>
                </a:solidFill>
              </a:rPr>
              <a:t>for</a:t>
            </a:r>
            <a:r>
              <a:rPr lang="en-US" sz="2000" dirty="0">
                <a:solidFill>
                  <a:prstClr val="black"/>
                </a:solidFill>
              </a:rPr>
              <a:t> (j = 0;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sset</a:t>
            </a:r>
            <a:r>
              <a:rPr lang="en-US" sz="2000" dirty="0">
                <a:solidFill>
                  <a:prstClr val="black"/>
                </a:solidFill>
              </a:rPr>
              <a:t>[j]+1 ==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sset</a:t>
            </a:r>
            <a:r>
              <a:rPr lang="en-US" sz="2000" dirty="0">
                <a:solidFill>
                  <a:prstClr val="black"/>
                </a:solidFill>
              </a:rPr>
              <a:t>[j+1]; ++j)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                  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sset</a:t>
            </a:r>
            <a:r>
              <a:rPr lang="en-US" sz="2000" dirty="0">
                <a:solidFill>
                  <a:prstClr val="black"/>
                </a:solidFill>
              </a:rPr>
              <a:t>[j] = j;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>
                <a:solidFill>
                  <a:srgbClr val="0000FF"/>
                </a:solidFill>
              </a:rPr>
              <a:t>if</a:t>
            </a:r>
            <a:r>
              <a:rPr lang="en-US" sz="2000" dirty="0">
                <a:solidFill>
                  <a:prstClr val="black"/>
                </a:solidFill>
              </a:rPr>
              <a:t> (j &gt;=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-&gt;m)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 = -1;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>
                <a:solidFill>
                  <a:srgbClr val="0000FF"/>
                </a:solidFill>
              </a:rPr>
              <a:t>else</a:t>
            </a:r>
            <a:r>
              <a:rPr lang="en-US" sz="2000" dirty="0">
                <a:solidFill>
                  <a:prstClr val="black"/>
                </a:solidFill>
              </a:rPr>
              <a:t> {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</a:t>
            </a:r>
            <a:r>
              <a:rPr lang="ru-RU" sz="2000" dirty="0" smtClean="0">
                <a:solidFill>
                  <a:prstClr val="black"/>
                </a:solidFill>
              </a:rPr>
              <a:t>      </a:t>
            </a:r>
            <a:r>
              <a:rPr lang="en-US" sz="2000" dirty="0" smtClean="0">
                <a:solidFill>
                  <a:srgbClr val="0000FF"/>
                </a:solidFill>
              </a:rPr>
              <a:t>this</a:t>
            </a:r>
            <a:r>
              <a:rPr lang="en-US" sz="2000" dirty="0" smtClean="0">
                <a:solidFill>
                  <a:prstClr val="black"/>
                </a:solidFill>
              </a:rPr>
              <a:t>-</a:t>
            </a:r>
            <a:r>
              <a:rPr lang="en-US" sz="2000" dirty="0">
                <a:solidFill>
                  <a:prstClr val="black"/>
                </a:solidFill>
              </a:rPr>
              <a:t>&gt;</a:t>
            </a:r>
            <a:r>
              <a:rPr lang="en-US" sz="2000" dirty="0" err="1">
                <a:solidFill>
                  <a:prstClr val="black"/>
                </a:solidFill>
              </a:rPr>
              <a:t>sset</a:t>
            </a:r>
            <a:r>
              <a:rPr lang="en-US" sz="2000" dirty="0">
                <a:solidFill>
                  <a:prstClr val="black"/>
                </a:solidFill>
              </a:rPr>
              <a:t>[j]++;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ru-RU" sz="2000" dirty="0" smtClean="0">
                <a:solidFill>
                  <a:prstClr val="black"/>
                </a:solidFill>
              </a:rPr>
              <a:t>      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nc</a:t>
            </a:r>
            <a:r>
              <a:rPr lang="en-US" sz="2000" dirty="0">
                <a:solidFill>
                  <a:prstClr val="black"/>
                </a:solidFill>
              </a:rPr>
              <a:t>++;</a:t>
            </a:r>
          </a:p>
          <a:p>
            <a:r>
              <a:rPr lang="be-BY" sz="2000" dirty="0" smtClean="0">
                <a:solidFill>
                  <a:prstClr val="black"/>
                </a:solidFill>
              </a:rPr>
              <a:t>       </a:t>
            </a:r>
            <a:r>
              <a:rPr lang="be-BY" sz="2000" dirty="0">
                <a:solidFill>
                  <a:prstClr val="black"/>
                </a:solidFill>
              </a:rPr>
              <a:t>};</a:t>
            </a:r>
          </a:p>
          <a:p>
            <a:r>
              <a:rPr lang="be-BY" sz="2000" dirty="0" smtClean="0">
                <a:solidFill>
                  <a:prstClr val="black"/>
                </a:solidFill>
              </a:rPr>
              <a:t>    }</a:t>
            </a:r>
            <a:endParaRPr lang="be-BY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      </a:t>
            </a:r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;   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};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xcombination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ntx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 i)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{   </a:t>
            </a:r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sset</a:t>
            </a:r>
            <a:r>
              <a:rPr lang="en-US" sz="2000" dirty="0">
                <a:solidFill>
                  <a:prstClr val="black"/>
                </a:solidFill>
              </a:rPr>
              <a:t>[i];  };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unsigned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__int64</a:t>
            </a:r>
            <a:r>
              <a:rPr lang="en-US" sz="2000" dirty="0">
                <a:solidFill>
                  <a:prstClr val="black"/>
                </a:solidFill>
              </a:rPr>
              <a:t> fact(</a:t>
            </a:r>
            <a:r>
              <a:rPr lang="en-US" sz="2000" dirty="0">
                <a:solidFill>
                  <a:srgbClr val="0000FF"/>
                </a:solidFill>
              </a:rPr>
              <a:t>unsigned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__int64</a:t>
            </a:r>
            <a:r>
              <a:rPr lang="en-US" sz="2000" dirty="0">
                <a:solidFill>
                  <a:prstClr val="black"/>
                </a:solidFill>
              </a:rPr>
              <a:t> x){ </a:t>
            </a:r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>
                <a:solidFill>
                  <a:prstClr val="black"/>
                </a:solidFill>
              </a:rPr>
              <a:t> (x == 0)?1:(x*fact(x-1));}; 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unsigned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__int64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xcombination</a:t>
            </a:r>
            <a:r>
              <a:rPr lang="en-US" sz="2000" dirty="0">
                <a:solidFill>
                  <a:prstClr val="black"/>
                </a:solidFill>
              </a:rPr>
              <a:t>::count() </a:t>
            </a:r>
            <a:r>
              <a:rPr lang="en-US" sz="2000" dirty="0" err="1">
                <a:solidFill>
                  <a:srgbClr val="0000FF"/>
                </a:solidFill>
              </a:rPr>
              <a:t>const</a:t>
            </a:r>
            <a:endParaRPr lang="en-US" sz="2000" dirty="0">
              <a:solidFill>
                <a:srgbClr val="0000FF"/>
              </a:solidFill>
            </a:endParaRPr>
          </a:p>
          <a:p>
            <a:r>
              <a:rPr lang="be-BY" sz="2000" dirty="0">
                <a:solidFill>
                  <a:prstClr val="black"/>
                </a:solidFill>
              </a:rPr>
              <a:t>  </a:t>
            </a:r>
            <a:r>
              <a:rPr lang="be-BY" sz="2000" dirty="0" smtClean="0">
                <a:solidFill>
                  <a:prstClr val="black"/>
                </a:solidFill>
              </a:rPr>
              <a:t>{ </a:t>
            </a:r>
            <a:r>
              <a:rPr lang="en-US" sz="2000" dirty="0" smtClean="0">
                <a:solidFill>
                  <a:srgbClr val="0000FF"/>
                </a:solidFill>
              </a:rPr>
              <a:t>return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-&gt;n &gt;=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-&gt;m)?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            fact(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-&gt;n)/(fact(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-&gt;n-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-&gt;m)*fact(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-&gt;m)):0;    </a:t>
            </a:r>
            <a:r>
              <a:rPr lang="be-BY" sz="2000" dirty="0" smtClean="0">
                <a:solidFill>
                  <a:prstClr val="black"/>
                </a:solidFill>
              </a:rPr>
              <a:t> };};</a:t>
            </a:r>
            <a:endParaRPr lang="be-BY" sz="2000" dirty="0"/>
          </a:p>
        </p:txBody>
      </p:sp>
    </p:spTree>
    <p:extLst>
      <p:ext uri="{BB962C8B-B14F-4D97-AF65-F5344CB8AC3E}">
        <p14:creationId xmlns:p14="http://schemas.microsoft.com/office/powerpoint/2010/main" val="1559252073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528" y="188640"/>
            <a:ext cx="799288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// Main      </a:t>
            </a:r>
          </a:p>
          <a:p>
            <a:r>
              <a:rPr lang="en-US" sz="2400" dirty="0">
                <a:solidFill>
                  <a:srgbClr val="0000FF"/>
                </a:solidFill>
              </a:rPr>
              <a:t>#include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 err="1">
                <a:solidFill>
                  <a:srgbClr val="A31515"/>
                </a:solidFill>
              </a:rPr>
              <a:t>stdafx.h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</a:p>
          <a:p>
            <a:r>
              <a:rPr lang="en-US" sz="2400" dirty="0">
                <a:solidFill>
                  <a:srgbClr val="0000FF"/>
                </a:solidFill>
              </a:rPr>
              <a:t>#include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A31515"/>
                </a:solidFill>
              </a:rPr>
              <a:t>&lt;</a:t>
            </a:r>
            <a:r>
              <a:rPr lang="en-US" sz="2400" dirty="0" err="1">
                <a:solidFill>
                  <a:srgbClr val="A31515"/>
                </a:solidFill>
              </a:rPr>
              <a:t>iostream</a:t>
            </a:r>
            <a:r>
              <a:rPr lang="en-US" sz="2400" dirty="0">
                <a:solidFill>
                  <a:srgbClr val="A31515"/>
                </a:solidFill>
              </a:rPr>
              <a:t>&gt;</a:t>
            </a:r>
          </a:p>
          <a:p>
            <a:r>
              <a:rPr lang="en-US" sz="2400" dirty="0">
                <a:solidFill>
                  <a:srgbClr val="0000FF"/>
                </a:solidFill>
              </a:rPr>
              <a:t>#include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 err="1">
                <a:solidFill>
                  <a:srgbClr val="A31515"/>
                </a:solidFill>
              </a:rPr>
              <a:t>Combi.h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</a:p>
          <a:p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_</a:t>
            </a:r>
            <a:r>
              <a:rPr lang="en-US" sz="2400" dirty="0" err="1">
                <a:solidFill>
                  <a:prstClr val="black"/>
                </a:solidFill>
              </a:rPr>
              <a:t>tmain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argc</a:t>
            </a:r>
            <a:r>
              <a:rPr lang="en-US" sz="2400" dirty="0">
                <a:solidFill>
                  <a:prstClr val="black"/>
                </a:solidFill>
              </a:rPr>
              <a:t>, _TCHAR* </a:t>
            </a:r>
            <a:r>
              <a:rPr lang="en-US" sz="2400" dirty="0" err="1">
                <a:solidFill>
                  <a:prstClr val="black"/>
                </a:solidFill>
              </a:rPr>
              <a:t>argv</a:t>
            </a:r>
            <a:r>
              <a:rPr lang="en-US" sz="2400" dirty="0">
                <a:solidFill>
                  <a:prstClr val="black"/>
                </a:solidFill>
              </a:rPr>
              <a:t>[])</a:t>
            </a:r>
          </a:p>
          <a:p>
            <a:r>
              <a:rPr lang="be-BY" sz="2400" dirty="0">
                <a:solidFill>
                  <a:prstClr val="black"/>
                </a:solidFill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setlocale</a:t>
            </a:r>
            <a:r>
              <a:rPr lang="en-US" sz="2400" dirty="0">
                <a:solidFill>
                  <a:prstClr val="black"/>
                </a:solidFill>
              </a:rPr>
              <a:t>(LC_ALL, 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 err="1">
                <a:solidFill>
                  <a:srgbClr val="A31515"/>
                </a:solidFill>
              </a:rPr>
              <a:t>rus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>
                <a:solidFill>
                  <a:prstClr val="black"/>
                </a:solidFill>
              </a:rPr>
              <a:t>);</a:t>
            </a:r>
          </a:p>
          <a:p>
            <a:r>
              <a:rPr lang="pt-BR" sz="2400" dirty="0">
                <a:solidFill>
                  <a:prstClr val="black"/>
                </a:solidFill>
              </a:rPr>
              <a:t> </a:t>
            </a:r>
            <a:r>
              <a:rPr lang="pt-BR" sz="2400" dirty="0">
                <a:solidFill>
                  <a:srgbClr val="0000FF"/>
                </a:solidFill>
              </a:rPr>
              <a:t>char</a:t>
            </a:r>
            <a:r>
              <a:rPr lang="pt-BR" sz="2400" dirty="0">
                <a:solidFill>
                  <a:prstClr val="black"/>
                </a:solidFill>
              </a:rPr>
              <a:t>  AA[][2]= {</a:t>
            </a:r>
            <a:r>
              <a:rPr lang="pt-BR" sz="2400" dirty="0">
                <a:solidFill>
                  <a:srgbClr val="A31515"/>
                </a:solidFill>
              </a:rPr>
              <a:t>"A"</a:t>
            </a:r>
            <a:r>
              <a:rPr lang="pt-BR" sz="2400" dirty="0">
                <a:solidFill>
                  <a:prstClr val="black"/>
                </a:solidFill>
              </a:rPr>
              <a:t>, </a:t>
            </a:r>
            <a:r>
              <a:rPr lang="pt-BR" sz="2400" dirty="0">
                <a:solidFill>
                  <a:srgbClr val="A31515"/>
                </a:solidFill>
              </a:rPr>
              <a:t>"B"</a:t>
            </a:r>
            <a:r>
              <a:rPr lang="pt-BR" sz="2400" dirty="0">
                <a:solidFill>
                  <a:prstClr val="black"/>
                </a:solidFill>
              </a:rPr>
              <a:t>, </a:t>
            </a:r>
            <a:r>
              <a:rPr lang="pt-BR" sz="2400" dirty="0">
                <a:solidFill>
                  <a:srgbClr val="A31515"/>
                </a:solidFill>
              </a:rPr>
              <a:t>"C"</a:t>
            </a:r>
            <a:r>
              <a:rPr lang="pt-BR" sz="2400" dirty="0">
                <a:solidFill>
                  <a:prstClr val="black"/>
                </a:solidFill>
              </a:rPr>
              <a:t>, </a:t>
            </a:r>
            <a:r>
              <a:rPr lang="pt-BR" sz="2400" dirty="0">
                <a:solidFill>
                  <a:srgbClr val="A31515"/>
                </a:solidFill>
              </a:rPr>
              <a:t>"D"</a:t>
            </a:r>
            <a:r>
              <a:rPr lang="pt-BR" sz="2400" dirty="0">
                <a:solidFill>
                  <a:prstClr val="black"/>
                </a:solidFill>
              </a:rPr>
              <a:t>, </a:t>
            </a:r>
            <a:r>
              <a:rPr lang="pt-BR" sz="2400" dirty="0">
                <a:solidFill>
                  <a:srgbClr val="A31515"/>
                </a:solidFill>
              </a:rPr>
              <a:t>"E"</a:t>
            </a:r>
            <a:r>
              <a:rPr lang="pt-BR" sz="2400" dirty="0">
                <a:solidFill>
                  <a:prstClr val="black"/>
                </a:solidFill>
              </a:rPr>
              <a:t>}; </a:t>
            </a:r>
          </a:p>
          <a:p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cout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endl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>
                <a:solidFill>
                  <a:srgbClr val="A31515"/>
                </a:solidFill>
              </a:rPr>
              <a:t>" --- Генератор сочетаний ---"</a:t>
            </a:r>
            <a:r>
              <a:rPr lang="ru-RU" sz="2400" dirty="0">
                <a:solidFill>
                  <a:prstClr val="black"/>
                </a:solidFill>
              </a:rPr>
              <a:t>;</a:t>
            </a:r>
          </a:p>
          <a:p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cout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endl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>
                <a:solidFill>
                  <a:srgbClr val="A31515"/>
                </a:solidFill>
              </a:rPr>
              <a:t>"Исходное множество: "</a:t>
            </a:r>
            <a:r>
              <a:rPr lang="ru-RU" sz="2400" dirty="0">
                <a:solidFill>
                  <a:prstClr val="black"/>
                </a:solidFill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"{ "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</a:p>
          <a:p>
            <a:r>
              <a:rPr lang="nn-NO" sz="2400" dirty="0">
                <a:solidFill>
                  <a:prstClr val="black"/>
                </a:solidFill>
              </a:rPr>
              <a:t> </a:t>
            </a:r>
            <a:r>
              <a:rPr lang="nn-NO" sz="2400" dirty="0">
                <a:solidFill>
                  <a:srgbClr val="0000FF"/>
                </a:solidFill>
              </a:rPr>
              <a:t>for</a:t>
            </a:r>
            <a:r>
              <a:rPr lang="nn-NO" sz="2400" dirty="0">
                <a:solidFill>
                  <a:prstClr val="black"/>
                </a:solidFill>
              </a:rPr>
              <a:t> (</a:t>
            </a:r>
            <a:r>
              <a:rPr lang="nn-NO" sz="2400" dirty="0">
                <a:solidFill>
                  <a:srgbClr val="0000FF"/>
                </a:solidFill>
              </a:rPr>
              <a:t>int</a:t>
            </a:r>
            <a:r>
              <a:rPr lang="nn-NO" sz="2400" dirty="0">
                <a:solidFill>
                  <a:prstClr val="black"/>
                </a:solidFill>
              </a:rPr>
              <a:t> i = 0; i &lt; </a:t>
            </a:r>
            <a:r>
              <a:rPr lang="nn-NO" sz="2400" dirty="0">
                <a:solidFill>
                  <a:srgbClr val="0000FF"/>
                </a:solidFill>
              </a:rPr>
              <a:t>sizeof</a:t>
            </a:r>
            <a:r>
              <a:rPr lang="nn-NO" sz="2400" dirty="0">
                <a:solidFill>
                  <a:prstClr val="black"/>
                </a:solidFill>
              </a:rPr>
              <a:t>(AA)/2; i++) </a:t>
            </a:r>
          </a:p>
          <a:p>
            <a:r>
              <a:rPr lang="en-US" sz="2400" dirty="0" smtClean="0">
                <a:solidFill>
                  <a:prstClr val="black"/>
                </a:solidFill>
              </a:rPr>
              <a:t>      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&lt;&lt;AA[i]&lt;&lt;((i&lt; </a:t>
            </a:r>
            <a:r>
              <a:rPr lang="en-US" sz="2400" dirty="0" err="1">
                <a:solidFill>
                  <a:srgbClr val="0000FF"/>
                </a:solidFill>
              </a:rPr>
              <a:t>sizeof</a:t>
            </a:r>
            <a:r>
              <a:rPr lang="en-US" sz="2400" dirty="0">
                <a:solidFill>
                  <a:prstClr val="black"/>
                </a:solidFill>
              </a:rPr>
              <a:t>(AA)/2-1)?</a:t>
            </a:r>
            <a:r>
              <a:rPr lang="en-US" sz="2400" dirty="0">
                <a:solidFill>
                  <a:srgbClr val="A31515"/>
                </a:solidFill>
              </a:rPr>
              <a:t>", "</a:t>
            </a:r>
            <a:r>
              <a:rPr lang="en-US" sz="2400" dirty="0">
                <a:solidFill>
                  <a:prstClr val="black"/>
                </a:solidFill>
              </a:rPr>
              <a:t>:</a:t>
            </a:r>
            <a:r>
              <a:rPr lang="en-US" sz="2400" dirty="0">
                <a:solidFill>
                  <a:srgbClr val="A31515"/>
                </a:solidFill>
              </a:rPr>
              <a:t>" "</a:t>
            </a:r>
            <a:r>
              <a:rPr lang="en-US" sz="2400" dirty="0">
                <a:solidFill>
                  <a:prstClr val="black"/>
                </a:solidFill>
              </a:rPr>
              <a:t>); 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"}"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  <a:endParaRPr lang="be-BY" sz="2400" dirty="0"/>
          </a:p>
        </p:txBody>
      </p:sp>
    </p:spTree>
    <p:extLst>
      <p:ext uri="{BB962C8B-B14F-4D97-AF65-F5344CB8AC3E}">
        <p14:creationId xmlns:p14="http://schemas.microsoft.com/office/powerpoint/2010/main" val="1413213685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188640"/>
            <a:ext cx="849694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/>
              <a:t>std</a:t>
            </a:r>
            <a:r>
              <a:rPr lang="ru-RU" sz="2400" dirty="0"/>
              <a:t>::</a:t>
            </a:r>
            <a:r>
              <a:rPr lang="ru-RU" sz="2400" dirty="0" err="1"/>
              <a:t>cout</a:t>
            </a:r>
            <a:r>
              <a:rPr lang="ru-RU" sz="2400" dirty="0"/>
              <a:t>&lt;&lt;</a:t>
            </a:r>
            <a:r>
              <a:rPr lang="ru-RU" sz="2400" dirty="0" err="1"/>
              <a:t>std</a:t>
            </a:r>
            <a:r>
              <a:rPr lang="ru-RU" sz="2400" dirty="0"/>
              <a:t>::</a:t>
            </a:r>
            <a:r>
              <a:rPr lang="ru-RU" sz="2400" dirty="0" err="1"/>
              <a:t>endl</a:t>
            </a:r>
            <a:r>
              <a:rPr lang="ru-RU" sz="2400" dirty="0"/>
              <a:t>&lt;&lt;</a:t>
            </a:r>
            <a:r>
              <a:rPr lang="ru-RU" sz="2400" dirty="0">
                <a:solidFill>
                  <a:srgbClr val="A31515"/>
                </a:solidFill>
              </a:rPr>
              <a:t>"Генерация сочетаний "</a:t>
            </a:r>
            <a:r>
              <a:rPr lang="ru-RU" sz="2400" dirty="0">
                <a:solidFill>
                  <a:prstClr val="black"/>
                </a:solidFill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combi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xcombination</a:t>
            </a:r>
            <a:r>
              <a:rPr lang="en-US" sz="2400" dirty="0">
                <a:solidFill>
                  <a:prstClr val="black"/>
                </a:solidFill>
              </a:rPr>
              <a:t> xc(</a:t>
            </a:r>
            <a:r>
              <a:rPr lang="en-US" sz="2400" dirty="0" err="1">
                <a:solidFill>
                  <a:srgbClr val="0000FF"/>
                </a:solidFill>
              </a:rPr>
              <a:t>sizeof</a:t>
            </a:r>
            <a:r>
              <a:rPr lang="en-US" sz="2400" dirty="0">
                <a:solidFill>
                  <a:prstClr val="black"/>
                </a:solidFill>
              </a:rPr>
              <a:t>(AA)/2, 3);    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be-BY" sz="2400" dirty="0">
                <a:solidFill>
                  <a:srgbClr val="A31515"/>
                </a:solidFill>
              </a:rPr>
              <a:t>из "</a:t>
            </a:r>
            <a:r>
              <a:rPr lang="be-BY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xc.n</a:t>
            </a:r>
            <a:r>
              <a:rPr lang="en-US" sz="2400" dirty="0">
                <a:solidFill>
                  <a:prstClr val="black"/>
                </a:solidFill>
              </a:rPr>
              <a:t>&lt;&lt; </a:t>
            </a:r>
            <a:r>
              <a:rPr lang="en-US" sz="2400" dirty="0">
                <a:solidFill>
                  <a:srgbClr val="A31515"/>
                </a:solidFill>
              </a:rPr>
              <a:t>" </a:t>
            </a:r>
            <a:r>
              <a:rPr lang="be-BY" sz="2400" dirty="0">
                <a:solidFill>
                  <a:srgbClr val="A31515"/>
                </a:solidFill>
              </a:rPr>
              <a:t>по "</a:t>
            </a:r>
            <a:r>
              <a:rPr lang="be-BY" sz="2400" dirty="0">
                <a:solidFill>
                  <a:prstClr val="black"/>
                </a:solidFill>
              </a:rPr>
              <a:t>&lt;&lt; </a:t>
            </a:r>
            <a:r>
              <a:rPr lang="en-US" sz="2400" dirty="0" err="1">
                <a:solidFill>
                  <a:prstClr val="black"/>
                </a:solidFill>
              </a:rPr>
              <a:t>xc.m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 n  = </a:t>
            </a:r>
            <a:r>
              <a:rPr lang="en-US" sz="2400" dirty="0" err="1">
                <a:solidFill>
                  <a:prstClr val="black"/>
                </a:solidFill>
              </a:rPr>
              <a:t>xc.getfirst</a:t>
            </a:r>
            <a:r>
              <a:rPr lang="en-US" sz="2400" dirty="0">
                <a:solidFill>
                  <a:prstClr val="black"/>
                </a:solidFill>
              </a:rPr>
              <a:t>();       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while</a:t>
            </a:r>
            <a:r>
              <a:rPr lang="en-US" sz="2400" dirty="0">
                <a:solidFill>
                  <a:prstClr val="black"/>
                </a:solidFill>
              </a:rPr>
              <a:t> (n &gt;= 0)</a:t>
            </a:r>
          </a:p>
          <a:p>
            <a:r>
              <a:rPr lang="be-BY" sz="2400" dirty="0">
                <a:solidFill>
                  <a:prstClr val="black"/>
                </a:solidFill>
              </a:rPr>
              <a:t> {</a:t>
            </a:r>
          </a:p>
          <a:p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&lt;&lt;xc.nc &lt;&lt;</a:t>
            </a:r>
            <a:r>
              <a:rPr lang="en-US" sz="2400" dirty="0">
                <a:solidFill>
                  <a:srgbClr val="A31515"/>
                </a:solidFill>
              </a:rPr>
              <a:t>": { "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</a:p>
          <a:p>
            <a:r>
              <a:rPr lang="nn-NO" sz="2400" dirty="0" smtClean="0">
                <a:solidFill>
                  <a:prstClr val="black"/>
                </a:solidFill>
              </a:rPr>
              <a:t> </a:t>
            </a:r>
            <a:r>
              <a:rPr lang="nn-NO" sz="2400" dirty="0">
                <a:solidFill>
                  <a:srgbClr val="0000FF"/>
                </a:solidFill>
              </a:rPr>
              <a:t>for</a:t>
            </a:r>
            <a:r>
              <a:rPr lang="nn-NO" sz="2400" dirty="0">
                <a:solidFill>
                  <a:prstClr val="black"/>
                </a:solidFill>
              </a:rPr>
              <a:t> (</a:t>
            </a:r>
            <a:r>
              <a:rPr lang="nn-NO" sz="2400" dirty="0">
                <a:solidFill>
                  <a:srgbClr val="0000FF"/>
                </a:solidFill>
              </a:rPr>
              <a:t>int</a:t>
            </a:r>
            <a:r>
              <a:rPr lang="nn-NO" sz="2400" dirty="0">
                <a:solidFill>
                  <a:prstClr val="black"/>
                </a:solidFill>
              </a:rPr>
              <a:t> i = 0; i &lt; n; i++)  </a:t>
            </a:r>
          </a:p>
          <a:p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&lt;&lt;AA[</a:t>
            </a:r>
            <a:r>
              <a:rPr lang="en-US" sz="2400" dirty="0" err="1">
                <a:solidFill>
                  <a:prstClr val="black"/>
                </a:solidFill>
              </a:rPr>
              <a:t>xc.ntx</a:t>
            </a:r>
            <a:r>
              <a:rPr lang="en-US" sz="2400" dirty="0">
                <a:solidFill>
                  <a:prstClr val="black"/>
                </a:solidFill>
              </a:rPr>
              <a:t>(i)]&lt;&lt;((i&lt; n-1)?</a:t>
            </a:r>
            <a:r>
              <a:rPr lang="en-US" sz="2400" dirty="0">
                <a:solidFill>
                  <a:srgbClr val="A31515"/>
                </a:solidFill>
              </a:rPr>
              <a:t>", "</a:t>
            </a:r>
            <a:r>
              <a:rPr lang="en-US" sz="2400" dirty="0">
                <a:solidFill>
                  <a:prstClr val="black"/>
                </a:solidFill>
              </a:rPr>
              <a:t>:</a:t>
            </a:r>
            <a:r>
              <a:rPr lang="en-US" sz="2400" dirty="0">
                <a:solidFill>
                  <a:srgbClr val="A31515"/>
                </a:solidFill>
              </a:rPr>
              <a:t>" "</a:t>
            </a:r>
            <a:r>
              <a:rPr lang="en-US" sz="2400" dirty="0">
                <a:solidFill>
                  <a:prstClr val="black"/>
                </a:solidFill>
              </a:rPr>
              <a:t>);   </a:t>
            </a:r>
          </a:p>
          <a:p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"}"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</a:p>
          <a:p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n = </a:t>
            </a:r>
            <a:r>
              <a:rPr lang="en-US" sz="2400" dirty="0" err="1">
                <a:solidFill>
                  <a:prstClr val="black"/>
                </a:solidFill>
              </a:rPr>
              <a:t>xc.getnext</a:t>
            </a:r>
            <a:r>
              <a:rPr lang="en-US" sz="2400" dirty="0">
                <a:solidFill>
                  <a:prstClr val="black"/>
                </a:solidFill>
              </a:rPr>
              <a:t>();    </a:t>
            </a:r>
          </a:p>
          <a:p>
            <a:r>
              <a:rPr lang="be-BY" sz="2400" dirty="0">
                <a:solidFill>
                  <a:prstClr val="black"/>
                </a:solidFill>
              </a:rPr>
              <a:t> };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be-BY" sz="2400" dirty="0">
                <a:solidFill>
                  <a:srgbClr val="A31515"/>
                </a:solidFill>
              </a:rPr>
              <a:t>всего: "</a:t>
            </a:r>
            <a:r>
              <a:rPr lang="be-BY" sz="2400" dirty="0">
                <a:solidFill>
                  <a:prstClr val="black"/>
                </a:solidFill>
              </a:rPr>
              <a:t> &lt;&lt; </a:t>
            </a:r>
            <a:r>
              <a:rPr lang="en-US" sz="2400" dirty="0" err="1">
                <a:solidFill>
                  <a:prstClr val="black"/>
                </a:solidFill>
              </a:rPr>
              <a:t>xc.count</a:t>
            </a:r>
            <a:r>
              <a:rPr lang="en-US" sz="2400" dirty="0">
                <a:solidFill>
                  <a:prstClr val="black"/>
                </a:solidFill>
              </a:rPr>
              <a:t>()&lt;&lt;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;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system(</a:t>
            </a:r>
            <a:r>
              <a:rPr lang="en-US" sz="2400" dirty="0">
                <a:solidFill>
                  <a:srgbClr val="A31515"/>
                </a:solidFill>
              </a:rPr>
              <a:t>"pause"</a:t>
            </a:r>
            <a:r>
              <a:rPr lang="en-US" sz="2400" dirty="0">
                <a:solidFill>
                  <a:prstClr val="black"/>
                </a:solidFill>
              </a:rPr>
              <a:t>);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return</a:t>
            </a:r>
            <a:r>
              <a:rPr lang="en-US" sz="2400" dirty="0">
                <a:solidFill>
                  <a:prstClr val="black"/>
                </a:solidFill>
              </a:rPr>
              <a:t> 0;</a:t>
            </a:r>
          </a:p>
          <a:p>
            <a:r>
              <a:rPr lang="be-BY" sz="2400" dirty="0">
                <a:solidFill>
                  <a:prstClr val="black"/>
                </a:solidFill>
              </a:rPr>
              <a:t>}</a:t>
            </a:r>
            <a:endParaRPr lang="be-BY" sz="2400" dirty="0"/>
          </a:p>
        </p:txBody>
      </p:sp>
    </p:spTree>
    <p:extLst>
      <p:ext uri="{BB962C8B-B14F-4D97-AF65-F5344CB8AC3E}">
        <p14:creationId xmlns:p14="http://schemas.microsoft.com/office/powerpoint/2010/main" val="713065439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00" r="5400" b="12334"/>
          <a:stretch/>
        </p:blipFill>
        <p:spPr bwMode="auto">
          <a:xfrm>
            <a:off x="107504" y="188640"/>
            <a:ext cx="8928992" cy="54726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658159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FF0000"/>
                </a:solidFill>
              </a:rPr>
              <a:t>Решение задачи об оптимальной загрузке судна на основе генератора сочетаний</a:t>
            </a:r>
            <a:endParaRPr lang="be-BY" sz="2400" dirty="0">
              <a:solidFill>
                <a:srgbClr val="FF0000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8784976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483768" y="3467145"/>
            <a:ext cx="47387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2400" dirty="0">
                <a:solidFill>
                  <a:srgbClr val="FF0000"/>
                </a:solidFill>
              </a:rPr>
              <a:t>Математическая модель задачи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8160704"/>
              </p:ext>
            </p:extLst>
          </p:nvPr>
        </p:nvGraphicFramePr>
        <p:xfrm>
          <a:off x="467543" y="3789040"/>
          <a:ext cx="2518895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3" name="Формула" r:id="rId4" imgW="1015559" imgH="495085" progId="Equation.3">
                  <p:embed/>
                </p:oleObj>
              </mc:Choice>
              <mc:Fallback>
                <p:oleObj name="Формула" r:id="rId4" imgW="1015559" imgH="49508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3" y="3789040"/>
                        <a:ext cx="2518895" cy="12241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3607726"/>
              </p:ext>
            </p:extLst>
          </p:nvPr>
        </p:nvGraphicFramePr>
        <p:xfrm>
          <a:off x="3131840" y="3861048"/>
          <a:ext cx="1750348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4" name="Формула" r:id="rId6" imgW="748975" imgH="495085" progId="Equation.3">
                  <p:embed/>
                </p:oleObj>
              </mc:Choice>
              <mc:Fallback>
                <p:oleObj name="Формула" r:id="rId6" imgW="748975" imgH="49508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3861048"/>
                        <a:ext cx="1750348" cy="11521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143719"/>
              </p:ext>
            </p:extLst>
          </p:nvPr>
        </p:nvGraphicFramePr>
        <p:xfrm>
          <a:off x="5004049" y="4149080"/>
          <a:ext cx="2511226" cy="523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5" name="Формула" r:id="rId8" imgW="1143000" imgH="241300" progId="Equation.3">
                  <p:embed/>
                </p:oleObj>
              </mc:Choice>
              <mc:Fallback>
                <p:oleObj name="Формула" r:id="rId8" imgW="1143000" imgH="24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9" y="4149080"/>
                        <a:ext cx="2511226" cy="5231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865318"/>
              </p:ext>
            </p:extLst>
          </p:nvPr>
        </p:nvGraphicFramePr>
        <p:xfrm>
          <a:off x="1259631" y="5157192"/>
          <a:ext cx="1536170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6" name="Формула" r:id="rId10" imgW="609600" imgH="228600" progId="Equation.3">
                  <p:embed/>
                </p:oleObj>
              </mc:Choice>
              <mc:Fallback>
                <p:oleObj name="Формула" r:id="rId10" imgW="6096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1" y="5157192"/>
                        <a:ext cx="1536170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271785"/>
              </p:ext>
            </p:extLst>
          </p:nvPr>
        </p:nvGraphicFramePr>
        <p:xfrm>
          <a:off x="3707904" y="5157192"/>
          <a:ext cx="1388726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7" name="Формула" r:id="rId12" imgW="571252" imgH="266584" progId="Equation.3">
                  <p:embed/>
                </p:oleObj>
              </mc:Choice>
              <mc:Fallback>
                <p:oleObj name="Формула" r:id="rId12" imgW="571252" imgH="26658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5157192"/>
                        <a:ext cx="1388726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261855"/>
              </p:ext>
            </p:extLst>
          </p:nvPr>
        </p:nvGraphicFramePr>
        <p:xfrm>
          <a:off x="5724128" y="5157192"/>
          <a:ext cx="1224136" cy="612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8" name="Формула" r:id="rId14" imgW="532937" imgH="266469" progId="Equation.3">
                  <p:embed/>
                </p:oleObj>
              </mc:Choice>
              <mc:Fallback>
                <p:oleObj name="Формула" r:id="rId14" imgW="532937" imgH="26646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5157192"/>
                        <a:ext cx="1224136" cy="6120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3862462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5898916"/>
              </p:ext>
            </p:extLst>
          </p:nvPr>
        </p:nvGraphicFramePr>
        <p:xfrm>
          <a:off x="1619672" y="-387425"/>
          <a:ext cx="5256584" cy="7219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Visio" r:id="rId3" imgW="7159050" imgH="9827913" progId="Visio.Drawing.11">
                  <p:embed/>
                </p:oleObj>
              </mc:Choice>
              <mc:Fallback>
                <p:oleObj name="Visio" r:id="rId3" imgW="7159050" imgH="982791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-387425"/>
                        <a:ext cx="5256584" cy="72194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9098827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260648"/>
            <a:ext cx="878497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e-BY" sz="2400" dirty="0">
                <a:solidFill>
                  <a:srgbClr val="008000"/>
                </a:solidFill>
              </a:rPr>
              <a:t>// --- В</a:t>
            </a:r>
            <a:r>
              <a:rPr lang="en-US" sz="2400" dirty="0" err="1">
                <a:solidFill>
                  <a:srgbClr val="008000"/>
                </a:solidFill>
              </a:rPr>
              <a:t>oat.h</a:t>
            </a:r>
            <a:endParaRPr lang="en-US" sz="2400" dirty="0">
              <a:solidFill>
                <a:srgbClr val="008000"/>
              </a:solidFill>
            </a:endParaRPr>
          </a:p>
          <a:p>
            <a:r>
              <a:rPr lang="ru-RU" sz="2400" dirty="0">
                <a:solidFill>
                  <a:srgbClr val="008000"/>
                </a:solidFill>
              </a:rPr>
              <a:t>// -- решение  задачи об оптимальной загрузке судна  </a:t>
            </a:r>
          </a:p>
          <a:p>
            <a:r>
              <a:rPr lang="ru-RU" sz="2400" dirty="0">
                <a:solidFill>
                  <a:srgbClr val="008000"/>
                </a:solidFill>
              </a:rPr>
              <a:t>//    функция возвращает доход  от перевози выбранных контейнеров</a:t>
            </a:r>
          </a:p>
          <a:p>
            <a:r>
              <a:rPr lang="en-US" sz="2400" dirty="0">
                <a:solidFill>
                  <a:srgbClr val="0000FF"/>
                </a:solidFill>
              </a:rPr>
              <a:t>#pragma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once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</a:p>
          <a:p>
            <a:r>
              <a:rPr lang="en-US" sz="2400" dirty="0">
                <a:solidFill>
                  <a:srgbClr val="0000FF"/>
                </a:solidFill>
              </a:rPr>
              <a:t>#include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 err="1">
                <a:solidFill>
                  <a:srgbClr val="A31515"/>
                </a:solidFill>
              </a:rPr>
              <a:t>Combi.h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</a:p>
          <a:p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boat(</a:t>
            </a:r>
          </a:p>
          <a:p>
            <a:r>
              <a:rPr lang="ru-RU" sz="2400" dirty="0">
                <a:solidFill>
                  <a:prstClr val="black"/>
                </a:solidFill>
              </a:rPr>
              <a:t>     </a:t>
            </a:r>
            <a:r>
              <a:rPr lang="ru-RU" sz="2400" dirty="0" err="1">
                <a:solidFill>
                  <a:srgbClr val="0000FF"/>
                </a:solidFill>
              </a:rPr>
              <a:t>int</a:t>
            </a:r>
            <a:r>
              <a:rPr lang="ru-RU" sz="2400" dirty="0">
                <a:solidFill>
                  <a:prstClr val="black"/>
                </a:solidFill>
              </a:rPr>
              <a:t> V,         </a:t>
            </a:r>
            <a:r>
              <a:rPr lang="ru-RU" sz="2400" dirty="0">
                <a:solidFill>
                  <a:srgbClr val="008000"/>
                </a:solidFill>
              </a:rPr>
              <a:t>// [</a:t>
            </a:r>
            <a:r>
              <a:rPr lang="ru-RU" sz="2400" dirty="0" err="1">
                <a:solidFill>
                  <a:srgbClr val="008000"/>
                </a:solidFill>
              </a:rPr>
              <a:t>in</a:t>
            </a:r>
            <a:r>
              <a:rPr lang="ru-RU" sz="2400" dirty="0">
                <a:solidFill>
                  <a:srgbClr val="008000"/>
                </a:solidFill>
              </a:rPr>
              <a:t>]  максимальный вес груза</a:t>
            </a:r>
          </a:p>
          <a:p>
            <a:r>
              <a:rPr lang="ru-RU" sz="2400" dirty="0">
                <a:solidFill>
                  <a:prstClr val="black"/>
                </a:solidFill>
              </a:rPr>
              <a:t>     </a:t>
            </a:r>
            <a:r>
              <a:rPr lang="ru-RU" sz="2400" dirty="0" err="1">
                <a:solidFill>
                  <a:srgbClr val="0000FF"/>
                </a:solidFill>
              </a:rPr>
              <a:t>short</a:t>
            </a:r>
            <a:r>
              <a:rPr lang="ru-RU" sz="2400" dirty="0">
                <a:solidFill>
                  <a:prstClr val="black"/>
                </a:solidFill>
              </a:rPr>
              <a:t> m,       </a:t>
            </a:r>
            <a:r>
              <a:rPr lang="ru-RU" sz="2400" dirty="0">
                <a:solidFill>
                  <a:srgbClr val="008000"/>
                </a:solidFill>
              </a:rPr>
              <a:t>// [</a:t>
            </a:r>
            <a:r>
              <a:rPr lang="ru-RU" sz="2400" dirty="0" err="1">
                <a:solidFill>
                  <a:srgbClr val="008000"/>
                </a:solidFill>
              </a:rPr>
              <a:t>in</a:t>
            </a:r>
            <a:r>
              <a:rPr lang="ru-RU" sz="2400" dirty="0">
                <a:solidFill>
                  <a:srgbClr val="008000"/>
                </a:solidFill>
              </a:rPr>
              <a:t>]  количество мест для контейнеров     </a:t>
            </a:r>
          </a:p>
          <a:p>
            <a:r>
              <a:rPr lang="ru-RU" sz="2400" dirty="0">
                <a:solidFill>
                  <a:prstClr val="black"/>
                </a:solidFill>
              </a:rPr>
              <a:t>     </a:t>
            </a:r>
            <a:r>
              <a:rPr lang="ru-RU" sz="2400" dirty="0" err="1">
                <a:solidFill>
                  <a:srgbClr val="0000FF"/>
                </a:solidFill>
              </a:rPr>
              <a:t>short</a:t>
            </a:r>
            <a:r>
              <a:rPr lang="ru-RU" sz="2400" dirty="0">
                <a:solidFill>
                  <a:prstClr val="black"/>
                </a:solidFill>
              </a:rPr>
              <a:t> n,       </a:t>
            </a:r>
            <a:r>
              <a:rPr lang="ru-RU" sz="2400" dirty="0">
                <a:solidFill>
                  <a:srgbClr val="008000"/>
                </a:solidFill>
              </a:rPr>
              <a:t>// [</a:t>
            </a:r>
            <a:r>
              <a:rPr lang="ru-RU" sz="2400" dirty="0" err="1">
                <a:solidFill>
                  <a:srgbClr val="008000"/>
                </a:solidFill>
              </a:rPr>
              <a:t>in</a:t>
            </a:r>
            <a:r>
              <a:rPr lang="ru-RU" sz="2400" dirty="0">
                <a:solidFill>
                  <a:srgbClr val="008000"/>
                </a:solidFill>
              </a:rPr>
              <a:t>]  всего контейнеров  </a:t>
            </a:r>
          </a:p>
          <a:p>
            <a:r>
              <a:rPr lang="ru-RU" sz="2400" dirty="0">
                <a:solidFill>
                  <a:prstClr val="black"/>
                </a:solidFill>
              </a:rPr>
              <a:t>     </a:t>
            </a:r>
            <a:r>
              <a:rPr lang="ru-RU" sz="2400" dirty="0" err="1">
                <a:solidFill>
                  <a:srgbClr val="0000FF"/>
                </a:solidFill>
              </a:rPr>
              <a:t>const</a:t>
            </a:r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srgbClr val="0000FF"/>
                </a:solidFill>
              </a:rPr>
              <a:t>int</a:t>
            </a:r>
            <a:r>
              <a:rPr lang="ru-RU" sz="2400" dirty="0">
                <a:solidFill>
                  <a:prstClr val="black"/>
                </a:solidFill>
              </a:rPr>
              <a:t> v[], </a:t>
            </a:r>
            <a:r>
              <a:rPr lang="ru-RU" sz="2400" dirty="0">
                <a:solidFill>
                  <a:srgbClr val="008000"/>
                </a:solidFill>
              </a:rPr>
              <a:t>// [</a:t>
            </a:r>
            <a:r>
              <a:rPr lang="ru-RU" sz="2400" dirty="0" err="1">
                <a:solidFill>
                  <a:srgbClr val="008000"/>
                </a:solidFill>
              </a:rPr>
              <a:t>in</a:t>
            </a:r>
            <a:r>
              <a:rPr lang="ru-RU" sz="2400" dirty="0">
                <a:solidFill>
                  <a:srgbClr val="008000"/>
                </a:solidFill>
              </a:rPr>
              <a:t>]  вес каждого контейнера  </a:t>
            </a:r>
          </a:p>
          <a:p>
            <a:r>
              <a:rPr lang="ru-RU" sz="2400" dirty="0">
                <a:solidFill>
                  <a:prstClr val="black"/>
                </a:solidFill>
              </a:rPr>
              <a:t>     </a:t>
            </a:r>
            <a:r>
              <a:rPr lang="ru-RU" sz="2400" dirty="0" err="1">
                <a:solidFill>
                  <a:srgbClr val="0000FF"/>
                </a:solidFill>
              </a:rPr>
              <a:t>const</a:t>
            </a:r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srgbClr val="0000FF"/>
                </a:solidFill>
              </a:rPr>
              <a:t>int</a:t>
            </a:r>
            <a:r>
              <a:rPr lang="ru-RU" sz="2400" dirty="0">
                <a:solidFill>
                  <a:prstClr val="black"/>
                </a:solidFill>
              </a:rPr>
              <a:t> c[], </a:t>
            </a:r>
            <a:r>
              <a:rPr lang="ru-RU" sz="2400" dirty="0">
                <a:solidFill>
                  <a:srgbClr val="008000"/>
                </a:solidFill>
              </a:rPr>
              <a:t>// [</a:t>
            </a:r>
            <a:r>
              <a:rPr lang="ru-RU" sz="2400" dirty="0" err="1">
                <a:solidFill>
                  <a:srgbClr val="008000"/>
                </a:solidFill>
              </a:rPr>
              <a:t>in</a:t>
            </a:r>
            <a:r>
              <a:rPr lang="ru-RU" sz="2400" dirty="0">
                <a:solidFill>
                  <a:srgbClr val="008000"/>
                </a:solidFill>
              </a:rPr>
              <a:t>]  доход от перевозки каждого контейнера     </a:t>
            </a:r>
          </a:p>
          <a:p>
            <a:r>
              <a:rPr lang="ru-RU" sz="2400" dirty="0">
                <a:solidFill>
                  <a:prstClr val="black"/>
                </a:solidFill>
              </a:rPr>
              <a:t>     </a:t>
            </a:r>
            <a:r>
              <a:rPr lang="ru-RU" sz="2400" dirty="0" err="1">
                <a:solidFill>
                  <a:srgbClr val="0000FF"/>
                </a:solidFill>
              </a:rPr>
              <a:t>short</a:t>
            </a:r>
            <a:r>
              <a:rPr lang="ru-RU" sz="2400" dirty="0">
                <a:solidFill>
                  <a:prstClr val="black"/>
                </a:solidFill>
              </a:rPr>
              <a:t> r[]      </a:t>
            </a:r>
            <a:r>
              <a:rPr lang="ru-RU" sz="2400" dirty="0">
                <a:solidFill>
                  <a:srgbClr val="008000"/>
                </a:solidFill>
              </a:rPr>
              <a:t>// [</a:t>
            </a:r>
            <a:r>
              <a:rPr lang="ru-RU" sz="2400" dirty="0" err="1">
                <a:solidFill>
                  <a:srgbClr val="008000"/>
                </a:solidFill>
              </a:rPr>
              <a:t>out</a:t>
            </a:r>
            <a:r>
              <a:rPr lang="ru-RU" sz="2400" dirty="0">
                <a:solidFill>
                  <a:srgbClr val="008000"/>
                </a:solidFill>
              </a:rPr>
              <a:t>] результат: индексы выбранных контейнеров</a:t>
            </a:r>
          </a:p>
          <a:p>
            <a:r>
              <a:rPr lang="be-BY" sz="2400" dirty="0">
                <a:solidFill>
                  <a:prstClr val="black"/>
                </a:solidFill>
              </a:rPr>
              <a:t>         );</a:t>
            </a:r>
            <a:endParaRPr lang="be-BY" sz="2400" dirty="0"/>
          </a:p>
        </p:txBody>
      </p:sp>
    </p:spTree>
    <p:extLst>
      <p:ext uri="{BB962C8B-B14F-4D97-AF65-F5344CB8AC3E}">
        <p14:creationId xmlns:p14="http://schemas.microsoft.com/office/powerpoint/2010/main" val="3126568059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67544" y="333"/>
            <a:ext cx="828092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e-BY" sz="2000" dirty="0">
                <a:solidFill>
                  <a:srgbClr val="008000"/>
                </a:solidFill>
              </a:rPr>
              <a:t>// --- В</a:t>
            </a:r>
            <a:r>
              <a:rPr lang="en-US" sz="2000" dirty="0">
                <a:solidFill>
                  <a:srgbClr val="008000"/>
                </a:solidFill>
              </a:rPr>
              <a:t>oat.cpp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stdafx.h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Boat.h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</a:p>
          <a:p>
            <a:r>
              <a:rPr lang="en-US" sz="2000" dirty="0">
                <a:solidFill>
                  <a:srgbClr val="0000FF"/>
                </a:solidFill>
              </a:rPr>
              <a:t>namespace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boatfnc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be-BY" sz="2000" dirty="0">
                <a:solidFill>
                  <a:prstClr val="black"/>
                </a:solidFill>
              </a:rPr>
              <a:t>{</a:t>
            </a:r>
          </a:p>
          <a:p>
            <a:r>
              <a:rPr lang="en-US" sz="2000" dirty="0" err="1" smtClean="0">
                <a:solidFill>
                  <a:srgbClr val="0000FF"/>
                </a:solidFill>
              </a:rPr>
              <a:t>int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calcv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 err="1">
                <a:solidFill>
                  <a:prstClr val="black"/>
                </a:solidFill>
              </a:rPr>
              <a:t>combi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xcombination</a:t>
            </a:r>
            <a:r>
              <a:rPr lang="en-US" sz="2000" dirty="0">
                <a:solidFill>
                  <a:prstClr val="black"/>
                </a:solidFill>
              </a:rPr>
              <a:t> s,  </a:t>
            </a:r>
            <a:r>
              <a:rPr lang="en-US" sz="2000" dirty="0" err="1">
                <a:solidFill>
                  <a:srgbClr val="0000FF"/>
                </a:solidFill>
              </a:rPr>
              <a:t>const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v[])  </a:t>
            </a:r>
            <a:r>
              <a:rPr lang="en-US" sz="2000" dirty="0">
                <a:solidFill>
                  <a:srgbClr val="008000"/>
                </a:solidFill>
              </a:rPr>
              <a:t>// </a:t>
            </a:r>
            <a:r>
              <a:rPr lang="be-BY" sz="2000" dirty="0">
                <a:solidFill>
                  <a:srgbClr val="008000"/>
                </a:solidFill>
              </a:rPr>
              <a:t>вес</a:t>
            </a:r>
          </a:p>
          <a:p>
            <a:r>
              <a:rPr lang="be-BY" sz="2000" dirty="0">
                <a:solidFill>
                  <a:prstClr val="black"/>
                </a:solidFill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 = 0; </a:t>
            </a:r>
          </a:p>
          <a:p>
            <a:r>
              <a:rPr lang="nn-NO" sz="2000" dirty="0">
                <a:solidFill>
                  <a:prstClr val="black"/>
                </a:solidFill>
              </a:rPr>
              <a:t>  </a:t>
            </a:r>
            <a:r>
              <a:rPr lang="nn-NO" sz="2000" dirty="0">
                <a:solidFill>
                  <a:srgbClr val="0000FF"/>
                </a:solidFill>
              </a:rPr>
              <a:t>for</a:t>
            </a:r>
            <a:r>
              <a:rPr lang="nn-NO" sz="2000" dirty="0">
                <a:solidFill>
                  <a:prstClr val="black"/>
                </a:solidFill>
              </a:rPr>
              <a:t> (</a:t>
            </a:r>
            <a:r>
              <a:rPr lang="nn-NO" sz="2000" dirty="0">
                <a:solidFill>
                  <a:srgbClr val="0000FF"/>
                </a:solidFill>
              </a:rPr>
              <a:t>int</a:t>
            </a:r>
            <a:r>
              <a:rPr lang="nn-NO" sz="2000" dirty="0">
                <a:solidFill>
                  <a:prstClr val="black"/>
                </a:solidFill>
              </a:rPr>
              <a:t> i = 0; i &lt; s.m; i++) rc += v[s.ntx(i)];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;</a:t>
            </a:r>
          </a:p>
          <a:p>
            <a:r>
              <a:rPr lang="be-BY" sz="2000" dirty="0">
                <a:solidFill>
                  <a:prstClr val="black"/>
                </a:solidFill>
              </a:rPr>
              <a:t>};</a:t>
            </a:r>
          </a:p>
          <a:p>
            <a:r>
              <a:rPr lang="en-US" sz="2000" dirty="0" err="1" smtClean="0">
                <a:solidFill>
                  <a:srgbClr val="0000FF"/>
                </a:solidFill>
              </a:rPr>
              <a:t>int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calcc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 err="1">
                <a:solidFill>
                  <a:prstClr val="black"/>
                </a:solidFill>
              </a:rPr>
              <a:t>combi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xcombination</a:t>
            </a:r>
            <a:r>
              <a:rPr lang="en-US" sz="2000" dirty="0">
                <a:solidFill>
                  <a:prstClr val="black"/>
                </a:solidFill>
              </a:rPr>
              <a:t> s,   </a:t>
            </a:r>
            <a:r>
              <a:rPr lang="en-US" sz="2000" dirty="0" err="1">
                <a:solidFill>
                  <a:srgbClr val="0000FF"/>
                </a:solidFill>
              </a:rPr>
              <a:t>const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c[]) </a:t>
            </a:r>
            <a:r>
              <a:rPr lang="en-US" sz="2000" dirty="0">
                <a:solidFill>
                  <a:srgbClr val="008000"/>
                </a:solidFill>
              </a:rPr>
              <a:t>// </a:t>
            </a:r>
            <a:r>
              <a:rPr lang="be-BY" sz="2000" dirty="0">
                <a:solidFill>
                  <a:srgbClr val="008000"/>
                </a:solidFill>
              </a:rPr>
              <a:t>доход </a:t>
            </a:r>
          </a:p>
          <a:p>
            <a:r>
              <a:rPr lang="be-BY" sz="2000" dirty="0">
                <a:solidFill>
                  <a:prstClr val="black"/>
                </a:solidFill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 = 0; </a:t>
            </a:r>
          </a:p>
          <a:p>
            <a:r>
              <a:rPr lang="nn-NO" sz="2000" dirty="0">
                <a:solidFill>
                  <a:prstClr val="black"/>
                </a:solidFill>
              </a:rPr>
              <a:t>  </a:t>
            </a:r>
            <a:r>
              <a:rPr lang="nn-NO" sz="2000" dirty="0">
                <a:solidFill>
                  <a:srgbClr val="0000FF"/>
                </a:solidFill>
              </a:rPr>
              <a:t>for</a:t>
            </a:r>
            <a:r>
              <a:rPr lang="nn-NO" sz="2000" dirty="0">
                <a:solidFill>
                  <a:prstClr val="black"/>
                </a:solidFill>
              </a:rPr>
              <a:t> (</a:t>
            </a:r>
            <a:r>
              <a:rPr lang="nn-NO" sz="2000" dirty="0">
                <a:solidFill>
                  <a:srgbClr val="0000FF"/>
                </a:solidFill>
              </a:rPr>
              <a:t>int</a:t>
            </a:r>
            <a:r>
              <a:rPr lang="nn-NO" sz="2000" dirty="0">
                <a:solidFill>
                  <a:prstClr val="black"/>
                </a:solidFill>
              </a:rPr>
              <a:t> i = 0; i &lt; s.m; i++) rc += c[s.ntx(i)];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;</a:t>
            </a:r>
          </a:p>
          <a:p>
            <a:r>
              <a:rPr lang="be-BY" sz="2000" dirty="0">
                <a:solidFill>
                  <a:prstClr val="black"/>
                </a:solidFill>
              </a:rPr>
              <a:t>};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void</a:t>
            </a:r>
            <a:r>
              <a:rPr lang="en-US" sz="2000" dirty="0" smtClean="0">
                <a:solidFill>
                  <a:prstClr val="black"/>
                </a:solidFill>
              </a:rPr>
              <a:t>   </a:t>
            </a:r>
            <a:r>
              <a:rPr lang="en-US" sz="2000" dirty="0" err="1">
                <a:solidFill>
                  <a:prstClr val="black"/>
                </a:solidFill>
              </a:rPr>
              <a:t>copycomb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 m, 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 *r1, </a:t>
            </a:r>
            <a:r>
              <a:rPr lang="en-US" sz="2000" dirty="0" err="1">
                <a:solidFill>
                  <a:srgbClr val="0000FF"/>
                </a:solidFill>
              </a:rPr>
              <a:t>const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 *r2) </a:t>
            </a:r>
            <a:r>
              <a:rPr lang="en-US" sz="2000" dirty="0">
                <a:solidFill>
                  <a:srgbClr val="008000"/>
                </a:solidFill>
              </a:rPr>
              <a:t>// </a:t>
            </a:r>
            <a:r>
              <a:rPr lang="en-US" sz="2000" dirty="0" err="1">
                <a:solidFill>
                  <a:srgbClr val="008000"/>
                </a:solidFill>
              </a:rPr>
              <a:t>копировать</a:t>
            </a:r>
            <a:r>
              <a:rPr lang="en-US" sz="2000" dirty="0">
                <a:solidFill>
                  <a:srgbClr val="008000"/>
                </a:solidFill>
              </a:rPr>
              <a:t>    </a:t>
            </a:r>
          </a:p>
          <a:p>
            <a:r>
              <a:rPr lang="be-BY" sz="2000" dirty="0">
                <a:solidFill>
                  <a:prstClr val="black"/>
                </a:solidFill>
              </a:rPr>
              <a:t>{ </a:t>
            </a:r>
          </a:p>
          <a:p>
            <a:r>
              <a:rPr lang="nn-NO" sz="2000" dirty="0" smtClean="0">
                <a:solidFill>
                  <a:srgbClr val="0000FF"/>
                </a:solidFill>
              </a:rPr>
              <a:t>for</a:t>
            </a:r>
            <a:r>
              <a:rPr lang="nn-NO" sz="2000" dirty="0" smtClean="0">
                <a:solidFill>
                  <a:prstClr val="black"/>
                </a:solidFill>
              </a:rPr>
              <a:t> </a:t>
            </a:r>
            <a:r>
              <a:rPr lang="nn-NO" sz="2000" dirty="0">
                <a:solidFill>
                  <a:prstClr val="black"/>
                </a:solidFill>
              </a:rPr>
              <a:t>(</a:t>
            </a:r>
            <a:r>
              <a:rPr lang="nn-NO" sz="2000" dirty="0">
                <a:solidFill>
                  <a:srgbClr val="0000FF"/>
                </a:solidFill>
              </a:rPr>
              <a:t>int</a:t>
            </a:r>
            <a:r>
              <a:rPr lang="nn-NO" sz="2000" dirty="0">
                <a:solidFill>
                  <a:prstClr val="black"/>
                </a:solidFill>
              </a:rPr>
              <a:t> i = 0; i &lt;  m; i++)  r1[i] = r2[i]; </a:t>
            </a:r>
          </a:p>
          <a:p>
            <a:r>
              <a:rPr lang="be-BY" sz="2000" dirty="0">
                <a:solidFill>
                  <a:prstClr val="black"/>
                </a:solidFill>
              </a:rPr>
              <a:t>};</a:t>
            </a:r>
          </a:p>
          <a:p>
            <a:r>
              <a:rPr lang="be-BY" sz="2000" dirty="0" smtClean="0">
                <a:solidFill>
                  <a:prstClr val="black"/>
                </a:solidFill>
              </a:rPr>
              <a:t>}</a:t>
            </a:r>
            <a:endParaRPr lang="be-BY" sz="2000" dirty="0"/>
          </a:p>
        </p:txBody>
      </p:sp>
    </p:spTree>
    <p:extLst>
      <p:ext uri="{BB962C8B-B14F-4D97-AF65-F5344CB8AC3E}">
        <p14:creationId xmlns:p14="http://schemas.microsoft.com/office/powerpoint/2010/main" val="327335911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179249"/>
            <a:ext cx="8604448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FF0000"/>
                </a:solidFill>
              </a:rPr>
              <a:t>КОМБИНАТОРНЫЕ  МЕТОДЫ   РЕШЕНИЯ   ОПТИМИЗАЦИОННЫХ ЗАДАЧ      </a:t>
            </a:r>
            <a:endParaRPr lang="be-BY" sz="2400" dirty="0">
              <a:solidFill>
                <a:srgbClr val="FF0000"/>
              </a:solidFill>
            </a:endParaRPr>
          </a:p>
          <a:p>
            <a:r>
              <a:rPr lang="ru-RU" sz="2400" b="1" dirty="0"/>
              <a:t> </a:t>
            </a:r>
            <a:endParaRPr lang="be-BY" sz="2400" dirty="0"/>
          </a:p>
          <a:p>
            <a:pPr lvl="0"/>
            <a:r>
              <a:rPr lang="ru-RU" sz="2400" b="1" dirty="0"/>
              <a:t>Генерация  подмножеств заданного множества</a:t>
            </a:r>
            <a:r>
              <a:rPr lang="ru-RU" sz="2400" dirty="0"/>
              <a:t>:</a:t>
            </a:r>
            <a:endParaRPr lang="be-BY" sz="2400" dirty="0"/>
          </a:p>
          <a:p>
            <a:r>
              <a:rPr lang="ru-RU" sz="2400" dirty="0"/>
              <a:t>- разработка генератора подмножеств на С++;</a:t>
            </a:r>
            <a:endParaRPr lang="be-BY" sz="2400" dirty="0"/>
          </a:p>
          <a:p>
            <a:pPr marL="342900" indent="-342900">
              <a:buFontTx/>
              <a:buChar char="-"/>
            </a:pPr>
            <a:r>
              <a:rPr lang="ru-RU" sz="2400" dirty="0" smtClean="0"/>
              <a:t>решение </a:t>
            </a:r>
            <a:r>
              <a:rPr lang="ru-RU" sz="2400" dirty="0"/>
              <a:t>задачи о рюкзаке. </a:t>
            </a:r>
            <a:endParaRPr lang="ru-RU" sz="2400" dirty="0" smtClean="0"/>
          </a:p>
          <a:p>
            <a:pPr marL="342900" indent="-342900">
              <a:buFontTx/>
              <a:buChar char="-"/>
            </a:pPr>
            <a:endParaRPr lang="be-BY" sz="1000" dirty="0"/>
          </a:p>
          <a:p>
            <a:pPr lvl="0"/>
            <a:r>
              <a:rPr lang="ru-RU" sz="2400" b="1" dirty="0"/>
              <a:t>Генерация сочетаний:</a:t>
            </a:r>
            <a:endParaRPr lang="be-BY" sz="2400" dirty="0"/>
          </a:p>
          <a:p>
            <a:r>
              <a:rPr lang="ru-RU" sz="2400" dirty="0"/>
              <a:t>- разработка генератора сочетаний на С++;</a:t>
            </a:r>
            <a:endParaRPr lang="be-BY" sz="2400" dirty="0"/>
          </a:p>
          <a:p>
            <a:pPr marL="342900" indent="-342900">
              <a:buFontTx/>
              <a:buChar char="-"/>
            </a:pPr>
            <a:r>
              <a:rPr lang="ru-RU" sz="2400" dirty="0" smtClean="0"/>
              <a:t>решение </a:t>
            </a:r>
            <a:r>
              <a:rPr lang="ru-RU" sz="2400" dirty="0"/>
              <a:t>задачи об оптимальной загрузке</a:t>
            </a:r>
            <a:r>
              <a:rPr lang="ru-RU" sz="2400" dirty="0" smtClean="0"/>
              <a:t>.</a:t>
            </a:r>
          </a:p>
          <a:p>
            <a:pPr marL="342900" indent="-342900">
              <a:buFontTx/>
              <a:buChar char="-"/>
            </a:pPr>
            <a:endParaRPr lang="be-BY" sz="1000" dirty="0"/>
          </a:p>
          <a:p>
            <a:pPr lvl="0"/>
            <a:r>
              <a:rPr lang="ru-RU" sz="2400" b="1" dirty="0"/>
              <a:t>Генерация  перестановок:</a:t>
            </a:r>
            <a:endParaRPr lang="be-BY" sz="2400" dirty="0"/>
          </a:p>
          <a:p>
            <a:r>
              <a:rPr lang="ru-RU" sz="2400" dirty="0"/>
              <a:t>- разработка генератора перестановок на  С++;</a:t>
            </a:r>
            <a:endParaRPr lang="be-BY" sz="2400" dirty="0"/>
          </a:p>
          <a:p>
            <a:pPr marL="342900" indent="-342900">
              <a:buFontTx/>
              <a:buChar char="-"/>
            </a:pPr>
            <a:r>
              <a:rPr lang="ru-RU" sz="2400" dirty="0" smtClean="0"/>
              <a:t>решение </a:t>
            </a:r>
            <a:r>
              <a:rPr lang="ru-RU" sz="2400" dirty="0"/>
              <a:t>задачи о коммивояжере. </a:t>
            </a:r>
            <a:endParaRPr lang="ru-RU" sz="2400" dirty="0" smtClean="0"/>
          </a:p>
          <a:p>
            <a:pPr marL="342900" indent="-342900">
              <a:buFontTx/>
              <a:buChar char="-"/>
            </a:pPr>
            <a:endParaRPr lang="be-BY" sz="1000" dirty="0"/>
          </a:p>
          <a:p>
            <a:pPr lvl="0"/>
            <a:r>
              <a:rPr lang="ru-RU" sz="2400" b="1" dirty="0"/>
              <a:t>Генерация размещений</a:t>
            </a:r>
            <a:r>
              <a:rPr lang="en-US" sz="2400" b="1" dirty="0"/>
              <a:t>: </a:t>
            </a:r>
            <a:endParaRPr lang="be-BY" sz="2400" dirty="0"/>
          </a:p>
          <a:p>
            <a:r>
              <a:rPr lang="ru-RU" sz="2400" dirty="0"/>
              <a:t>- разработка генератора сочетаний на С++;</a:t>
            </a:r>
            <a:endParaRPr lang="be-BY" sz="2400" dirty="0"/>
          </a:p>
          <a:p>
            <a:r>
              <a:rPr lang="ru-RU" sz="2400" dirty="0" smtClean="0"/>
              <a:t>- </a:t>
            </a:r>
            <a:r>
              <a:rPr lang="ru-RU" sz="2400" dirty="0"/>
              <a:t>решение задачи об оптимальной загрузке (с центровкой)</a:t>
            </a:r>
            <a:endParaRPr lang="be-BY" sz="2400" dirty="0"/>
          </a:p>
        </p:txBody>
      </p:sp>
    </p:spTree>
    <p:extLst>
      <p:ext uri="{BB962C8B-B14F-4D97-AF65-F5344CB8AC3E}">
        <p14:creationId xmlns:p14="http://schemas.microsoft.com/office/powerpoint/2010/main" val="8294853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88640"/>
            <a:ext cx="842493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 boat(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      </a:t>
            </a:r>
            <a:r>
              <a:rPr lang="ru-RU" sz="2000" dirty="0" err="1">
                <a:solidFill>
                  <a:srgbClr val="0000FF"/>
                </a:solidFill>
              </a:rPr>
              <a:t>int</a:t>
            </a:r>
            <a:r>
              <a:rPr lang="ru-RU" sz="2000" dirty="0">
                <a:solidFill>
                  <a:prstClr val="black"/>
                </a:solidFill>
              </a:rPr>
              <a:t> V,        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in</a:t>
            </a:r>
            <a:r>
              <a:rPr lang="ru-RU" sz="2000" dirty="0">
                <a:solidFill>
                  <a:srgbClr val="008000"/>
                </a:solidFill>
              </a:rPr>
              <a:t>]  максимальный вес груза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      </a:t>
            </a:r>
            <a:r>
              <a:rPr lang="ru-RU" sz="2000" dirty="0" err="1">
                <a:solidFill>
                  <a:srgbClr val="0000FF"/>
                </a:solidFill>
              </a:rPr>
              <a:t>short</a:t>
            </a:r>
            <a:r>
              <a:rPr lang="ru-RU" sz="2000" dirty="0">
                <a:solidFill>
                  <a:prstClr val="black"/>
                </a:solidFill>
              </a:rPr>
              <a:t> m,      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in</a:t>
            </a:r>
            <a:r>
              <a:rPr lang="ru-RU" sz="2000" dirty="0">
                <a:solidFill>
                  <a:srgbClr val="008000"/>
                </a:solidFill>
              </a:rPr>
              <a:t>]  количество мест для контейнеров   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	       </a:t>
            </a:r>
            <a:r>
              <a:rPr lang="ru-RU" sz="2000" dirty="0" err="1">
                <a:solidFill>
                  <a:srgbClr val="0000FF"/>
                </a:solidFill>
              </a:rPr>
              <a:t>short</a:t>
            </a:r>
            <a:r>
              <a:rPr lang="ru-RU" sz="2000" dirty="0">
                <a:solidFill>
                  <a:prstClr val="black"/>
                </a:solidFill>
              </a:rPr>
              <a:t> n,      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in</a:t>
            </a:r>
            <a:r>
              <a:rPr lang="ru-RU" sz="2000" dirty="0">
                <a:solidFill>
                  <a:srgbClr val="008000"/>
                </a:solidFill>
              </a:rPr>
              <a:t>]  всего контейнеров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      </a:t>
            </a:r>
            <a:r>
              <a:rPr lang="ru-RU" sz="2000" dirty="0" err="1">
                <a:solidFill>
                  <a:srgbClr val="0000FF"/>
                </a:solidFill>
              </a:rPr>
              <a:t>const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srgbClr val="0000FF"/>
                </a:solidFill>
              </a:rPr>
              <a:t>int</a:t>
            </a:r>
            <a:r>
              <a:rPr lang="ru-RU" sz="2000" dirty="0">
                <a:solidFill>
                  <a:prstClr val="black"/>
                </a:solidFill>
              </a:rPr>
              <a:t> v[],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in</a:t>
            </a:r>
            <a:r>
              <a:rPr lang="ru-RU" sz="2000" dirty="0">
                <a:solidFill>
                  <a:srgbClr val="008000"/>
                </a:solidFill>
              </a:rPr>
              <a:t>]  вес каждого контейнера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      </a:t>
            </a:r>
            <a:r>
              <a:rPr lang="ru-RU" sz="2000" dirty="0" err="1">
                <a:solidFill>
                  <a:srgbClr val="0000FF"/>
                </a:solidFill>
              </a:rPr>
              <a:t>const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srgbClr val="0000FF"/>
                </a:solidFill>
              </a:rPr>
              <a:t>int</a:t>
            </a:r>
            <a:r>
              <a:rPr lang="ru-RU" sz="2000" dirty="0">
                <a:solidFill>
                  <a:prstClr val="black"/>
                </a:solidFill>
              </a:rPr>
              <a:t> c[],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in</a:t>
            </a:r>
            <a:r>
              <a:rPr lang="ru-RU" sz="2000" dirty="0">
                <a:solidFill>
                  <a:srgbClr val="008000"/>
                </a:solidFill>
              </a:rPr>
              <a:t>]  доход от перевозки каждого контейнера   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      </a:t>
            </a:r>
            <a:r>
              <a:rPr lang="ru-RU" sz="2000" dirty="0" err="1">
                <a:solidFill>
                  <a:srgbClr val="0000FF"/>
                </a:solidFill>
              </a:rPr>
              <a:t>short</a:t>
            </a:r>
            <a:r>
              <a:rPr lang="ru-RU" sz="2000" dirty="0">
                <a:solidFill>
                  <a:prstClr val="black"/>
                </a:solidFill>
              </a:rPr>
              <a:t> r[]     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out</a:t>
            </a:r>
            <a:r>
              <a:rPr lang="ru-RU" sz="2000" dirty="0">
                <a:solidFill>
                  <a:srgbClr val="008000"/>
                </a:solidFill>
              </a:rPr>
              <a:t>] результат: индексы выбранных контейнеров  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        )</a:t>
            </a:r>
          </a:p>
          <a:p>
            <a:r>
              <a:rPr lang="be-BY" sz="2000" dirty="0">
                <a:solidFill>
                  <a:prstClr val="black"/>
                </a:solidFill>
              </a:rPr>
              <a:t>{</a:t>
            </a:r>
          </a:p>
          <a:p>
            <a:r>
              <a:rPr lang="en-US" sz="2000" dirty="0" smtClean="0">
                <a:solidFill>
                  <a:prstClr val="black"/>
                </a:solidFill>
              </a:rPr>
              <a:t>  </a:t>
            </a:r>
            <a:r>
              <a:rPr lang="en-US" sz="2000" dirty="0" err="1">
                <a:solidFill>
                  <a:prstClr val="black"/>
                </a:solidFill>
              </a:rPr>
              <a:t>combi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xcombination</a:t>
            </a:r>
            <a:r>
              <a:rPr lang="en-US" sz="2000" dirty="0">
                <a:solidFill>
                  <a:prstClr val="black"/>
                </a:solidFill>
              </a:rPr>
              <a:t> xc(n, m);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 = 0, i = </a:t>
            </a:r>
            <a:r>
              <a:rPr lang="en-US" sz="2000" dirty="0" err="1">
                <a:solidFill>
                  <a:prstClr val="black"/>
                </a:solidFill>
              </a:rPr>
              <a:t>xc.getfirst</a:t>
            </a:r>
            <a:r>
              <a:rPr lang="en-US" sz="2000" dirty="0">
                <a:solidFill>
                  <a:prstClr val="black"/>
                </a:solidFill>
              </a:rPr>
              <a:t>(), cc = 0;  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>
                <a:solidFill>
                  <a:srgbClr val="0000FF"/>
                </a:solidFill>
              </a:rPr>
              <a:t>while</a:t>
            </a:r>
            <a:r>
              <a:rPr lang="en-US" sz="2000" dirty="0">
                <a:solidFill>
                  <a:prstClr val="black"/>
                </a:solidFill>
              </a:rPr>
              <a:t> (i &gt; 0)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{</a:t>
            </a:r>
          </a:p>
          <a:p>
            <a:r>
              <a:rPr lang="en-US" sz="2000" dirty="0">
                <a:solidFill>
                  <a:srgbClr val="0000FF"/>
                </a:solidFill>
              </a:rPr>
              <a:t>if</a:t>
            </a:r>
            <a:r>
              <a:rPr lang="en-US" sz="2000" dirty="0">
                <a:solidFill>
                  <a:prstClr val="black"/>
                </a:solidFill>
              </a:rPr>
              <a:t> (</a:t>
            </a:r>
            <a:r>
              <a:rPr lang="en-US" sz="2000" dirty="0" err="1">
                <a:solidFill>
                  <a:prstClr val="black"/>
                </a:solidFill>
              </a:rPr>
              <a:t>boatfnc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calcv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 err="1">
                <a:solidFill>
                  <a:prstClr val="black"/>
                </a:solidFill>
              </a:rPr>
              <a:t>xc,v</a:t>
            </a:r>
            <a:r>
              <a:rPr lang="en-US" sz="2000" dirty="0">
                <a:solidFill>
                  <a:prstClr val="black"/>
                </a:solidFill>
              </a:rPr>
              <a:t>)&lt;= V)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if</a:t>
            </a:r>
            <a:r>
              <a:rPr lang="en-US" sz="2000" dirty="0">
                <a:solidFill>
                  <a:prstClr val="black"/>
                </a:solidFill>
              </a:rPr>
              <a:t> ((cc = </a:t>
            </a:r>
            <a:r>
              <a:rPr lang="en-US" sz="2000" dirty="0" err="1">
                <a:solidFill>
                  <a:prstClr val="black"/>
                </a:solidFill>
              </a:rPr>
              <a:t>boatfnc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calcc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 err="1">
                <a:solidFill>
                  <a:prstClr val="black"/>
                </a:solidFill>
              </a:rPr>
              <a:t>xc,c</a:t>
            </a:r>
            <a:r>
              <a:rPr lang="en-US" sz="2000" dirty="0">
                <a:solidFill>
                  <a:prstClr val="black"/>
                </a:solidFill>
              </a:rPr>
              <a:t>)) &gt;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) 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           {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 = cc; </a:t>
            </a:r>
            <a:r>
              <a:rPr lang="en-US" sz="2000" dirty="0" err="1">
                <a:solidFill>
                  <a:prstClr val="black"/>
                </a:solidFill>
              </a:rPr>
              <a:t>boatfnc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copycomb</a:t>
            </a:r>
            <a:r>
              <a:rPr lang="en-US" sz="2000" dirty="0">
                <a:solidFill>
                  <a:prstClr val="black"/>
                </a:solidFill>
              </a:rPr>
              <a:t>(m, r, </a:t>
            </a:r>
            <a:r>
              <a:rPr lang="en-US" sz="2000" dirty="0" err="1">
                <a:solidFill>
                  <a:prstClr val="black"/>
                </a:solidFill>
              </a:rPr>
              <a:t>xc.sset</a:t>
            </a:r>
            <a:r>
              <a:rPr lang="en-US" sz="2000" dirty="0">
                <a:solidFill>
                  <a:prstClr val="black"/>
                </a:solidFill>
              </a:rPr>
              <a:t>);}</a:t>
            </a:r>
          </a:p>
          <a:p>
            <a:r>
              <a:rPr lang="en-US" sz="2000" dirty="0">
                <a:solidFill>
                  <a:prstClr val="black"/>
                </a:solidFill>
              </a:rPr>
              <a:t>i = </a:t>
            </a:r>
            <a:r>
              <a:rPr lang="en-US" sz="2000" dirty="0" err="1">
                <a:solidFill>
                  <a:prstClr val="black"/>
                </a:solidFill>
              </a:rPr>
              <a:t>xc.getnext</a:t>
            </a:r>
            <a:r>
              <a:rPr lang="en-US" sz="2000" dirty="0">
                <a:solidFill>
                  <a:prstClr val="black"/>
                </a:solidFill>
              </a:rPr>
              <a:t>();               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};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;</a:t>
            </a:r>
          </a:p>
          <a:p>
            <a:r>
              <a:rPr lang="be-BY" sz="2000" dirty="0">
                <a:solidFill>
                  <a:prstClr val="black"/>
                </a:solidFill>
              </a:rPr>
              <a:t>};</a:t>
            </a:r>
            <a:endParaRPr lang="be-BY" sz="2000" dirty="0"/>
          </a:p>
        </p:txBody>
      </p:sp>
    </p:spTree>
    <p:extLst>
      <p:ext uri="{BB962C8B-B14F-4D97-AF65-F5344CB8AC3E}">
        <p14:creationId xmlns:p14="http://schemas.microsoft.com/office/powerpoint/2010/main" val="641627435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77400"/>
            <a:ext cx="8784976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// --- Main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stdafx.h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&lt;</a:t>
            </a:r>
            <a:r>
              <a:rPr lang="en-US" sz="2000" dirty="0" err="1">
                <a:solidFill>
                  <a:srgbClr val="A31515"/>
                </a:solidFill>
              </a:rPr>
              <a:t>iostream</a:t>
            </a:r>
            <a:r>
              <a:rPr lang="en-US" sz="2000" dirty="0">
                <a:solidFill>
                  <a:srgbClr val="A31515"/>
                </a:solidFill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&lt;</a:t>
            </a:r>
            <a:r>
              <a:rPr lang="en-US" sz="2000" dirty="0" err="1">
                <a:solidFill>
                  <a:srgbClr val="A31515"/>
                </a:solidFill>
              </a:rPr>
              <a:t>iomanip</a:t>
            </a:r>
            <a:r>
              <a:rPr lang="en-US" sz="2000" dirty="0">
                <a:solidFill>
                  <a:srgbClr val="A31515"/>
                </a:solidFill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Boat.h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#define</a:t>
            </a:r>
            <a:r>
              <a:rPr lang="en-US" sz="2000" dirty="0">
                <a:solidFill>
                  <a:prstClr val="black"/>
                </a:solidFill>
              </a:rPr>
              <a:t> NN (</a:t>
            </a:r>
            <a:r>
              <a:rPr lang="en-US" sz="2000" dirty="0" err="1">
                <a:solidFill>
                  <a:srgbClr val="0000FF"/>
                </a:solidFill>
              </a:rPr>
              <a:t>sizeof</a:t>
            </a:r>
            <a:r>
              <a:rPr lang="en-US" sz="2000" dirty="0">
                <a:solidFill>
                  <a:prstClr val="black"/>
                </a:solidFill>
              </a:rPr>
              <a:t>(v)/</a:t>
            </a:r>
            <a:r>
              <a:rPr lang="en-US" sz="2000" dirty="0" err="1">
                <a:solidFill>
                  <a:srgbClr val="0000FF"/>
                </a:solidFill>
              </a:rPr>
              <a:t>sizeof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))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#define</a:t>
            </a:r>
            <a:r>
              <a:rPr lang="en-US" sz="2000" dirty="0">
                <a:solidFill>
                  <a:prstClr val="black"/>
                </a:solidFill>
              </a:rPr>
              <a:t> MM 3</a:t>
            </a:r>
          </a:p>
          <a:p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_</a:t>
            </a:r>
            <a:r>
              <a:rPr lang="en-US" sz="2000" dirty="0" err="1">
                <a:solidFill>
                  <a:prstClr val="black"/>
                </a:solidFill>
              </a:rPr>
              <a:t>tmain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argc</a:t>
            </a:r>
            <a:r>
              <a:rPr lang="en-US" sz="2000" dirty="0">
                <a:solidFill>
                  <a:prstClr val="black"/>
                </a:solidFill>
              </a:rPr>
              <a:t>, _TCHAR* </a:t>
            </a:r>
            <a:r>
              <a:rPr lang="en-US" sz="2000" dirty="0" err="1">
                <a:solidFill>
                  <a:prstClr val="black"/>
                </a:solidFill>
              </a:rPr>
              <a:t>argv</a:t>
            </a:r>
            <a:r>
              <a:rPr lang="en-US" sz="2000" dirty="0">
                <a:solidFill>
                  <a:prstClr val="black"/>
                </a:solidFill>
              </a:rPr>
              <a:t>[])</a:t>
            </a:r>
          </a:p>
          <a:p>
            <a:r>
              <a:rPr lang="be-BY" sz="2000" dirty="0">
                <a:solidFill>
                  <a:prstClr val="black"/>
                </a:solidFill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setlocale</a:t>
            </a:r>
            <a:r>
              <a:rPr lang="en-US" sz="2000" dirty="0">
                <a:solidFill>
                  <a:prstClr val="black"/>
                </a:solidFill>
              </a:rPr>
              <a:t>(LC_ALL,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rus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>
                <a:solidFill>
                  <a:prstClr val="black"/>
                </a:solidFill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V = 1000,   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  v[] =    {100,  200,   300,  400,  500,  150},   </a:t>
            </a:r>
          </a:p>
          <a:p>
            <a:r>
              <a:rPr lang="nn-NO" sz="2000" dirty="0">
                <a:solidFill>
                  <a:prstClr val="black"/>
                </a:solidFill>
              </a:rPr>
              <a:t>     c[NN] =  { 10,   15,    20,   25,   30,  25};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  r[MM];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cc = boat(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           V,  </a:t>
            </a:r>
            <a:r>
              <a:rPr lang="ru-RU" sz="2000" dirty="0" smtClean="0">
                <a:solidFill>
                  <a:prstClr val="black"/>
                </a:solidFill>
              </a:rPr>
              <a:t>  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in</a:t>
            </a:r>
            <a:r>
              <a:rPr lang="ru-RU" sz="2000" dirty="0">
                <a:solidFill>
                  <a:srgbClr val="008000"/>
                </a:solidFill>
              </a:rPr>
              <a:t>]  максимальный вес груза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           MM, 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in</a:t>
            </a:r>
            <a:r>
              <a:rPr lang="ru-RU" sz="2000" dirty="0">
                <a:solidFill>
                  <a:srgbClr val="008000"/>
                </a:solidFill>
              </a:rPr>
              <a:t>]  количество мест для контейнеров     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 </a:t>
            </a:r>
            <a:r>
              <a:rPr lang="ru-RU" sz="2000" dirty="0" smtClean="0">
                <a:solidFill>
                  <a:prstClr val="black"/>
                </a:solidFill>
              </a:rPr>
              <a:t>         </a:t>
            </a:r>
            <a:r>
              <a:rPr lang="en-US" sz="2000" dirty="0" smtClean="0">
                <a:solidFill>
                  <a:prstClr val="black"/>
                </a:solidFill>
              </a:rPr>
              <a:t>   </a:t>
            </a:r>
            <a:r>
              <a:rPr lang="en-US" sz="2000" dirty="0">
                <a:solidFill>
                  <a:prstClr val="black"/>
                </a:solidFill>
              </a:rPr>
              <a:t>NN,  </a:t>
            </a:r>
            <a:r>
              <a:rPr lang="ru-RU" sz="2000" dirty="0" smtClean="0">
                <a:solidFill>
                  <a:prstClr val="black"/>
                </a:solidFill>
              </a:rPr>
              <a:t> </a:t>
            </a:r>
            <a:r>
              <a:rPr lang="en-US" sz="2000" dirty="0" smtClean="0">
                <a:solidFill>
                  <a:srgbClr val="008000"/>
                </a:solidFill>
              </a:rPr>
              <a:t>// </a:t>
            </a:r>
            <a:r>
              <a:rPr lang="en-US" sz="2000" dirty="0">
                <a:solidFill>
                  <a:srgbClr val="008000"/>
                </a:solidFill>
              </a:rPr>
              <a:t>[in]  </a:t>
            </a:r>
            <a:r>
              <a:rPr lang="be-BY" sz="2000" dirty="0">
                <a:solidFill>
                  <a:srgbClr val="008000"/>
                </a:solidFill>
              </a:rPr>
              <a:t>всего контейнеров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           v,  </a:t>
            </a:r>
            <a:r>
              <a:rPr lang="ru-RU" sz="2000" dirty="0" smtClean="0">
                <a:solidFill>
                  <a:prstClr val="black"/>
                </a:solidFill>
              </a:rPr>
              <a:t>  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in</a:t>
            </a:r>
            <a:r>
              <a:rPr lang="ru-RU" sz="2000" dirty="0">
                <a:solidFill>
                  <a:srgbClr val="008000"/>
                </a:solidFill>
              </a:rPr>
              <a:t>]  вес каждого контейнера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           c,  </a:t>
            </a:r>
            <a:r>
              <a:rPr lang="ru-RU" sz="2000" dirty="0" smtClean="0">
                <a:solidFill>
                  <a:prstClr val="black"/>
                </a:solidFill>
              </a:rPr>
              <a:t> 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in</a:t>
            </a:r>
            <a:r>
              <a:rPr lang="ru-RU" sz="2000" dirty="0">
                <a:solidFill>
                  <a:srgbClr val="008000"/>
                </a:solidFill>
              </a:rPr>
              <a:t>]  доход от перевозки каждого контейнера   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           r   </a:t>
            </a:r>
            <a:r>
              <a:rPr lang="ru-RU" sz="2000" dirty="0" smtClean="0">
                <a:solidFill>
                  <a:prstClr val="black"/>
                </a:solidFill>
              </a:rPr>
              <a:t>  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out</a:t>
            </a:r>
            <a:r>
              <a:rPr lang="ru-RU" sz="2000" dirty="0">
                <a:solidFill>
                  <a:srgbClr val="008000"/>
                </a:solidFill>
              </a:rPr>
              <a:t>] результат: индексы выбранных контейнеров  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            );</a:t>
            </a:r>
            <a:endParaRPr lang="be-BY" sz="2000" dirty="0"/>
          </a:p>
        </p:txBody>
      </p:sp>
    </p:spTree>
    <p:extLst>
      <p:ext uri="{BB962C8B-B14F-4D97-AF65-F5344CB8AC3E}">
        <p14:creationId xmlns:p14="http://schemas.microsoft.com/office/powerpoint/2010/main" val="4091911734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332656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/>
              <a:t>std</a:t>
            </a:r>
            <a:r>
              <a:rPr lang="ru-RU" sz="2200" dirty="0"/>
              <a:t>::</a:t>
            </a:r>
            <a:r>
              <a:rPr lang="ru-RU" sz="2200" dirty="0" err="1"/>
              <a:t>cout</a:t>
            </a:r>
            <a:r>
              <a:rPr lang="ru-RU" sz="2200" dirty="0"/>
              <a:t>&lt;&lt;</a:t>
            </a:r>
            <a:r>
              <a:rPr lang="ru-RU" sz="2200" dirty="0" err="1"/>
              <a:t>std</a:t>
            </a:r>
            <a:r>
              <a:rPr lang="ru-RU" sz="2200" dirty="0"/>
              <a:t>::</a:t>
            </a:r>
            <a:r>
              <a:rPr lang="ru-RU" sz="2200" dirty="0" err="1"/>
              <a:t>endl</a:t>
            </a:r>
            <a:r>
              <a:rPr lang="ru-RU" sz="2200" dirty="0"/>
              <a:t>&lt;&lt;</a:t>
            </a:r>
            <a:r>
              <a:rPr lang="ru-RU" sz="2200" dirty="0">
                <a:solidFill>
                  <a:srgbClr val="A31515"/>
                </a:solidFill>
              </a:rPr>
              <a:t>"- Задача о размещении контейнеров на судне"</a:t>
            </a:r>
            <a:r>
              <a:rPr lang="ru-RU" sz="2200" dirty="0">
                <a:solidFill>
                  <a:prstClr val="black"/>
                </a:solidFill>
              </a:rPr>
              <a:t>; </a:t>
            </a:r>
          </a:p>
          <a:p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std</a:t>
            </a:r>
            <a:r>
              <a:rPr lang="ru-RU" sz="2200" dirty="0">
                <a:solidFill>
                  <a:prstClr val="black"/>
                </a:solidFill>
              </a:rPr>
              <a:t>::</a:t>
            </a:r>
            <a:r>
              <a:rPr lang="ru-RU" sz="2200" dirty="0" err="1">
                <a:solidFill>
                  <a:prstClr val="black"/>
                </a:solidFill>
              </a:rPr>
              <a:t>cout</a:t>
            </a:r>
            <a:r>
              <a:rPr lang="ru-RU" sz="2200" dirty="0">
                <a:solidFill>
                  <a:prstClr val="black"/>
                </a:solidFill>
              </a:rPr>
              <a:t>&lt;&lt;</a:t>
            </a:r>
            <a:r>
              <a:rPr lang="ru-RU" sz="2200" dirty="0" err="1">
                <a:solidFill>
                  <a:prstClr val="black"/>
                </a:solidFill>
              </a:rPr>
              <a:t>std</a:t>
            </a:r>
            <a:r>
              <a:rPr lang="ru-RU" sz="2200" dirty="0">
                <a:solidFill>
                  <a:prstClr val="black"/>
                </a:solidFill>
              </a:rPr>
              <a:t>::</a:t>
            </a:r>
            <a:r>
              <a:rPr lang="ru-RU" sz="2200" dirty="0" err="1">
                <a:solidFill>
                  <a:prstClr val="black"/>
                </a:solidFill>
              </a:rPr>
              <a:t>endl</a:t>
            </a:r>
            <a:r>
              <a:rPr lang="ru-RU" sz="2200" dirty="0">
                <a:solidFill>
                  <a:prstClr val="black"/>
                </a:solidFill>
              </a:rPr>
              <a:t>&lt;&lt;</a:t>
            </a:r>
            <a:r>
              <a:rPr lang="ru-RU" sz="2200" dirty="0">
                <a:solidFill>
                  <a:srgbClr val="A31515"/>
                </a:solidFill>
              </a:rPr>
              <a:t>"- общее количество контейнеров    : "</a:t>
            </a:r>
            <a:r>
              <a:rPr lang="ru-RU" sz="2200" dirty="0">
                <a:solidFill>
                  <a:prstClr val="black"/>
                </a:solidFill>
              </a:rPr>
              <a:t>&lt;&lt; NN;</a:t>
            </a:r>
          </a:p>
          <a:p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std</a:t>
            </a:r>
            <a:r>
              <a:rPr lang="ru-RU" sz="2200" dirty="0">
                <a:solidFill>
                  <a:prstClr val="black"/>
                </a:solidFill>
              </a:rPr>
              <a:t>::</a:t>
            </a:r>
            <a:r>
              <a:rPr lang="ru-RU" sz="2200" dirty="0" err="1">
                <a:solidFill>
                  <a:prstClr val="black"/>
                </a:solidFill>
              </a:rPr>
              <a:t>cout</a:t>
            </a:r>
            <a:r>
              <a:rPr lang="ru-RU" sz="2200" dirty="0">
                <a:solidFill>
                  <a:prstClr val="black"/>
                </a:solidFill>
              </a:rPr>
              <a:t>&lt;&lt;</a:t>
            </a:r>
            <a:r>
              <a:rPr lang="ru-RU" sz="2200" dirty="0" err="1">
                <a:solidFill>
                  <a:prstClr val="black"/>
                </a:solidFill>
              </a:rPr>
              <a:t>std</a:t>
            </a:r>
            <a:r>
              <a:rPr lang="ru-RU" sz="2200" dirty="0">
                <a:solidFill>
                  <a:prstClr val="black"/>
                </a:solidFill>
              </a:rPr>
              <a:t>::</a:t>
            </a:r>
            <a:r>
              <a:rPr lang="ru-RU" sz="2200" dirty="0" err="1">
                <a:solidFill>
                  <a:prstClr val="black"/>
                </a:solidFill>
              </a:rPr>
              <a:t>endl</a:t>
            </a:r>
            <a:r>
              <a:rPr lang="ru-RU" sz="2200" dirty="0">
                <a:solidFill>
                  <a:prstClr val="black"/>
                </a:solidFill>
              </a:rPr>
              <a:t>&lt;&lt;</a:t>
            </a:r>
            <a:r>
              <a:rPr lang="ru-RU" sz="2200" dirty="0">
                <a:solidFill>
                  <a:srgbClr val="A31515"/>
                </a:solidFill>
              </a:rPr>
              <a:t>"- количество мест для контейнеров : "</a:t>
            </a:r>
            <a:r>
              <a:rPr lang="ru-RU" sz="2200" dirty="0">
                <a:solidFill>
                  <a:prstClr val="black"/>
                </a:solidFill>
              </a:rPr>
              <a:t>&lt;&lt; MM;</a:t>
            </a:r>
          </a:p>
          <a:p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std</a:t>
            </a:r>
            <a:r>
              <a:rPr lang="ru-RU" sz="2200" dirty="0">
                <a:solidFill>
                  <a:prstClr val="black"/>
                </a:solidFill>
              </a:rPr>
              <a:t>::</a:t>
            </a:r>
            <a:r>
              <a:rPr lang="ru-RU" sz="2200" dirty="0" err="1">
                <a:solidFill>
                  <a:prstClr val="black"/>
                </a:solidFill>
              </a:rPr>
              <a:t>cout</a:t>
            </a:r>
            <a:r>
              <a:rPr lang="ru-RU" sz="2200" dirty="0">
                <a:solidFill>
                  <a:prstClr val="black"/>
                </a:solidFill>
              </a:rPr>
              <a:t>&lt;&lt;</a:t>
            </a:r>
            <a:r>
              <a:rPr lang="ru-RU" sz="2200" dirty="0" err="1">
                <a:solidFill>
                  <a:prstClr val="black"/>
                </a:solidFill>
              </a:rPr>
              <a:t>std</a:t>
            </a:r>
            <a:r>
              <a:rPr lang="ru-RU" sz="2200" dirty="0">
                <a:solidFill>
                  <a:prstClr val="black"/>
                </a:solidFill>
              </a:rPr>
              <a:t>::</a:t>
            </a:r>
            <a:r>
              <a:rPr lang="ru-RU" sz="2200" dirty="0" err="1">
                <a:solidFill>
                  <a:prstClr val="black"/>
                </a:solidFill>
              </a:rPr>
              <a:t>endl</a:t>
            </a:r>
            <a:r>
              <a:rPr lang="ru-RU" sz="2200" dirty="0">
                <a:solidFill>
                  <a:prstClr val="black"/>
                </a:solidFill>
              </a:rPr>
              <a:t>&lt;&lt;</a:t>
            </a:r>
            <a:r>
              <a:rPr lang="ru-RU" sz="2200" dirty="0">
                <a:solidFill>
                  <a:srgbClr val="A31515"/>
                </a:solidFill>
              </a:rPr>
              <a:t>"- ограничение по суммарному весу  : "</a:t>
            </a:r>
            <a:r>
              <a:rPr lang="ru-RU" sz="2200" dirty="0">
                <a:solidFill>
                  <a:prstClr val="black"/>
                </a:solidFill>
              </a:rPr>
              <a:t>&lt;&lt; V;</a:t>
            </a:r>
          </a:p>
          <a:p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 err="1">
                <a:solidFill>
                  <a:prstClr val="black"/>
                </a:solidFill>
              </a:rPr>
              <a:t>std</a:t>
            </a:r>
            <a:r>
              <a:rPr lang="en-US" sz="2200" dirty="0">
                <a:solidFill>
                  <a:prstClr val="black"/>
                </a:solidFill>
              </a:rPr>
              <a:t>::</a:t>
            </a:r>
            <a:r>
              <a:rPr lang="en-US" sz="2200" dirty="0" err="1">
                <a:solidFill>
                  <a:prstClr val="black"/>
                </a:solidFill>
              </a:rPr>
              <a:t>cout</a:t>
            </a:r>
            <a:r>
              <a:rPr lang="en-US" sz="2200" dirty="0">
                <a:solidFill>
                  <a:prstClr val="black"/>
                </a:solidFill>
              </a:rPr>
              <a:t>&lt;&lt;</a:t>
            </a:r>
            <a:r>
              <a:rPr lang="en-US" sz="2200" dirty="0" err="1">
                <a:solidFill>
                  <a:prstClr val="black"/>
                </a:solidFill>
              </a:rPr>
              <a:t>std</a:t>
            </a:r>
            <a:r>
              <a:rPr lang="en-US" sz="2200" dirty="0">
                <a:solidFill>
                  <a:prstClr val="black"/>
                </a:solidFill>
              </a:rPr>
              <a:t>::</a:t>
            </a:r>
            <a:r>
              <a:rPr lang="en-US" sz="2200" dirty="0" err="1">
                <a:solidFill>
                  <a:prstClr val="black"/>
                </a:solidFill>
              </a:rPr>
              <a:t>endl</a:t>
            </a:r>
            <a:r>
              <a:rPr lang="en-US" sz="2200" dirty="0">
                <a:solidFill>
                  <a:prstClr val="black"/>
                </a:solidFill>
              </a:rPr>
              <a:t>&lt;&lt;</a:t>
            </a:r>
            <a:r>
              <a:rPr lang="en-US" sz="2200" dirty="0">
                <a:solidFill>
                  <a:srgbClr val="A31515"/>
                </a:solidFill>
              </a:rPr>
              <a:t>"- </a:t>
            </a:r>
            <a:r>
              <a:rPr lang="be-BY" sz="2200" dirty="0">
                <a:solidFill>
                  <a:srgbClr val="A31515"/>
                </a:solidFill>
              </a:rPr>
              <a:t>вес контейнеров                 : "</a:t>
            </a:r>
            <a:r>
              <a:rPr lang="be-BY" sz="2200" dirty="0">
                <a:solidFill>
                  <a:prstClr val="black"/>
                </a:solidFill>
              </a:rPr>
              <a:t>;</a:t>
            </a:r>
          </a:p>
          <a:p>
            <a:r>
              <a:rPr lang="nn-NO" sz="2200" dirty="0">
                <a:solidFill>
                  <a:prstClr val="black"/>
                </a:solidFill>
              </a:rPr>
              <a:t>     </a:t>
            </a:r>
            <a:r>
              <a:rPr lang="nn-NO" sz="2200" dirty="0">
                <a:solidFill>
                  <a:srgbClr val="0000FF"/>
                </a:solidFill>
              </a:rPr>
              <a:t>for</a:t>
            </a:r>
            <a:r>
              <a:rPr lang="nn-NO" sz="2200" dirty="0">
                <a:solidFill>
                  <a:prstClr val="black"/>
                </a:solidFill>
              </a:rPr>
              <a:t>(</a:t>
            </a:r>
            <a:r>
              <a:rPr lang="nn-NO" sz="2200" dirty="0">
                <a:solidFill>
                  <a:srgbClr val="0000FF"/>
                </a:solidFill>
              </a:rPr>
              <a:t>int</a:t>
            </a:r>
            <a:r>
              <a:rPr lang="nn-NO" sz="2200" dirty="0">
                <a:solidFill>
                  <a:prstClr val="black"/>
                </a:solidFill>
              </a:rPr>
              <a:t> i = 0; i &lt; NN; i++) std::cout&lt;&lt;std::setw(3)&lt;&lt;v[i]&lt;&lt;</a:t>
            </a:r>
            <a:r>
              <a:rPr lang="nn-NO" sz="2200" dirty="0">
                <a:solidFill>
                  <a:srgbClr val="A31515"/>
                </a:solidFill>
              </a:rPr>
              <a:t>" "</a:t>
            </a:r>
            <a:r>
              <a:rPr lang="nn-NO" sz="2200" dirty="0">
                <a:solidFill>
                  <a:prstClr val="black"/>
                </a:solidFill>
              </a:rPr>
              <a:t>;</a:t>
            </a:r>
          </a:p>
          <a:p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std</a:t>
            </a:r>
            <a:r>
              <a:rPr lang="ru-RU" sz="2200" dirty="0">
                <a:solidFill>
                  <a:prstClr val="black"/>
                </a:solidFill>
              </a:rPr>
              <a:t>::</a:t>
            </a:r>
            <a:r>
              <a:rPr lang="ru-RU" sz="2200" dirty="0" err="1">
                <a:solidFill>
                  <a:prstClr val="black"/>
                </a:solidFill>
              </a:rPr>
              <a:t>cout</a:t>
            </a:r>
            <a:r>
              <a:rPr lang="ru-RU" sz="2200" dirty="0">
                <a:solidFill>
                  <a:prstClr val="black"/>
                </a:solidFill>
              </a:rPr>
              <a:t>&lt;&lt;</a:t>
            </a:r>
            <a:r>
              <a:rPr lang="ru-RU" sz="2200" dirty="0" err="1">
                <a:solidFill>
                  <a:prstClr val="black"/>
                </a:solidFill>
              </a:rPr>
              <a:t>std</a:t>
            </a:r>
            <a:r>
              <a:rPr lang="ru-RU" sz="2200" dirty="0">
                <a:solidFill>
                  <a:prstClr val="black"/>
                </a:solidFill>
              </a:rPr>
              <a:t>::</a:t>
            </a:r>
            <a:r>
              <a:rPr lang="ru-RU" sz="2200" dirty="0" err="1">
                <a:solidFill>
                  <a:prstClr val="black"/>
                </a:solidFill>
              </a:rPr>
              <a:t>endl</a:t>
            </a:r>
            <a:r>
              <a:rPr lang="ru-RU" sz="2200" dirty="0">
                <a:solidFill>
                  <a:prstClr val="black"/>
                </a:solidFill>
              </a:rPr>
              <a:t>&lt;&lt;</a:t>
            </a:r>
            <a:r>
              <a:rPr lang="ru-RU" sz="2200" dirty="0">
                <a:solidFill>
                  <a:srgbClr val="A31515"/>
                </a:solidFill>
              </a:rPr>
              <a:t>"- доход от перевозки              : "</a:t>
            </a:r>
            <a:r>
              <a:rPr lang="ru-RU" sz="2200" dirty="0">
                <a:solidFill>
                  <a:prstClr val="black"/>
                </a:solidFill>
              </a:rPr>
              <a:t>;</a:t>
            </a:r>
          </a:p>
          <a:p>
            <a:r>
              <a:rPr lang="nn-NO" sz="2200" dirty="0">
                <a:solidFill>
                  <a:prstClr val="black"/>
                </a:solidFill>
              </a:rPr>
              <a:t>     </a:t>
            </a:r>
            <a:r>
              <a:rPr lang="nn-NO" sz="2200" dirty="0">
                <a:solidFill>
                  <a:srgbClr val="0000FF"/>
                </a:solidFill>
              </a:rPr>
              <a:t>for</a:t>
            </a:r>
            <a:r>
              <a:rPr lang="nn-NO" sz="2200" dirty="0">
                <a:solidFill>
                  <a:prstClr val="black"/>
                </a:solidFill>
              </a:rPr>
              <a:t>(</a:t>
            </a:r>
            <a:r>
              <a:rPr lang="nn-NO" sz="2200" dirty="0">
                <a:solidFill>
                  <a:srgbClr val="0000FF"/>
                </a:solidFill>
              </a:rPr>
              <a:t>int</a:t>
            </a:r>
            <a:r>
              <a:rPr lang="nn-NO" sz="2200" dirty="0">
                <a:solidFill>
                  <a:prstClr val="black"/>
                </a:solidFill>
              </a:rPr>
              <a:t> i = 0; i &lt; NN; i++) std::cout&lt;&lt;std::setw(3)&lt;&lt;c[i]&lt;&lt;</a:t>
            </a:r>
            <a:r>
              <a:rPr lang="nn-NO" sz="2200" dirty="0">
                <a:solidFill>
                  <a:srgbClr val="A31515"/>
                </a:solidFill>
              </a:rPr>
              <a:t>" "</a:t>
            </a:r>
            <a:r>
              <a:rPr lang="nn-NO" sz="2200" dirty="0">
                <a:solidFill>
                  <a:prstClr val="black"/>
                </a:solidFill>
              </a:rPr>
              <a:t>;</a:t>
            </a:r>
          </a:p>
          <a:p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std</a:t>
            </a:r>
            <a:r>
              <a:rPr lang="ru-RU" sz="2200" dirty="0">
                <a:solidFill>
                  <a:prstClr val="black"/>
                </a:solidFill>
              </a:rPr>
              <a:t>::</a:t>
            </a:r>
            <a:r>
              <a:rPr lang="ru-RU" sz="2200" dirty="0" err="1">
                <a:solidFill>
                  <a:prstClr val="black"/>
                </a:solidFill>
              </a:rPr>
              <a:t>cout</a:t>
            </a:r>
            <a:r>
              <a:rPr lang="ru-RU" sz="2200" dirty="0">
                <a:solidFill>
                  <a:prstClr val="black"/>
                </a:solidFill>
              </a:rPr>
              <a:t>&lt;&lt;</a:t>
            </a:r>
            <a:r>
              <a:rPr lang="ru-RU" sz="2200" dirty="0" err="1">
                <a:solidFill>
                  <a:prstClr val="black"/>
                </a:solidFill>
              </a:rPr>
              <a:t>std</a:t>
            </a:r>
            <a:r>
              <a:rPr lang="ru-RU" sz="2200" dirty="0">
                <a:solidFill>
                  <a:prstClr val="black"/>
                </a:solidFill>
              </a:rPr>
              <a:t>::</a:t>
            </a:r>
            <a:r>
              <a:rPr lang="ru-RU" sz="2200" dirty="0" err="1">
                <a:solidFill>
                  <a:prstClr val="black"/>
                </a:solidFill>
              </a:rPr>
              <a:t>endl</a:t>
            </a:r>
            <a:r>
              <a:rPr lang="ru-RU" sz="2200" dirty="0">
                <a:solidFill>
                  <a:prstClr val="black"/>
                </a:solidFill>
              </a:rPr>
              <a:t>&lt;&lt;</a:t>
            </a:r>
            <a:r>
              <a:rPr lang="ru-RU" sz="2200" dirty="0">
                <a:solidFill>
                  <a:srgbClr val="A31515"/>
                </a:solidFill>
              </a:rPr>
              <a:t>"- выбраны контейнеры (0,1,...,m-1): "</a:t>
            </a:r>
            <a:r>
              <a:rPr lang="ru-RU" sz="2200" dirty="0">
                <a:solidFill>
                  <a:prstClr val="black"/>
                </a:solidFill>
              </a:rPr>
              <a:t>; </a:t>
            </a:r>
          </a:p>
          <a:p>
            <a:r>
              <a:rPr lang="nn-NO" sz="2200" dirty="0">
                <a:solidFill>
                  <a:prstClr val="black"/>
                </a:solidFill>
              </a:rPr>
              <a:t>     </a:t>
            </a:r>
            <a:r>
              <a:rPr lang="nn-NO" sz="2200" dirty="0">
                <a:solidFill>
                  <a:srgbClr val="0000FF"/>
                </a:solidFill>
              </a:rPr>
              <a:t>for</a:t>
            </a:r>
            <a:r>
              <a:rPr lang="nn-NO" sz="2200" dirty="0">
                <a:solidFill>
                  <a:prstClr val="black"/>
                </a:solidFill>
              </a:rPr>
              <a:t>(</a:t>
            </a:r>
            <a:r>
              <a:rPr lang="nn-NO" sz="2200" dirty="0">
                <a:solidFill>
                  <a:srgbClr val="0000FF"/>
                </a:solidFill>
              </a:rPr>
              <a:t>int</a:t>
            </a:r>
            <a:r>
              <a:rPr lang="nn-NO" sz="2200" dirty="0">
                <a:solidFill>
                  <a:prstClr val="black"/>
                </a:solidFill>
              </a:rPr>
              <a:t> i = 0; i &lt; MM; i++) std::cout&lt;&lt;r[i]&lt;&lt;</a:t>
            </a:r>
            <a:r>
              <a:rPr lang="nn-NO" sz="2200" dirty="0">
                <a:solidFill>
                  <a:srgbClr val="A31515"/>
                </a:solidFill>
              </a:rPr>
              <a:t>" "</a:t>
            </a:r>
            <a:r>
              <a:rPr lang="nn-NO" sz="2200" dirty="0">
                <a:solidFill>
                  <a:prstClr val="black"/>
                </a:solidFill>
              </a:rPr>
              <a:t>;</a:t>
            </a:r>
          </a:p>
          <a:p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std</a:t>
            </a:r>
            <a:r>
              <a:rPr lang="ru-RU" sz="2200" dirty="0">
                <a:solidFill>
                  <a:prstClr val="black"/>
                </a:solidFill>
              </a:rPr>
              <a:t>::</a:t>
            </a:r>
            <a:r>
              <a:rPr lang="ru-RU" sz="2200" dirty="0" err="1">
                <a:solidFill>
                  <a:prstClr val="black"/>
                </a:solidFill>
              </a:rPr>
              <a:t>cout</a:t>
            </a:r>
            <a:r>
              <a:rPr lang="ru-RU" sz="2200" dirty="0">
                <a:solidFill>
                  <a:prstClr val="black"/>
                </a:solidFill>
              </a:rPr>
              <a:t>&lt;&lt;</a:t>
            </a:r>
            <a:r>
              <a:rPr lang="ru-RU" sz="2200" dirty="0" err="1">
                <a:solidFill>
                  <a:prstClr val="black"/>
                </a:solidFill>
              </a:rPr>
              <a:t>std</a:t>
            </a:r>
            <a:r>
              <a:rPr lang="ru-RU" sz="2200" dirty="0">
                <a:solidFill>
                  <a:prstClr val="black"/>
                </a:solidFill>
              </a:rPr>
              <a:t>::</a:t>
            </a:r>
            <a:r>
              <a:rPr lang="ru-RU" sz="2200" dirty="0" err="1">
                <a:solidFill>
                  <a:prstClr val="black"/>
                </a:solidFill>
              </a:rPr>
              <a:t>endl</a:t>
            </a:r>
            <a:r>
              <a:rPr lang="ru-RU" sz="2200" dirty="0">
                <a:solidFill>
                  <a:prstClr val="black"/>
                </a:solidFill>
              </a:rPr>
              <a:t>&lt;&lt;</a:t>
            </a:r>
            <a:r>
              <a:rPr lang="ru-RU" sz="2200" dirty="0">
                <a:solidFill>
                  <a:srgbClr val="A31515"/>
                </a:solidFill>
              </a:rPr>
              <a:t>"- доход от перевозки              : "</a:t>
            </a:r>
            <a:r>
              <a:rPr lang="ru-RU" sz="2200" dirty="0">
                <a:solidFill>
                  <a:prstClr val="black"/>
                </a:solidFill>
              </a:rPr>
              <a:t> &lt;&lt; </a:t>
            </a:r>
            <a:r>
              <a:rPr lang="ru-RU" sz="2200" dirty="0" err="1">
                <a:solidFill>
                  <a:prstClr val="black"/>
                </a:solidFill>
              </a:rPr>
              <a:t>cc</a:t>
            </a:r>
            <a:r>
              <a:rPr lang="ru-RU" sz="2200" dirty="0">
                <a:solidFill>
                  <a:prstClr val="black"/>
                </a:solidFill>
              </a:rPr>
              <a:t>;</a:t>
            </a:r>
          </a:p>
          <a:p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std</a:t>
            </a:r>
            <a:r>
              <a:rPr lang="ru-RU" sz="2200" dirty="0">
                <a:solidFill>
                  <a:prstClr val="black"/>
                </a:solidFill>
              </a:rPr>
              <a:t>::</a:t>
            </a:r>
            <a:r>
              <a:rPr lang="ru-RU" sz="2200" dirty="0" err="1">
                <a:solidFill>
                  <a:prstClr val="black"/>
                </a:solidFill>
              </a:rPr>
              <a:t>cout</a:t>
            </a:r>
            <a:r>
              <a:rPr lang="ru-RU" sz="2200" dirty="0">
                <a:solidFill>
                  <a:prstClr val="black"/>
                </a:solidFill>
              </a:rPr>
              <a:t>&lt;&lt;</a:t>
            </a:r>
            <a:r>
              <a:rPr lang="ru-RU" sz="2200" dirty="0" err="1">
                <a:solidFill>
                  <a:prstClr val="black"/>
                </a:solidFill>
              </a:rPr>
              <a:t>std</a:t>
            </a:r>
            <a:r>
              <a:rPr lang="ru-RU" sz="2200" dirty="0">
                <a:solidFill>
                  <a:prstClr val="black"/>
                </a:solidFill>
              </a:rPr>
              <a:t>::</a:t>
            </a:r>
            <a:r>
              <a:rPr lang="ru-RU" sz="2200" dirty="0" err="1">
                <a:solidFill>
                  <a:prstClr val="black"/>
                </a:solidFill>
              </a:rPr>
              <a:t>endl</a:t>
            </a:r>
            <a:r>
              <a:rPr lang="ru-RU" sz="2200" dirty="0">
                <a:solidFill>
                  <a:prstClr val="black"/>
                </a:solidFill>
              </a:rPr>
              <a:t>&lt;&lt;</a:t>
            </a:r>
            <a:r>
              <a:rPr lang="ru-RU" sz="2200" dirty="0">
                <a:solidFill>
                  <a:srgbClr val="A31515"/>
                </a:solidFill>
              </a:rPr>
              <a:t>"- общий вес выбранных контейнеров : "</a:t>
            </a:r>
            <a:r>
              <a:rPr lang="ru-RU" sz="2200" dirty="0">
                <a:solidFill>
                  <a:prstClr val="black"/>
                </a:solidFill>
              </a:rPr>
              <a:t>;</a:t>
            </a:r>
          </a:p>
          <a:p>
            <a:r>
              <a:rPr lang="en-US" sz="2200" dirty="0">
                <a:solidFill>
                  <a:prstClr val="black"/>
                </a:solidFill>
              </a:rPr>
              <a:t>    </a:t>
            </a:r>
            <a:r>
              <a:rPr lang="en-US" sz="2200" dirty="0" err="1">
                <a:solidFill>
                  <a:srgbClr val="0000FF"/>
                </a:solidFill>
              </a:rPr>
              <a:t>int</a:t>
            </a:r>
            <a:r>
              <a:rPr lang="en-US" sz="2200" dirty="0">
                <a:solidFill>
                  <a:prstClr val="black"/>
                </a:solidFill>
              </a:rPr>
              <a:t> s = 0; </a:t>
            </a:r>
            <a:r>
              <a:rPr lang="en-US" sz="2200" dirty="0">
                <a:solidFill>
                  <a:srgbClr val="0000FF"/>
                </a:solidFill>
              </a:rPr>
              <a:t>for</a:t>
            </a:r>
            <a:r>
              <a:rPr lang="en-US" sz="2200" dirty="0">
                <a:solidFill>
                  <a:prstClr val="black"/>
                </a:solidFill>
              </a:rPr>
              <a:t>(</a:t>
            </a:r>
            <a:r>
              <a:rPr lang="en-US" sz="2200" dirty="0" err="1">
                <a:solidFill>
                  <a:srgbClr val="0000FF"/>
                </a:solidFill>
              </a:rPr>
              <a:t>int</a:t>
            </a:r>
            <a:r>
              <a:rPr lang="en-US" sz="2200" dirty="0">
                <a:solidFill>
                  <a:prstClr val="black"/>
                </a:solidFill>
              </a:rPr>
              <a:t> i = 0; i &lt; MM; i++) s+= v[r[i]]; </a:t>
            </a:r>
            <a:r>
              <a:rPr lang="en-US" sz="2200" dirty="0" err="1">
                <a:solidFill>
                  <a:prstClr val="black"/>
                </a:solidFill>
              </a:rPr>
              <a:t>std</a:t>
            </a:r>
            <a:r>
              <a:rPr lang="en-US" sz="2200" dirty="0">
                <a:solidFill>
                  <a:prstClr val="black"/>
                </a:solidFill>
              </a:rPr>
              <a:t>::</a:t>
            </a:r>
            <a:r>
              <a:rPr lang="en-US" sz="2200" dirty="0" err="1">
                <a:solidFill>
                  <a:prstClr val="black"/>
                </a:solidFill>
              </a:rPr>
              <a:t>cout</a:t>
            </a:r>
            <a:r>
              <a:rPr lang="en-US" sz="2200" dirty="0">
                <a:solidFill>
                  <a:prstClr val="black"/>
                </a:solidFill>
              </a:rPr>
              <a:t>&lt;&lt;s; </a:t>
            </a:r>
          </a:p>
          <a:p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 err="1">
                <a:solidFill>
                  <a:prstClr val="black"/>
                </a:solidFill>
              </a:rPr>
              <a:t>std</a:t>
            </a:r>
            <a:r>
              <a:rPr lang="en-US" sz="2200" dirty="0">
                <a:solidFill>
                  <a:prstClr val="black"/>
                </a:solidFill>
              </a:rPr>
              <a:t>::</a:t>
            </a:r>
            <a:r>
              <a:rPr lang="en-US" sz="2200" dirty="0" err="1">
                <a:solidFill>
                  <a:prstClr val="black"/>
                </a:solidFill>
              </a:rPr>
              <a:t>cout</a:t>
            </a:r>
            <a:r>
              <a:rPr lang="en-US" sz="2200" dirty="0">
                <a:solidFill>
                  <a:prstClr val="black"/>
                </a:solidFill>
              </a:rPr>
              <a:t>&lt;&lt;</a:t>
            </a:r>
            <a:r>
              <a:rPr lang="en-US" sz="2200" dirty="0" err="1">
                <a:solidFill>
                  <a:prstClr val="black"/>
                </a:solidFill>
              </a:rPr>
              <a:t>std</a:t>
            </a:r>
            <a:r>
              <a:rPr lang="en-US" sz="2200" dirty="0">
                <a:solidFill>
                  <a:prstClr val="black"/>
                </a:solidFill>
              </a:rPr>
              <a:t>::</a:t>
            </a:r>
            <a:r>
              <a:rPr lang="en-US" sz="2200" dirty="0" err="1">
                <a:solidFill>
                  <a:prstClr val="black"/>
                </a:solidFill>
              </a:rPr>
              <a:t>endl</a:t>
            </a:r>
            <a:r>
              <a:rPr lang="en-US" sz="2200" dirty="0">
                <a:solidFill>
                  <a:prstClr val="black"/>
                </a:solidFill>
              </a:rPr>
              <a:t>&lt;&lt;</a:t>
            </a:r>
            <a:r>
              <a:rPr lang="en-US" sz="2200" dirty="0" err="1">
                <a:solidFill>
                  <a:prstClr val="black"/>
                </a:solidFill>
              </a:rPr>
              <a:t>std</a:t>
            </a:r>
            <a:r>
              <a:rPr lang="en-US" sz="2200" dirty="0">
                <a:solidFill>
                  <a:prstClr val="black"/>
                </a:solidFill>
              </a:rPr>
              <a:t>::</a:t>
            </a:r>
            <a:r>
              <a:rPr lang="en-US" sz="2200" dirty="0" err="1">
                <a:solidFill>
                  <a:prstClr val="black"/>
                </a:solidFill>
              </a:rPr>
              <a:t>endl</a:t>
            </a:r>
            <a:r>
              <a:rPr lang="en-US" sz="2200" dirty="0">
                <a:solidFill>
                  <a:prstClr val="black"/>
                </a:solidFill>
              </a:rPr>
              <a:t>;</a:t>
            </a:r>
          </a:p>
          <a:p>
            <a:r>
              <a:rPr lang="en-US" sz="2200" dirty="0">
                <a:solidFill>
                  <a:prstClr val="black"/>
                </a:solidFill>
              </a:rPr>
              <a:t> system(</a:t>
            </a:r>
            <a:r>
              <a:rPr lang="en-US" sz="2200" dirty="0">
                <a:solidFill>
                  <a:srgbClr val="A31515"/>
                </a:solidFill>
              </a:rPr>
              <a:t>"pause"</a:t>
            </a:r>
            <a:r>
              <a:rPr lang="en-US" sz="2200" dirty="0">
                <a:solidFill>
                  <a:prstClr val="black"/>
                </a:solidFill>
              </a:rPr>
              <a:t>);</a:t>
            </a:r>
          </a:p>
          <a:p>
            <a:r>
              <a:rPr lang="en-US" sz="2200" dirty="0">
                <a:solidFill>
                  <a:srgbClr val="0000FF"/>
                </a:solidFill>
              </a:rPr>
              <a:t>return</a:t>
            </a:r>
            <a:r>
              <a:rPr lang="en-US" sz="2200" dirty="0">
                <a:solidFill>
                  <a:prstClr val="black"/>
                </a:solidFill>
              </a:rPr>
              <a:t> 0;</a:t>
            </a:r>
          </a:p>
          <a:p>
            <a:r>
              <a:rPr lang="be-BY" sz="2200" dirty="0">
                <a:solidFill>
                  <a:prstClr val="black"/>
                </a:solidFill>
              </a:rPr>
              <a:t>}</a:t>
            </a:r>
            <a:endParaRPr lang="be-BY" sz="2200" dirty="0"/>
          </a:p>
        </p:txBody>
      </p:sp>
    </p:spTree>
    <p:extLst>
      <p:ext uri="{BB962C8B-B14F-4D97-AF65-F5344CB8AC3E}">
        <p14:creationId xmlns:p14="http://schemas.microsoft.com/office/powerpoint/2010/main" val="1409439532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70" r="5095" b="11037"/>
          <a:stretch/>
        </p:blipFill>
        <p:spPr bwMode="auto">
          <a:xfrm>
            <a:off x="107504" y="620688"/>
            <a:ext cx="8892480" cy="32673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05007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-13889"/>
            <a:ext cx="864096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rgbClr val="008000"/>
                </a:solidFill>
              </a:rPr>
              <a:t>// -- </a:t>
            </a:r>
            <a:r>
              <a:rPr lang="ru-RU" sz="2200" dirty="0" err="1">
                <a:solidFill>
                  <a:srgbClr val="008000"/>
                </a:solidFill>
              </a:rPr>
              <a:t>main</a:t>
            </a:r>
            <a:r>
              <a:rPr lang="ru-RU" sz="2200" dirty="0">
                <a:solidFill>
                  <a:srgbClr val="008000"/>
                </a:solidFill>
              </a:rPr>
              <a:t> (решение задачи  о размещении контейнеров)  </a:t>
            </a:r>
          </a:p>
          <a:p>
            <a:r>
              <a:rPr lang="en-US" sz="2200" dirty="0">
                <a:solidFill>
                  <a:srgbClr val="0000FF"/>
                </a:solidFill>
              </a:rPr>
              <a:t>#include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>
                <a:solidFill>
                  <a:srgbClr val="A31515"/>
                </a:solidFill>
              </a:rPr>
              <a:t>"</a:t>
            </a:r>
            <a:r>
              <a:rPr lang="en-US" sz="2200" dirty="0" err="1">
                <a:solidFill>
                  <a:srgbClr val="A31515"/>
                </a:solidFill>
              </a:rPr>
              <a:t>stdafx.h</a:t>
            </a:r>
            <a:r>
              <a:rPr lang="en-US" sz="2200" dirty="0">
                <a:solidFill>
                  <a:srgbClr val="A31515"/>
                </a:solidFill>
              </a:rPr>
              <a:t>"</a:t>
            </a:r>
          </a:p>
          <a:p>
            <a:r>
              <a:rPr lang="en-US" sz="2200" dirty="0">
                <a:solidFill>
                  <a:srgbClr val="0000FF"/>
                </a:solidFill>
              </a:rPr>
              <a:t>#include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>
                <a:solidFill>
                  <a:srgbClr val="A31515"/>
                </a:solidFill>
              </a:rPr>
              <a:t>&lt;</a:t>
            </a:r>
            <a:r>
              <a:rPr lang="en-US" sz="2200" dirty="0" err="1">
                <a:solidFill>
                  <a:srgbClr val="A31515"/>
                </a:solidFill>
              </a:rPr>
              <a:t>iostream</a:t>
            </a:r>
            <a:r>
              <a:rPr lang="en-US" sz="2200" dirty="0">
                <a:solidFill>
                  <a:srgbClr val="A31515"/>
                </a:solidFill>
              </a:rPr>
              <a:t>&gt;</a:t>
            </a:r>
          </a:p>
          <a:p>
            <a:r>
              <a:rPr lang="en-US" sz="2200" dirty="0">
                <a:solidFill>
                  <a:srgbClr val="0000FF"/>
                </a:solidFill>
              </a:rPr>
              <a:t>#include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>
                <a:solidFill>
                  <a:srgbClr val="A31515"/>
                </a:solidFill>
              </a:rPr>
              <a:t>&lt;</a:t>
            </a:r>
            <a:r>
              <a:rPr lang="en-US" sz="2200" dirty="0" err="1">
                <a:solidFill>
                  <a:srgbClr val="A31515"/>
                </a:solidFill>
              </a:rPr>
              <a:t>iomanip</a:t>
            </a:r>
            <a:r>
              <a:rPr lang="en-US" sz="2200" dirty="0">
                <a:solidFill>
                  <a:srgbClr val="A31515"/>
                </a:solidFill>
              </a:rPr>
              <a:t>&gt;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</a:p>
          <a:p>
            <a:r>
              <a:rPr lang="en-US" sz="2200" dirty="0">
                <a:solidFill>
                  <a:srgbClr val="0000FF"/>
                </a:solidFill>
              </a:rPr>
              <a:t>#include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>
                <a:solidFill>
                  <a:srgbClr val="A31515"/>
                </a:solidFill>
              </a:rPr>
              <a:t>&lt;</a:t>
            </a:r>
            <a:r>
              <a:rPr lang="en-US" sz="2200" dirty="0" err="1">
                <a:solidFill>
                  <a:srgbClr val="A31515"/>
                </a:solidFill>
              </a:rPr>
              <a:t>time.h</a:t>
            </a:r>
            <a:r>
              <a:rPr lang="en-US" sz="2200" dirty="0">
                <a:solidFill>
                  <a:srgbClr val="A31515"/>
                </a:solidFill>
              </a:rPr>
              <a:t>&gt;</a:t>
            </a:r>
          </a:p>
          <a:p>
            <a:r>
              <a:rPr lang="en-US" sz="2200" dirty="0">
                <a:solidFill>
                  <a:srgbClr val="0000FF"/>
                </a:solidFill>
              </a:rPr>
              <a:t>#include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>
                <a:solidFill>
                  <a:srgbClr val="A31515"/>
                </a:solidFill>
              </a:rPr>
              <a:t>"</a:t>
            </a:r>
            <a:r>
              <a:rPr lang="en-US" sz="2200" dirty="0" err="1">
                <a:solidFill>
                  <a:srgbClr val="A31515"/>
                </a:solidFill>
              </a:rPr>
              <a:t>Auxil.h</a:t>
            </a:r>
            <a:r>
              <a:rPr lang="en-US" sz="2200" dirty="0">
                <a:solidFill>
                  <a:srgbClr val="A31515"/>
                </a:solidFill>
              </a:rPr>
              <a:t>"</a:t>
            </a:r>
          </a:p>
          <a:p>
            <a:r>
              <a:rPr lang="en-US" sz="2200" dirty="0">
                <a:solidFill>
                  <a:srgbClr val="0000FF"/>
                </a:solidFill>
              </a:rPr>
              <a:t>#include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>
                <a:solidFill>
                  <a:srgbClr val="A31515"/>
                </a:solidFill>
              </a:rPr>
              <a:t>"</a:t>
            </a:r>
            <a:r>
              <a:rPr lang="en-US" sz="2200" dirty="0" err="1">
                <a:solidFill>
                  <a:srgbClr val="A31515"/>
                </a:solidFill>
              </a:rPr>
              <a:t>Boat.h</a:t>
            </a:r>
            <a:r>
              <a:rPr lang="en-US" sz="2200" dirty="0">
                <a:solidFill>
                  <a:srgbClr val="A31515"/>
                </a:solidFill>
              </a:rPr>
              <a:t>"</a:t>
            </a:r>
          </a:p>
          <a:p>
            <a:r>
              <a:rPr lang="en-US" sz="2200" dirty="0">
                <a:solidFill>
                  <a:srgbClr val="0000FF"/>
                </a:solidFill>
              </a:rPr>
              <a:t>#define</a:t>
            </a:r>
            <a:r>
              <a:rPr lang="en-US" sz="2200" dirty="0">
                <a:solidFill>
                  <a:prstClr val="black"/>
                </a:solidFill>
              </a:rPr>
              <a:t> SPACE(n) </a:t>
            </a:r>
            <a:r>
              <a:rPr lang="en-US" sz="2200" dirty="0" err="1">
                <a:solidFill>
                  <a:prstClr val="black"/>
                </a:solidFill>
              </a:rPr>
              <a:t>std</a:t>
            </a:r>
            <a:r>
              <a:rPr lang="en-US" sz="2200" dirty="0">
                <a:solidFill>
                  <a:prstClr val="black"/>
                </a:solidFill>
              </a:rPr>
              <a:t>::</a:t>
            </a:r>
            <a:r>
              <a:rPr lang="en-US" sz="2200" dirty="0" err="1">
                <a:solidFill>
                  <a:prstClr val="black"/>
                </a:solidFill>
              </a:rPr>
              <a:t>setw</a:t>
            </a:r>
            <a:r>
              <a:rPr lang="en-US" sz="2200" dirty="0">
                <a:solidFill>
                  <a:prstClr val="black"/>
                </a:solidFill>
              </a:rPr>
              <a:t>(n)&lt;&lt;</a:t>
            </a:r>
            <a:r>
              <a:rPr lang="en-US" sz="2200" dirty="0">
                <a:solidFill>
                  <a:srgbClr val="A31515"/>
                </a:solidFill>
              </a:rPr>
              <a:t>" "</a:t>
            </a:r>
          </a:p>
          <a:p>
            <a:r>
              <a:rPr lang="en-US" sz="2200" dirty="0">
                <a:solidFill>
                  <a:srgbClr val="0000FF"/>
                </a:solidFill>
              </a:rPr>
              <a:t>#define</a:t>
            </a:r>
            <a:r>
              <a:rPr lang="en-US" sz="2200" dirty="0">
                <a:solidFill>
                  <a:prstClr val="black"/>
                </a:solidFill>
              </a:rPr>
              <a:t> NN 9</a:t>
            </a:r>
          </a:p>
          <a:p>
            <a:r>
              <a:rPr lang="en-US" sz="2200" dirty="0" err="1">
                <a:solidFill>
                  <a:srgbClr val="0000FF"/>
                </a:solidFill>
              </a:rPr>
              <a:t>int</a:t>
            </a:r>
            <a:r>
              <a:rPr lang="en-US" sz="2200" dirty="0">
                <a:solidFill>
                  <a:prstClr val="black"/>
                </a:solidFill>
              </a:rPr>
              <a:t> _</a:t>
            </a:r>
            <a:r>
              <a:rPr lang="en-US" sz="2200" dirty="0" err="1">
                <a:solidFill>
                  <a:prstClr val="black"/>
                </a:solidFill>
              </a:rPr>
              <a:t>tmain</a:t>
            </a:r>
            <a:r>
              <a:rPr lang="en-US" sz="2200" dirty="0">
                <a:solidFill>
                  <a:prstClr val="black"/>
                </a:solidFill>
              </a:rPr>
              <a:t>(</a:t>
            </a:r>
            <a:r>
              <a:rPr lang="en-US" sz="2200" dirty="0" err="1">
                <a:solidFill>
                  <a:srgbClr val="0000FF"/>
                </a:solidFill>
              </a:rPr>
              <a:t>int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 err="1">
                <a:solidFill>
                  <a:prstClr val="black"/>
                </a:solidFill>
              </a:rPr>
              <a:t>argc</a:t>
            </a:r>
            <a:r>
              <a:rPr lang="en-US" sz="2200" dirty="0">
                <a:solidFill>
                  <a:prstClr val="black"/>
                </a:solidFill>
              </a:rPr>
              <a:t>, _TCHAR* </a:t>
            </a:r>
            <a:r>
              <a:rPr lang="en-US" sz="2200" dirty="0" err="1">
                <a:solidFill>
                  <a:prstClr val="black"/>
                </a:solidFill>
              </a:rPr>
              <a:t>argv</a:t>
            </a:r>
            <a:r>
              <a:rPr lang="en-US" sz="2200" dirty="0">
                <a:solidFill>
                  <a:prstClr val="black"/>
                </a:solidFill>
              </a:rPr>
              <a:t>[])</a:t>
            </a:r>
          </a:p>
          <a:p>
            <a:r>
              <a:rPr lang="be-BY" sz="2200" dirty="0">
                <a:solidFill>
                  <a:prstClr val="black"/>
                </a:solidFill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 err="1">
                <a:solidFill>
                  <a:prstClr val="black"/>
                </a:solidFill>
              </a:rPr>
              <a:t>setlocale</a:t>
            </a:r>
            <a:r>
              <a:rPr lang="en-US" sz="2200" dirty="0">
                <a:solidFill>
                  <a:prstClr val="black"/>
                </a:solidFill>
              </a:rPr>
              <a:t>(LC_ALL, </a:t>
            </a:r>
            <a:r>
              <a:rPr lang="en-US" sz="2200" dirty="0">
                <a:solidFill>
                  <a:srgbClr val="A31515"/>
                </a:solidFill>
              </a:rPr>
              <a:t>"</a:t>
            </a:r>
            <a:r>
              <a:rPr lang="en-US" sz="2200" dirty="0" err="1">
                <a:solidFill>
                  <a:srgbClr val="A31515"/>
                </a:solidFill>
              </a:rPr>
              <a:t>rus</a:t>
            </a:r>
            <a:r>
              <a:rPr lang="en-US" sz="2200" dirty="0">
                <a:solidFill>
                  <a:srgbClr val="A31515"/>
                </a:solidFill>
              </a:rPr>
              <a:t>"</a:t>
            </a:r>
            <a:r>
              <a:rPr lang="en-US" sz="2200" dirty="0">
                <a:solidFill>
                  <a:prstClr val="black"/>
                </a:solidFill>
              </a:rPr>
              <a:t>);</a:t>
            </a:r>
          </a:p>
          <a:p>
            <a:r>
              <a:rPr lang="nn-NO" sz="2200" dirty="0">
                <a:solidFill>
                  <a:prstClr val="black"/>
                </a:solidFill>
              </a:rPr>
              <a:t> </a:t>
            </a:r>
            <a:r>
              <a:rPr lang="nn-NO" sz="2200" dirty="0">
                <a:solidFill>
                  <a:srgbClr val="0000FF"/>
                </a:solidFill>
              </a:rPr>
              <a:t>int</a:t>
            </a:r>
            <a:r>
              <a:rPr lang="nn-NO" sz="2200" dirty="0">
                <a:solidFill>
                  <a:prstClr val="black"/>
                </a:solidFill>
              </a:rPr>
              <a:t> v[NN+1], c[NN+1], minv[NN+1], maxv[NN+1]; </a:t>
            </a:r>
          </a:p>
          <a:p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>
                <a:solidFill>
                  <a:srgbClr val="0000FF"/>
                </a:solidFill>
              </a:rPr>
              <a:t>short</a:t>
            </a:r>
            <a:r>
              <a:rPr lang="en-US" sz="2200" dirty="0">
                <a:solidFill>
                  <a:prstClr val="black"/>
                </a:solidFill>
              </a:rPr>
              <a:t> r[NN];</a:t>
            </a:r>
          </a:p>
          <a:p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 err="1">
                <a:solidFill>
                  <a:prstClr val="black"/>
                </a:solidFill>
              </a:rPr>
              <a:t>auxil</a:t>
            </a:r>
            <a:r>
              <a:rPr lang="en-US" sz="2200" dirty="0">
                <a:solidFill>
                  <a:prstClr val="black"/>
                </a:solidFill>
              </a:rPr>
              <a:t>::start(); </a:t>
            </a:r>
          </a:p>
          <a:p>
            <a:r>
              <a:rPr lang="nn-NO" sz="2200" dirty="0">
                <a:solidFill>
                  <a:prstClr val="black"/>
                </a:solidFill>
              </a:rPr>
              <a:t> </a:t>
            </a:r>
            <a:r>
              <a:rPr lang="nn-NO" sz="2200" dirty="0">
                <a:solidFill>
                  <a:srgbClr val="0000FF"/>
                </a:solidFill>
              </a:rPr>
              <a:t>for</a:t>
            </a:r>
            <a:r>
              <a:rPr lang="nn-NO" sz="2200" dirty="0">
                <a:solidFill>
                  <a:prstClr val="black"/>
                </a:solidFill>
              </a:rPr>
              <a:t>(</a:t>
            </a:r>
            <a:r>
              <a:rPr lang="nn-NO" sz="2200" dirty="0">
                <a:solidFill>
                  <a:srgbClr val="0000FF"/>
                </a:solidFill>
              </a:rPr>
              <a:t>int</a:t>
            </a:r>
            <a:r>
              <a:rPr lang="nn-NO" sz="2200" dirty="0">
                <a:solidFill>
                  <a:prstClr val="black"/>
                </a:solidFill>
              </a:rPr>
              <a:t> i = 0; i &lt;= NN; i++) </a:t>
            </a:r>
          </a:p>
          <a:p>
            <a:r>
              <a:rPr lang="be-BY" sz="2200" dirty="0">
                <a:solidFill>
                  <a:prstClr val="black"/>
                </a:solidFill>
              </a:rPr>
              <a:t> {</a:t>
            </a:r>
          </a:p>
          <a:p>
            <a:r>
              <a:rPr lang="en-US" sz="2200" dirty="0">
                <a:solidFill>
                  <a:prstClr val="black"/>
                </a:solidFill>
              </a:rPr>
              <a:t> v[i] = </a:t>
            </a:r>
            <a:r>
              <a:rPr lang="en-US" sz="2200" dirty="0" err="1">
                <a:solidFill>
                  <a:prstClr val="black"/>
                </a:solidFill>
              </a:rPr>
              <a:t>auxil</a:t>
            </a:r>
            <a:r>
              <a:rPr lang="en-US" sz="2200" dirty="0">
                <a:solidFill>
                  <a:prstClr val="black"/>
                </a:solidFill>
              </a:rPr>
              <a:t>::</a:t>
            </a:r>
            <a:r>
              <a:rPr lang="en-US" sz="2200" dirty="0" err="1">
                <a:solidFill>
                  <a:prstClr val="black"/>
                </a:solidFill>
              </a:rPr>
              <a:t>iget</a:t>
            </a:r>
            <a:r>
              <a:rPr lang="en-US" sz="2200" dirty="0">
                <a:solidFill>
                  <a:prstClr val="black"/>
                </a:solidFill>
              </a:rPr>
              <a:t>(50,500); c[i] = </a:t>
            </a:r>
            <a:r>
              <a:rPr lang="en-US" sz="2200" dirty="0" err="1">
                <a:solidFill>
                  <a:prstClr val="black"/>
                </a:solidFill>
              </a:rPr>
              <a:t>auxil</a:t>
            </a:r>
            <a:r>
              <a:rPr lang="en-US" sz="2200" dirty="0">
                <a:solidFill>
                  <a:prstClr val="black"/>
                </a:solidFill>
              </a:rPr>
              <a:t>::</a:t>
            </a:r>
            <a:r>
              <a:rPr lang="en-US" sz="2200" dirty="0" err="1">
                <a:solidFill>
                  <a:prstClr val="black"/>
                </a:solidFill>
              </a:rPr>
              <a:t>iget</a:t>
            </a:r>
            <a:r>
              <a:rPr lang="en-US" sz="2200" dirty="0">
                <a:solidFill>
                  <a:prstClr val="black"/>
                </a:solidFill>
              </a:rPr>
              <a:t>(10,30);</a:t>
            </a:r>
          </a:p>
          <a:p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 err="1">
                <a:solidFill>
                  <a:prstClr val="black"/>
                </a:solidFill>
              </a:rPr>
              <a:t>minv</a:t>
            </a:r>
            <a:r>
              <a:rPr lang="en-US" sz="2200" dirty="0">
                <a:solidFill>
                  <a:prstClr val="black"/>
                </a:solidFill>
              </a:rPr>
              <a:t>[i] = </a:t>
            </a:r>
            <a:r>
              <a:rPr lang="en-US" sz="2200" dirty="0" err="1">
                <a:solidFill>
                  <a:prstClr val="black"/>
                </a:solidFill>
              </a:rPr>
              <a:t>auxil</a:t>
            </a:r>
            <a:r>
              <a:rPr lang="en-US" sz="2200" dirty="0">
                <a:solidFill>
                  <a:prstClr val="black"/>
                </a:solidFill>
              </a:rPr>
              <a:t>::</a:t>
            </a:r>
            <a:r>
              <a:rPr lang="en-US" sz="2200" dirty="0" err="1">
                <a:solidFill>
                  <a:prstClr val="black"/>
                </a:solidFill>
              </a:rPr>
              <a:t>iget</a:t>
            </a:r>
            <a:r>
              <a:rPr lang="en-US" sz="2200" dirty="0">
                <a:solidFill>
                  <a:prstClr val="black"/>
                </a:solidFill>
              </a:rPr>
              <a:t>(50,300); </a:t>
            </a:r>
            <a:r>
              <a:rPr lang="en-US" sz="2200" dirty="0" err="1">
                <a:solidFill>
                  <a:prstClr val="black"/>
                </a:solidFill>
              </a:rPr>
              <a:t>maxv</a:t>
            </a:r>
            <a:r>
              <a:rPr lang="en-US" sz="2200" dirty="0">
                <a:solidFill>
                  <a:prstClr val="black"/>
                </a:solidFill>
              </a:rPr>
              <a:t>[i] = </a:t>
            </a:r>
            <a:r>
              <a:rPr lang="en-US" sz="2200" dirty="0" err="1">
                <a:solidFill>
                  <a:prstClr val="black"/>
                </a:solidFill>
              </a:rPr>
              <a:t>auxil</a:t>
            </a:r>
            <a:r>
              <a:rPr lang="en-US" sz="2200" dirty="0">
                <a:solidFill>
                  <a:prstClr val="black"/>
                </a:solidFill>
              </a:rPr>
              <a:t>::</a:t>
            </a:r>
            <a:r>
              <a:rPr lang="en-US" sz="2200" dirty="0" err="1">
                <a:solidFill>
                  <a:prstClr val="black"/>
                </a:solidFill>
              </a:rPr>
              <a:t>iget</a:t>
            </a:r>
            <a:r>
              <a:rPr lang="en-US" sz="2200" dirty="0">
                <a:solidFill>
                  <a:prstClr val="black"/>
                </a:solidFill>
              </a:rPr>
              <a:t>(250,750);</a:t>
            </a:r>
          </a:p>
          <a:p>
            <a:r>
              <a:rPr lang="be-BY" sz="2200" dirty="0">
                <a:solidFill>
                  <a:prstClr val="black"/>
                </a:solidFill>
              </a:rPr>
              <a:t> } </a:t>
            </a:r>
            <a:endParaRPr lang="be-BY" sz="2200" dirty="0"/>
          </a:p>
        </p:txBody>
      </p:sp>
    </p:spTree>
    <p:extLst>
      <p:ext uri="{BB962C8B-B14F-4D97-AF65-F5344CB8AC3E}">
        <p14:creationId xmlns:p14="http://schemas.microsoft.com/office/powerpoint/2010/main" val="484890610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5536" y="131421"/>
            <a:ext cx="856895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/>
              <a:t>std</a:t>
            </a:r>
            <a:r>
              <a:rPr lang="ru-RU" sz="2400" dirty="0"/>
              <a:t>::</a:t>
            </a:r>
            <a:r>
              <a:rPr lang="ru-RU" sz="2400" dirty="0" err="1"/>
              <a:t>cout</a:t>
            </a:r>
            <a:r>
              <a:rPr lang="ru-RU" sz="2400" dirty="0"/>
              <a:t>&lt;&lt;</a:t>
            </a:r>
            <a:r>
              <a:rPr lang="ru-RU" sz="2400" dirty="0" err="1"/>
              <a:t>std</a:t>
            </a:r>
            <a:r>
              <a:rPr lang="ru-RU" sz="2400" dirty="0"/>
              <a:t>::</a:t>
            </a:r>
            <a:r>
              <a:rPr lang="ru-RU" sz="2400" dirty="0" err="1"/>
              <a:t>endl</a:t>
            </a:r>
            <a:r>
              <a:rPr lang="ru-RU" sz="2400" dirty="0"/>
              <a:t>&lt;&lt;</a:t>
            </a:r>
            <a:r>
              <a:rPr lang="ru-RU" sz="2400" dirty="0">
                <a:solidFill>
                  <a:srgbClr val="A31515"/>
                </a:solidFill>
              </a:rPr>
              <a:t>"-- Задача о размещении контейнеров -- "</a:t>
            </a:r>
            <a:r>
              <a:rPr lang="ru-RU" sz="2400" dirty="0">
                <a:solidFill>
                  <a:prstClr val="black"/>
                </a:solidFill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"-- </a:t>
            </a:r>
            <a:r>
              <a:rPr lang="be-BY" sz="2400" dirty="0">
                <a:solidFill>
                  <a:srgbClr val="A31515"/>
                </a:solidFill>
              </a:rPr>
              <a:t>всего контейнеров: "</a:t>
            </a:r>
            <a:r>
              <a:rPr lang="be-BY" sz="2400" dirty="0">
                <a:solidFill>
                  <a:prstClr val="black"/>
                </a:solidFill>
              </a:rPr>
              <a:t> &lt;&lt; </a:t>
            </a:r>
            <a:r>
              <a:rPr lang="en-US" sz="2400" dirty="0">
                <a:solidFill>
                  <a:prstClr val="black"/>
                </a:solidFill>
              </a:rPr>
              <a:t>NN;</a:t>
            </a:r>
          </a:p>
          <a:p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cout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endl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>
                <a:solidFill>
                  <a:srgbClr val="A31515"/>
                </a:solidFill>
              </a:rPr>
              <a:t>"-- количество ------ продолжительность -- "</a:t>
            </a:r>
            <a:r>
              <a:rPr lang="ru-RU" sz="2400" dirty="0">
                <a:solidFill>
                  <a:prstClr val="black"/>
                </a:solidFill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  </a:t>
            </a:r>
            <a:r>
              <a:rPr lang="be-BY" sz="2400" dirty="0">
                <a:solidFill>
                  <a:srgbClr val="A31515"/>
                </a:solidFill>
              </a:rPr>
              <a:t>мест     вычисления  "</a:t>
            </a:r>
            <a:r>
              <a:rPr lang="be-BY" sz="2400" dirty="0">
                <a:solidFill>
                  <a:prstClr val="black"/>
                </a:solidFill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clock_t</a:t>
            </a:r>
            <a:r>
              <a:rPr lang="en-US" sz="2400" dirty="0">
                <a:solidFill>
                  <a:prstClr val="black"/>
                </a:solidFill>
              </a:rPr>
              <a:t> t1, t2; </a:t>
            </a:r>
          </a:p>
          <a:p>
            <a:r>
              <a:rPr lang="nn-NO" sz="2400" dirty="0">
                <a:solidFill>
                  <a:prstClr val="black"/>
                </a:solidFill>
              </a:rPr>
              <a:t> </a:t>
            </a:r>
            <a:r>
              <a:rPr lang="nn-NO" sz="2400" dirty="0">
                <a:solidFill>
                  <a:srgbClr val="0000FF"/>
                </a:solidFill>
              </a:rPr>
              <a:t>for</a:t>
            </a:r>
            <a:r>
              <a:rPr lang="nn-NO" sz="2400" dirty="0">
                <a:solidFill>
                  <a:prstClr val="black"/>
                </a:solidFill>
              </a:rPr>
              <a:t> (</a:t>
            </a:r>
            <a:r>
              <a:rPr lang="nn-NO" sz="2400" dirty="0">
                <a:solidFill>
                  <a:srgbClr val="0000FF"/>
                </a:solidFill>
              </a:rPr>
              <a:t>int</a:t>
            </a:r>
            <a:r>
              <a:rPr lang="nn-NO" sz="2400" dirty="0">
                <a:solidFill>
                  <a:prstClr val="black"/>
                </a:solidFill>
              </a:rPr>
              <a:t> i = 4; i &lt; NN; i++)</a:t>
            </a:r>
          </a:p>
          <a:p>
            <a:r>
              <a:rPr lang="be-BY" sz="2400" dirty="0">
                <a:solidFill>
                  <a:prstClr val="black"/>
                </a:solidFill>
              </a:rPr>
              <a:t> {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t1 = clock();</a:t>
            </a:r>
          </a:p>
          <a:p>
            <a:r>
              <a:rPr lang="nn-NO" sz="2400" dirty="0">
                <a:solidFill>
                  <a:prstClr val="black"/>
                </a:solidFill>
              </a:rPr>
              <a:t> boat_с(i, minv,  maxv, NN,  v,  c, r);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t2 = clock();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&lt;&lt;SPACE(7)&lt;&lt;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setw</a:t>
            </a:r>
            <a:r>
              <a:rPr lang="en-US" sz="2400" dirty="0">
                <a:solidFill>
                  <a:prstClr val="black"/>
                </a:solidFill>
              </a:rPr>
              <a:t>(2)&lt;&lt;i</a:t>
            </a:r>
          </a:p>
          <a:p>
            <a:r>
              <a:rPr lang="en-US" sz="2400" dirty="0">
                <a:solidFill>
                  <a:prstClr val="black"/>
                </a:solidFill>
              </a:rPr>
              <a:t>       &lt;&lt;SPACE(15)&lt;&lt;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setw</a:t>
            </a:r>
            <a:r>
              <a:rPr lang="en-US" sz="2400" dirty="0">
                <a:solidFill>
                  <a:prstClr val="black"/>
                </a:solidFill>
              </a:rPr>
              <a:t>(6)&lt;&lt;(t2-t1);</a:t>
            </a:r>
          </a:p>
          <a:p>
            <a:r>
              <a:rPr lang="be-BY" sz="2400" dirty="0">
                <a:solidFill>
                  <a:prstClr val="black"/>
                </a:solidFill>
              </a:rPr>
              <a:t> }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; system(</a:t>
            </a:r>
            <a:r>
              <a:rPr lang="en-US" sz="2400" dirty="0">
                <a:solidFill>
                  <a:srgbClr val="A31515"/>
                </a:solidFill>
              </a:rPr>
              <a:t>"pause"</a:t>
            </a:r>
            <a:r>
              <a:rPr lang="en-US" sz="2400" dirty="0">
                <a:solidFill>
                  <a:prstClr val="black"/>
                </a:solidFill>
              </a:rPr>
              <a:t>);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return</a:t>
            </a:r>
            <a:r>
              <a:rPr lang="en-US" sz="2400" dirty="0">
                <a:solidFill>
                  <a:prstClr val="black"/>
                </a:solidFill>
              </a:rPr>
              <a:t> 0;</a:t>
            </a:r>
          </a:p>
          <a:p>
            <a:r>
              <a:rPr lang="be-BY" sz="2400" dirty="0">
                <a:solidFill>
                  <a:prstClr val="black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2599360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55" r="6407" b="8964"/>
          <a:stretch/>
        </p:blipFill>
        <p:spPr bwMode="auto">
          <a:xfrm>
            <a:off x="107504" y="188640"/>
            <a:ext cx="8856984" cy="4680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0622460"/>
      </p:ext>
    </p:extLst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04056"/>
            <a:ext cx="10441160" cy="598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1190"/>
            <a:ext cx="10223506" cy="508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230492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67544" y="404664"/>
            <a:ext cx="806489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dirty="0">
                <a:solidFill>
                  <a:srgbClr val="FF0000"/>
                </a:solidFill>
              </a:rPr>
              <a:t>Комбинаторный анализ</a:t>
            </a:r>
            <a:r>
              <a:rPr lang="ru-RU" sz="3200" dirty="0"/>
              <a:t> (комбинаторика,  комбинаторная математика) – раздел математики, посвященный решению задач выбора и расположения элементов  некоторого, обычно конечного, множества в соответствии с заданными правилами.</a:t>
            </a:r>
            <a:endParaRPr lang="be-BY" sz="3200" dirty="0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7330511"/>
              </p:ext>
            </p:extLst>
          </p:nvPr>
        </p:nvGraphicFramePr>
        <p:xfrm>
          <a:off x="2339752" y="5229200"/>
          <a:ext cx="3225958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Формула" r:id="rId3" imgW="1333500" imgH="241300" progId="Equation.3">
                  <p:embed/>
                </p:oleObj>
              </mc:Choice>
              <mc:Fallback>
                <p:oleObj name="Формула" r:id="rId3" imgW="1333500" imgH="2413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5229200"/>
                        <a:ext cx="3225958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1098806"/>
              </p:ext>
            </p:extLst>
          </p:nvPr>
        </p:nvGraphicFramePr>
        <p:xfrm>
          <a:off x="1454150" y="5949950"/>
          <a:ext cx="136525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Формула" r:id="rId5" imgW="507960" imgH="266400" progId="Equation.3">
                  <p:embed/>
                </p:oleObj>
              </mc:Choice>
              <mc:Fallback>
                <p:oleObj name="Формула" r:id="rId5" imgW="507960" imgH="2664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5949950"/>
                        <a:ext cx="1365250" cy="7191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5914274"/>
              </p:ext>
            </p:extLst>
          </p:nvPr>
        </p:nvGraphicFramePr>
        <p:xfrm>
          <a:off x="5076056" y="5805264"/>
          <a:ext cx="3042338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Формула" r:id="rId7" imgW="1117115" imgH="342751" progId="Equation.3">
                  <p:embed/>
                </p:oleObj>
              </mc:Choice>
              <mc:Fallback>
                <p:oleObj name="Формула" r:id="rId7" imgW="1117115" imgH="342751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5805264"/>
                        <a:ext cx="3042338" cy="9361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444771" y="4465356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1. </a:t>
            </a:r>
            <a:r>
              <a:rPr lang="ru-RU" sz="3200" dirty="0" smtClean="0">
                <a:solidFill>
                  <a:srgbClr val="FF0000"/>
                </a:solidFill>
              </a:rPr>
              <a:t>Генерация множества всех подмножеств</a:t>
            </a:r>
            <a:r>
              <a:rPr lang="ru-RU" sz="3200" dirty="0" smtClean="0">
                <a:solidFill>
                  <a:prstClr val="black"/>
                </a:solidFill>
              </a:rPr>
              <a:t> 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15989463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4" name="Picture 4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7" y="1507376"/>
            <a:ext cx="8928484" cy="4225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Прямоугольник 49"/>
          <p:cNvSpPr/>
          <p:nvPr/>
        </p:nvSpPr>
        <p:spPr>
          <a:xfrm>
            <a:off x="243118" y="404664"/>
            <a:ext cx="87129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Построение элементов </a:t>
            </a:r>
            <a:r>
              <a:rPr lang="ru-RU" sz="2400" dirty="0" err="1"/>
              <a:t>булеана</a:t>
            </a:r>
            <a:r>
              <a:rPr lang="ru-RU" sz="2400" dirty="0"/>
              <a:t> </a:t>
            </a:r>
            <a:r>
              <a:rPr lang="ru-RU" sz="2400" dirty="0" smtClean="0"/>
              <a:t>множества </a:t>
            </a:r>
            <a:r>
              <a:rPr lang="ru-RU" sz="2400" i="1" dirty="0" smtClean="0"/>
              <a:t>Х</a:t>
            </a:r>
            <a:r>
              <a:rPr lang="ru-RU" sz="2400" dirty="0" smtClean="0"/>
              <a:t>   </a:t>
            </a:r>
            <a:r>
              <a:rPr lang="ru-RU" sz="2400" dirty="0"/>
              <a:t>сводится к следующему алгоритму: </a:t>
            </a:r>
            <a:endParaRPr lang="be-BY" sz="2400" dirty="0"/>
          </a:p>
        </p:txBody>
      </p:sp>
    </p:spTree>
    <p:extLst>
      <p:ext uri="{BB962C8B-B14F-4D97-AF65-F5344CB8AC3E}">
        <p14:creationId xmlns:p14="http://schemas.microsoft.com/office/powerpoint/2010/main" val="11610504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68880"/>
              </p:ext>
            </p:extLst>
          </p:nvPr>
        </p:nvGraphicFramePr>
        <p:xfrm>
          <a:off x="1835696" y="0"/>
          <a:ext cx="4860032" cy="6824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Visio" r:id="rId3" imgW="5369760" imgH="7547844" progId="Visio.Drawing.11">
                  <p:embed/>
                </p:oleObj>
              </mc:Choice>
              <mc:Fallback>
                <p:oleObj name="Visio" r:id="rId3" imgW="5369760" imgH="754784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0"/>
                        <a:ext cx="4860032" cy="68247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65057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3" name="Picture 1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23" y="0"/>
            <a:ext cx="799288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5095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43562" y="47963"/>
            <a:ext cx="896448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e-BY" sz="2000" dirty="0">
                <a:solidFill>
                  <a:srgbClr val="008000"/>
                </a:solidFill>
              </a:rPr>
              <a:t>// </a:t>
            </a:r>
            <a:r>
              <a:rPr lang="en-US" sz="2000" dirty="0" err="1" smtClean="0">
                <a:solidFill>
                  <a:srgbClr val="008000"/>
                </a:solidFill>
              </a:rPr>
              <a:t>Combi.h</a:t>
            </a:r>
            <a:endParaRPr lang="ru-RU" sz="2000" dirty="0" smtClean="0">
              <a:solidFill>
                <a:srgbClr val="0000FF"/>
              </a:solidFill>
            </a:endParaRPr>
          </a:p>
          <a:p>
            <a:r>
              <a:rPr lang="en-US" sz="2000" dirty="0" smtClean="0">
                <a:solidFill>
                  <a:srgbClr val="0000FF"/>
                </a:solidFill>
              </a:rPr>
              <a:t>#</a:t>
            </a:r>
            <a:r>
              <a:rPr lang="en-US" sz="2000" dirty="0">
                <a:solidFill>
                  <a:srgbClr val="0000FF"/>
                </a:solidFill>
              </a:rPr>
              <a:t>pragma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once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namespace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combi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be-BY" sz="2000" dirty="0">
                <a:solidFill>
                  <a:prstClr val="black"/>
                </a:solidFill>
              </a:rPr>
              <a:t>{</a:t>
            </a:r>
          </a:p>
          <a:p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srgbClr val="0000FF"/>
                </a:solidFill>
              </a:rPr>
              <a:t>struct</a:t>
            </a:r>
            <a:r>
              <a:rPr lang="ru-RU" sz="2000" dirty="0">
                <a:solidFill>
                  <a:prstClr val="black"/>
                </a:solidFill>
              </a:rPr>
              <a:t>  </a:t>
            </a:r>
            <a:r>
              <a:rPr lang="ru-RU" sz="2000" dirty="0" err="1">
                <a:solidFill>
                  <a:prstClr val="black"/>
                </a:solidFill>
              </a:rPr>
              <a:t>subset</a:t>
            </a:r>
            <a:r>
              <a:rPr lang="ru-RU" sz="2000" dirty="0">
                <a:solidFill>
                  <a:prstClr val="black"/>
                </a:solidFill>
              </a:rPr>
              <a:t>       </a:t>
            </a:r>
            <a:r>
              <a:rPr lang="ru-RU" sz="2000" dirty="0">
                <a:solidFill>
                  <a:srgbClr val="008000"/>
                </a:solidFill>
              </a:rPr>
              <a:t>// генератор  множества всех подмножеств    </a:t>
            </a:r>
          </a:p>
          <a:p>
            <a:r>
              <a:rPr lang="be-BY" sz="2000" dirty="0">
                <a:solidFill>
                  <a:prstClr val="black"/>
                </a:solidFill>
              </a:rPr>
              <a:t>  {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</a:t>
            </a:r>
            <a:r>
              <a:rPr lang="ru-RU" sz="2000" dirty="0" err="1" smtClean="0">
                <a:solidFill>
                  <a:srgbClr val="0000FF"/>
                </a:solidFill>
              </a:rPr>
              <a:t>short</a:t>
            </a:r>
            <a:r>
              <a:rPr lang="ru-RU" sz="2000" dirty="0" smtClean="0">
                <a:solidFill>
                  <a:prstClr val="black"/>
                </a:solidFill>
              </a:rPr>
              <a:t>  </a:t>
            </a:r>
            <a:r>
              <a:rPr lang="ru-RU" sz="2000" dirty="0">
                <a:solidFill>
                  <a:prstClr val="black"/>
                </a:solidFill>
              </a:rPr>
              <a:t>n,                </a:t>
            </a:r>
            <a:r>
              <a:rPr lang="ru-RU" sz="2000" dirty="0">
                <a:solidFill>
                  <a:srgbClr val="008000"/>
                </a:solidFill>
              </a:rPr>
              <a:t>// количество элементов исходного множества &lt; 64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     </a:t>
            </a:r>
            <a:r>
              <a:rPr lang="en-US" sz="2000" dirty="0" smtClean="0">
                <a:solidFill>
                  <a:prstClr val="black"/>
                </a:solidFill>
              </a:rPr>
              <a:t>   </a:t>
            </a:r>
            <a:r>
              <a:rPr lang="ru-RU" sz="2000" dirty="0" smtClean="0">
                <a:solidFill>
                  <a:prstClr val="black"/>
                </a:solidFill>
              </a:rPr>
              <a:t>  </a:t>
            </a:r>
            <a:r>
              <a:rPr lang="ru-RU" sz="2000" dirty="0" err="1">
                <a:solidFill>
                  <a:prstClr val="black"/>
                </a:solidFill>
              </a:rPr>
              <a:t>sn</a:t>
            </a:r>
            <a:r>
              <a:rPr lang="ru-RU" sz="2000" dirty="0">
                <a:solidFill>
                  <a:prstClr val="black"/>
                </a:solidFill>
              </a:rPr>
              <a:t>,               </a:t>
            </a:r>
            <a:r>
              <a:rPr lang="ru-RU" sz="2000" dirty="0">
                <a:solidFill>
                  <a:srgbClr val="008000"/>
                </a:solidFill>
              </a:rPr>
              <a:t>// количество элементов текущего  </a:t>
            </a:r>
            <a:r>
              <a:rPr lang="ru-RU" sz="2000" dirty="0" smtClean="0">
                <a:solidFill>
                  <a:srgbClr val="008000"/>
                </a:solidFill>
              </a:rPr>
              <a:t>подмножества</a:t>
            </a:r>
            <a:endParaRPr lang="be-BY" sz="2000" dirty="0">
              <a:solidFill>
                <a:srgbClr val="008000"/>
              </a:solidFill>
            </a:endParaRPr>
          </a:p>
          <a:p>
            <a:r>
              <a:rPr lang="ru-RU" sz="2000" dirty="0">
                <a:solidFill>
                  <a:prstClr val="black"/>
                </a:solidFill>
              </a:rPr>
              <a:t>      </a:t>
            </a:r>
            <a:r>
              <a:rPr lang="en-US" sz="2000" dirty="0" smtClean="0">
                <a:solidFill>
                  <a:prstClr val="black"/>
                </a:solidFill>
              </a:rPr>
              <a:t>        </a:t>
            </a:r>
            <a:r>
              <a:rPr lang="ru-RU" sz="2000" dirty="0" smtClean="0">
                <a:solidFill>
                  <a:prstClr val="black"/>
                </a:solidFill>
              </a:rPr>
              <a:t>*</a:t>
            </a:r>
            <a:r>
              <a:rPr lang="ru-RU" sz="2000" dirty="0" err="1">
                <a:solidFill>
                  <a:prstClr val="black"/>
                </a:solidFill>
              </a:rPr>
              <a:t>sset</a:t>
            </a:r>
            <a:r>
              <a:rPr lang="ru-RU" sz="2000" dirty="0">
                <a:solidFill>
                  <a:prstClr val="black"/>
                </a:solidFill>
              </a:rPr>
              <a:t>;             </a:t>
            </a:r>
            <a:r>
              <a:rPr lang="ru-RU" sz="2000" dirty="0">
                <a:solidFill>
                  <a:srgbClr val="008000"/>
                </a:solidFill>
              </a:rPr>
              <a:t>// массив индексов текущего подмножества </a:t>
            </a:r>
          </a:p>
          <a:p>
            <a:r>
              <a:rPr lang="da-DK" sz="2000" dirty="0">
                <a:solidFill>
                  <a:prstClr val="black"/>
                </a:solidFill>
              </a:rPr>
              <a:t>     </a:t>
            </a:r>
            <a:r>
              <a:rPr lang="da-DK" sz="2000" dirty="0">
                <a:solidFill>
                  <a:srgbClr val="0000FF"/>
                </a:solidFill>
              </a:rPr>
              <a:t>unsigned</a:t>
            </a:r>
            <a:r>
              <a:rPr lang="da-DK" sz="2000" dirty="0">
                <a:solidFill>
                  <a:prstClr val="black"/>
                </a:solidFill>
              </a:rPr>
              <a:t> </a:t>
            </a:r>
            <a:r>
              <a:rPr lang="da-DK" sz="2000" dirty="0">
                <a:solidFill>
                  <a:srgbClr val="0000FF"/>
                </a:solidFill>
              </a:rPr>
              <a:t>__int64</a:t>
            </a:r>
            <a:r>
              <a:rPr lang="da-DK" sz="2000" dirty="0">
                <a:solidFill>
                  <a:prstClr val="black"/>
                </a:solidFill>
              </a:rPr>
              <a:t> mask;    </a:t>
            </a:r>
            <a:r>
              <a:rPr lang="da-DK" sz="2000" dirty="0">
                <a:solidFill>
                  <a:srgbClr val="008000"/>
                </a:solidFill>
              </a:rPr>
              <a:t>// битовая маска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</a:t>
            </a:r>
            <a:r>
              <a:rPr lang="ru-RU" sz="2000" dirty="0" err="1">
                <a:solidFill>
                  <a:prstClr val="black"/>
                </a:solidFill>
              </a:rPr>
              <a:t>subset</a:t>
            </a:r>
            <a:r>
              <a:rPr lang="ru-RU" sz="2000" dirty="0">
                <a:solidFill>
                  <a:prstClr val="black"/>
                </a:solidFill>
              </a:rPr>
              <a:t>(</a:t>
            </a:r>
            <a:r>
              <a:rPr lang="ru-RU" sz="2000" dirty="0" err="1">
                <a:solidFill>
                  <a:srgbClr val="0000FF"/>
                </a:solidFill>
              </a:rPr>
              <a:t>short</a:t>
            </a:r>
            <a:r>
              <a:rPr lang="ru-RU" sz="2000" dirty="0">
                <a:solidFill>
                  <a:prstClr val="black"/>
                </a:solidFill>
              </a:rPr>
              <a:t> n = 1);      </a:t>
            </a:r>
            <a:r>
              <a:rPr lang="ru-RU" sz="2000" dirty="0">
                <a:solidFill>
                  <a:srgbClr val="008000"/>
                </a:solidFill>
              </a:rPr>
              <a:t>// конструктор(количество элементов исходного множества)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</a:t>
            </a:r>
            <a:r>
              <a:rPr lang="ru-RU" sz="2000" dirty="0" err="1">
                <a:solidFill>
                  <a:srgbClr val="0000FF"/>
                </a:solidFill>
              </a:rPr>
              <a:t>short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getfirst</a:t>
            </a:r>
            <a:r>
              <a:rPr lang="ru-RU" sz="2000" dirty="0">
                <a:solidFill>
                  <a:prstClr val="black"/>
                </a:solidFill>
              </a:rPr>
              <a:t>();         </a:t>
            </a:r>
            <a:r>
              <a:rPr lang="ru-RU" sz="2000" dirty="0">
                <a:solidFill>
                  <a:srgbClr val="008000"/>
                </a:solidFill>
              </a:rPr>
              <a:t>// </a:t>
            </a:r>
            <a:r>
              <a:rPr lang="ru-RU" sz="2000" dirty="0" err="1">
                <a:solidFill>
                  <a:srgbClr val="008000"/>
                </a:solidFill>
              </a:rPr>
              <a:t>сформормировать</a:t>
            </a:r>
            <a:r>
              <a:rPr lang="ru-RU" sz="2000" dirty="0">
                <a:solidFill>
                  <a:srgbClr val="008000"/>
                </a:solidFill>
              </a:rPr>
              <a:t> массив индексов по битовой маске  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</a:t>
            </a:r>
            <a:r>
              <a:rPr lang="ru-RU" sz="2000" dirty="0" err="1">
                <a:solidFill>
                  <a:srgbClr val="0000FF"/>
                </a:solidFill>
              </a:rPr>
              <a:t>short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getnext</a:t>
            </a:r>
            <a:r>
              <a:rPr lang="ru-RU" sz="2000" dirty="0">
                <a:solidFill>
                  <a:prstClr val="black"/>
                </a:solidFill>
              </a:rPr>
              <a:t>();          </a:t>
            </a:r>
            <a:r>
              <a:rPr lang="ru-RU" sz="2000" dirty="0">
                <a:solidFill>
                  <a:srgbClr val="008000"/>
                </a:solidFill>
              </a:rPr>
              <a:t>// ++маска и сформировать массив индексов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</a:t>
            </a:r>
            <a:r>
              <a:rPr lang="ru-RU" sz="2000" dirty="0" err="1">
                <a:solidFill>
                  <a:srgbClr val="0000FF"/>
                </a:solidFill>
              </a:rPr>
              <a:t>short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ntx</a:t>
            </a:r>
            <a:r>
              <a:rPr lang="ru-RU" sz="2000" dirty="0">
                <a:solidFill>
                  <a:prstClr val="black"/>
                </a:solidFill>
              </a:rPr>
              <a:t>(</a:t>
            </a:r>
            <a:r>
              <a:rPr lang="ru-RU" sz="2000" dirty="0" err="1">
                <a:solidFill>
                  <a:srgbClr val="0000FF"/>
                </a:solidFill>
              </a:rPr>
              <a:t>short</a:t>
            </a:r>
            <a:r>
              <a:rPr lang="ru-RU" sz="2000" dirty="0">
                <a:solidFill>
                  <a:prstClr val="black"/>
                </a:solidFill>
              </a:rPr>
              <a:t> i);       </a:t>
            </a:r>
            <a:r>
              <a:rPr lang="ru-RU" sz="2000" dirty="0">
                <a:solidFill>
                  <a:srgbClr val="008000"/>
                </a:solidFill>
              </a:rPr>
              <a:t>// получить i-й элемент массива индексов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</a:t>
            </a:r>
            <a:r>
              <a:rPr lang="ru-RU" sz="2000" dirty="0" err="1">
                <a:solidFill>
                  <a:srgbClr val="0000FF"/>
                </a:solidFill>
              </a:rPr>
              <a:t>unsigned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>
                <a:solidFill>
                  <a:srgbClr val="0000FF"/>
                </a:solidFill>
              </a:rPr>
              <a:t>__int64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count</a:t>
            </a:r>
            <a:r>
              <a:rPr lang="ru-RU" sz="2000" dirty="0">
                <a:solidFill>
                  <a:prstClr val="black"/>
                </a:solidFill>
              </a:rPr>
              <a:t>(); </a:t>
            </a:r>
            <a:r>
              <a:rPr lang="ru-RU" sz="2000" dirty="0">
                <a:solidFill>
                  <a:srgbClr val="008000"/>
                </a:solidFill>
              </a:rPr>
              <a:t>// вычислить общее количество подмножеств </a:t>
            </a:r>
          </a:p>
          <a:p>
            <a:r>
              <a:rPr lang="ru-RU" sz="2000" dirty="0">
                <a:solidFill>
                  <a:prstClr val="black"/>
                </a:solidFill>
              </a:rPr>
              <a:t>     </a:t>
            </a:r>
            <a:r>
              <a:rPr lang="ru-RU" sz="2000" dirty="0" err="1">
                <a:solidFill>
                  <a:srgbClr val="0000FF"/>
                </a:solidFill>
              </a:rPr>
              <a:t>void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reset</a:t>
            </a:r>
            <a:r>
              <a:rPr lang="ru-RU" sz="2000" dirty="0">
                <a:solidFill>
                  <a:prstClr val="black"/>
                </a:solidFill>
              </a:rPr>
              <a:t>();             </a:t>
            </a:r>
            <a:r>
              <a:rPr lang="ru-RU" sz="2000" dirty="0">
                <a:solidFill>
                  <a:srgbClr val="008000"/>
                </a:solidFill>
              </a:rPr>
              <a:t>// сбросить генератор, начать сначала </a:t>
            </a:r>
            <a:endParaRPr lang="be-BY" sz="2000" dirty="0">
              <a:solidFill>
                <a:prstClr val="black"/>
              </a:solidFill>
            </a:endParaRPr>
          </a:p>
          <a:p>
            <a:r>
              <a:rPr lang="be-BY" sz="2000" dirty="0">
                <a:solidFill>
                  <a:prstClr val="black"/>
                </a:solidFill>
              </a:rPr>
              <a:t>  };</a:t>
            </a:r>
          </a:p>
          <a:p>
            <a:r>
              <a:rPr lang="be-BY" sz="2000" dirty="0">
                <a:solidFill>
                  <a:prstClr val="black"/>
                </a:solidFill>
              </a:rPr>
              <a:t>};</a:t>
            </a:r>
            <a:endParaRPr lang="be-BY" sz="2000" dirty="0"/>
          </a:p>
        </p:txBody>
      </p:sp>
    </p:spTree>
    <p:extLst>
      <p:ext uri="{BB962C8B-B14F-4D97-AF65-F5344CB8AC3E}">
        <p14:creationId xmlns:p14="http://schemas.microsoft.com/office/powerpoint/2010/main" val="39537312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152</TotalTime>
  <Words>3504</Words>
  <Application>Microsoft Office PowerPoint</Application>
  <PresentationFormat>Экран (4:3)</PresentationFormat>
  <Paragraphs>485</Paragraphs>
  <Slides>47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47</vt:i4>
      </vt:variant>
    </vt:vector>
  </HeadingPairs>
  <TitlesOfParts>
    <vt:vector size="53" baseType="lpstr">
      <vt:lpstr>Arial</vt:lpstr>
      <vt:lpstr>Georgia</vt:lpstr>
      <vt:lpstr>Trebuchet MS</vt:lpstr>
      <vt:lpstr>Воздушный поток</vt:lpstr>
      <vt:lpstr>Формула</vt:lpstr>
      <vt:lpstr>Visio</vt:lpstr>
      <vt:lpstr>Презентация PowerPoint</vt:lpstr>
      <vt:lpstr>Презентация PowerPoint</vt:lpstr>
      <vt:lpstr>План лекции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МАТЕМАТИЧЕСКОЕ ПРОГРАММИРОВАНИЕ</dc:title>
  <dc:creator>Brakovich</dc:creator>
  <cp:lastModifiedBy>Brakovich</cp:lastModifiedBy>
  <cp:revision>17</cp:revision>
  <dcterms:created xsi:type="dcterms:W3CDTF">2010-12-02T13:55:43Z</dcterms:created>
  <dcterms:modified xsi:type="dcterms:W3CDTF">2016-02-05T07:19:36Z</dcterms:modified>
</cp:coreProperties>
</file>