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18.02.2011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3. Генерация перестановок</a:t>
            </a:r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908720"/>
            <a:ext cx="46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r>
              <a:rPr lang="be-BY" sz="2400" dirty="0" smtClean="0"/>
              <a:t>лгоритм </a:t>
            </a:r>
            <a:r>
              <a:rPr lang="be-BY" sz="2400" dirty="0"/>
              <a:t>Джонсона – Троттера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01878"/>
              </p:ext>
            </p:extLst>
          </p:nvPr>
        </p:nvGraphicFramePr>
        <p:xfrm>
          <a:off x="2483768" y="1484785"/>
          <a:ext cx="1931677" cy="60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Формула" r:id="rId3" imgW="876300" imgH="279400" progId="Equation.3">
                  <p:embed/>
                </p:oleObj>
              </mc:Choice>
              <mc:Fallback>
                <p:oleObj name="Формула" r:id="rId3" imgW="8763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5"/>
                        <a:ext cx="1931677" cy="608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97281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538273"/>
            <a:ext cx="8999984" cy="157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14204771" cy="108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Решение задачи коммивояжера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ru-RU" sz="2400" b="1" dirty="0">
                <a:solidFill>
                  <a:srgbClr val="FF0000"/>
                </a:solidFill>
              </a:rPr>
              <a:t> использованием генератора перестановок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" y="1268760"/>
            <a:ext cx="901848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856" y="3013501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44761"/>
              </p:ext>
            </p:extLst>
          </p:nvPr>
        </p:nvGraphicFramePr>
        <p:xfrm>
          <a:off x="395535" y="3573016"/>
          <a:ext cx="6541941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Формула" r:id="rId4" imgW="2286000" imgH="495300" progId="Equation.3">
                  <p:embed/>
                </p:oleObj>
              </mc:Choice>
              <mc:Fallback>
                <p:oleObj name="Формула" r:id="rId4" imgW="22860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3573016"/>
                        <a:ext cx="6541941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07795"/>
              </p:ext>
            </p:extLst>
          </p:nvPr>
        </p:nvGraphicFramePr>
        <p:xfrm>
          <a:off x="178202" y="5229200"/>
          <a:ext cx="33181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Формула" r:id="rId6" imgW="1371600" imgH="241300" progId="Equation.3">
                  <p:embed/>
                </p:oleObj>
              </mc:Choice>
              <mc:Fallback>
                <p:oleObj name="Формула" r:id="rId6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02" y="5229200"/>
                        <a:ext cx="331812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83532"/>
              </p:ext>
            </p:extLst>
          </p:nvPr>
        </p:nvGraphicFramePr>
        <p:xfrm>
          <a:off x="3491880" y="5229199"/>
          <a:ext cx="1656184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29199"/>
                        <a:ext cx="1656184" cy="62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7651"/>
              </p:ext>
            </p:extLst>
          </p:nvPr>
        </p:nvGraphicFramePr>
        <p:xfrm>
          <a:off x="5353622" y="5157192"/>
          <a:ext cx="1543032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Формула" r:id="rId10" imgW="571252" imgH="266584" progId="Equation.3">
                  <p:embed/>
                </p:oleObj>
              </mc:Choice>
              <mc:Fallback>
                <p:oleObj name="Формула" r:id="rId10" imgW="57125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622" y="5157192"/>
                        <a:ext cx="1543032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20251"/>
              </p:ext>
            </p:extLst>
          </p:nvPr>
        </p:nvGraphicFramePr>
        <p:xfrm>
          <a:off x="7020272" y="5157192"/>
          <a:ext cx="1872208" cy="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Формула" r:id="rId12" imgW="799753" imgH="266584" progId="Equation.3">
                  <p:embed/>
                </p:oleObj>
              </mc:Choice>
              <mc:Fallback>
                <p:oleObj name="Формула" r:id="rId12" imgW="799753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157192"/>
                        <a:ext cx="1872208" cy="62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561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0160"/>
              </p:ext>
            </p:extLst>
          </p:nvPr>
        </p:nvGraphicFramePr>
        <p:xfrm>
          <a:off x="4176" y="18403"/>
          <a:ext cx="5186371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Visio" r:id="rId3" imgW="7302960" imgH="9472073" progId="Visio.Drawing.11">
                  <p:embed/>
                </p:oleObj>
              </mc:Choice>
              <mc:Fallback>
                <p:oleObj name="Visio" r:id="rId3" imgW="7302960" imgH="94720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" y="18403"/>
                        <a:ext cx="5186371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36600"/>
              </p:ext>
            </p:extLst>
          </p:nvPr>
        </p:nvGraphicFramePr>
        <p:xfrm>
          <a:off x="5436096" y="2564904"/>
          <a:ext cx="36909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Формула" r:id="rId5" imgW="2844800" imgH="1333500" progId="Equation.3">
                  <p:embed/>
                </p:oleObj>
              </mc:Choice>
              <mc:Fallback>
                <p:oleObj name="Формула" r:id="rId5" imgW="2844800" imgH="133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64904"/>
                        <a:ext cx="36909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460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653" y="404664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//-- </a:t>
            </a:r>
            <a:r>
              <a:rPr lang="en-US" sz="2400" dirty="0" err="1">
                <a:solidFill>
                  <a:srgbClr val="008000"/>
                </a:solidFill>
              </a:rPr>
              <a:t>Salesman.h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INF   0x7fffffff   </a:t>
            </a: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be-BY" sz="2400" dirty="0">
                <a:solidFill>
                  <a:srgbClr val="008000"/>
                </a:solidFill>
              </a:rPr>
              <a:t>бесконечность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salesman</a:t>
            </a:r>
            <a:r>
              <a:rPr lang="ru-RU" sz="2400" dirty="0">
                <a:solidFill>
                  <a:prstClr val="black"/>
                </a:solidFill>
              </a:rPr>
              <a:t> (     </a:t>
            </a:r>
            <a:r>
              <a:rPr lang="ru-RU" sz="2400" dirty="0">
                <a:solidFill>
                  <a:srgbClr val="008000"/>
                </a:solidFill>
              </a:rPr>
              <a:t>// функция возвращает длину оптимального маршрута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n,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городов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*d,  </a:t>
            </a:r>
            <a:r>
              <a:rPr lang="en-US" sz="2400" dirty="0">
                <a:solidFill>
                  <a:srgbClr val="008000"/>
                </a:solidFill>
              </a:rPr>
              <a:t>// [in]  </a:t>
            </a:r>
            <a:r>
              <a:rPr lang="be-BY" sz="2400" dirty="0">
                <a:solidFill>
                  <a:srgbClr val="008000"/>
                </a:solidFill>
              </a:rPr>
              <a:t>массив [</a:t>
            </a:r>
            <a:r>
              <a:rPr lang="en-US" sz="2400" dirty="0">
                <a:solidFill>
                  <a:srgbClr val="008000"/>
                </a:solidFill>
              </a:rPr>
              <a:t>n*n] </a:t>
            </a:r>
            <a:r>
              <a:rPr lang="be-BY" sz="2400" dirty="0">
                <a:solidFill>
                  <a:srgbClr val="008000"/>
                </a:solidFill>
              </a:rPr>
              <a:t>расстояний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</a:t>
            </a:r>
            <a:r>
              <a:rPr lang="pt-BR" sz="2400" dirty="0">
                <a:solidFill>
                  <a:prstClr val="black"/>
                </a:solidFill>
              </a:rPr>
              <a:t> *r         </a:t>
            </a:r>
            <a:r>
              <a:rPr lang="pt-BR" sz="24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endParaRPr lang="be-BY" sz="2400" dirty="0">
              <a:solidFill>
                <a:srgbClr val="008000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5414044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9709" y="33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 Salesman.cpp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Salesman.h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sum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x1,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x2) </a:t>
            </a:r>
            <a:r>
              <a:rPr lang="ru-RU" dirty="0">
                <a:solidFill>
                  <a:srgbClr val="008000"/>
                </a:solidFill>
              </a:rPr>
              <a:t>// суммирование с учетом бесконечности </a:t>
            </a:r>
          </a:p>
          <a:p>
            <a:r>
              <a:rPr lang="en-US" dirty="0">
                <a:solidFill>
                  <a:prstClr val="black"/>
                </a:solidFill>
              </a:rPr>
              <a:t>  {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(x1 == INF || x2 == INF)? INF: (x1 + x2);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</a:t>
            </a:r>
            <a:r>
              <a:rPr lang="ru-RU" dirty="0" err="1">
                <a:solidFill>
                  <a:prstClr val="black"/>
                </a:solidFill>
              </a:rPr>
              <a:t>firstpath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</a:t>
            </a:r>
            <a:r>
              <a:rPr lang="ru-RU" dirty="0">
                <a:solidFill>
                  <a:srgbClr val="008000"/>
                </a:solidFill>
              </a:rPr>
              <a:t>// формирование 1го маршрута 0,1,2,..., n-1, 0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[n+1];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[n] = 0;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n; i++) rc[i] = i;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 </a:t>
            </a:r>
            <a:r>
              <a:rPr lang="ru-RU" dirty="0" err="1">
                <a:solidFill>
                  <a:prstClr val="black"/>
                </a:solidFill>
              </a:rPr>
              <a:t>source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n)   </a:t>
            </a:r>
            <a:r>
              <a:rPr lang="ru-RU" dirty="0">
                <a:solidFill>
                  <a:srgbClr val="008000"/>
                </a:solidFill>
              </a:rPr>
              <a:t>// формирование исходного массива 1,2,..., n-1</a:t>
            </a:r>
          </a:p>
          <a:p>
            <a:r>
              <a:rPr lang="be-BY" dirty="0">
                <a:solidFill>
                  <a:prstClr val="black"/>
                </a:solidFill>
              </a:rPr>
              <a:t>  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[n-1]; </a:t>
            </a:r>
          </a:p>
          <a:p>
            <a:r>
              <a:rPr lang="nn-NO" dirty="0">
                <a:solidFill>
                  <a:prstClr val="black"/>
                </a:solidFill>
              </a:rPr>
              <a:t>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 n; i++) rc[i-1] = i;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</a:t>
            </a:r>
          </a:p>
          <a:p>
            <a:r>
              <a:rPr lang="be-BY" dirty="0">
                <a:solidFill>
                  <a:prstClr val="black"/>
                </a:solidFill>
              </a:rPr>
              <a:t>  };</a:t>
            </a:r>
          </a:p>
          <a:p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copypath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*r1,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*r2)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копировать маршрут</a:t>
            </a:r>
          </a:p>
          <a:p>
            <a:r>
              <a:rPr lang="en-US" dirty="0">
                <a:solidFill>
                  <a:prstClr val="black"/>
                </a:solidFill>
              </a:rPr>
              <a:t>  {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 = 0; i &lt;  n; i++)  r1[i] = r2[i]; };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distance(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*r,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*d)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длина маршрута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(</a:t>
            </a:r>
            <a:r>
              <a:rPr lang="pt-BR" dirty="0">
                <a:solidFill>
                  <a:srgbClr val="0000FF"/>
                </a:solidFill>
              </a:rPr>
              <a:t>int</a:t>
            </a:r>
            <a:r>
              <a:rPr lang="pt-BR" dirty="0">
                <a:solidFill>
                  <a:prstClr val="black"/>
                </a:solidFill>
              </a:rPr>
              <a:t> i = 0; i &lt; n-1; i++) rc = sum(rc, d[r[i]*n+r[i+1]]);  </a:t>
            </a:r>
          </a:p>
          <a:p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>
                <a:solidFill>
                  <a:prstClr val="black"/>
                </a:solidFill>
              </a:rPr>
              <a:t>  sum (rc, d[r[n-1]*n + 0]);    </a:t>
            </a:r>
            <a:r>
              <a:rPr lang="pt-BR" dirty="0">
                <a:solidFill>
                  <a:srgbClr val="008000"/>
                </a:solidFill>
              </a:rPr>
              <a:t>//+ последняя дуга (n-1,0) </a:t>
            </a:r>
            <a:r>
              <a:rPr lang="be-BY" dirty="0" smtClean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91741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*r,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{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1; i &lt; n; i++)  r[i] = s[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[i-1]];}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salesman (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городов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*d,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n*n] </a:t>
            </a:r>
            <a:r>
              <a:rPr lang="be-BY" sz="2000" dirty="0">
                <a:solidFill>
                  <a:srgbClr val="008000"/>
                </a:solidFill>
              </a:rPr>
              <a:t>расстояний </a:t>
            </a:r>
          </a:p>
          <a:p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*r         </a:t>
            </a:r>
            <a:r>
              <a:rPr lang="pt-BR" sz="2000" dirty="0">
                <a:solidFill>
                  <a:srgbClr val="008000"/>
                </a:solidFill>
              </a:rPr>
              <a:t>// [out] массив [n] маршрут 0 x x x x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*s = source(n),  *b = </a:t>
            </a:r>
            <a:r>
              <a:rPr lang="en-US" sz="2000" dirty="0" err="1">
                <a:solidFill>
                  <a:prstClr val="black"/>
                </a:solidFill>
              </a:rPr>
              <a:t>firstpath</a:t>
            </a:r>
            <a:r>
              <a:rPr lang="en-US" sz="2000" dirty="0">
                <a:solidFill>
                  <a:prstClr val="black"/>
                </a:solidFill>
              </a:rPr>
              <a:t>(n),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INF,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::permutation p(n-1);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k = </a:t>
            </a:r>
            <a:r>
              <a:rPr lang="en-US" sz="2000" dirty="0" err="1">
                <a:solidFill>
                  <a:prstClr val="black"/>
                </a:solidFill>
              </a:rPr>
              <a:t>p.getfirst</a:t>
            </a:r>
            <a:r>
              <a:rPr lang="en-US" sz="2000" dirty="0">
                <a:solidFill>
                  <a:prstClr val="black"/>
                </a:solidFill>
              </a:rPr>
              <a:t>();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srgbClr val="0000FF"/>
                </a:solidFill>
              </a:rPr>
              <a:t>while</a:t>
            </a:r>
            <a:r>
              <a:rPr lang="ru-RU" sz="2000" dirty="0">
                <a:solidFill>
                  <a:prstClr val="black"/>
                </a:solidFill>
              </a:rPr>
              <a:t> (k &gt;= 0)  </a:t>
            </a:r>
            <a:r>
              <a:rPr lang="ru-RU" sz="2000" dirty="0">
                <a:solidFill>
                  <a:srgbClr val="008000"/>
                </a:solidFill>
              </a:rPr>
              <a:t>// цикл генерации перестановок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{                   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indx</a:t>
            </a:r>
            <a:r>
              <a:rPr lang="en-US" sz="2000" dirty="0">
                <a:solidFill>
                  <a:prstClr val="black"/>
                </a:solidFill>
              </a:rPr>
              <a:t>(n, b, s, </a:t>
            </a:r>
            <a:r>
              <a:rPr lang="en-US" sz="2000" dirty="0" err="1">
                <a:solidFill>
                  <a:prstClr val="black"/>
                </a:solidFill>
              </a:rPr>
              <a:t>p.sset</a:t>
            </a:r>
            <a:r>
              <a:rPr lang="en-US" sz="2000" dirty="0">
                <a:solidFill>
                  <a:prstClr val="black"/>
                </a:solidFill>
              </a:rPr>
              <a:t>);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новый маршрут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 = distance(</a:t>
            </a:r>
            <a:r>
              <a:rPr lang="en-US" sz="2000" dirty="0" err="1">
                <a:solidFill>
                  <a:prstClr val="black"/>
                </a:solidFill>
              </a:rPr>
              <a:t>n,b,d</a:t>
            </a:r>
            <a:r>
              <a:rPr lang="en-US" sz="2000" dirty="0">
                <a:solidFill>
                  <a:prstClr val="black"/>
                </a:solidFill>
              </a:rPr>
              <a:t>)) &lt;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dist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 err="1">
                <a:solidFill>
                  <a:prstClr val="black"/>
                </a:solidFill>
              </a:rPr>
              <a:t>copypath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n,r,b</a:t>
            </a:r>
            <a:r>
              <a:rPr lang="en-US" sz="2000" dirty="0">
                <a:solidFill>
                  <a:prstClr val="black"/>
                </a:solidFill>
              </a:rPr>
              <a:t>);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k = </a:t>
            </a:r>
            <a:r>
              <a:rPr lang="en-US" sz="2000" dirty="0" err="1">
                <a:solidFill>
                  <a:prstClr val="black"/>
                </a:solidFill>
              </a:rPr>
              <a:t>p.getnext</a:t>
            </a:r>
            <a:r>
              <a:rPr lang="en-US" sz="2000" dirty="0">
                <a:solidFill>
                  <a:prstClr val="black"/>
                </a:solidFill>
              </a:rPr>
              <a:t>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5706170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1032" y="0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/// ---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Salesman.h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5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d[N][N] = { </a:t>
            </a:r>
            <a:r>
              <a:rPr lang="pt-BR" sz="2000" dirty="0">
                <a:solidFill>
                  <a:srgbClr val="008000"/>
                </a:solidFill>
              </a:rPr>
              <a:t>//0   1    2    3     4        </a:t>
            </a:r>
          </a:p>
          <a:p>
            <a:r>
              <a:rPr lang="de-DE" sz="2000" dirty="0">
                <a:solidFill>
                  <a:prstClr val="black"/>
                </a:solidFill>
              </a:rPr>
              <a:t>               {  0,  45, INF,  25,   50},    </a:t>
            </a:r>
            <a:r>
              <a:rPr lang="de-DE" sz="2000" dirty="0">
                <a:solidFill>
                  <a:srgbClr val="008000"/>
                </a:solidFill>
              </a:rPr>
              <a:t>//  0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45,   0,  55,  20,  100},    </a:t>
            </a:r>
            <a:r>
              <a:rPr lang="be-BY" sz="2000" dirty="0">
                <a:solidFill>
                  <a:srgbClr val="008000"/>
                </a:solidFill>
              </a:rPr>
              <a:t>//  1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70,  20,   0,  10,   30},    </a:t>
            </a:r>
            <a:r>
              <a:rPr lang="be-BY" sz="2000" dirty="0">
                <a:solidFill>
                  <a:srgbClr val="008000"/>
                </a:solidFill>
              </a:rPr>
              <a:t>//  2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80,  10,  40,   0,   10},    </a:t>
            </a:r>
            <a:r>
              <a:rPr lang="be-BY" sz="2000" dirty="0">
                <a:solidFill>
                  <a:srgbClr val="008000"/>
                </a:solidFill>
              </a:rPr>
              <a:t>//  3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{ 30,  50,  20,  10,    0}};   </a:t>
            </a:r>
            <a:r>
              <a:rPr lang="be-BY" sz="2000" dirty="0">
                <a:solidFill>
                  <a:srgbClr val="008000"/>
                </a:solidFill>
              </a:rPr>
              <a:t>//  4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r[N];            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результат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 = salesman (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N,       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количество городов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*)d, 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массив [n*n] расстояний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r           </a:t>
            </a:r>
            <a:r>
              <a:rPr lang="en-US" sz="2000" dirty="0">
                <a:solidFill>
                  <a:srgbClr val="008000"/>
                </a:solidFill>
              </a:rPr>
              <a:t>// [out] </a:t>
            </a:r>
            <a:r>
              <a:rPr lang="be-BY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n] </a:t>
            </a:r>
            <a:r>
              <a:rPr lang="be-BY" sz="2000" dirty="0">
                <a:solidFill>
                  <a:srgbClr val="008000"/>
                </a:solidFill>
              </a:rPr>
              <a:t>маршрут 0 </a:t>
            </a:r>
            <a:r>
              <a:rPr lang="en-US" sz="2000" dirty="0">
                <a:solidFill>
                  <a:srgbClr val="008000"/>
                </a:solidFill>
              </a:rPr>
              <a:t>x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		</a:t>
            </a:r>
            <a:r>
              <a:rPr lang="be-BY" sz="2000" dirty="0" smtClean="0">
                <a:solidFill>
                  <a:prstClr val="black"/>
                </a:solidFill>
              </a:rPr>
              <a:t> </a:t>
            </a:r>
            <a:r>
              <a:rPr lang="be-BY" sz="2000" dirty="0">
                <a:solidFill>
                  <a:prstClr val="black"/>
                </a:solidFill>
              </a:rPr>
              <a:t>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21556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0477" y="260648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"-- количество  городов: "</a:t>
            </a:r>
            <a:r>
              <a:rPr lang="ru-RU" sz="2000" dirty="0">
                <a:solidFill>
                  <a:prstClr val="black"/>
                </a:solidFill>
              </a:rPr>
              <a:t>&lt;&lt;N;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матрица расстояний : "</a:t>
            </a:r>
            <a:r>
              <a:rPr lang="be-BY" sz="2000" dirty="0">
                <a:solidFill>
                  <a:prstClr val="black"/>
                </a:solidFill>
              </a:rPr>
              <a:t>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&lt; N; j++)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(d[i][j]!= INF)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(3)&lt;&lt;d[i][j]&lt;&lt; 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>
                <a:solidFill>
                  <a:srgbClr val="A31515"/>
                </a:solidFill>
              </a:rPr>
              <a:t>"INF"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оптимальный маршрут: "</a:t>
            </a:r>
            <a:r>
              <a:rPr lang="be-BY" sz="2000" dirty="0">
                <a:solidFill>
                  <a:prstClr val="black"/>
                </a:solidFill>
              </a:rPr>
              <a:t>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"--&gt;"</a:t>
            </a:r>
            <a:r>
              <a:rPr lang="nn-NO" sz="2000" dirty="0">
                <a:solidFill>
                  <a:prstClr val="black"/>
                </a:solidFill>
              </a:rPr>
              <a:t>; std::cout&lt;&lt;0;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be-BY" sz="2000" dirty="0">
                <a:solidFill>
                  <a:srgbClr val="A31515"/>
                </a:solidFill>
              </a:rPr>
              <a:t>длина маршрута     : "</a:t>
            </a:r>
            <a:r>
              <a:rPr lang="be-BY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prstClr val="black"/>
                </a:solidFill>
              </a:rPr>
              <a:t>s;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0858142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350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 main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Auxil.h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time.h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Salesman.h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SPACE(n)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(n)&lt;&lt;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12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d[N*N+1], r[N];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auxil</a:t>
            </a:r>
            <a:r>
              <a:rPr lang="en-US" sz="24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N*N; i++) d [i] = auxil::iget(10,100);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5738312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Задача коммивояжера 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  городов 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7; i &lt;= 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salesman (i, 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*)d, r);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153118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66221"/>
              </p:ext>
            </p:extLst>
          </p:nvPr>
        </p:nvGraphicFramePr>
        <p:xfrm>
          <a:off x="251520" y="1124744"/>
          <a:ext cx="190529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Формула" r:id="rId3" imgW="1079500" imgH="228600" progId="Equation.3">
                  <p:embed/>
                </p:oleObj>
              </mc:Choice>
              <mc:Fallback>
                <p:oleObj name="Формула" r:id="rId3" imgW="10795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1905293" cy="4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36277"/>
              </p:ext>
            </p:extLst>
          </p:nvPr>
        </p:nvGraphicFramePr>
        <p:xfrm>
          <a:off x="2339753" y="0"/>
          <a:ext cx="5184576" cy="68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Visio" r:id="rId5" imgW="7453890" imgH="9864306" progId="Visio.Drawing.11">
                  <p:embed/>
                </p:oleObj>
              </mc:Choice>
              <mc:Fallback>
                <p:oleObj name="Visio" r:id="rId5" imgW="7453890" imgH="98643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0"/>
                        <a:ext cx="5184576" cy="685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66174"/>
              </p:ext>
            </p:extLst>
          </p:nvPr>
        </p:nvGraphicFramePr>
        <p:xfrm>
          <a:off x="179512" y="4797152"/>
          <a:ext cx="1944216" cy="52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Формула" r:id="rId7" imgW="876300" imgH="241300" progId="Equation.3">
                  <p:embed/>
                </p:oleObj>
              </mc:Choice>
              <mc:Fallback>
                <p:oleObj name="Формула" r:id="rId7" imgW="876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1944216" cy="528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e-BY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e-BY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e-BY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r>
                        <a:rPr lang="ru-RU" sz="2800" i="1">
                          <a:latin typeface="Cambria Math"/>
                        </a:rPr>
                        <m:t>𝑛</m:t>
                      </m:r>
                      <m:r>
                        <a:rPr lang="ru-RU" sz="2800" i="1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be-BY" sz="28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" y="4077072"/>
                <a:ext cx="2592288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1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2612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27410"/>
            <a:ext cx="11094552" cy="603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26348" y="6129591"/>
            <a:ext cx="2699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Сложность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16708"/>
              </p:ext>
            </p:extLst>
          </p:nvPr>
        </p:nvGraphicFramePr>
        <p:xfrm>
          <a:off x="3707904" y="6165302"/>
          <a:ext cx="2241252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Формула" r:id="rId4" imgW="787400" imgH="228600" progId="Equation.3">
                  <p:embed/>
                </p:oleObj>
              </mc:Choice>
              <mc:Fallback>
                <p:oleObj name="Формула" r:id="rId4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165302"/>
                        <a:ext cx="2241252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578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909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struct</a:t>
            </a:r>
            <a:r>
              <a:rPr lang="en-US" sz="2000" dirty="0">
                <a:solidFill>
                  <a:prstClr val="black"/>
                </a:solidFill>
              </a:rPr>
              <a:t>  permutation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генератор   перестановок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L = 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>
                <a:solidFill>
                  <a:prstClr val="black"/>
                </a:solidFill>
              </a:rPr>
              <a:t>;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левая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 R = </a:t>
            </a:r>
            <a:r>
              <a:rPr lang="en-US" sz="2000" dirty="0">
                <a:solidFill>
                  <a:srgbClr val="0000FF"/>
                </a:solidFill>
              </a:rPr>
              <a:t>false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правая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стрелка</a:t>
            </a:r>
            <a:r>
              <a:rPr lang="en-US" sz="2000" dirty="0">
                <a:solidFill>
                  <a:srgbClr val="008000"/>
                </a:solidFill>
              </a:rPr>
              <a:t>  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текущей перестановки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srgbClr val="0000FF"/>
                </a:solidFill>
              </a:rPr>
              <a:t>bool</a:t>
            </a:r>
            <a:r>
              <a:rPr lang="ru-RU" sz="2000" dirty="0">
                <a:solidFill>
                  <a:prstClr val="black"/>
                </a:solidFill>
              </a:rPr>
              <a:t>  *</a:t>
            </a:r>
            <a:r>
              <a:rPr lang="ru-RU" sz="2000" dirty="0" err="1">
                <a:solidFill>
                  <a:prstClr val="black"/>
                </a:solidFill>
              </a:rPr>
              <a:t>dart</a:t>
            </a:r>
            <a:r>
              <a:rPr lang="ru-RU" sz="2000" dirty="0">
                <a:solidFill>
                  <a:prstClr val="black"/>
                </a:solidFill>
              </a:rPr>
              <a:t>;           </a:t>
            </a:r>
            <a:r>
              <a:rPr lang="ru-RU" sz="2000" dirty="0">
                <a:solidFill>
                  <a:srgbClr val="008000"/>
                </a:solidFill>
              </a:rPr>
              <a:t>// массив  стрелок (левых-L и правых-R)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ru-RU" sz="2000" dirty="0" err="1">
                <a:solidFill>
                  <a:prstClr val="black"/>
                </a:solidFill>
              </a:rPr>
              <a:t>permutation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</a:t>
            </a:r>
            <a:r>
              <a:rPr lang="ru-RU" sz="2000" dirty="0">
                <a:solidFill>
                  <a:srgbClr val="008000"/>
                </a:solidFill>
              </a:rPr>
              <a:t>// конструктор (количество элементов исходного множества)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void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 smtClean="0">
                <a:solidFill>
                  <a:srgbClr val="0000FF"/>
                </a:solidFill>
              </a:rPr>
              <a:t>__</a:t>
            </a:r>
            <a:r>
              <a:rPr lang="ru-RU" sz="2000" dirty="0">
                <a:solidFill>
                  <a:srgbClr val="0000FF"/>
                </a:solidFill>
              </a:rPr>
              <a:t>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случайный массив индексов 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</a:t>
            </a:r>
            <a:r>
              <a:rPr lang="ru-RU" sz="2000" dirty="0" err="1">
                <a:solidFill>
                  <a:srgbClr val="008000"/>
                </a:solidFill>
              </a:rPr>
              <a:t>масива</a:t>
            </a:r>
            <a:r>
              <a:rPr lang="ru-RU" sz="2000" dirty="0">
                <a:solidFill>
                  <a:srgbClr val="008000"/>
                </a:solidFill>
              </a:rPr>
              <a:t> индексов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перествновки 0,... </a:t>
            </a:r>
            <a:r>
              <a:rPr lang="en-US" sz="2000" dirty="0">
                <a:solidFill>
                  <a:srgbClr val="008000"/>
                </a:solidFill>
              </a:rPr>
              <a:t>count()-1 </a:t>
            </a:r>
          </a:p>
          <a:p>
            <a:r>
              <a:rPr lang="ru-RU" sz="2000" dirty="0" err="1" smtClean="0">
                <a:solidFill>
                  <a:srgbClr val="0000FF"/>
                </a:solidFill>
              </a:rPr>
              <a:t>unsigned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кол. перестановок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59172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21967"/>
            <a:ext cx="89289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NINF  ((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)0x8000)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permutation::permutation(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bool</a:t>
            </a:r>
            <a:r>
              <a:rPr lang="en-US" sz="2000" dirty="0">
                <a:solidFill>
                  <a:prstClr val="black"/>
                </a:solidFill>
              </a:rPr>
              <a:t>[n];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 permutation::reset()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};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 permutation::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{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= i;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L;};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 0)?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:-1</a:t>
            </a:r>
            <a:r>
              <a:rPr lang="en-US" sz="2000" dirty="0" smtClean="0">
                <a:solidFill>
                  <a:prstClr val="black"/>
                </a:solidFill>
              </a:rPr>
              <a:t>;</a:t>
            </a:r>
            <a:r>
              <a:rPr lang="be-BY" sz="2000" dirty="0" smtClean="0">
                <a:solidFill>
                  <a:prstClr val="black"/>
                </a:solidFill>
              </a:rPr>
              <a:t>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838309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permutation::</a:t>
            </a:r>
            <a:r>
              <a:rPr lang="en-US" sz="2400" dirty="0" err="1">
                <a:solidFill>
                  <a:prstClr val="black"/>
                </a:solidFill>
              </a:rPr>
              <a:t>getnext</a:t>
            </a:r>
            <a:r>
              <a:rPr lang="en-US" sz="24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NINF, 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-1;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i = 0; i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&gt; 0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L &amp;&amp;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[i-1]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i &lt;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-&gt;n-1)&amp;&amp;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-&gt;dart[i] == R 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[i+1]&amp;&amp;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i];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};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73904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  &gt;=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::swap(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],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+(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</a:t>
            </a:r>
            <a:r>
              <a:rPr lang="en-US" sz="2000" dirty="0" err="1">
                <a:solidFill>
                  <a:prstClr val="black"/>
                </a:solidFill>
              </a:rPr>
              <a:t>idx</a:t>
            </a:r>
            <a:r>
              <a:rPr lang="en-US" sz="2000" dirty="0">
                <a:solidFill>
                  <a:prstClr val="black"/>
                </a:solidFill>
              </a:rPr>
              <a:t>]== L?-1:1)]);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i = 0; i &lt;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 i++)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 &gt; </a:t>
            </a:r>
            <a:r>
              <a:rPr lang="en-US" sz="2000" dirty="0" err="1">
                <a:solidFill>
                  <a:prstClr val="black"/>
                </a:solidFill>
              </a:rPr>
              <a:t>maxm</a:t>
            </a:r>
            <a:r>
              <a:rPr lang="en-US" sz="2000" dirty="0">
                <a:solidFill>
                  <a:prstClr val="black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 = !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-&gt;dart[i];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++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np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}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};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permutation::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permutation::count()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 {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-&gt;n);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432770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244" y="18864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перестановок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endParaRPr lang="be-BY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227145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7667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перестановок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(AA)/2);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         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(4)&lt;&lt; p.np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p.n;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p.ntx</a:t>
            </a:r>
            <a:r>
              <a:rPr lang="en-US" sz="2400" dirty="0">
                <a:solidFill>
                  <a:prstClr val="black"/>
                </a:solidFill>
              </a:rPr>
              <a:t>(i)]&lt;&lt;((i&lt; p.n-1)?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p.count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148488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3536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145</TotalTime>
  <Words>1927</Words>
  <Application>Microsoft Office PowerPoint</Application>
  <PresentationFormat>Экран (4:3)</PresentationFormat>
  <Paragraphs>240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Воздушный поток</vt:lpstr>
      <vt:lpstr>Формула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18</cp:revision>
  <dcterms:created xsi:type="dcterms:W3CDTF">2010-12-02T13:55:43Z</dcterms:created>
  <dcterms:modified xsi:type="dcterms:W3CDTF">2011-02-18T07:34:49Z</dcterms:modified>
</cp:coreProperties>
</file>