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66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15.02.2013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15.02.2013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15.02.2013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15.02.2013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15.02.2013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15.02.2013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15.02.2013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15.02.2013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15.02.2013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15.02.2013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15.02.2013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15.02.2013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6.wmf"/><Relationship Id="rId3" Type="http://schemas.openxmlformats.org/officeDocument/2006/relationships/image" Target="../media/image28.e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6.wmf"/><Relationship Id="rId32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8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4. Генерация размещений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6" y="3789040"/>
            <a:ext cx="8978108" cy="30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5" y="793731"/>
            <a:ext cx="8981409" cy="191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4" y="2931365"/>
            <a:ext cx="8805214" cy="8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39014" y="2884874"/>
            <a:ext cx="2408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5323520"/>
            <a:ext cx="2408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17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8847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размещений  из  "</a:t>
            </a:r>
            <a:r>
              <a:rPr lang="ru-RU" sz="2400" dirty="0">
                <a:solidFill>
                  <a:prstClr val="black"/>
                </a:solidFill>
              </a:rPr>
              <a:t>&lt;&lt; N &lt;&lt;</a:t>
            </a:r>
            <a:r>
              <a:rPr lang="ru-RU" sz="2400" dirty="0">
                <a:solidFill>
                  <a:srgbClr val="A31515"/>
                </a:solidFill>
              </a:rPr>
              <a:t>" по "</a:t>
            </a:r>
            <a:r>
              <a:rPr lang="ru-RU" sz="2400" dirty="0">
                <a:solidFill>
                  <a:prstClr val="black"/>
                </a:solidFill>
              </a:rPr>
              <a:t>&lt;&lt;M;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s(N,M);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 n  = </a:t>
            </a:r>
            <a:r>
              <a:rPr lang="en-US" sz="2400" dirty="0" err="1">
                <a:solidFill>
                  <a:prstClr val="black"/>
                </a:solidFill>
              </a:rPr>
              <a:t>s.getfirst</a:t>
            </a:r>
            <a:r>
              <a:rPr lang="en-US" sz="2400" dirty="0">
                <a:solidFill>
                  <a:prstClr val="black"/>
                </a:solidFill>
              </a:rPr>
              <a:t>();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(n &gt;= 0)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(2)&lt;&lt;s.na&lt;&lt;</a:t>
            </a:r>
            <a:r>
              <a:rPr lang="en-US" sz="2400" dirty="0">
                <a:solidFill>
                  <a:srgbClr val="A31515"/>
                </a:solidFill>
              </a:rPr>
              <a:t>": 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 smtClean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3; i++)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</a:t>
            </a:r>
            <a:r>
              <a:rPr lang="en-US" sz="2400" dirty="0" err="1">
                <a:solidFill>
                  <a:prstClr val="black"/>
                </a:solidFill>
              </a:rPr>
              <a:t>s.ntx</a:t>
            </a:r>
            <a:r>
              <a:rPr lang="en-US" sz="2400" dirty="0">
                <a:solidFill>
                  <a:prstClr val="black"/>
                </a:solidFill>
              </a:rPr>
              <a:t>(i)]&lt;&lt;((i&lt; 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n = </a:t>
            </a:r>
            <a:r>
              <a:rPr lang="en-US" sz="2400" dirty="0" err="1">
                <a:solidFill>
                  <a:prstClr val="black"/>
                </a:solidFill>
              </a:rPr>
              <a:t>s.getnext</a:t>
            </a:r>
            <a:r>
              <a:rPr lang="en-US" sz="2400" dirty="0">
                <a:solidFill>
                  <a:prstClr val="black"/>
                </a:solidFill>
              </a:rPr>
              <a:t>();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всего: "</a:t>
            </a:r>
            <a:r>
              <a:rPr lang="be-BY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s.count</a:t>
            </a:r>
            <a:r>
              <a:rPr lang="en-US" sz="2400" dirty="0">
                <a:solidFill>
                  <a:prstClr val="black"/>
                </a:solidFill>
              </a:rPr>
              <a:t>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24088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7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6486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46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1663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be-BY" sz="2400" dirty="0">
              <a:solidFill>
                <a:srgbClr val="FF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6233"/>
            <a:ext cx="8856984" cy="27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74609" y="4005064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71030"/>
              </p:ext>
            </p:extLst>
          </p:nvPr>
        </p:nvGraphicFramePr>
        <p:xfrm>
          <a:off x="323528" y="4466729"/>
          <a:ext cx="2446135" cy="118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Формула" r:id="rId4" imgW="1015559" imgH="495085" progId="Equation.3">
                  <p:embed/>
                </p:oleObj>
              </mc:Choice>
              <mc:Fallback>
                <p:oleObj name="Формула" r:id="rId4" imgW="1015559" imgH="4950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466729"/>
                        <a:ext cx="2446135" cy="118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20901"/>
              </p:ext>
            </p:extLst>
          </p:nvPr>
        </p:nvGraphicFramePr>
        <p:xfrm>
          <a:off x="2843808" y="4797152"/>
          <a:ext cx="216024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Формула" r:id="rId6" imgW="1002865" imgH="266584" progId="Equation.3">
                  <p:embed/>
                </p:oleObj>
              </mc:Choice>
              <mc:Fallback>
                <p:oleObj name="Формула" r:id="rId6" imgW="1002865" imgH="2665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797152"/>
                        <a:ext cx="216024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823"/>
              </p:ext>
            </p:extLst>
          </p:nvPr>
        </p:nvGraphicFramePr>
        <p:xfrm>
          <a:off x="5076056" y="4797152"/>
          <a:ext cx="241946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Формула" r:id="rId8" imgW="1143000" imgH="241300" progId="Equation.3">
                  <p:embed/>
                </p:oleObj>
              </mc:Choice>
              <mc:Fallback>
                <p:oleObj name="Формула" r:id="rId8" imgW="11430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797152"/>
                        <a:ext cx="2419469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72084"/>
              </p:ext>
            </p:extLst>
          </p:nvPr>
        </p:nvGraphicFramePr>
        <p:xfrm>
          <a:off x="7585445" y="4797152"/>
          <a:ext cx="15361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Формула" r:id="rId10" imgW="609600" imgH="228600" progId="Equation.3">
                  <p:embed/>
                </p:oleObj>
              </mc:Choice>
              <mc:Fallback>
                <p:oleObj name="Формула" r:id="rId10" imgW="609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445" y="4797152"/>
                        <a:ext cx="153617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37738"/>
              </p:ext>
            </p:extLst>
          </p:nvPr>
        </p:nvGraphicFramePr>
        <p:xfrm>
          <a:off x="2843808" y="5661248"/>
          <a:ext cx="138872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Формула" r:id="rId12" imgW="571252" imgH="266584" progId="Equation.3">
                  <p:embed/>
                </p:oleObj>
              </mc:Choice>
              <mc:Fallback>
                <p:oleObj name="Формула" r:id="rId12" imgW="571252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661248"/>
                        <a:ext cx="138872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785999"/>
              </p:ext>
            </p:extLst>
          </p:nvPr>
        </p:nvGraphicFramePr>
        <p:xfrm>
          <a:off x="4535996" y="5661248"/>
          <a:ext cx="11953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Формула" r:id="rId14" imgW="545760" imgH="253800" progId="Equation.3">
                  <p:embed/>
                </p:oleObj>
              </mc:Choice>
              <mc:Fallback>
                <p:oleObj name="Формула" r:id="rId14" imgW="54576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996" y="5661248"/>
                        <a:ext cx="1195387" cy="560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55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667678"/>
              </p:ext>
            </p:extLst>
          </p:nvPr>
        </p:nvGraphicFramePr>
        <p:xfrm>
          <a:off x="539552" y="0"/>
          <a:ext cx="4824413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Visio" r:id="rId3" imgW="7182810" imgH="10126872" progId="Visio.Drawing.11">
                  <p:embed/>
                </p:oleObj>
              </mc:Choice>
              <mc:Fallback>
                <p:oleObj name="Visio" r:id="rId3" imgW="7182810" imgH="1012687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0"/>
                        <a:ext cx="4824413" cy="679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644360"/>
              </p:ext>
            </p:extLst>
          </p:nvPr>
        </p:nvGraphicFramePr>
        <p:xfrm>
          <a:off x="5004048" y="1340768"/>
          <a:ext cx="405232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Формула" r:id="rId5" imgW="2095200" imgH="482400" progId="Equation.3">
                  <p:embed/>
                </p:oleObj>
              </mc:Choice>
              <mc:Fallback>
                <p:oleObj name="Формула" r:id="rId5" imgW="20952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340768"/>
                        <a:ext cx="4052321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6630"/>
              </p:ext>
            </p:extLst>
          </p:nvPr>
        </p:nvGraphicFramePr>
        <p:xfrm>
          <a:off x="5004047" y="2492896"/>
          <a:ext cx="296503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Формула" r:id="rId7" imgW="1333500" imgH="482600" progId="Equation.3">
                  <p:embed/>
                </p:oleObj>
              </mc:Choice>
              <mc:Fallback>
                <p:oleObj name="Формула" r:id="rId7" imgW="13335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7" y="2492896"/>
                        <a:ext cx="2965035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481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856895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400" dirty="0">
                <a:solidFill>
                  <a:srgbClr val="008000"/>
                </a:solidFill>
              </a:rPr>
              <a:t>// --- В</a:t>
            </a:r>
            <a:r>
              <a:rPr lang="en-US" sz="2400" dirty="0" err="1">
                <a:solidFill>
                  <a:srgbClr val="008000"/>
                </a:solidFill>
              </a:rPr>
              <a:t>oat.h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srgbClr val="008000"/>
                </a:solidFill>
              </a:rPr>
              <a:t>// -- решение  задачи об оптимальном  размещении контейнеров </a:t>
            </a:r>
          </a:p>
          <a:p>
            <a:r>
              <a:rPr lang="ru-RU" sz="2400" dirty="0">
                <a:solidFill>
                  <a:srgbClr val="008000"/>
                </a:solidFill>
              </a:rPr>
              <a:t>//  функция возвращает доход  от перевозки выбранных контейнеров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boat_</a:t>
            </a:r>
            <a:r>
              <a:rPr lang="be-BY" sz="2400" dirty="0">
                <a:solidFill>
                  <a:prstClr val="black"/>
                </a:solidFill>
              </a:rPr>
              <a:t>с(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m,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количество мест для контейнеров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minv</a:t>
            </a:r>
            <a:r>
              <a:rPr lang="ru-RU" sz="2400" dirty="0">
                <a:solidFill>
                  <a:prstClr val="black"/>
                </a:solidFill>
              </a:rPr>
              <a:t>[],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минимальный вес контейнера на каждом  месте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maxv</a:t>
            </a:r>
            <a:r>
              <a:rPr lang="ru-RU" sz="2400" dirty="0">
                <a:solidFill>
                  <a:prstClr val="black"/>
                </a:solidFill>
              </a:rPr>
              <a:t>[],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максимальный вес контейнера на  каждом месте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n,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всего контейнеров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v[],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c[],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доход от перевозки каждого контейнера 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r[]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out</a:t>
            </a:r>
            <a:r>
              <a:rPr lang="ru-RU" sz="2400" dirty="0">
                <a:solidFill>
                  <a:srgbClr val="008000"/>
                </a:solidFill>
              </a:rPr>
              <a:t>] номера  выбранных контейнеров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1175563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4624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000" dirty="0">
                <a:solidFill>
                  <a:srgbClr val="008000"/>
                </a:solidFill>
              </a:rPr>
              <a:t>// --- В</a:t>
            </a:r>
            <a:r>
              <a:rPr lang="en-US" sz="2000" dirty="0">
                <a:solidFill>
                  <a:srgbClr val="008000"/>
                </a:solidFill>
              </a:rPr>
              <a:t>oat.cpp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Boat.h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bool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compv</a:t>
            </a:r>
            <a:r>
              <a:rPr lang="en-US" sz="2000" dirty="0">
                <a:solidFill>
                  <a:prstClr val="black"/>
                </a:solidFill>
              </a:rPr>
              <a:t>(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 s,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ming</a:t>
            </a:r>
            <a:r>
              <a:rPr lang="en-US" sz="2000" dirty="0">
                <a:solidFill>
                  <a:prstClr val="black"/>
                </a:solidFill>
              </a:rPr>
              <a:t>[],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maxg</a:t>
            </a:r>
            <a:r>
              <a:rPr lang="en-US" sz="2000" dirty="0">
                <a:solidFill>
                  <a:prstClr val="black"/>
                </a:solidFill>
              </a:rPr>
              <a:t>[],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v[])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0;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while</a:t>
            </a:r>
            <a:r>
              <a:rPr lang="nn-NO" sz="2000" dirty="0">
                <a:solidFill>
                  <a:prstClr val="black"/>
                </a:solidFill>
              </a:rPr>
              <a:t>(i &lt; s.m &amp;&amp; v[s.ntx(i)] &lt;= maxg[i] &amp;&amp; v[s.ntx(i)] &gt;= ming[i])i++;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(i == </a:t>
            </a:r>
            <a:r>
              <a:rPr lang="en-US" sz="2000" dirty="0" err="1">
                <a:solidFill>
                  <a:prstClr val="black"/>
                </a:solidFill>
              </a:rPr>
              <a:t>s.m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 s,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c[])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s.m; i++) rc += c[s.ntx(i)];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copycomb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*r1,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*r2)</a:t>
            </a:r>
          </a:p>
          <a:p>
            <a:r>
              <a:rPr lang="nn-NO" sz="2000" dirty="0">
                <a:solidFill>
                  <a:prstClr val="black"/>
                </a:solidFill>
              </a:rPr>
              <a:t> {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 m; i++)  r1[i] = r2[i];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501421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7849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boat_с</a:t>
            </a:r>
            <a:r>
              <a:rPr lang="ru-RU" sz="2000" dirty="0">
                <a:solidFill>
                  <a:prstClr val="black"/>
                </a:solidFill>
              </a:rPr>
              <a:t>(      </a:t>
            </a:r>
            <a:r>
              <a:rPr lang="ru-RU" sz="2000" dirty="0">
                <a:solidFill>
                  <a:srgbClr val="008000"/>
                </a:solidFill>
              </a:rPr>
              <a:t>// функция возвращает доход от перевозки контейнеров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m,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количество мест для контейнеров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minv</a:t>
            </a:r>
            <a:r>
              <a:rPr lang="ru-RU" sz="2000" dirty="0">
                <a:solidFill>
                  <a:prstClr val="black"/>
                </a:solidFill>
              </a:rPr>
              <a:t>[],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минимальный вес контейнера на каждом  месте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maxv</a:t>
            </a:r>
            <a:r>
              <a:rPr lang="ru-RU" sz="2000" dirty="0">
                <a:solidFill>
                  <a:prstClr val="black"/>
                </a:solidFill>
              </a:rPr>
              <a:t>[],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максимальный вес </a:t>
            </a:r>
            <a:r>
              <a:rPr lang="ru-RU" sz="2000" dirty="0" err="1">
                <a:solidFill>
                  <a:srgbClr val="008000"/>
                </a:solidFill>
              </a:rPr>
              <a:t>коннтейнера</a:t>
            </a:r>
            <a:r>
              <a:rPr lang="ru-RU" sz="2000" dirty="0">
                <a:solidFill>
                  <a:srgbClr val="008000"/>
                </a:solidFill>
              </a:rPr>
              <a:t> каждом месте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n,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всего контейнеров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v[],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вес каждого контейнера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доход от перевозки каждого контейнера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r[]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номера выбранных контейнеров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 s(n, m);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0, i = </a:t>
            </a:r>
            <a:r>
              <a:rPr lang="en-US" sz="2000" dirty="0" err="1">
                <a:solidFill>
                  <a:prstClr val="black"/>
                </a:solidFill>
              </a:rPr>
              <a:t>s.getfirst</a:t>
            </a:r>
            <a:r>
              <a:rPr lang="en-US" sz="2000" dirty="0">
                <a:solidFill>
                  <a:prstClr val="black"/>
                </a:solidFill>
              </a:rPr>
              <a:t>(), cc = 0;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while</a:t>
            </a:r>
            <a:r>
              <a:rPr lang="en-US" sz="2000" dirty="0">
                <a:solidFill>
                  <a:prstClr val="black"/>
                </a:solidFill>
              </a:rPr>
              <a:t> (i &gt; 0)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compv</a:t>
            </a:r>
            <a:r>
              <a:rPr lang="en-US" sz="2000" dirty="0">
                <a:solidFill>
                  <a:prstClr val="black"/>
                </a:solidFill>
              </a:rPr>
              <a:t>(s, </a:t>
            </a:r>
            <a:r>
              <a:rPr lang="en-US" sz="2000" dirty="0" err="1">
                <a:solidFill>
                  <a:prstClr val="black"/>
                </a:solidFill>
              </a:rPr>
              <a:t>minv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prstClr val="black"/>
                </a:solidFill>
              </a:rPr>
              <a:t>maxv</a:t>
            </a:r>
            <a:r>
              <a:rPr lang="en-US" sz="2000" dirty="0">
                <a:solidFill>
                  <a:prstClr val="black"/>
                </a:solidFill>
              </a:rPr>
              <a:t>, v))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((cc =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s,c</a:t>
            </a:r>
            <a:r>
              <a:rPr lang="en-US" sz="2000" dirty="0">
                <a:solidFill>
                  <a:prstClr val="black"/>
                </a:solidFill>
              </a:rPr>
              <a:t>)) &gt;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{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cc;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copycomb</a:t>
            </a:r>
            <a:r>
              <a:rPr lang="en-US" sz="2000" dirty="0">
                <a:solidFill>
                  <a:prstClr val="black"/>
                </a:solidFill>
              </a:rPr>
              <a:t>(m, r, </a:t>
            </a:r>
            <a:r>
              <a:rPr lang="en-US" sz="2000" dirty="0" err="1">
                <a:solidFill>
                  <a:prstClr val="black"/>
                </a:solidFill>
              </a:rPr>
              <a:t>s.sset</a:t>
            </a:r>
            <a:r>
              <a:rPr lang="en-US" sz="2000" dirty="0">
                <a:solidFill>
                  <a:prstClr val="black"/>
                </a:solidFill>
              </a:rPr>
              <a:t>);}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i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r>
              <a:rPr lang="en-US" sz="2000" dirty="0" err="1">
                <a:solidFill>
                  <a:prstClr val="black"/>
                </a:solidFill>
              </a:rPr>
              <a:t>s.getnext</a:t>
            </a:r>
            <a:r>
              <a:rPr lang="en-US" sz="2000" dirty="0">
                <a:solidFill>
                  <a:prstClr val="black"/>
                </a:solidFill>
              </a:rPr>
              <a:t>(); 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699918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7693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</a:rPr>
              <a:t>// -- </a:t>
            </a:r>
            <a:r>
              <a:rPr lang="ru-RU" dirty="0" err="1">
                <a:solidFill>
                  <a:srgbClr val="008000"/>
                </a:solidFill>
              </a:rPr>
              <a:t>main</a:t>
            </a:r>
            <a:r>
              <a:rPr lang="ru-RU" dirty="0">
                <a:solidFill>
                  <a:srgbClr val="008000"/>
                </a:solidFill>
              </a:rPr>
              <a:t> (решение задачи  о размещении контейнеров) 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iomanip</a:t>
            </a:r>
            <a:r>
              <a:rPr lang="en-US" dirty="0">
                <a:solidFill>
                  <a:srgbClr val="A31515"/>
                </a:solidFill>
              </a:rPr>
              <a:t>&gt;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Boat.h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NN (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(v)/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))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MM 3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v[] =   {100,  200, 300,  400};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вес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c[] =   { 10, 15,  20, 25}; </a:t>
            </a:r>
            <a:r>
              <a:rPr lang="ru-RU" dirty="0">
                <a:solidFill>
                  <a:srgbClr val="008000"/>
                </a:solidFill>
              </a:rPr>
              <a:t>// доход 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minv</a:t>
            </a:r>
            <a:r>
              <a:rPr lang="ru-RU" dirty="0">
                <a:solidFill>
                  <a:prstClr val="black"/>
                </a:solidFill>
              </a:rPr>
              <a:t>[]  = {350,  250,  0};    </a:t>
            </a:r>
            <a:r>
              <a:rPr lang="ru-RU" dirty="0">
                <a:solidFill>
                  <a:srgbClr val="008000"/>
                </a:solidFill>
              </a:rPr>
              <a:t>// минимальный  вес 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maxv</a:t>
            </a:r>
            <a:r>
              <a:rPr lang="ru-RU" dirty="0">
                <a:solidFill>
                  <a:prstClr val="black"/>
                </a:solidFill>
              </a:rPr>
              <a:t>[]  = {750,  350,  750};    </a:t>
            </a:r>
            <a:r>
              <a:rPr lang="ru-RU" dirty="0">
                <a:solidFill>
                  <a:srgbClr val="008000"/>
                </a:solidFill>
              </a:rPr>
              <a:t>// максимальный вес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short</a:t>
            </a:r>
            <a:r>
              <a:rPr lang="en-US" dirty="0">
                <a:solidFill>
                  <a:prstClr val="black"/>
                </a:solidFill>
              </a:rPr>
              <a:t> r[MM];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cc = boat_</a:t>
            </a:r>
            <a:r>
              <a:rPr lang="be-BY" dirty="0">
                <a:solidFill>
                  <a:prstClr val="black"/>
                </a:solidFill>
              </a:rPr>
              <a:t>с( </a:t>
            </a:r>
          </a:p>
          <a:p>
            <a:r>
              <a:rPr lang="ru-RU" dirty="0">
                <a:solidFill>
                  <a:prstClr val="black"/>
                </a:solidFill>
              </a:rPr>
              <a:t>   MM,  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количество мест для контейнеров</a:t>
            </a:r>
          </a:p>
          <a:p>
            <a:r>
              <a:rPr lang="ru-RU" dirty="0">
                <a:solidFill>
                  <a:prstClr val="black"/>
                </a:solidFill>
              </a:rPr>
              <a:t>   </a:t>
            </a:r>
            <a:r>
              <a:rPr lang="ru-RU" dirty="0" err="1">
                <a:solidFill>
                  <a:prstClr val="black"/>
                </a:solidFill>
              </a:rPr>
              <a:t>minv</a:t>
            </a:r>
            <a:r>
              <a:rPr lang="ru-RU" dirty="0">
                <a:solidFill>
                  <a:prstClr val="black"/>
                </a:solidFill>
              </a:rPr>
              <a:t>,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максимальный вес контейнера на каждом  месте </a:t>
            </a:r>
          </a:p>
          <a:p>
            <a:r>
              <a:rPr lang="ru-RU" dirty="0">
                <a:solidFill>
                  <a:prstClr val="black"/>
                </a:solidFill>
              </a:rPr>
              <a:t>   </a:t>
            </a:r>
            <a:r>
              <a:rPr lang="ru-RU" dirty="0" err="1">
                <a:solidFill>
                  <a:prstClr val="black"/>
                </a:solidFill>
              </a:rPr>
              <a:t>maxv</a:t>
            </a:r>
            <a:r>
              <a:rPr lang="ru-RU" dirty="0">
                <a:solidFill>
                  <a:prstClr val="black"/>
                </a:solidFill>
              </a:rPr>
              <a:t>,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минимальный вес контейнера на каждом  месте  </a:t>
            </a:r>
          </a:p>
          <a:p>
            <a:r>
              <a:rPr lang="en-US" dirty="0">
                <a:solidFill>
                  <a:prstClr val="black"/>
                </a:solidFill>
              </a:rPr>
              <a:t>   NN,    </a:t>
            </a:r>
            <a:r>
              <a:rPr lang="en-US" dirty="0">
                <a:solidFill>
                  <a:srgbClr val="008000"/>
                </a:solidFill>
              </a:rPr>
              <a:t>// [in]  </a:t>
            </a:r>
            <a:r>
              <a:rPr lang="be-BY" dirty="0">
                <a:solidFill>
                  <a:srgbClr val="008000"/>
                </a:solidFill>
              </a:rPr>
              <a:t>всего контейнеров  </a:t>
            </a:r>
          </a:p>
          <a:p>
            <a:r>
              <a:rPr lang="ru-RU" dirty="0">
                <a:solidFill>
                  <a:prstClr val="black"/>
                </a:solidFill>
              </a:rPr>
              <a:t>   v,   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dirty="0">
                <a:solidFill>
                  <a:prstClr val="black"/>
                </a:solidFill>
              </a:rPr>
              <a:t>   c,   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доход от перевозки каждого контейнера   </a:t>
            </a:r>
          </a:p>
          <a:p>
            <a:r>
              <a:rPr lang="ru-RU" dirty="0">
                <a:solidFill>
                  <a:prstClr val="black"/>
                </a:solidFill>
              </a:rPr>
              <a:t>   r    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out</a:t>
            </a:r>
            <a:r>
              <a:rPr lang="ru-RU" dirty="0">
                <a:solidFill>
                  <a:srgbClr val="008000"/>
                </a:solidFill>
              </a:rPr>
              <a:t>] номера  выбранных контейнеров  </a:t>
            </a:r>
          </a:p>
          <a:p>
            <a:r>
              <a:rPr lang="be-BY" dirty="0">
                <a:solidFill>
                  <a:prstClr val="black"/>
                </a:solidFill>
              </a:rPr>
              <a:t>      );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178935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4868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cout</a:t>
            </a:r>
            <a:r>
              <a:rPr lang="ru-RU" sz="2000" dirty="0"/>
              <a:t>&lt;&lt;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endl</a:t>
            </a:r>
            <a:r>
              <a:rPr lang="ru-RU" sz="2000" dirty="0"/>
              <a:t>&lt;&lt;</a:t>
            </a:r>
            <a:r>
              <a:rPr lang="ru-RU" sz="2000" dirty="0">
                <a:solidFill>
                  <a:srgbClr val="A31515"/>
                </a:solidFill>
              </a:rPr>
              <a:t>"- Задача о размещении контейнеров на судне -"</a:t>
            </a:r>
            <a:r>
              <a:rPr lang="ru-RU" sz="2000" dirty="0">
                <a:solidFill>
                  <a:prstClr val="black"/>
                </a:solidFill>
              </a:rPr>
              <a:t>; 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общее количество контейнеров   : "</a:t>
            </a:r>
            <a:r>
              <a:rPr lang="ru-RU" sz="2000" dirty="0">
                <a:solidFill>
                  <a:prstClr val="black"/>
                </a:solidFill>
              </a:rPr>
              <a:t>&lt;&lt; NN;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количество мест для контейнеров  : "</a:t>
            </a:r>
            <a:r>
              <a:rPr lang="ru-RU" sz="2000" dirty="0">
                <a:solidFill>
                  <a:prstClr val="black"/>
                </a:solidFill>
              </a:rPr>
              <a:t>&lt;&lt; MM;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минимальный  вес контейнера  : "</a:t>
            </a:r>
            <a:r>
              <a:rPr lang="ru-RU" sz="2000" dirty="0">
                <a:solidFill>
                  <a:prstClr val="black"/>
                </a:solidFill>
              </a:rPr>
              <a:t>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MM; i++) std::cout&lt;&lt;std::setw(3)&lt;&lt;minv[i]&lt;&lt;</a:t>
            </a:r>
            <a:r>
              <a:rPr lang="nn-NO" sz="2000" dirty="0">
                <a:solidFill>
                  <a:srgbClr val="A31515"/>
                </a:solidFill>
              </a:rPr>
              <a:t>" "</a:t>
            </a:r>
            <a:r>
              <a:rPr lang="nn-NO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максимальный вес контейнера  : "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0; i &lt; MM; i++)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(3)&lt;&lt;</a:t>
            </a:r>
            <a:r>
              <a:rPr lang="en-US" sz="2000" dirty="0" err="1">
                <a:solidFill>
                  <a:prstClr val="black"/>
                </a:solidFill>
              </a:rPr>
              <a:t>maxv</a:t>
            </a:r>
            <a:r>
              <a:rPr lang="en-US" sz="2000" dirty="0">
                <a:solidFill>
                  <a:prstClr val="black"/>
                </a:solidFill>
              </a:rPr>
              <a:t>[i]&lt;&lt;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 </a:t>
            </a:r>
            <a:r>
              <a:rPr lang="be-BY" sz="2000" dirty="0">
                <a:solidFill>
                  <a:srgbClr val="A31515"/>
                </a:solidFill>
              </a:rPr>
              <a:t>вес контейнеров      : "</a:t>
            </a:r>
            <a:r>
              <a:rPr lang="be-BY" sz="2000" dirty="0">
                <a:solidFill>
                  <a:prstClr val="black"/>
                </a:solidFill>
              </a:rPr>
              <a:t>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NN; i++) std::cout&lt;&lt;std::setw(3)&lt;&lt;v[i]&lt;&lt;</a:t>
            </a:r>
            <a:r>
              <a:rPr lang="nn-NO" sz="2000" dirty="0">
                <a:solidFill>
                  <a:srgbClr val="A31515"/>
                </a:solidFill>
              </a:rPr>
              <a:t>" "</a:t>
            </a:r>
            <a:r>
              <a:rPr lang="nn-NO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доход от перевозки     : "</a:t>
            </a:r>
            <a:r>
              <a:rPr lang="ru-RU" sz="2000" dirty="0">
                <a:solidFill>
                  <a:prstClr val="black"/>
                </a:solidFill>
              </a:rPr>
              <a:t>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NN; i++) std::cout&lt;&lt;std::setw(3)&lt;&lt;c[i]&lt;&lt;</a:t>
            </a:r>
            <a:r>
              <a:rPr lang="nn-NO" sz="2000" dirty="0">
                <a:solidFill>
                  <a:srgbClr val="A31515"/>
                </a:solidFill>
              </a:rPr>
              <a:t>" "</a:t>
            </a:r>
            <a:r>
              <a:rPr lang="nn-NO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выбраны контейнеры (0,1,...,m-1) : "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MM; i++) std::cout&lt;&lt;r[i]&lt;&lt;</a:t>
            </a:r>
            <a:r>
              <a:rPr lang="nn-NO" sz="2000" dirty="0">
                <a:solidFill>
                  <a:srgbClr val="A31515"/>
                </a:solidFill>
              </a:rPr>
              <a:t>" "</a:t>
            </a:r>
            <a:r>
              <a:rPr lang="nn-NO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доход от перевозки     : "</a:t>
            </a:r>
            <a:r>
              <a:rPr lang="ru-RU" sz="2000" dirty="0">
                <a:solidFill>
                  <a:prstClr val="black"/>
                </a:solidFill>
              </a:rPr>
              <a:t> &lt;&lt; </a:t>
            </a:r>
            <a:r>
              <a:rPr lang="ru-RU" sz="2000" dirty="0" err="1">
                <a:solidFill>
                  <a:prstClr val="black"/>
                </a:solidFill>
              </a:rPr>
              <a:t>cc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system(</a:t>
            </a:r>
            <a:r>
              <a:rPr lang="en-US" sz="2000" dirty="0">
                <a:solidFill>
                  <a:srgbClr val="A31515"/>
                </a:solidFill>
              </a:rPr>
              <a:t>"pause"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993061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94794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006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928866"/>
              </p:ext>
            </p:extLst>
          </p:nvPr>
        </p:nvGraphicFramePr>
        <p:xfrm>
          <a:off x="1763688" y="-14033"/>
          <a:ext cx="4860032" cy="676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Visio" r:id="rId3" imgW="6740280" imgH="9923073" progId="Visio.Drawing.11">
                  <p:embed/>
                </p:oleObj>
              </mc:Choice>
              <mc:Fallback>
                <p:oleObj name="Visio" r:id="rId3" imgW="6740280" imgH="99230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-14033"/>
                        <a:ext cx="4860032" cy="676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596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8569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</a:rPr>
              <a:t>// -- </a:t>
            </a:r>
            <a:r>
              <a:rPr lang="ru-RU" sz="2000" dirty="0" err="1">
                <a:solidFill>
                  <a:srgbClr val="008000"/>
                </a:solidFill>
              </a:rPr>
              <a:t>main</a:t>
            </a:r>
            <a:r>
              <a:rPr lang="ru-RU" sz="2000" dirty="0">
                <a:solidFill>
                  <a:srgbClr val="008000"/>
                </a:solidFill>
              </a:rPr>
              <a:t> (решение задачи  о размещении контейнеров)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time.h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Auxil.h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Boat.h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SPACE(n)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(n)&lt;&lt;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NN 9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v[NN+1], c[NN+1], minv[NN+1], maxv[NN+1];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r[NN];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::start();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&lt;= NN; i++)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v[i] =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iget</a:t>
            </a:r>
            <a:r>
              <a:rPr lang="en-US" sz="2000" dirty="0">
                <a:solidFill>
                  <a:prstClr val="black"/>
                </a:solidFill>
              </a:rPr>
              <a:t>(50,500); c[i] =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iget</a:t>
            </a:r>
            <a:r>
              <a:rPr lang="en-US" sz="2000" dirty="0">
                <a:solidFill>
                  <a:prstClr val="black"/>
                </a:solidFill>
              </a:rPr>
              <a:t>(10,30);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minv</a:t>
            </a:r>
            <a:r>
              <a:rPr lang="en-US" sz="2000" dirty="0">
                <a:solidFill>
                  <a:prstClr val="black"/>
                </a:solidFill>
              </a:rPr>
              <a:t>[i] =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iget</a:t>
            </a:r>
            <a:r>
              <a:rPr lang="en-US" sz="2000" dirty="0">
                <a:solidFill>
                  <a:prstClr val="black"/>
                </a:solidFill>
              </a:rPr>
              <a:t>(50,300); </a:t>
            </a:r>
            <a:r>
              <a:rPr lang="en-US" sz="2000" dirty="0" err="1">
                <a:solidFill>
                  <a:prstClr val="black"/>
                </a:solidFill>
              </a:rPr>
              <a:t>maxv</a:t>
            </a:r>
            <a:r>
              <a:rPr lang="en-US" sz="2000" dirty="0">
                <a:solidFill>
                  <a:prstClr val="black"/>
                </a:solidFill>
              </a:rPr>
              <a:t>[i] =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iget</a:t>
            </a:r>
            <a:r>
              <a:rPr lang="en-US" sz="2000" dirty="0">
                <a:solidFill>
                  <a:prstClr val="black"/>
                </a:solidFill>
              </a:rPr>
              <a:t>(250,750);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304039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5374" y="117693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Задача о размещении контейнеров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"-- </a:t>
            </a:r>
            <a:r>
              <a:rPr lang="be-BY" sz="2400" dirty="0">
                <a:solidFill>
                  <a:srgbClr val="A31515"/>
                </a:solidFill>
              </a:rPr>
              <a:t>всего контейнеров: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>
                <a:solidFill>
                  <a:prstClr val="black"/>
                </a:solidFill>
              </a:rPr>
              <a:t>NN;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  </a:t>
            </a:r>
            <a:r>
              <a:rPr lang="be-BY" sz="2400" dirty="0">
                <a:solidFill>
                  <a:srgbClr val="A31515"/>
                </a:solidFill>
              </a:rPr>
              <a:t>мест     вычисления  "</a:t>
            </a:r>
            <a:r>
              <a:rPr lang="be-BY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4; i &lt; NN;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boat_с(i, minv,  maxv, NN,  v,  c, r);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&lt;&lt;SPACE(7)&lt;&lt;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&lt;&lt;SPACE(15)&lt;&lt;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(6)&lt;&lt;(t2-t1);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183305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7-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6"/>
          <a:stretch/>
        </p:blipFill>
        <p:spPr bwMode="auto">
          <a:xfrm>
            <a:off x="11156" y="1093304"/>
            <a:ext cx="9132844" cy="4279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463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10669184" cy="558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03648" y="6093296"/>
            <a:ext cx="2304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Сложность 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94827"/>
              </p:ext>
            </p:extLst>
          </p:nvPr>
        </p:nvGraphicFramePr>
        <p:xfrm>
          <a:off x="3563888" y="6020824"/>
          <a:ext cx="1267207" cy="668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Формула" r:id="rId4" imgW="520474" imgH="279279" progId="Equation.3">
                  <p:embed/>
                </p:oleObj>
              </mc:Choice>
              <mc:Fallback>
                <p:oleObj name="Формула" r:id="rId4" imgW="520474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6020824"/>
                        <a:ext cx="1267207" cy="668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823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3" y="0"/>
            <a:ext cx="79928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-конечная звезда 4"/>
          <p:cNvSpPr/>
          <p:nvPr/>
        </p:nvSpPr>
        <p:spPr>
          <a:xfrm>
            <a:off x="8028384" y="1916832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6" name="4-конечная звезда 5"/>
          <p:cNvSpPr/>
          <p:nvPr/>
        </p:nvSpPr>
        <p:spPr>
          <a:xfrm>
            <a:off x="8028384" y="2636912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7" name="4-конечная звезда 6"/>
          <p:cNvSpPr/>
          <p:nvPr/>
        </p:nvSpPr>
        <p:spPr>
          <a:xfrm>
            <a:off x="8028384" y="2996952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8" name="4-конечная звезда 7"/>
          <p:cNvSpPr/>
          <p:nvPr/>
        </p:nvSpPr>
        <p:spPr>
          <a:xfrm>
            <a:off x="8028384" y="4149080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9" name="4-конечная звезда 8"/>
          <p:cNvSpPr/>
          <p:nvPr/>
        </p:nvSpPr>
        <p:spPr>
          <a:xfrm>
            <a:off x="8028384" y="4509120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0" name="4-конечная звезда 9"/>
          <p:cNvSpPr/>
          <p:nvPr/>
        </p:nvSpPr>
        <p:spPr>
          <a:xfrm>
            <a:off x="8028384" y="5229200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44178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694896"/>
              </p:ext>
            </p:extLst>
          </p:nvPr>
        </p:nvGraphicFramePr>
        <p:xfrm>
          <a:off x="755575" y="692696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Формула" r:id="rId3" imgW="723586" imgH="279279" progId="Equation.3">
                  <p:embed/>
                </p:oleObj>
              </mc:Choice>
              <mc:Fallback>
                <p:oleObj name="Формула" r:id="rId3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692696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316261"/>
              </p:ext>
            </p:extLst>
          </p:nvPr>
        </p:nvGraphicFramePr>
        <p:xfrm>
          <a:off x="755576" y="1484784"/>
          <a:ext cx="172074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Формула" r:id="rId5" imgW="736600" imgH="279400" progId="Equation.3">
                  <p:embed/>
                </p:oleObj>
              </mc:Choice>
              <mc:Fallback>
                <p:oleObj name="Формула" r:id="rId5" imgW="736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84784"/>
                        <a:ext cx="172074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362909"/>
              </p:ext>
            </p:extLst>
          </p:nvPr>
        </p:nvGraphicFramePr>
        <p:xfrm>
          <a:off x="755576" y="2276872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Формула" r:id="rId7" imgW="723586" imgH="279279" progId="Equation.3">
                  <p:embed/>
                </p:oleObj>
              </mc:Choice>
              <mc:Fallback>
                <p:oleObj name="Формула" r:id="rId7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76872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295743"/>
              </p:ext>
            </p:extLst>
          </p:nvPr>
        </p:nvGraphicFramePr>
        <p:xfrm>
          <a:off x="755576" y="3068960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Формула" r:id="rId9" imgW="710891" imgH="279279" progId="Equation.3">
                  <p:embed/>
                </p:oleObj>
              </mc:Choice>
              <mc:Fallback>
                <p:oleObj name="Формула" r:id="rId9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068960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55369"/>
              </p:ext>
            </p:extLst>
          </p:nvPr>
        </p:nvGraphicFramePr>
        <p:xfrm>
          <a:off x="755576" y="3789040"/>
          <a:ext cx="1656184" cy="65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Формула" r:id="rId11" imgW="698500" imgH="279400" progId="Equation.3">
                  <p:embed/>
                </p:oleObj>
              </mc:Choice>
              <mc:Fallback>
                <p:oleObj name="Формула" r:id="rId11" imgW="698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89040"/>
                        <a:ext cx="1656184" cy="657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166433"/>
              </p:ext>
            </p:extLst>
          </p:nvPr>
        </p:nvGraphicFramePr>
        <p:xfrm>
          <a:off x="755576" y="4581128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Формула" r:id="rId13" imgW="710891" imgH="279279" progId="Equation.3">
                  <p:embed/>
                </p:oleObj>
              </mc:Choice>
              <mc:Fallback>
                <p:oleObj name="Формула" r:id="rId13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81128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183589"/>
              </p:ext>
            </p:extLst>
          </p:nvPr>
        </p:nvGraphicFramePr>
        <p:xfrm>
          <a:off x="3707903" y="692696"/>
          <a:ext cx="1705925" cy="65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Формула" r:id="rId15" imgW="723586" imgH="279279" progId="Equation.3">
                  <p:embed/>
                </p:oleObj>
              </mc:Choice>
              <mc:Fallback>
                <p:oleObj name="Формула" r:id="rId15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3" y="692696"/>
                        <a:ext cx="1705925" cy="650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560261"/>
              </p:ext>
            </p:extLst>
          </p:nvPr>
        </p:nvGraphicFramePr>
        <p:xfrm>
          <a:off x="3707904" y="1484784"/>
          <a:ext cx="1706649" cy="64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Формула" r:id="rId17" imgW="736600" imgH="279400" progId="Equation.3">
                  <p:embed/>
                </p:oleObj>
              </mc:Choice>
              <mc:Fallback>
                <p:oleObj name="Формула" r:id="rId17" imgW="736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84784"/>
                        <a:ext cx="1706649" cy="642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117571"/>
              </p:ext>
            </p:extLst>
          </p:nvPr>
        </p:nvGraphicFramePr>
        <p:xfrm>
          <a:off x="3737700" y="2276872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Формула" r:id="rId19" imgW="723586" imgH="279279" progId="Equation.3">
                  <p:embed/>
                </p:oleObj>
              </mc:Choice>
              <mc:Fallback>
                <p:oleObj name="Формула" r:id="rId19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700" y="2276872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944145"/>
              </p:ext>
            </p:extLst>
          </p:nvPr>
        </p:nvGraphicFramePr>
        <p:xfrm>
          <a:off x="3760047" y="3068960"/>
          <a:ext cx="167604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Формула" r:id="rId21" imgW="710891" imgH="279279" progId="Equation.3">
                  <p:embed/>
                </p:oleObj>
              </mc:Choice>
              <mc:Fallback>
                <p:oleObj name="Формула" r:id="rId21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047" y="3068960"/>
                        <a:ext cx="1676049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1423"/>
              </p:ext>
            </p:extLst>
          </p:nvPr>
        </p:nvGraphicFramePr>
        <p:xfrm>
          <a:off x="3779912" y="3789040"/>
          <a:ext cx="163135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Формула" r:id="rId23" imgW="698500" imgH="279400" progId="Equation.3">
                  <p:embed/>
                </p:oleObj>
              </mc:Choice>
              <mc:Fallback>
                <p:oleObj name="Формула" r:id="rId23" imgW="698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789040"/>
                        <a:ext cx="163135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60012"/>
              </p:ext>
            </p:extLst>
          </p:nvPr>
        </p:nvGraphicFramePr>
        <p:xfrm>
          <a:off x="3836796" y="4581128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Формула" r:id="rId25" imgW="710891" imgH="279279" progId="Equation.3">
                  <p:embed/>
                </p:oleObj>
              </mc:Choice>
              <mc:Fallback>
                <p:oleObj name="Формула" r:id="rId25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796" y="4581128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013608"/>
              </p:ext>
            </p:extLst>
          </p:nvPr>
        </p:nvGraphicFramePr>
        <p:xfrm>
          <a:off x="179512" y="5445224"/>
          <a:ext cx="337040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Формула" r:id="rId27" imgW="2133600" imgH="635000" progId="Equation.3">
                  <p:embed/>
                </p:oleObj>
              </mc:Choice>
              <mc:Fallback>
                <p:oleObj name="Формула" r:id="rId27" imgW="21336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45224"/>
                        <a:ext cx="337040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92969"/>
              </p:ext>
            </p:extLst>
          </p:nvPr>
        </p:nvGraphicFramePr>
        <p:xfrm>
          <a:off x="4067944" y="5733256"/>
          <a:ext cx="122726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Формула" r:id="rId29" imgW="532937" imgH="215713" progId="Equation.3">
                  <p:embed/>
                </p:oleObj>
              </mc:Choice>
              <mc:Fallback>
                <p:oleObj name="Формула" r:id="rId29" imgW="532937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733256"/>
                        <a:ext cx="1227267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466721"/>
              </p:ext>
            </p:extLst>
          </p:nvPr>
        </p:nvGraphicFramePr>
        <p:xfrm>
          <a:off x="6049963" y="5583238"/>
          <a:ext cx="270351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Формула" r:id="rId31" imgW="1790640" imgH="482400" progId="Equation.3">
                  <p:embed/>
                </p:oleObj>
              </mc:Choice>
              <mc:Fallback>
                <p:oleObj name="Формула" r:id="rId31" imgW="179064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5583238"/>
                        <a:ext cx="2703512" cy="731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0" y="1095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0" y="1771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0" y="2343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83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Combi.h</a:t>
            </a:r>
            <a:r>
              <a:rPr lang="en-US" dirty="0">
                <a:solidFill>
                  <a:srgbClr val="008000"/>
                </a:solidFill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</a:rPr>
              <a:t>#pragma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once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namespace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combi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be-BY" dirty="0" smtClean="0">
                <a:solidFill>
                  <a:prstClr val="black"/>
                </a:solidFill>
              </a:rPr>
              <a:t>{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ru-RU" dirty="0" err="1">
                <a:solidFill>
                  <a:srgbClr val="0000FF"/>
                </a:solidFill>
              </a:rPr>
              <a:t>struct</a:t>
            </a:r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prstClr val="black"/>
                </a:solidFill>
              </a:rPr>
              <a:t>xcombination</a:t>
            </a:r>
            <a:r>
              <a:rPr lang="ru-RU" dirty="0">
                <a:solidFill>
                  <a:prstClr val="black"/>
                </a:solidFill>
              </a:rPr>
              <a:t>           </a:t>
            </a:r>
            <a:r>
              <a:rPr lang="ru-RU" dirty="0">
                <a:solidFill>
                  <a:srgbClr val="008000"/>
                </a:solidFill>
              </a:rPr>
              <a:t>// генератор  </a:t>
            </a:r>
            <a:r>
              <a:rPr lang="ru-RU" dirty="0" smtClean="0">
                <a:solidFill>
                  <a:srgbClr val="008000"/>
                </a:solidFill>
              </a:rPr>
              <a:t>сочетаний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be-BY" dirty="0">
                <a:solidFill>
                  <a:prstClr val="black"/>
                </a:solidFill>
              </a:rPr>
              <a:t>  </a:t>
            </a:r>
            <a:r>
              <a:rPr lang="be-BY" dirty="0" smtClean="0">
                <a:solidFill>
                  <a:prstClr val="black"/>
                </a:solidFill>
              </a:rPr>
              <a:t>{</a:t>
            </a:r>
            <a:r>
              <a:rPr lang="en-US" dirty="0" smtClean="0">
                <a:solidFill>
                  <a:prstClr val="black"/>
                </a:solidFill>
              </a:rPr>
              <a:t>……………………..}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prstClr val="black"/>
                </a:solidFill>
              </a:rPr>
              <a:t>  permutation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генератор   перестановок     </a:t>
            </a:r>
          </a:p>
          <a:p>
            <a:r>
              <a:rPr lang="be-BY" dirty="0">
                <a:solidFill>
                  <a:prstClr val="black"/>
                </a:solidFill>
              </a:rPr>
              <a:t>  </a:t>
            </a:r>
            <a:r>
              <a:rPr lang="be-BY" dirty="0" smtClean="0">
                <a:solidFill>
                  <a:prstClr val="black"/>
                </a:solidFill>
              </a:rPr>
              <a:t>{</a:t>
            </a:r>
            <a:r>
              <a:rPr lang="en-US" dirty="0" smtClean="0">
                <a:solidFill>
                  <a:prstClr val="black"/>
                </a:solidFill>
              </a:rPr>
              <a:t>………………………}</a:t>
            </a:r>
          </a:p>
          <a:p>
            <a:r>
              <a:rPr lang="en-US" dirty="0" smtClean="0"/>
              <a:t>  </a:t>
            </a:r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accomodation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генератор размещений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 n,      </a:t>
            </a:r>
            <a:r>
              <a:rPr lang="ru-RU" dirty="0">
                <a:solidFill>
                  <a:srgbClr val="008000"/>
                </a:solidFill>
              </a:rPr>
              <a:t>// количество элементов исходного множества  </a:t>
            </a:r>
          </a:p>
          <a:p>
            <a:r>
              <a:rPr lang="ru-RU" dirty="0">
                <a:solidFill>
                  <a:prstClr val="black"/>
                </a:solidFill>
              </a:rPr>
              <a:t>         m,      </a:t>
            </a:r>
            <a:r>
              <a:rPr lang="ru-RU" dirty="0">
                <a:solidFill>
                  <a:srgbClr val="008000"/>
                </a:solidFill>
              </a:rPr>
              <a:t>// количество элементов в размещении </a:t>
            </a:r>
          </a:p>
          <a:p>
            <a:r>
              <a:rPr lang="ru-RU" dirty="0">
                <a:solidFill>
                  <a:prstClr val="black"/>
                </a:solidFill>
              </a:rPr>
              <a:t>     *</a:t>
            </a:r>
            <a:r>
              <a:rPr lang="ru-RU" dirty="0" err="1">
                <a:solidFill>
                  <a:prstClr val="black"/>
                </a:solidFill>
              </a:rPr>
              <a:t>sset</a:t>
            </a:r>
            <a:r>
              <a:rPr lang="ru-RU" dirty="0">
                <a:solidFill>
                  <a:prstClr val="black"/>
                </a:solidFill>
              </a:rPr>
              <a:t>;      </a:t>
            </a:r>
            <a:r>
              <a:rPr lang="ru-RU" dirty="0">
                <a:solidFill>
                  <a:srgbClr val="008000"/>
                </a:solidFill>
              </a:rPr>
              <a:t>// массив </a:t>
            </a:r>
            <a:r>
              <a:rPr lang="ru-RU" dirty="0" err="1">
                <a:solidFill>
                  <a:srgbClr val="008000"/>
                </a:solidFill>
              </a:rPr>
              <a:t>индесов</a:t>
            </a:r>
            <a:r>
              <a:rPr lang="ru-RU" dirty="0">
                <a:solidFill>
                  <a:srgbClr val="008000"/>
                </a:solidFill>
              </a:rPr>
              <a:t> текущего размещения 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prstClr val="black"/>
                </a:solidFill>
              </a:rPr>
              <a:t>xcombination</a:t>
            </a:r>
            <a:r>
              <a:rPr lang="ru-RU" dirty="0">
                <a:solidFill>
                  <a:prstClr val="black"/>
                </a:solidFill>
              </a:rPr>
              <a:t>  *</a:t>
            </a:r>
            <a:r>
              <a:rPr lang="ru-RU" dirty="0" err="1">
                <a:solidFill>
                  <a:prstClr val="black"/>
                </a:solidFill>
              </a:rPr>
              <a:t>cgen</a:t>
            </a:r>
            <a:r>
              <a:rPr lang="ru-RU" dirty="0">
                <a:solidFill>
                  <a:prstClr val="black"/>
                </a:solidFill>
              </a:rPr>
              <a:t>;   </a:t>
            </a:r>
            <a:r>
              <a:rPr lang="ru-RU" dirty="0">
                <a:solidFill>
                  <a:srgbClr val="008000"/>
                </a:solidFill>
              </a:rPr>
              <a:t>// указатель на генератор сочетаний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prstClr val="black"/>
                </a:solidFill>
              </a:rPr>
              <a:t>permutation</a:t>
            </a:r>
            <a:r>
              <a:rPr lang="ru-RU" dirty="0">
                <a:solidFill>
                  <a:prstClr val="black"/>
                </a:solidFill>
              </a:rPr>
              <a:t> *</a:t>
            </a:r>
            <a:r>
              <a:rPr lang="ru-RU" dirty="0" err="1">
                <a:solidFill>
                  <a:prstClr val="black"/>
                </a:solidFill>
              </a:rPr>
              <a:t>pgen</a:t>
            </a:r>
            <a:r>
              <a:rPr lang="ru-RU" dirty="0">
                <a:solidFill>
                  <a:prstClr val="black"/>
                </a:solidFill>
              </a:rPr>
              <a:t>;   </a:t>
            </a:r>
            <a:r>
              <a:rPr lang="ru-RU" dirty="0">
                <a:solidFill>
                  <a:srgbClr val="008000"/>
                </a:solidFill>
              </a:rPr>
              <a:t>// указатель на генератор перестановок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accomodation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short</a:t>
            </a:r>
            <a:r>
              <a:rPr lang="en-US" dirty="0">
                <a:solidFill>
                  <a:prstClr val="black"/>
                </a:solidFill>
              </a:rPr>
              <a:t> n = 1, </a:t>
            </a:r>
            <a:r>
              <a:rPr lang="en-US" dirty="0">
                <a:solidFill>
                  <a:srgbClr val="0000FF"/>
                </a:solidFill>
              </a:rPr>
              <a:t>short</a:t>
            </a:r>
            <a:r>
              <a:rPr lang="en-US" dirty="0">
                <a:solidFill>
                  <a:prstClr val="black"/>
                </a:solidFill>
              </a:rPr>
              <a:t> m = 1);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конструктор</a:t>
            </a:r>
            <a:r>
              <a:rPr lang="en-US" dirty="0">
                <a:solidFill>
                  <a:srgbClr val="008000"/>
                </a:solidFill>
              </a:rPr>
              <a:t> 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void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reset</a:t>
            </a:r>
            <a:r>
              <a:rPr lang="ru-RU" dirty="0">
                <a:solidFill>
                  <a:prstClr val="black"/>
                </a:solidFill>
              </a:rPr>
              <a:t>();     </a:t>
            </a:r>
            <a:r>
              <a:rPr lang="ru-RU" dirty="0">
                <a:solidFill>
                  <a:srgbClr val="008000"/>
                </a:solidFill>
              </a:rPr>
              <a:t>// сбросить генератор, начать сначала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getfirst</a:t>
            </a:r>
            <a:r>
              <a:rPr lang="ru-RU" dirty="0">
                <a:solidFill>
                  <a:prstClr val="black"/>
                </a:solidFill>
              </a:rPr>
              <a:t>();     </a:t>
            </a:r>
            <a:r>
              <a:rPr lang="ru-RU" dirty="0">
                <a:solidFill>
                  <a:srgbClr val="008000"/>
                </a:solidFill>
              </a:rPr>
              <a:t>// сформировать первый массив индексов  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getnext</a:t>
            </a:r>
            <a:r>
              <a:rPr lang="ru-RU" dirty="0">
                <a:solidFill>
                  <a:prstClr val="black"/>
                </a:solidFill>
              </a:rPr>
              <a:t>();      </a:t>
            </a:r>
            <a:r>
              <a:rPr lang="ru-RU" dirty="0">
                <a:solidFill>
                  <a:srgbClr val="008000"/>
                </a:solidFill>
              </a:rPr>
              <a:t>// сформировать следующий массив индексов 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ntx</a:t>
            </a:r>
            <a:r>
              <a:rPr lang="ru-RU" dirty="0">
                <a:solidFill>
                  <a:prstClr val="black"/>
                </a:solidFill>
              </a:rPr>
              <a:t>(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i);   </a:t>
            </a:r>
            <a:r>
              <a:rPr lang="ru-RU" dirty="0">
                <a:solidFill>
                  <a:srgbClr val="008000"/>
                </a:solidFill>
              </a:rPr>
              <a:t>// получить i-й элемент массива индексов 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unsigned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__int64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na</a:t>
            </a:r>
            <a:r>
              <a:rPr lang="en-US" dirty="0">
                <a:solidFill>
                  <a:prstClr val="black"/>
                </a:solidFill>
              </a:rPr>
              <a:t>;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номер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размещения</a:t>
            </a:r>
            <a:r>
              <a:rPr lang="en-US" dirty="0">
                <a:solidFill>
                  <a:srgbClr val="008000"/>
                </a:solidFill>
              </a:rPr>
              <a:t> 0, ..., count()-1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unsigned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rgbClr val="0000FF"/>
                </a:solidFill>
              </a:rPr>
              <a:t>__int64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count</a:t>
            </a:r>
            <a:r>
              <a:rPr lang="ru-RU" dirty="0">
                <a:solidFill>
                  <a:prstClr val="black"/>
                </a:solidFill>
              </a:rPr>
              <a:t>()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;  </a:t>
            </a:r>
            <a:r>
              <a:rPr lang="ru-RU" dirty="0">
                <a:solidFill>
                  <a:srgbClr val="008000"/>
                </a:solidFill>
              </a:rPr>
              <a:t>// общее количество размещений </a:t>
            </a:r>
          </a:p>
          <a:p>
            <a:r>
              <a:rPr lang="be-BY" dirty="0">
                <a:solidFill>
                  <a:prstClr val="black"/>
                </a:solidFill>
              </a:rPr>
              <a:t>  </a:t>
            </a:r>
            <a:r>
              <a:rPr lang="be-BY" dirty="0" smtClean="0">
                <a:solidFill>
                  <a:prstClr val="black"/>
                </a:solidFill>
              </a:rPr>
              <a:t>};</a:t>
            </a:r>
            <a:endParaRPr lang="be-BY" dirty="0">
              <a:solidFill>
                <a:prstClr val="black"/>
              </a:solidFill>
            </a:endParaRP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000889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7129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</a:rPr>
              <a:t>Combi.ccp</a:t>
            </a:r>
            <a:r>
              <a:rPr lang="en-US" sz="2000" dirty="0" smtClean="0">
                <a:solidFill>
                  <a:srgbClr val="008000"/>
                </a:solidFill>
              </a:rPr>
              <a:t> 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#</a:t>
            </a:r>
            <a:r>
              <a:rPr lang="en-US" sz="2000" dirty="0">
                <a:solidFill>
                  <a:srgbClr val="0000FF"/>
                </a:solidFill>
              </a:rPr>
              <a:t>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NINF  ((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)0x8000)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be-BY" sz="2000" dirty="0">
                <a:solidFill>
                  <a:prstClr val="black"/>
                </a:solidFill>
              </a:rPr>
              <a:t>	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n,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 = m;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cgen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n,m</a:t>
            </a:r>
            <a:r>
              <a:rPr lang="en-US" sz="20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pgen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permutation(m);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[m];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014135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3244" y="188640"/>
            <a:ext cx="87129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::reset()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na</a:t>
            </a:r>
            <a:r>
              <a:rPr lang="en-US" sz="24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cgen</a:t>
            </a:r>
            <a:r>
              <a:rPr lang="en-US" sz="2400" dirty="0">
                <a:solidFill>
                  <a:prstClr val="black"/>
                </a:solidFill>
              </a:rPr>
              <a:t>-&gt;reset();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pgen</a:t>
            </a:r>
            <a:r>
              <a:rPr lang="en-US" sz="2400" dirty="0">
                <a:solidFill>
                  <a:prstClr val="black"/>
                </a:solidFill>
              </a:rPr>
              <a:t>-&gt;reset();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cgen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getfirst</a:t>
            </a:r>
            <a:r>
              <a:rPr lang="en-US" sz="2400" dirty="0">
                <a:solidFill>
                  <a:prstClr val="black"/>
                </a:solidFill>
              </a:rPr>
              <a:t>();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getfirst</a:t>
            </a:r>
            <a:r>
              <a:rPr lang="en-US" sz="2400" dirty="0">
                <a:solidFill>
                  <a:prstClr val="black"/>
                </a:solidFill>
              </a:rPr>
              <a:t>()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&gt;=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-&gt;m)?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-&gt;m:-1;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&gt; 0)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{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&lt;= </a:t>
            </a:r>
            <a:r>
              <a:rPr lang="nn-NO" sz="2400" dirty="0">
                <a:solidFill>
                  <a:srgbClr val="0000FF"/>
                </a:solidFill>
              </a:rPr>
              <a:t>this</a:t>
            </a:r>
            <a:r>
              <a:rPr lang="nn-NO" sz="2400" dirty="0">
                <a:solidFill>
                  <a:prstClr val="black"/>
                </a:solidFill>
              </a:rPr>
              <a:t>-&gt;m; i++)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 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cgen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pgen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ntx</a:t>
            </a:r>
            <a:r>
              <a:rPr lang="en-US" sz="2400" dirty="0">
                <a:solidFill>
                  <a:prstClr val="black"/>
                </a:solidFill>
              </a:rPr>
              <a:t>(i)];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4287160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1289" y="116632"/>
            <a:ext cx="892899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getnext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na</a:t>
            </a:r>
            <a:r>
              <a:rPr lang="en-US" sz="2000" dirty="0">
                <a:solidFill>
                  <a:prstClr val="black"/>
                </a:solidFill>
              </a:rPr>
              <a:t>++;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pgen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getnext</a:t>
            </a:r>
            <a:r>
              <a:rPr lang="en-US" sz="2000" dirty="0">
                <a:solidFill>
                  <a:prstClr val="black"/>
                </a:solidFill>
              </a:rPr>
              <a:t>())&gt; 0)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((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cgen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getnext</a:t>
            </a:r>
            <a:r>
              <a:rPr lang="en-US" sz="2000" dirty="0">
                <a:solidFill>
                  <a:prstClr val="black"/>
                </a:solidFill>
              </a:rPr>
              <a:t>())&gt; 0)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{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pgen</a:t>
            </a:r>
            <a:r>
              <a:rPr lang="en-US" sz="2000" dirty="0">
                <a:solidFill>
                  <a:prstClr val="black"/>
                </a:solidFill>
              </a:rPr>
              <a:t>-&gt;reset(); 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();};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i)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[i];  };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fact(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x){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(x == 0)?1:(x*fact(x-1));}; 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::count()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-&gt;m)?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-&gt;n)/fact(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-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-&gt;m):0;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</a:t>
            </a:r>
            <a:r>
              <a:rPr lang="be-BY" sz="2000" dirty="0" smtClean="0">
                <a:solidFill>
                  <a:prstClr val="black"/>
                </a:solidFill>
              </a:rPr>
              <a:t>};</a:t>
            </a:r>
            <a:endParaRPr lang="en-US" sz="2000" dirty="0" smtClean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</a:rPr>
              <a:t>// а также все данные .</a:t>
            </a:r>
            <a:r>
              <a:rPr lang="ru-RU" sz="2000" dirty="0" err="1" smtClean="0">
                <a:solidFill>
                  <a:schemeClr val="accent3">
                    <a:lumMod val="50000"/>
                  </a:schemeClr>
                </a:solidFill>
              </a:rPr>
              <a:t>сср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</a:rPr>
              <a:t> файлов для генераторов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xcombination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</a:rPr>
              <a:t> и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permutation</a:t>
            </a:r>
            <a:endParaRPr lang="be-BY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87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88640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--- main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 (</a:t>
            </a:r>
            <a:r>
              <a:rPr lang="en-US" sz="2000" dirty="0" err="1">
                <a:solidFill>
                  <a:srgbClr val="0000FF"/>
                </a:solidFill>
              </a:rPr>
              <a:t>sizeof</a:t>
            </a:r>
            <a:r>
              <a:rPr lang="en-US" sz="2000" dirty="0">
                <a:solidFill>
                  <a:prstClr val="black"/>
                </a:solidFill>
              </a:rPr>
              <a:t>(AA)/2)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M 3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>
                <a:solidFill>
                  <a:srgbClr val="0000FF"/>
                </a:solidFill>
              </a:rPr>
              <a:t>char</a:t>
            </a:r>
            <a:r>
              <a:rPr lang="pt-BR" sz="2000" dirty="0">
                <a:solidFill>
                  <a:prstClr val="black"/>
                </a:solidFill>
              </a:rPr>
              <a:t>  AA[][2]= {</a:t>
            </a:r>
            <a:r>
              <a:rPr lang="pt-BR" sz="2000" dirty="0">
                <a:solidFill>
                  <a:srgbClr val="A31515"/>
                </a:solidFill>
              </a:rPr>
              <a:t>"A"</a:t>
            </a:r>
            <a:r>
              <a:rPr lang="pt-BR" sz="2000" dirty="0">
                <a:solidFill>
                  <a:prstClr val="black"/>
                </a:solidFill>
              </a:rPr>
              <a:t>, </a:t>
            </a:r>
            <a:r>
              <a:rPr lang="pt-BR" sz="2000" dirty="0">
                <a:solidFill>
                  <a:srgbClr val="A31515"/>
                </a:solidFill>
              </a:rPr>
              <a:t>"B"</a:t>
            </a:r>
            <a:r>
              <a:rPr lang="pt-BR" sz="2000" dirty="0">
                <a:solidFill>
                  <a:prstClr val="black"/>
                </a:solidFill>
              </a:rPr>
              <a:t>, </a:t>
            </a:r>
            <a:r>
              <a:rPr lang="pt-BR" sz="2000" dirty="0">
                <a:solidFill>
                  <a:srgbClr val="A31515"/>
                </a:solidFill>
              </a:rPr>
              <a:t>"C"</a:t>
            </a:r>
            <a:r>
              <a:rPr lang="pt-BR" sz="2000" dirty="0">
                <a:solidFill>
                  <a:prstClr val="black"/>
                </a:solidFill>
              </a:rPr>
              <a:t>, </a:t>
            </a:r>
            <a:r>
              <a:rPr lang="pt-BR" sz="2000" dirty="0">
                <a:solidFill>
                  <a:srgbClr val="A31515"/>
                </a:solidFill>
              </a:rPr>
              <a:t>"D"</a:t>
            </a:r>
            <a:r>
              <a:rPr lang="pt-BR" sz="20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 --- Генератор размещений ---"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"{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N; i++) 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&lt;&lt;AA[i]&lt;&lt;((i&lt; N-1)?</a:t>
            </a:r>
            <a:r>
              <a:rPr lang="en-US" sz="2000" dirty="0">
                <a:solidFill>
                  <a:srgbClr val="A31515"/>
                </a:solidFill>
              </a:rPr>
              <a:t>", "</a:t>
            </a: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"}"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427149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188</TotalTime>
  <Words>1944</Words>
  <Application>Microsoft Office PowerPoint</Application>
  <PresentationFormat>Экран (4:3)</PresentationFormat>
  <Paragraphs>254</Paragraphs>
  <Slides>23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Воздушный поток</vt:lpstr>
      <vt:lpstr>Visio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23</cp:revision>
  <dcterms:created xsi:type="dcterms:W3CDTF">2010-12-02T13:55:43Z</dcterms:created>
  <dcterms:modified xsi:type="dcterms:W3CDTF">2013-02-15T08:35:49Z</dcterms:modified>
</cp:coreProperties>
</file>