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02.03.17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Рекурсивный алгоритм – это алгоритм, решающий задачу путем сведения ее к решению одной или нескольких таких же задач, но в сокращенном их варианте. </a:t>
            </a:r>
            <a:endParaRPr lang="be-BY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07707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Рекурсивная функция – это функция, которая вызывает саму себя.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046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834286" y="192612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834286" y="230477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67411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834286" y="30434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834286" y="34127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834286" y="378702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15636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834286" y="45256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834286" y="48950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834286" y="526928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563861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834286" y="60079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834286" y="637727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770021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409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</a:t>
            </a:r>
            <a:r>
              <a:rPr lang="es-ES" sz="1600" dirty="0" smtClean="0">
                <a:solidFill>
                  <a:srgbClr val="008000"/>
                </a:solidFill>
              </a:rPr>
              <a:t>y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 smtClean="0">
                <a:solidFill>
                  <a:prstClr val="black"/>
                </a:solidFill>
              </a:rPr>
              <a:t>)</a:t>
            </a:r>
            <a:endParaRPr lang="be-BY" sz="1600" dirty="0">
              <a:solidFill>
                <a:prstClr val="black"/>
              </a:solidFill>
            </a:endParaRP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</a:t>
            </a:r>
            <a:r>
              <a:rPr lang="es-ES" sz="1600" dirty="0" smtClean="0">
                <a:solidFill>
                  <a:prstClr val="black"/>
                </a:solidFill>
              </a:rPr>
              <a:t>0:1)     </a:t>
            </a:r>
            <a:r>
              <a:rPr lang="be-BY" sz="1600" dirty="0" smtClean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ru-RU" sz="1600" dirty="0" smtClean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6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Levenshtein.h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	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 = </a:t>
            </a:r>
            <a:r>
              <a:rPr lang="ru-RU" dirty="0">
                <a:solidFill>
                  <a:srgbClr val="A31515"/>
                </a:solidFill>
              </a:rPr>
              <a:t>"сор"</a:t>
            </a:r>
            <a:r>
              <a:rPr lang="ru-RU" dirty="0">
                <a:solidFill>
                  <a:prstClr val="black"/>
                </a:solidFill>
              </a:rPr>
              <a:t>,  Y[] = </a:t>
            </a:r>
            <a:r>
              <a:rPr lang="ru-RU" dirty="0">
                <a:solidFill>
                  <a:srgbClr val="A31515"/>
                </a:solidFill>
              </a:rPr>
              <a:t>"спорт"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"-- дистанция Левенштейна 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::cout&lt;&lt;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</a:t>
            </a:r>
            <a:r>
              <a:rPr lang="fr-FR" dirty="0" err="1">
                <a:solidFill>
                  <a:prstClr val="black"/>
                </a:solidFill>
              </a:rPr>
              <a:t>endl</a:t>
            </a:r>
            <a:r>
              <a:rPr lang="fr-FR" dirty="0">
                <a:solidFill>
                  <a:prstClr val="black"/>
                </a:solidFill>
              </a:rPr>
              <a:t>&lt;&lt; X &lt;&lt; </a:t>
            </a:r>
            <a:r>
              <a:rPr lang="fr-FR" dirty="0">
                <a:solidFill>
                  <a:srgbClr val="A31515"/>
                </a:solidFill>
              </a:rPr>
              <a:t>" --&gt; "</a:t>
            </a:r>
            <a:r>
              <a:rPr lang="fr-FR" dirty="0">
                <a:solidFill>
                  <a:prstClr val="black"/>
                </a:solidFill>
              </a:rPr>
              <a:t>&lt;&lt; Y &lt;&lt;</a:t>
            </a:r>
            <a:r>
              <a:rPr lang="fr-FR" dirty="0">
                <a:solidFill>
                  <a:srgbClr val="A31515"/>
                </a:solidFill>
              </a:rPr>
              <a:t>" = "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	    &lt;&lt;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(X)-1, X,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(Y)-1, Y)&lt;&lt;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23776" r="6625" b="20924"/>
          <a:stretch/>
        </p:blipFill>
        <p:spPr bwMode="auto">
          <a:xfrm>
            <a:off x="323528" y="4581128"/>
            <a:ext cx="86054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27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2090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8102"/>
            <a:ext cx="8856984" cy="334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12383"/>
              </p:ext>
            </p:extLst>
          </p:nvPr>
        </p:nvGraphicFramePr>
        <p:xfrm>
          <a:off x="866331" y="4509120"/>
          <a:ext cx="748334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1" y="4509120"/>
                        <a:ext cx="7483346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982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44" y="2636912"/>
            <a:ext cx="122485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82204"/>
              </p:ext>
            </p:extLst>
          </p:nvPr>
        </p:nvGraphicFramePr>
        <p:xfrm>
          <a:off x="971600" y="116632"/>
          <a:ext cx="74834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6632"/>
                        <a:ext cx="748347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1512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0000" y="836712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1445886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smtClean="0">
                <a:solidFill>
                  <a:srgbClr val="008000"/>
                </a:solidFill>
              </a:rPr>
              <a:t>Mult</a:t>
            </a:r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Matrix.cpp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289859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656" y="0"/>
            <a:ext cx="87849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расстановка </a:t>
            </a:r>
            <a:r>
              <a:rPr lang="be-BY" sz="1600" dirty="0">
                <a:solidFill>
                  <a:srgbClr val="008000"/>
                </a:solidFill>
              </a:rPr>
              <a:t>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{30,35,15,5,10,20,25},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28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755576" y="116632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" y="3068960"/>
            <a:ext cx="906956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506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Решение задачи вычисления длины наибольшей общей </a:t>
            </a:r>
            <a:r>
              <a:rPr lang="ru-RU" sz="2000" b="1" dirty="0" err="1">
                <a:solidFill>
                  <a:schemeClr val="accent6"/>
                </a:solidFill>
              </a:rPr>
              <a:t>подпоследовательности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08720"/>
            <a:ext cx="89269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4148138"/>
            <a:ext cx="9577065" cy="255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895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(x == 0)?1:x*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(x-1);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unsigned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gcd</a:t>
            </a:r>
            <a:r>
              <a:rPr lang="ru-RU" sz="2000" b="1" dirty="0">
                <a:effectLst/>
                <a:ea typeface="Calibri"/>
                <a:cs typeface="Times New Roman"/>
              </a:rPr>
              <a:t>(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m,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   </a:t>
            </a:r>
            <a:r>
              <a:rPr lang="en-US" sz="2000" b="1" dirty="0">
                <a:effectLst/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m:gcd</a:t>
            </a:r>
            <a:r>
              <a:rPr lang="en-US" sz="2000" b="1" dirty="0">
                <a:effectLst/>
                <a:ea typeface="Calibri"/>
                <a:cs typeface="Times New Roman"/>
              </a:rPr>
              <a:t>(n,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m%n</a:t>
            </a:r>
            <a:r>
              <a:rPr lang="en-US" sz="2000" b="1" dirty="0">
                <a:effectLst/>
                <a:ea typeface="Calibri"/>
                <a:cs typeface="Times New Roman"/>
              </a:rPr>
              <a:t>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fib(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n)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(n &lt; 1)?0:((n == 1)?1:fib(n-1)+fib(n-2));};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факториала числа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 {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= 1;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for 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*= i;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000" b="1" dirty="0">
                <a:effectLst/>
                <a:ea typeface="Calibri"/>
                <a:cs typeface="Times New Roman"/>
              </a:rPr>
              <a:t>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3"/>
            <a:ext cx="8712967" cy="10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0" y="1844824"/>
            <a:ext cx="8784975" cy="155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" y="3717032"/>
            <a:ext cx="887263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45344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71" y="2058980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83474"/>
              </p:ext>
            </p:extLst>
          </p:nvPr>
        </p:nvGraphicFramePr>
        <p:xfrm>
          <a:off x="2652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882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4882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882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882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8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4882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4882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4882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4882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4936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4935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4935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16632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06" y="640203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6135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333685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343451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48680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3376858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022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43808" y="116632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05826"/>
              </p:ext>
            </p:extLst>
          </p:nvPr>
        </p:nvGraphicFramePr>
        <p:xfrm>
          <a:off x="179512" y="188640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76340"/>
              </p:ext>
            </p:extLst>
          </p:nvPr>
        </p:nvGraphicFramePr>
        <p:xfrm>
          <a:off x="5901425" y="692696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25" y="692696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79966"/>
              </p:ext>
            </p:extLst>
          </p:nvPr>
        </p:nvGraphicFramePr>
        <p:xfrm>
          <a:off x="179512" y="2204864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4864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59480"/>
              </p:ext>
            </p:extLst>
          </p:nvPr>
        </p:nvGraphicFramePr>
        <p:xfrm>
          <a:off x="4561200" y="3068960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00" y="3068960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68851"/>
              </p:ext>
            </p:extLst>
          </p:nvPr>
        </p:nvGraphicFramePr>
        <p:xfrm>
          <a:off x="182299" y="4437112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9" y="4437112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07503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4572000" y="5931672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31672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6732240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26982" y="458112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6461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256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3774181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8748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6192169" y="234888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8780947" y="105273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4531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87549"/>
              </p:ext>
            </p:extLst>
          </p:nvPr>
        </p:nvGraphicFramePr>
        <p:xfrm>
          <a:off x="-104775" y="1052736"/>
          <a:ext cx="92487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775" y="1052736"/>
                        <a:ext cx="9248775" cy="439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5736" y="11663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6"/>
                </a:solidFill>
              </a:rPr>
              <a:t>Вычисление дистанции Левенштейна</a:t>
            </a:r>
            <a:endParaRPr lang="be-BY" dirty="0">
              <a:solidFill>
                <a:schemeClr val="accent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69462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Дистанция Левенштейна (расстояние Левенштейна, редакционное расстояние, дистанция редактирования)</a:t>
            </a:r>
            <a:r>
              <a:rPr lang="ru-RU" dirty="0"/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1319"/>
              </p:ext>
            </p:extLst>
          </p:nvPr>
        </p:nvGraphicFramePr>
        <p:xfrm>
          <a:off x="899591" y="1915010"/>
          <a:ext cx="7575963" cy="49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1915010"/>
                        <a:ext cx="7575963" cy="4942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46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391"/>
            <a:ext cx="9036497" cy="435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69700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88" y="475650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33488" y="602128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09170"/>
              </p:ext>
            </p:extLst>
          </p:nvPr>
        </p:nvGraphicFramePr>
        <p:xfrm>
          <a:off x="6923753" y="5841268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Формула" r:id="rId5" imgW="1409700" imgH="228600" progId="Equation.3">
                  <p:embed/>
                </p:oleObj>
              </mc:Choice>
              <mc:Fallback>
                <p:oleObj name="Формула" r:id="rId5" imgW="140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753" y="5841268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81000"/>
              </p:ext>
            </p:extLst>
          </p:nvPr>
        </p:nvGraphicFramePr>
        <p:xfrm>
          <a:off x="7020272" y="6212718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Формула" r:id="rId7" imgW="1295400" imgH="228600" progId="Equation.3">
                  <p:embed/>
                </p:oleObj>
              </mc:Choice>
              <mc:Fallback>
                <p:oleObj name="Формула" r:id="rId7" imgW="129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6212718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40152" y="3933056"/>
            <a:ext cx="504056" cy="336644"/>
          </a:xfrm>
          <a:prstGeom prst="rect">
            <a:avLst/>
          </a:prstGeom>
          <a:solidFill>
            <a:srgbClr val="F1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854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1" y="117805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24" y="54868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392424" y="227687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4" y="364502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74748" y="501317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545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5" y="0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812" y="4766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615812" y="22048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15812" y="386104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615812" y="558924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5881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208</TotalTime>
  <Words>1035</Words>
  <Application>Microsoft Office PowerPoint</Application>
  <PresentationFormat>Экран (4:3)</PresentationFormat>
  <Paragraphs>223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Georgia</vt:lpstr>
      <vt:lpstr>Times New Roman</vt:lpstr>
      <vt:lpstr>Trebuchet MS</vt:lpstr>
      <vt:lpstr>Воздушный поток</vt:lpstr>
      <vt:lpstr>Формула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 Windows</cp:lastModifiedBy>
  <cp:revision>24</cp:revision>
  <dcterms:created xsi:type="dcterms:W3CDTF">2010-12-02T13:55:43Z</dcterms:created>
  <dcterms:modified xsi:type="dcterms:W3CDTF">2017-03-02T07:46:58Z</dcterms:modified>
</cp:coreProperties>
</file>