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75" r:id="rId6"/>
    <p:sldId id="266" r:id="rId7"/>
    <p:sldId id="270" r:id="rId8"/>
    <p:sldId id="271" r:id="rId9"/>
    <p:sldId id="272" r:id="rId10"/>
    <p:sldId id="273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21.03.2012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21.03.2012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21.03.2012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21.03.2012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21.03.2012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21.03.2012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21.03.2012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21.03.2012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21.03.2012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21.03.2012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21.03.2012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21.03.2012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7939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 smtClean="0">
                <a:solidFill>
                  <a:srgbClr val="FF0000"/>
                </a:solidFill>
              </a:rPr>
              <a:t>Динамическое программирование</a:t>
            </a:r>
            <a:endParaRPr lang="be-BY" sz="3600" b="1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628800"/>
            <a:ext cx="87129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Метод решения задачи оптимизации, реализующей рекурсивный алгоритм с перекрывающимися подзадачами, в котором каждая такая подзадача решается один раз, а ее результат сохраняется для последующего применения, называется </a:t>
            </a:r>
            <a:r>
              <a:rPr lang="ru-RU" sz="2800" b="1" i="1" dirty="0"/>
              <a:t>динамическим программированием</a:t>
            </a:r>
            <a:r>
              <a:rPr lang="ru-RU" sz="2800" dirty="0"/>
              <a:t>. 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12046" r="6715" b="11689"/>
          <a:stretch/>
        </p:blipFill>
        <p:spPr bwMode="auto">
          <a:xfrm>
            <a:off x="323528" y="810491"/>
            <a:ext cx="8707583" cy="348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3137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Решение задачи о расстановке скобок при перемножении матриц</a:t>
            </a:r>
            <a:endParaRPr lang="be-BY" sz="20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836712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--- </a:t>
            </a:r>
            <a:r>
              <a:rPr lang="en-US" dirty="0" err="1">
                <a:solidFill>
                  <a:srgbClr val="008000"/>
                </a:solidFill>
              </a:rPr>
              <a:t>MultyMatrix.h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r>
              <a:rPr lang="be-BY" dirty="0">
                <a:solidFill>
                  <a:srgbClr val="008000"/>
                </a:solidFill>
              </a:rPr>
              <a:t>//    расстановка скобок  </a:t>
            </a:r>
          </a:p>
          <a:p>
            <a:r>
              <a:rPr lang="en-US" dirty="0">
                <a:solidFill>
                  <a:srgbClr val="0000FF"/>
                </a:solidFill>
              </a:rPr>
              <a:t>#pragma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once</a:t>
            </a:r>
          </a:p>
          <a:p>
            <a:r>
              <a:rPr lang="ru-RU" dirty="0">
                <a:solidFill>
                  <a:srgbClr val="008000"/>
                </a:solidFill>
              </a:rPr>
              <a:t>// расстановка скобок при умножении матриц</a:t>
            </a:r>
          </a:p>
          <a:p>
            <a:r>
              <a:rPr lang="ru-RU" dirty="0">
                <a:solidFill>
                  <a:srgbClr val="008000"/>
                </a:solidFill>
              </a:rPr>
              <a:t>// функции возвращают минимальное количество операций умножения </a:t>
            </a:r>
          </a:p>
          <a:p>
            <a:r>
              <a:rPr lang="ru-RU" dirty="0">
                <a:solidFill>
                  <a:srgbClr val="0000FF"/>
                </a:solidFill>
              </a:rPr>
              <a:t>#</a:t>
            </a:r>
            <a:r>
              <a:rPr lang="ru-RU" dirty="0" err="1">
                <a:solidFill>
                  <a:srgbClr val="0000FF"/>
                </a:solidFill>
              </a:rPr>
              <a:t>define</a:t>
            </a:r>
            <a:r>
              <a:rPr lang="ru-RU" dirty="0">
                <a:solidFill>
                  <a:prstClr val="black"/>
                </a:solidFill>
              </a:rPr>
              <a:t> OPTIMALM_PARM(x) ((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*)x)    </a:t>
            </a:r>
            <a:r>
              <a:rPr lang="ru-RU" dirty="0">
                <a:solidFill>
                  <a:srgbClr val="008000"/>
                </a:solidFill>
              </a:rPr>
              <a:t>// для представления 2мерного массива</a:t>
            </a:r>
          </a:p>
          <a:p>
            <a:endParaRPr lang="be-BY" dirty="0">
              <a:solidFill>
                <a:srgbClr val="008000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      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рекурсия 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i,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номер первой матрицы  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j,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номер последней матрицы  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n,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количество матриц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c[],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массив размерностей  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 s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out</a:t>
            </a:r>
            <a:r>
              <a:rPr lang="ru-RU" dirty="0">
                <a:solidFill>
                  <a:srgbClr val="008000"/>
                </a:solidFill>
              </a:rPr>
              <a:t>] результат: позиции скобок  </a:t>
            </a:r>
          </a:p>
          <a:p>
            <a:r>
              <a:rPr lang="be-BY" dirty="0">
                <a:solidFill>
                  <a:prstClr val="black"/>
                </a:solidFill>
              </a:rPr>
              <a:t>		 );    </a:t>
            </a:r>
          </a:p>
          <a:p>
            <a:r>
              <a:rPr lang="be-BY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OptimalMD</a:t>
            </a:r>
            <a:r>
              <a:rPr lang="en-US" dirty="0">
                <a:solidFill>
                  <a:prstClr val="black"/>
                </a:solidFill>
              </a:rPr>
              <a:t>(         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динамическое программирование  </a:t>
            </a:r>
          </a:p>
          <a:p>
            <a:r>
              <a:rPr lang="ru-RU" dirty="0">
                <a:solidFill>
                  <a:prstClr val="black"/>
                </a:solidFill>
              </a:rPr>
              <a:t>	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n,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количество матриц</a:t>
            </a:r>
          </a:p>
          <a:p>
            <a:r>
              <a:rPr lang="ru-RU" dirty="0">
                <a:solidFill>
                  <a:prstClr val="black"/>
                </a:solidFill>
              </a:rPr>
              <a:t>	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c[],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массив размерностей  </a:t>
            </a:r>
          </a:p>
          <a:p>
            <a:r>
              <a:rPr lang="ru-RU" dirty="0">
                <a:solidFill>
                  <a:prstClr val="black"/>
                </a:solidFill>
              </a:rPr>
              <a:t>	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 s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out</a:t>
            </a:r>
            <a:r>
              <a:rPr lang="ru-RU" dirty="0">
                <a:solidFill>
                  <a:srgbClr val="008000"/>
                </a:solidFill>
              </a:rPr>
              <a:t>] результат: позиции скобок  </a:t>
            </a:r>
          </a:p>
          <a:p>
            <a:r>
              <a:rPr lang="be-BY" dirty="0">
                <a:solidFill>
                  <a:prstClr val="black"/>
                </a:solidFill>
              </a:rPr>
              <a:t>		  );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6677733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864096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MultiMatrix.cpp </a:t>
            </a:r>
            <a:r>
              <a:rPr lang="be-BY" sz="1600" dirty="0" smtClean="0">
                <a:solidFill>
                  <a:srgbClr val="008000"/>
                </a:solidFill>
              </a:rPr>
              <a:t>   </a:t>
            </a:r>
            <a:r>
              <a:rPr lang="be-BY" sz="1600" dirty="0">
                <a:solidFill>
                  <a:srgbClr val="008000"/>
                </a:solidFill>
              </a:rPr>
              <a:t>расстановка скобок (рекурсия)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memory.h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MultiMatrix.h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INFINITY  0x7fffffff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NINFINITY 0x80000000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OptimalM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i,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j,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n, </a:t>
            </a:r>
            <a:r>
              <a:rPr lang="en-US" sz="1600" dirty="0" err="1">
                <a:solidFill>
                  <a:srgbClr val="0000FF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c[],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*s)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0000FF"/>
                </a:solidFill>
              </a:rPr>
              <a:t>#define</a:t>
            </a:r>
            <a:r>
              <a:rPr lang="pt-BR" sz="1600" dirty="0">
                <a:solidFill>
                  <a:prstClr val="black"/>
                </a:solidFill>
              </a:rPr>
              <a:t> OPTIMALM_S(x1,x2)  (s[(x1-1)*n+x2-1])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o =INFINITY, </a:t>
            </a:r>
            <a:r>
              <a:rPr lang="en-US" sz="1600" dirty="0" err="1">
                <a:solidFill>
                  <a:prstClr val="black"/>
                </a:solidFill>
              </a:rPr>
              <a:t>bo</a:t>
            </a:r>
            <a:r>
              <a:rPr lang="en-US" sz="1600" dirty="0">
                <a:solidFill>
                  <a:prstClr val="black"/>
                </a:solidFill>
              </a:rPr>
              <a:t> = INFINITY;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(i&lt;j)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{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k = i; k&lt;j;k++)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</a:t>
            </a:r>
            <a:r>
              <a:rPr lang="en-US" sz="1600" dirty="0" err="1">
                <a:solidFill>
                  <a:prstClr val="black"/>
                </a:solidFill>
              </a:rPr>
              <a:t>bo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err="1">
                <a:solidFill>
                  <a:prstClr val="black"/>
                </a:solidFill>
              </a:rPr>
              <a:t>OptimalM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prstClr val="black"/>
                </a:solidFill>
              </a:rPr>
              <a:t>i,k</a:t>
            </a:r>
            <a:r>
              <a:rPr lang="en-US" sz="1600" dirty="0">
                <a:solidFill>
                  <a:prstClr val="black"/>
                </a:solidFill>
              </a:rPr>
              <a:t>, n, c, s)+ </a:t>
            </a:r>
          </a:p>
          <a:p>
            <a:r>
              <a:rPr lang="pt-BR" sz="1600" dirty="0">
                <a:solidFill>
                  <a:prstClr val="black"/>
                </a:solidFill>
              </a:rPr>
              <a:t>             OptimalM(k+1,j,n, c, s)+ c[i- 1]*c[k]*c[j];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prstClr val="black"/>
                </a:solidFill>
              </a:rPr>
              <a:t>bo</a:t>
            </a:r>
            <a:r>
              <a:rPr lang="en-US" sz="1600" dirty="0">
                <a:solidFill>
                  <a:prstClr val="black"/>
                </a:solidFill>
              </a:rPr>
              <a:t> &lt; o)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     {	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  o = </a:t>
            </a:r>
            <a:r>
              <a:rPr lang="en-US" sz="1600" dirty="0" err="1">
                <a:solidFill>
                  <a:prstClr val="black"/>
                </a:solidFill>
              </a:rPr>
              <a:t>bo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</a:rPr>
              <a:t>		 OPTIMALM_S(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 = k; 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    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 }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o = 0;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o;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#</a:t>
            </a:r>
            <a:r>
              <a:rPr lang="en-US" sz="1600" dirty="0" err="1">
                <a:solidFill>
                  <a:srgbClr val="0000FF"/>
                </a:solidFill>
              </a:rPr>
              <a:t>undef</a:t>
            </a:r>
            <a:r>
              <a:rPr lang="en-US" sz="1600" dirty="0">
                <a:solidFill>
                  <a:prstClr val="black"/>
                </a:solidFill>
              </a:rPr>
              <a:t> OPTIMALM_S             </a:t>
            </a:r>
          </a:p>
          <a:p>
            <a:r>
              <a:rPr lang="be-BY" sz="1600" dirty="0">
                <a:solidFill>
                  <a:prstClr val="black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4452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8569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MultyMatrix.cpp (</a:t>
            </a:r>
            <a:r>
              <a:rPr lang="be-BY" sz="1600" dirty="0">
                <a:solidFill>
                  <a:srgbClr val="008000"/>
                </a:solidFill>
              </a:rPr>
              <a:t>продолжение) </a:t>
            </a:r>
            <a:r>
              <a:rPr lang="be-BY" sz="1600" dirty="0" smtClean="0">
                <a:solidFill>
                  <a:srgbClr val="008000"/>
                </a:solidFill>
              </a:rPr>
              <a:t> динамическое программирование  </a:t>
            </a:r>
            <a:endParaRPr lang="be-BY" sz="1600" dirty="0">
              <a:solidFill>
                <a:srgbClr val="008000"/>
              </a:solidFill>
            </a:endParaRP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OptimalMD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n, </a:t>
            </a:r>
            <a:r>
              <a:rPr lang="en-US" sz="1600" dirty="0" err="1">
                <a:solidFill>
                  <a:srgbClr val="0000FF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c[],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* s)  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0000FF"/>
                </a:solidFill>
              </a:rPr>
              <a:t>#define</a:t>
            </a:r>
            <a:r>
              <a:rPr lang="pt-BR" sz="1600" dirty="0">
                <a:solidFill>
                  <a:prstClr val="black"/>
                </a:solidFill>
              </a:rPr>
              <a:t> OPTIMALM_S(x1,x2)  (s[(x1-1)*n+x2-1]) </a:t>
            </a: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0000FF"/>
                </a:solidFill>
              </a:rPr>
              <a:t>#define</a:t>
            </a:r>
            <a:r>
              <a:rPr lang="pt-BR" sz="1600" dirty="0">
                <a:solidFill>
                  <a:prstClr val="black"/>
                </a:solidFill>
              </a:rPr>
              <a:t> OPTIMALM_M(x1,x2)  (M[(x1-1)*n+x2-1])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*M = </a:t>
            </a:r>
            <a:r>
              <a:rPr lang="en-US" sz="1600" dirty="0">
                <a:solidFill>
                  <a:srgbClr val="0000FF"/>
                </a:solidFill>
              </a:rPr>
              <a:t>new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[n*n], j = 0, q = 0;</a:t>
            </a:r>
          </a:p>
          <a:p>
            <a:r>
              <a:rPr lang="nn-NO" sz="1600" dirty="0">
                <a:solidFill>
                  <a:prstClr val="black"/>
                </a:solidFill>
              </a:rPr>
              <a:t>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1; i &lt;= n; i++) OPTIMALM_M(i,i)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l = 2; l &lt;= n; l++)</a:t>
            </a:r>
          </a:p>
          <a:p>
            <a:r>
              <a:rPr lang="be-BY" sz="1600" dirty="0">
                <a:solidFill>
                  <a:prstClr val="black"/>
                </a:solidFill>
              </a:rPr>
              <a:t> {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1; i &lt;= n-l+1; i++)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j = i+l-1;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OPTIMALM_M(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 = INFINITY; 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k = i; k &lt;= j-1; k++)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{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  q =  OPTIMALM_M(i,k) +  OPTIMALM_M(k+1,j)+c[i-1]*c[k]*c[j];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(q &lt; OPTIMALM_M(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))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  OPTIMALM_M(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 = q;  OPTIMALM_S(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)= k;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 }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OPTIMALM_M(1,n);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#</a:t>
            </a:r>
            <a:r>
              <a:rPr lang="en-US" sz="1600" dirty="0" err="1">
                <a:solidFill>
                  <a:srgbClr val="0000FF"/>
                </a:solidFill>
              </a:rPr>
              <a:t>undef</a:t>
            </a:r>
            <a:r>
              <a:rPr lang="en-US" sz="1600" dirty="0">
                <a:solidFill>
                  <a:prstClr val="black"/>
                </a:solidFill>
              </a:rPr>
              <a:t> OPTIMALM_M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#</a:t>
            </a:r>
            <a:r>
              <a:rPr lang="en-US" sz="1600" dirty="0" err="1">
                <a:solidFill>
                  <a:srgbClr val="0000FF"/>
                </a:solidFill>
              </a:rPr>
              <a:t>undef</a:t>
            </a:r>
            <a:r>
              <a:rPr lang="en-US" sz="1600" dirty="0">
                <a:solidFill>
                  <a:prstClr val="black"/>
                </a:solidFill>
              </a:rPr>
              <a:t> OPTIMALM_S </a:t>
            </a:r>
          </a:p>
          <a:p>
            <a:r>
              <a:rPr lang="be-BY" sz="1600" dirty="0">
                <a:solidFill>
                  <a:prstClr val="black"/>
                </a:solidFill>
              </a:rPr>
              <a:t>};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11660433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7693"/>
            <a:ext cx="88569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main  </a:t>
            </a:r>
          </a:p>
          <a:p>
            <a:r>
              <a:rPr lang="be-BY" sz="1600" dirty="0">
                <a:solidFill>
                  <a:srgbClr val="008000"/>
                </a:solidFill>
              </a:rPr>
              <a:t>//    расстановка скобок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cmath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memory.h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iostream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MultiMatrix.h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   </a:t>
            </a:r>
            <a:r>
              <a:rPr lang="en-US" sz="1600" dirty="0">
                <a:solidFill>
                  <a:srgbClr val="008000"/>
                </a:solidFill>
              </a:rPr>
              <a:t>// </a:t>
            </a:r>
            <a:r>
              <a:rPr lang="be-BY" sz="1600" dirty="0">
                <a:solidFill>
                  <a:srgbClr val="008000"/>
                </a:solidFill>
              </a:rPr>
              <a:t>умножение матриц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N 6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main()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pt-BR" sz="1600" dirty="0">
                <a:solidFill>
                  <a:srgbClr val="0000FF"/>
                </a:solidFill>
              </a:rPr>
              <a:t>int</a:t>
            </a:r>
            <a:r>
              <a:rPr lang="pt-BR" sz="1600" dirty="0">
                <a:solidFill>
                  <a:prstClr val="black"/>
                </a:solidFill>
              </a:rPr>
              <a:t> Mc[N+1] = {5,10,15,20,25,30,35}, Ms[N][N], r = 0, rd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memset</a:t>
            </a:r>
            <a:r>
              <a:rPr lang="en-US" sz="1600" dirty="0">
                <a:solidFill>
                  <a:prstClr val="black"/>
                </a:solidFill>
              </a:rPr>
              <a:t>(Ms,0,</a:t>
            </a:r>
            <a:r>
              <a:rPr lang="en-US" sz="1600" dirty="0">
                <a:solidFill>
                  <a:srgbClr val="0000FF"/>
                </a:solidFill>
              </a:rPr>
              <a:t>sizeof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)*N*N); </a:t>
            </a:r>
          </a:p>
          <a:p>
            <a:r>
              <a:rPr lang="pt-BR" sz="1600" dirty="0">
                <a:solidFill>
                  <a:prstClr val="black"/>
                </a:solidFill>
              </a:rPr>
              <a:t> r = OptimalM(1, N, N, Mc, OPTIMALM_PARM(Ms));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setlocale</a:t>
            </a:r>
            <a:r>
              <a:rPr lang="en-US" sz="1600" dirty="0">
                <a:solidFill>
                  <a:prstClr val="black"/>
                </a:solidFill>
              </a:rPr>
              <a:t>(LC_ALL,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rus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"-- расстановка скобок (рекурсивное решение) "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&lt;&lt;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"размерности матриц: "</a:t>
            </a:r>
            <a:r>
              <a:rPr lang="ru-RU" sz="1600" dirty="0">
                <a:solidFill>
                  <a:prstClr val="black"/>
                </a:solidFill>
              </a:rPr>
              <a:t>; 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1; i &lt;= N; i++) std::cout&lt;&lt;</a:t>
            </a:r>
            <a:r>
              <a:rPr lang="nn-NO" sz="1600" dirty="0">
                <a:solidFill>
                  <a:srgbClr val="A31515"/>
                </a:solidFill>
              </a:rPr>
              <a:t>"("</a:t>
            </a:r>
            <a:r>
              <a:rPr lang="nn-NO" sz="1600" dirty="0">
                <a:solidFill>
                  <a:prstClr val="black"/>
                </a:solidFill>
              </a:rPr>
              <a:t>&lt;&lt;Mc[i-1]&lt;&lt;</a:t>
            </a:r>
            <a:r>
              <a:rPr lang="nn-NO" sz="1600" dirty="0">
                <a:solidFill>
                  <a:srgbClr val="A31515"/>
                </a:solidFill>
              </a:rPr>
              <a:t>","</a:t>
            </a:r>
            <a:r>
              <a:rPr lang="nn-NO" sz="1600" dirty="0">
                <a:solidFill>
                  <a:prstClr val="black"/>
                </a:solidFill>
              </a:rPr>
              <a:t>&lt;&lt;Mc[i]&lt;&lt;</a:t>
            </a:r>
            <a:r>
              <a:rPr lang="nn-NO" sz="1600" dirty="0">
                <a:solidFill>
                  <a:srgbClr val="A31515"/>
                </a:solidFill>
              </a:rPr>
              <a:t>") "</a:t>
            </a:r>
            <a:r>
              <a:rPr lang="nn-NO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"минимальное количество операций умножения: "</a:t>
            </a:r>
            <a:r>
              <a:rPr lang="ru-RU" sz="1600" dirty="0">
                <a:solidFill>
                  <a:prstClr val="black"/>
                </a:solidFill>
              </a:rPr>
              <a:t> &lt;&lt; r;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be-BY" sz="1600" dirty="0">
                <a:solidFill>
                  <a:srgbClr val="A31515"/>
                </a:solidFill>
              </a:rPr>
              <a:t>матрица </a:t>
            </a:r>
            <a:r>
              <a:rPr lang="en-US" sz="1600" dirty="0">
                <a:solidFill>
                  <a:srgbClr val="A31515"/>
                </a:solidFill>
              </a:rPr>
              <a:t>S"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0; i &lt;  N; i++)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 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</a:t>
            </a:r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j = 0; j &lt;  N; j++)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Ms</a:t>
            </a:r>
            <a:r>
              <a:rPr lang="en-US" sz="1600" dirty="0">
                <a:solidFill>
                  <a:prstClr val="black"/>
                </a:solidFill>
              </a:rPr>
              <a:t>[i][j]&lt;&lt; </a:t>
            </a:r>
            <a:r>
              <a:rPr lang="en-US" sz="1600" dirty="0">
                <a:solidFill>
                  <a:srgbClr val="A31515"/>
                </a:solidFill>
              </a:rPr>
              <a:t>"  "</a:t>
            </a:r>
            <a:r>
              <a:rPr lang="en-US" sz="1600" dirty="0">
                <a:solidFill>
                  <a:prstClr val="black"/>
                </a:solidFill>
              </a:rPr>
              <a:t>  ;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  }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8210133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011" y="404664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memset</a:t>
            </a:r>
            <a:r>
              <a:rPr lang="en-US" dirty="0"/>
              <a:t>(Ms,0,</a:t>
            </a:r>
            <a:r>
              <a:rPr lang="en-US" dirty="0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)*N*N);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=  </a:t>
            </a:r>
            <a:r>
              <a:rPr lang="en-US" dirty="0" err="1">
                <a:solidFill>
                  <a:prstClr val="black"/>
                </a:solidFill>
              </a:rPr>
              <a:t>OptimalMD</a:t>
            </a:r>
            <a:r>
              <a:rPr lang="en-US" dirty="0">
                <a:solidFill>
                  <a:prstClr val="black"/>
                </a:solidFill>
              </a:rPr>
              <a:t>(N, </a:t>
            </a:r>
            <a:r>
              <a:rPr lang="en-US" dirty="0" err="1">
                <a:solidFill>
                  <a:prstClr val="black"/>
                </a:solidFill>
              </a:rPr>
              <a:t>Mc</a:t>
            </a:r>
            <a:r>
              <a:rPr lang="en-US" dirty="0">
                <a:solidFill>
                  <a:prstClr val="black"/>
                </a:solidFill>
              </a:rPr>
              <a:t>, OPTIMALM_PARM(</a:t>
            </a:r>
            <a:r>
              <a:rPr lang="en-US" dirty="0" err="1">
                <a:solidFill>
                  <a:prstClr val="black"/>
                </a:solidFill>
              </a:rPr>
              <a:t>Ms</a:t>
            </a:r>
            <a:r>
              <a:rPr lang="en-US" dirty="0">
                <a:solidFill>
                  <a:prstClr val="black"/>
                </a:solidFill>
              </a:rPr>
              <a:t>));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    &lt;&lt; </a:t>
            </a:r>
            <a:r>
              <a:rPr lang="ru-RU" dirty="0">
                <a:solidFill>
                  <a:srgbClr val="A31515"/>
                </a:solidFill>
              </a:rPr>
              <a:t>"-- расстановка скобок (</a:t>
            </a:r>
            <a:r>
              <a:rPr lang="ru-RU" dirty="0" err="1">
                <a:solidFill>
                  <a:srgbClr val="A31515"/>
                </a:solidFill>
              </a:rPr>
              <a:t>динамичеое</a:t>
            </a:r>
            <a:r>
              <a:rPr lang="ru-RU" dirty="0">
                <a:solidFill>
                  <a:srgbClr val="A31515"/>
                </a:solidFill>
              </a:rPr>
              <a:t> программирование) "</a:t>
            </a:r>
            <a:r>
              <a:rPr lang="ru-RU" dirty="0">
                <a:solidFill>
                  <a:prstClr val="black"/>
                </a:solidFill>
              </a:rPr>
              <a:t>&lt;&lt;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 </a:t>
            </a:r>
            <a:r>
              <a:rPr lang="ru-RU" dirty="0">
                <a:solidFill>
                  <a:srgbClr val="A31515"/>
                </a:solidFill>
              </a:rPr>
              <a:t>"размерности матриц: "</a:t>
            </a:r>
            <a:r>
              <a:rPr lang="ru-RU" dirty="0">
                <a:solidFill>
                  <a:prstClr val="black"/>
                </a:solidFill>
              </a:rPr>
              <a:t>; </a:t>
            </a:r>
          </a:p>
          <a:p>
            <a:r>
              <a:rPr lang="nn-NO" dirty="0">
                <a:solidFill>
                  <a:prstClr val="black"/>
                </a:solidFill>
              </a:rPr>
              <a:t>	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i = 1; i &lt;= N; i++) </a:t>
            </a:r>
          </a:p>
          <a:p>
            <a:r>
              <a:rPr lang="en-US" dirty="0">
                <a:solidFill>
                  <a:prstClr val="black"/>
                </a:solidFill>
              </a:rPr>
              <a:t>         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>
                <a:solidFill>
                  <a:srgbClr val="A31515"/>
                </a:solidFill>
              </a:rPr>
              <a:t>"("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Mc</a:t>
            </a:r>
            <a:r>
              <a:rPr lang="en-US" dirty="0">
                <a:solidFill>
                  <a:prstClr val="black"/>
                </a:solidFill>
              </a:rPr>
              <a:t>[i-1]&lt;&lt;</a:t>
            </a:r>
            <a:r>
              <a:rPr lang="en-US" dirty="0">
                <a:solidFill>
                  <a:srgbClr val="A31515"/>
                </a:solidFill>
              </a:rPr>
              <a:t>","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Mc</a:t>
            </a:r>
            <a:r>
              <a:rPr lang="en-US" dirty="0">
                <a:solidFill>
                  <a:prstClr val="black"/>
                </a:solidFill>
              </a:rPr>
              <a:t>[i]&lt;&lt;</a:t>
            </a:r>
            <a:r>
              <a:rPr lang="en-US" dirty="0">
                <a:solidFill>
                  <a:srgbClr val="A31515"/>
                </a:solidFill>
              </a:rPr>
              <a:t>") "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 </a:t>
            </a:r>
            <a:r>
              <a:rPr lang="ru-RU" dirty="0">
                <a:solidFill>
                  <a:srgbClr val="A31515"/>
                </a:solidFill>
              </a:rPr>
              <a:t>"минимальное количество операций умножения: "</a:t>
            </a:r>
            <a:r>
              <a:rPr lang="ru-RU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&lt;&lt; </a:t>
            </a:r>
            <a:r>
              <a:rPr lang="en-US" dirty="0" err="1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be-BY" dirty="0">
                <a:solidFill>
                  <a:srgbClr val="A31515"/>
                </a:solidFill>
              </a:rPr>
              <a:t>матрица </a:t>
            </a:r>
            <a:r>
              <a:rPr lang="en-US" dirty="0">
                <a:solidFill>
                  <a:srgbClr val="A31515"/>
                </a:solidFill>
              </a:rPr>
              <a:t>S"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nn-NO" dirty="0">
                <a:solidFill>
                  <a:prstClr val="black"/>
                </a:solidFill>
              </a:rPr>
              <a:t> 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i = 0; i &lt;  N; i++) </a:t>
            </a:r>
          </a:p>
          <a:p>
            <a:r>
              <a:rPr lang="be-BY" dirty="0">
                <a:solidFill>
                  <a:prstClr val="black"/>
                </a:solidFill>
              </a:rPr>
              <a:t>	   {</a:t>
            </a:r>
          </a:p>
          <a:p>
            <a:r>
              <a:rPr lang="en-US" dirty="0">
                <a:solidFill>
                  <a:prstClr val="black"/>
                </a:solidFill>
              </a:rPr>
              <a:t>	    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j = 0; j &lt;  N; j++) 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Ms</a:t>
            </a:r>
            <a:r>
              <a:rPr lang="en-US" dirty="0">
                <a:solidFill>
                  <a:prstClr val="black"/>
                </a:solidFill>
              </a:rPr>
              <a:t>[i][j]&lt;&lt; </a:t>
            </a:r>
            <a:r>
              <a:rPr lang="en-US" dirty="0">
                <a:solidFill>
                  <a:srgbClr val="A31515"/>
                </a:solidFill>
              </a:rPr>
              <a:t>"  "</a:t>
            </a:r>
            <a:r>
              <a:rPr lang="en-US" dirty="0">
                <a:solidFill>
                  <a:prstClr val="black"/>
                </a:solidFill>
              </a:rPr>
              <a:t>  ;</a:t>
            </a:r>
          </a:p>
          <a:p>
            <a:r>
              <a:rPr lang="be-BY" dirty="0">
                <a:solidFill>
                  <a:prstClr val="black"/>
                </a:solidFill>
              </a:rPr>
              <a:t>	   }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endParaRPr lang="be-BY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12120866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7296" r="4764" b="6456"/>
          <a:stretch/>
        </p:blipFill>
        <p:spPr bwMode="auto">
          <a:xfrm>
            <a:off x="160310" y="332656"/>
            <a:ext cx="8804178" cy="627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6217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83820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Решение задачи о наибольшей общей </a:t>
            </a:r>
            <a:r>
              <a:rPr lang="ru-RU" sz="2000" b="1" dirty="0" err="1">
                <a:solidFill>
                  <a:srgbClr val="FF0000"/>
                </a:solidFill>
              </a:rPr>
              <a:t>подпоследовательности</a:t>
            </a:r>
            <a:endParaRPr lang="be-BY" sz="20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516" y="404664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//- </a:t>
            </a:r>
            <a:r>
              <a:rPr lang="en-US" sz="1600" dirty="0" err="1">
                <a:solidFill>
                  <a:srgbClr val="008000"/>
                </a:solidFill>
              </a:rPr>
              <a:t>LCH.h</a:t>
            </a:r>
            <a:r>
              <a:rPr lang="en-US" sz="1600" dirty="0">
                <a:solidFill>
                  <a:srgbClr val="008000"/>
                </a:solidFill>
              </a:rPr>
              <a:t>  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lcsd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</a:p>
          <a:p>
            <a:r>
              <a:rPr lang="ru-RU" sz="1600" dirty="0">
                <a:solidFill>
                  <a:prstClr val="black"/>
                </a:solidFill>
              </a:rPr>
              <a:t>		</a:t>
            </a:r>
            <a:r>
              <a:rPr lang="ru-RU" sz="1600" dirty="0" err="1">
                <a:solidFill>
                  <a:srgbClr val="0000FF"/>
                </a:solidFill>
              </a:rPr>
              <a:t>const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x[],  </a:t>
            </a:r>
            <a:r>
              <a:rPr lang="ru-RU" sz="1600" dirty="0">
                <a:solidFill>
                  <a:srgbClr val="008000"/>
                </a:solidFill>
              </a:rPr>
              <a:t>// последовательность X</a:t>
            </a:r>
          </a:p>
          <a:p>
            <a:r>
              <a:rPr lang="ru-RU" sz="1600" dirty="0">
                <a:solidFill>
                  <a:prstClr val="black"/>
                </a:solidFill>
              </a:rPr>
              <a:t>		</a:t>
            </a:r>
            <a:r>
              <a:rPr lang="ru-RU" sz="1600" dirty="0" err="1">
                <a:solidFill>
                  <a:srgbClr val="0000FF"/>
                </a:solidFill>
              </a:rPr>
              <a:t>const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y[],  </a:t>
            </a:r>
            <a:r>
              <a:rPr lang="ru-RU" sz="1600" dirty="0">
                <a:solidFill>
                  <a:srgbClr val="008000"/>
                </a:solidFill>
              </a:rPr>
              <a:t>// последовательность  Y</a:t>
            </a:r>
          </a:p>
          <a:p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z[]         </a:t>
            </a:r>
            <a:r>
              <a:rPr lang="ru-RU" sz="1600" dirty="0">
                <a:solidFill>
                  <a:srgbClr val="008000"/>
                </a:solidFill>
              </a:rPr>
              <a:t>// наибольшая общая </a:t>
            </a:r>
            <a:r>
              <a:rPr lang="ru-RU" sz="1600" dirty="0" err="1">
                <a:solidFill>
                  <a:srgbClr val="008000"/>
                </a:solidFill>
              </a:rPr>
              <a:t>подпоследовательность</a:t>
            </a:r>
            <a:r>
              <a:rPr lang="ru-RU" sz="1600" dirty="0">
                <a:solidFill>
                  <a:srgbClr val="008000"/>
                </a:solidFill>
              </a:rPr>
              <a:t>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    ); </a:t>
            </a:r>
            <a:endParaRPr lang="be-BY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5910" y="1844824"/>
            <a:ext cx="88209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//- LCS.cpp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cstring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LCS.h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LCS_C(x1,x2)  (C[(x1)*(leny+1)+(x2)])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LCS_B(x1,x2)  (B[(x1)*(leny+1)+(x2)])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LCS_X(i)      (x[(i)-1])</a:t>
            </a:r>
          </a:p>
          <a:p>
            <a:r>
              <a:rPr lang="es-ES" sz="1600" dirty="0">
                <a:solidFill>
                  <a:srgbClr val="0000FF"/>
                </a:solidFill>
              </a:rPr>
              <a:t>#define</a:t>
            </a:r>
            <a:r>
              <a:rPr lang="es-ES" sz="1600" dirty="0">
                <a:solidFill>
                  <a:prstClr val="black"/>
                </a:solidFill>
              </a:rPr>
              <a:t> LCS_Y(i)      (y[(i)-1])</a:t>
            </a:r>
          </a:p>
          <a:p>
            <a:r>
              <a:rPr lang="pl-PL" sz="1600" dirty="0">
                <a:solidFill>
                  <a:srgbClr val="0000FF"/>
                </a:solidFill>
              </a:rPr>
              <a:t>#define</a:t>
            </a:r>
            <a:r>
              <a:rPr lang="pl-PL" sz="1600" dirty="0">
                <a:solidFill>
                  <a:prstClr val="black"/>
                </a:solidFill>
              </a:rPr>
              <a:t> LCS_Z(i)      (z[(i)-1])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enum</a:t>
            </a:r>
            <a:r>
              <a:rPr lang="en-US" sz="1600" dirty="0">
                <a:solidFill>
                  <a:prstClr val="black"/>
                </a:solidFill>
              </a:rPr>
              <a:t> Dart{TOP,LEFT,LEFTTOP};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void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getLCScontent</a:t>
            </a:r>
            <a:r>
              <a:rPr lang="en-US" sz="1600" dirty="0">
                <a:solidFill>
                  <a:prstClr val="black"/>
                </a:solidFill>
              </a:rPr>
              <a:t>(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lenx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leny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srgbClr val="0000FF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char</a:t>
            </a:r>
            <a:r>
              <a:rPr lang="en-US" sz="1600" dirty="0">
                <a:solidFill>
                  <a:prstClr val="black"/>
                </a:solidFill>
              </a:rPr>
              <a:t> x[],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          </a:t>
            </a:r>
            <a:r>
              <a:rPr lang="en-US" sz="1600" dirty="0" err="1">
                <a:solidFill>
                  <a:srgbClr val="0000FF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 Dart* B,</a:t>
            </a:r>
          </a:p>
          <a:p>
            <a:r>
              <a:rPr lang="sv-SE" sz="1600" dirty="0">
                <a:solidFill>
                  <a:prstClr val="black"/>
                </a:solidFill>
              </a:rPr>
              <a:t>                     </a:t>
            </a:r>
            <a:r>
              <a:rPr lang="sv-SE" sz="1600" dirty="0">
                <a:solidFill>
                  <a:srgbClr val="0000FF"/>
                </a:solidFill>
              </a:rPr>
              <a:t>int</a:t>
            </a:r>
            <a:r>
              <a:rPr lang="sv-SE" sz="1600" dirty="0">
                <a:solidFill>
                  <a:prstClr val="black"/>
                </a:solidFill>
              </a:rPr>
              <a:t> n, </a:t>
            </a:r>
            <a:r>
              <a:rPr lang="sv-SE" sz="1600" dirty="0">
                <a:solidFill>
                  <a:srgbClr val="0000FF"/>
                </a:solidFill>
              </a:rPr>
              <a:t>int</a:t>
            </a:r>
            <a:r>
              <a:rPr lang="sv-SE" sz="1600" dirty="0">
                <a:solidFill>
                  <a:prstClr val="black"/>
                </a:solidFill>
              </a:rPr>
              <a:t> i, </a:t>
            </a:r>
            <a:r>
              <a:rPr lang="sv-SE" sz="1600" dirty="0">
                <a:solidFill>
                  <a:srgbClr val="0000FF"/>
                </a:solidFill>
              </a:rPr>
              <a:t>int</a:t>
            </a:r>
            <a:r>
              <a:rPr lang="sv-SE" sz="1600" dirty="0">
                <a:solidFill>
                  <a:prstClr val="black"/>
                </a:solidFill>
              </a:rPr>
              <a:t> j,   </a:t>
            </a:r>
            <a:r>
              <a:rPr lang="sv-SE" sz="1600" dirty="0">
                <a:solidFill>
                  <a:srgbClr val="0000FF"/>
                </a:solidFill>
              </a:rPr>
              <a:t>char</a:t>
            </a:r>
            <a:r>
              <a:rPr lang="sv-SE" sz="1600" dirty="0">
                <a:solidFill>
                  <a:prstClr val="black"/>
                </a:solidFill>
              </a:rPr>
              <a:t> z[])</a:t>
            </a:r>
          </a:p>
          <a:p>
            <a:r>
              <a:rPr lang="be-BY" sz="1600" dirty="0" smtClean="0">
                <a:solidFill>
                  <a:prstClr val="black"/>
                </a:solidFill>
              </a:rPr>
              <a:t>{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((i &gt; 0 &amp;&amp; j  &gt; 0 &amp;&amp; n &gt; 0 ))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</a:t>
            </a:r>
            <a:r>
              <a:rPr lang="be-BY" sz="1600" dirty="0" smtClean="0">
                <a:solidFill>
                  <a:prstClr val="black"/>
                </a:solidFill>
              </a:rPr>
              <a:t>{</a:t>
            </a:r>
            <a:r>
              <a:rPr lang="en-US" sz="1600" dirty="0" smtClean="0">
                <a:solidFill>
                  <a:prstClr val="black"/>
                </a:solidFill>
              </a:rPr>
              <a:t>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(LCS_B(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 == LEFTTOP)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</a:t>
            </a:r>
            <a:r>
              <a:rPr lang="en-US" sz="1600" dirty="0" err="1">
                <a:solidFill>
                  <a:prstClr val="black"/>
                </a:solidFill>
              </a:rPr>
              <a:t>getLCScontent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prstClr val="black"/>
                </a:solidFill>
              </a:rPr>
              <a:t>lenx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prstClr val="black"/>
                </a:solidFill>
              </a:rPr>
              <a:t>leny,x</a:t>
            </a:r>
            <a:r>
              <a:rPr lang="en-US" sz="1600" dirty="0">
                <a:solidFill>
                  <a:prstClr val="black"/>
                </a:solidFill>
              </a:rPr>
              <a:t>, B, n-1, i-1, j-1, z);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LCS_Z(n) = LCS_X(i);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LCS_Z(n+1) = 0;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  }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412451034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>
                <a:solidFill>
                  <a:prstClr val="black"/>
                </a:solidFill>
              </a:rPr>
              <a:t> (LCS_B(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)== TOP) 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     </a:t>
            </a:r>
            <a:r>
              <a:rPr lang="en-US" sz="1400" dirty="0" err="1">
                <a:solidFill>
                  <a:prstClr val="black"/>
                </a:solidFill>
              </a:rPr>
              <a:t>getLCScontent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leny,x</a:t>
            </a:r>
            <a:r>
              <a:rPr lang="en-US" sz="1400" dirty="0">
                <a:solidFill>
                  <a:prstClr val="black"/>
                </a:solidFill>
              </a:rPr>
              <a:t>, B, n, i-1, j, z);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</a:t>
            </a:r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getLCScontent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leny,x</a:t>
            </a:r>
            <a:r>
              <a:rPr lang="en-US" sz="1400" dirty="0">
                <a:solidFill>
                  <a:prstClr val="black"/>
                </a:solidFill>
              </a:rPr>
              <a:t>, B, n, i, j-1, z</a:t>
            </a:r>
            <a:r>
              <a:rPr lang="en-US" sz="1400" dirty="0" smtClean="0">
                <a:solidFill>
                  <a:prstClr val="black"/>
                </a:solidFill>
              </a:rPr>
              <a:t>);</a:t>
            </a:r>
            <a:r>
              <a:rPr lang="be-BY" sz="1400" dirty="0" smtClean="0">
                <a:solidFill>
                  <a:prstClr val="black"/>
                </a:solidFill>
              </a:rPr>
              <a:t> </a:t>
            </a:r>
          </a:p>
          <a:p>
            <a:r>
              <a:rPr lang="be-BY" sz="1400" dirty="0" smtClean="0">
                <a:solidFill>
                  <a:prstClr val="black"/>
                </a:solidFill>
              </a:rPr>
              <a:t>}</a:t>
            </a:r>
          </a:p>
          <a:p>
            <a:r>
              <a:rPr lang="be-BY" sz="1400" dirty="0" smtClean="0">
                <a:solidFill>
                  <a:prstClr val="black"/>
                </a:solidFill>
              </a:rPr>
              <a:t>};</a:t>
            </a:r>
          </a:p>
          <a:p>
            <a:r>
              <a:rPr lang="en-US" sz="1400" dirty="0" err="1" smtClean="0">
                <a:solidFill>
                  <a:srgbClr val="0000FF"/>
                </a:solidFill>
              </a:rPr>
              <a:t>int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lcsd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srgbClr val="0000FF"/>
                </a:solidFill>
              </a:rPr>
              <a:t>const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char</a:t>
            </a:r>
            <a:r>
              <a:rPr lang="en-US" sz="1400" dirty="0">
                <a:solidFill>
                  <a:prstClr val="black"/>
                </a:solidFill>
              </a:rPr>
              <a:t> x[], </a:t>
            </a:r>
            <a:r>
              <a:rPr lang="en-US" sz="1400" dirty="0" err="1">
                <a:solidFill>
                  <a:srgbClr val="0000FF"/>
                </a:solidFill>
              </a:rPr>
              <a:t>const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char</a:t>
            </a:r>
            <a:r>
              <a:rPr lang="en-US" sz="1400" dirty="0">
                <a:solidFill>
                  <a:prstClr val="black"/>
                </a:solidFill>
              </a:rPr>
              <a:t> y[], </a:t>
            </a:r>
            <a:r>
              <a:rPr lang="en-US" sz="1400" dirty="0">
                <a:solidFill>
                  <a:srgbClr val="0000FF"/>
                </a:solidFill>
              </a:rPr>
              <a:t>char</a:t>
            </a:r>
            <a:r>
              <a:rPr lang="en-US" sz="1400" dirty="0">
                <a:solidFill>
                  <a:prstClr val="black"/>
                </a:solidFill>
              </a:rPr>
              <a:t> z[])</a:t>
            </a:r>
          </a:p>
          <a:p>
            <a:r>
              <a:rPr lang="be-BY" sz="1400" dirty="0">
                <a:solidFill>
                  <a:prstClr val="black"/>
                </a:solidFill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n; 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strlen</a:t>
            </a:r>
            <a:r>
              <a:rPr lang="en-US" sz="1400" dirty="0">
                <a:solidFill>
                  <a:prstClr val="black"/>
                </a:solidFill>
              </a:rPr>
              <a:t>(x), </a:t>
            </a:r>
            <a:r>
              <a:rPr lang="en-US" sz="1400" dirty="0" err="1">
                <a:solidFill>
                  <a:prstClr val="black"/>
                </a:solidFill>
              </a:rPr>
              <a:t>leny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strlen</a:t>
            </a:r>
            <a:r>
              <a:rPr lang="en-US" sz="1400" dirty="0">
                <a:solidFill>
                  <a:prstClr val="black"/>
                </a:solidFill>
              </a:rPr>
              <a:t>(x), 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*C = </a:t>
            </a:r>
            <a:r>
              <a:rPr lang="en-US" sz="1400" dirty="0">
                <a:solidFill>
                  <a:srgbClr val="0000FF"/>
                </a:solidFill>
              </a:rPr>
              <a:t>new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[(lenx+1)*(leny+1)];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Dart* B = </a:t>
            </a:r>
            <a:r>
              <a:rPr lang="en-US" sz="1400" dirty="0">
                <a:solidFill>
                  <a:srgbClr val="0000FF"/>
                </a:solidFill>
              </a:rPr>
              <a:t>new</a:t>
            </a:r>
            <a:r>
              <a:rPr lang="en-US" sz="1400" dirty="0">
                <a:solidFill>
                  <a:prstClr val="black"/>
                </a:solidFill>
              </a:rPr>
              <a:t> Dart[(lenx+1)*(leny+1)];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memset</a:t>
            </a:r>
            <a:r>
              <a:rPr lang="en-US" sz="1400" dirty="0">
                <a:solidFill>
                  <a:prstClr val="black"/>
                </a:solidFill>
              </a:rPr>
              <a:t>(C,0,</a:t>
            </a:r>
            <a:r>
              <a:rPr lang="en-US" sz="1400" dirty="0">
                <a:solidFill>
                  <a:srgbClr val="0000FF"/>
                </a:solidFill>
              </a:rPr>
              <a:t>sizeof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)*(lenx+1)*(leny+1)); </a:t>
            </a:r>
          </a:p>
          <a:p>
            <a:r>
              <a:rPr lang="nn-NO" sz="1400" dirty="0">
                <a:solidFill>
                  <a:prstClr val="black"/>
                </a:solidFill>
              </a:rPr>
              <a:t> </a:t>
            </a:r>
            <a:r>
              <a:rPr lang="nn-NO" sz="1400" dirty="0">
                <a:solidFill>
                  <a:srgbClr val="0000FF"/>
                </a:solidFill>
              </a:rPr>
              <a:t>for</a:t>
            </a:r>
            <a:r>
              <a:rPr lang="nn-NO" sz="1400" dirty="0">
                <a:solidFill>
                  <a:prstClr val="black"/>
                </a:solidFill>
              </a:rPr>
              <a:t> (</a:t>
            </a:r>
            <a:r>
              <a:rPr lang="nn-NO" sz="1400" dirty="0">
                <a:solidFill>
                  <a:srgbClr val="0000FF"/>
                </a:solidFill>
              </a:rPr>
              <a:t>int</a:t>
            </a:r>
            <a:r>
              <a:rPr lang="nn-NO" sz="1400" dirty="0">
                <a:solidFill>
                  <a:prstClr val="black"/>
                </a:solidFill>
              </a:rPr>
              <a:t> i = 1; i &lt;= lenx; i++)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>
                <a:solidFill>
                  <a:srgbClr val="0000FF"/>
                </a:solidFill>
              </a:rPr>
              <a:t>for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j = 1; j &lt;= </a:t>
            </a:r>
            <a:r>
              <a:rPr lang="en-US" sz="1400" dirty="0" err="1">
                <a:solidFill>
                  <a:prstClr val="black"/>
                </a:solidFill>
              </a:rPr>
              <a:t>leny</a:t>
            </a:r>
            <a:r>
              <a:rPr lang="en-US" sz="1400" dirty="0">
                <a:solidFill>
                  <a:prstClr val="black"/>
                </a:solidFill>
              </a:rPr>
              <a:t>; j++)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>
                <a:solidFill>
                  <a:prstClr val="black"/>
                </a:solidFill>
              </a:rPr>
              <a:t> (LCS_X(i) == LCS_Y(j)) 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{LCS_C(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LCS_C(i-1,j-1)+1;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 LCS_B(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LEFTTOP;}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</a:t>
            </a:r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>
                <a:solidFill>
                  <a:prstClr val="black"/>
                </a:solidFill>
              </a:rPr>
              <a:t> (LCS_C(i-1,j) &gt;= LCS_C(i, j-1))</a:t>
            </a:r>
          </a:p>
          <a:p>
            <a:r>
              <a:rPr lang="be-BY" sz="1400" dirty="0">
                <a:solidFill>
                  <a:prstClr val="black"/>
                </a:solidFill>
              </a:rPr>
              <a:t>	    {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 LCS_C(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LCS_C(i-1, j);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    LCS_B(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TOP;</a:t>
            </a:r>
          </a:p>
          <a:p>
            <a:r>
              <a:rPr lang="be-BY" sz="1400" dirty="0">
                <a:solidFill>
                  <a:prstClr val="black"/>
                </a:solidFill>
              </a:rPr>
              <a:t>	    } 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</a:t>
            </a:r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</a:p>
          <a:p>
            <a:r>
              <a:rPr lang="be-BY" sz="1400" dirty="0">
                <a:solidFill>
                  <a:prstClr val="black"/>
                </a:solidFill>
              </a:rPr>
              <a:t>	    {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 LCS_C(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LCS_C(i, j-1);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 LCS_B(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LEFT;</a:t>
            </a:r>
          </a:p>
          <a:p>
            <a:r>
              <a:rPr lang="be-BY" sz="1400" dirty="0">
                <a:solidFill>
                  <a:prstClr val="black"/>
                </a:solidFill>
              </a:rPr>
              <a:t>	    }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getLCScontent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leny</a:t>
            </a:r>
            <a:r>
              <a:rPr lang="en-US" sz="1400" dirty="0">
                <a:solidFill>
                  <a:prstClr val="black"/>
                </a:solidFill>
              </a:rPr>
              <a:t>, x, B, LCS_C(</a:t>
            </a:r>
            <a:r>
              <a:rPr lang="en-US" sz="1400" dirty="0" err="1">
                <a:solidFill>
                  <a:prstClr val="black"/>
                </a:solidFill>
              </a:rPr>
              <a:t>lenx,leny</a:t>
            </a:r>
            <a:r>
              <a:rPr lang="en-US" sz="1400" dirty="0">
                <a:solidFill>
                  <a:prstClr val="black"/>
                </a:solidFill>
              </a:rPr>
              <a:t>), 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leny</a:t>
            </a:r>
            <a:r>
              <a:rPr lang="en-US" sz="1400" dirty="0">
                <a:solidFill>
                  <a:prstClr val="black"/>
                </a:solidFill>
              </a:rPr>
              <a:t>, z);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return</a:t>
            </a:r>
            <a:r>
              <a:rPr lang="en-US" sz="1400" dirty="0">
                <a:solidFill>
                  <a:prstClr val="black"/>
                </a:solidFill>
              </a:rPr>
              <a:t> LCS_C(</a:t>
            </a:r>
            <a:r>
              <a:rPr lang="en-US" sz="1400" dirty="0" err="1">
                <a:solidFill>
                  <a:prstClr val="black"/>
                </a:solidFill>
              </a:rPr>
              <a:t>lenx,leny</a:t>
            </a:r>
            <a:r>
              <a:rPr lang="en-US" sz="1400" dirty="0">
                <a:solidFill>
                  <a:prstClr val="black"/>
                </a:solidFill>
              </a:rPr>
              <a:t>);</a:t>
            </a:r>
          </a:p>
          <a:p>
            <a:r>
              <a:rPr lang="be-BY" sz="1400" dirty="0">
                <a:solidFill>
                  <a:prstClr val="black"/>
                </a:solidFill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</a:rPr>
              <a:t>#</a:t>
            </a:r>
            <a:r>
              <a:rPr lang="en-US" sz="1400" dirty="0" err="1">
                <a:solidFill>
                  <a:srgbClr val="0000FF"/>
                </a:solidFill>
              </a:rPr>
              <a:t>undef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LCS_Z</a:t>
            </a:r>
            <a:r>
              <a:rPr lang="ru-RU" sz="1400" dirty="0" smtClean="0">
                <a:solidFill>
                  <a:prstClr val="black"/>
                </a:solidFill>
              </a:rPr>
              <a:t>;</a:t>
            </a:r>
            <a:r>
              <a:rPr lang="en-US" sz="1400" dirty="0" smtClean="0">
                <a:solidFill>
                  <a:srgbClr val="0000FF"/>
                </a:solidFill>
              </a:rPr>
              <a:t>#</a:t>
            </a:r>
            <a:r>
              <a:rPr lang="en-US" sz="1400" dirty="0" err="1">
                <a:solidFill>
                  <a:srgbClr val="0000FF"/>
                </a:solidFill>
              </a:rPr>
              <a:t>undef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LCS_C</a:t>
            </a:r>
            <a:r>
              <a:rPr lang="ru-RU" sz="1400" dirty="0" smtClean="0">
                <a:solidFill>
                  <a:prstClr val="black"/>
                </a:solidFill>
              </a:rPr>
              <a:t>;</a:t>
            </a:r>
            <a:r>
              <a:rPr lang="en-US" sz="1400" dirty="0" smtClean="0">
                <a:solidFill>
                  <a:srgbClr val="0000FF"/>
                </a:solidFill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</a:rPr>
              <a:t>undef</a:t>
            </a:r>
            <a:r>
              <a:rPr lang="en-US" sz="1400" dirty="0" smtClean="0">
                <a:solidFill>
                  <a:prstClr val="black"/>
                </a:solidFill>
              </a:rPr>
              <a:t> LCS_B</a:t>
            </a:r>
            <a:r>
              <a:rPr lang="ru-RU" sz="1400" dirty="0" smtClean="0">
                <a:solidFill>
                  <a:prstClr val="black"/>
                </a:solidFill>
              </a:rPr>
              <a:t>;</a:t>
            </a:r>
            <a:r>
              <a:rPr lang="en-US" sz="1400" dirty="0" smtClean="0">
                <a:solidFill>
                  <a:srgbClr val="0000FF"/>
                </a:solidFill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</a:rPr>
              <a:t>undef</a:t>
            </a:r>
            <a:r>
              <a:rPr lang="en-US" sz="1400" dirty="0" smtClean="0">
                <a:solidFill>
                  <a:prstClr val="black"/>
                </a:solidFill>
              </a:rPr>
              <a:t> LCS_X</a:t>
            </a:r>
            <a:r>
              <a:rPr lang="ru-RU" sz="1400" dirty="0" smtClean="0">
                <a:solidFill>
                  <a:prstClr val="black"/>
                </a:solidFill>
              </a:rPr>
              <a:t>;</a:t>
            </a:r>
            <a:r>
              <a:rPr lang="en-US" sz="1400" dirty="0" smtClean="0">
                <a:solidFill>
                  <a:srgbClr val="0000FF"/>
                </a:solidFill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</a:rPr>
              <a:t>undef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LCS_Y</a:t>
            </a:r>
            <a:endParaRPr lang="be-BY" sz="1400" dirty="0"/>
          </a:p>
        </p:txBody>
      </p:sp>
    </p:spTree>
    <p:extLst>
      <p:ext uri="{BB962C8B-B14F-4D97-AF65-F5344CB8AC3E}">
        <p14:creationId xmlns:p14="http://schemas.microsoft.com/office/powerpoint/2010/main" val="362678215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35005"/>
            <a:ext cx="88569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--- main  </a:t>
            </a:r>
          </a:p>
          <a:p>
            <a:r>
              <a:rPr lang="be-BY" dirty="0">
                <a:solidFill>
                  <a:srgbClr val="008000"/>
                </a:solidFill>
              </a:rPr>
              <a:t>//    наибольшая общая подпоследовательность  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    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char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z[100]=</a:t>
            </a:r>
            <a:r>
              <a:rPr lang="en-US" dirty="0">
                <a:solidFill>
                  <a:srgbClr val="A31515"/>
                </a:solidFill>
              </a:rPr>
              <a:t>""</a:t>
            </a:r>
            <a:r>
              <a:rPr lang="en-US" dirty="0">
                <a:solidFill>
                  <a:prstClr val="black"/>
                </a:solidFill>
              </a:rPr>
              <a:t>;  </a:t>
            </a:r>
          </a:p>
          <a:p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>
                <a:solidFill>
                  <a:prstClr val="black"/>
                </a:solidFill>
              </a:rPr>
              <a:t> x[] = </a:t>
            </a:r>
            <a:r>
              <a:rPr lang="en-US" dirty="0">
                <a:solidFill>
                  <a:srgbClr val="A31515"/>
                </a:solidFill>
              </a:rPr>
              <a:t>"ABCBDAB"</a:t>
            </a:r>
            <a:r>
              <a:rPr lang="en-US" dirty="0">
                <a:solidFill>
                  <a:prstClr val="black"/>
                </a:solidFill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</a:rPr>
              <a:t>     y[] = </a:t>
            </a:r>
            <a:r>
              <a:rPr lang="en-US" dirty="0">
                <a:solidFill>
                  <a:srgbClr val="A31515"/>
                </a:solidFill>
              </a:rPr>
              <a:t>"BDCABA"</a:t>
            </a:r>
            <a:r>
              <a:rPr lang="en-US" dirty="0">
                <a:solidFill>
                  <a:prstClr val="black"/>
                </a:solidFill>
              </a:rPr>
              <a:t> ; 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 =  </a:t>
            </a:r>
            <a:r>
              <a:rPr lang="en-US" dirty="0" err="1">
                <a:solidFill>
                  <a:prstClr val="black"/>
                </a:solidFill>
              </a:rPr>
              <a:t>lcsd</a:t>
            </a:r>
            <a:r>
              <a:rPr lang="en-US" dirty="0">
                <a:solidFill>
                  <a:prstClr val="black"/>
                </a:solidFill>
              </a:rPr>
              <a:t>(x, y, z); </a:t>
            </a:r>
          </a:p>
          <a:p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be-BY" dirty="0">
                <a:solidFill>
                  <a:prstClr val="black"/>
                </a:solidFill>
              </a:rPr>
              <a:t>    &lt;&lt; </a:t>
            </a:r>
            <a:r>
              <a:rPr lang="be-BY" dirty="0">
                <a:solidFill>
                  <a:srgbClr val="A31515"/>
                </a:solidFill>
              </a:rPr>
              <a:t>"-- наибольшая общая подпоследовательость - </a:t>
            </a:r>
            <a:r>
              <a:rPr lang="en-US" dirty="0">
                <a:solidFill>
                  <a:srgbClr val="A31515"/>
                </a:solidFill>
              </a:rPr>
              <a:t>LCS(</a:t>
            </a:r>
            <a:r>
              <a:rPr lang="be-BY" dirty="0">
                <a:solidFill>
                  <a:srgbClr val="A31515"/>
                </a:solidFill>
              </a:rPr>
              <a:t>динамическое"</a:t>
            </a:r>
            <a:r>
              <a:rPr lang="be-BY" dirty="0">
                <a:solidFill>
                  <a:prstClr val="black"/>
                </a:solidFill>
              </a:rPr>
              <a:t>  </a:t>
            </a:r>
          </a:p>
          <a:p>
            <a:r>
              <a:rPr lang="be-BY" dirty="0">
                <a:solidFill>
                  <a:prstClr val="black"/>
                </a:solidFill>
              </a:rPr>
              <a:t>    &lt;&lt;</a:t>
            </a:r>
            <a:r>
              <a:rPr lang="be-BY" dirty="0">
                <a:solidFill>
                  <a:srgbClr val="A31515"/>
                </a:solidFill>
              </a:rPr>
              <a:t>"программирование)"</a:t>
            </a:r>
            <a:r>
              <a:rPr lang="be-BY" dirty="0">
                <a:solidFill>
                  <a:prstClr val="black"/>
                </a:solidFill>
              </a:rPr>
              <a:t>&lt;&lt;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</a:t>
            </a:r>
            <a:r>
              <a:rPr lang="ru-RU" dirty="0" err="1">
                <a:solidFill>
                  <a:srgbClr val="A31515"/>
                </a:solidFill>
              </a:rPr>
              <a:t>последовательость</a:t>
            </a:r>
            <a:r>
              <a:rPr lang="ru-RU" dirty="0">
                <a:solidFill>
                  <a:srgbClr val="A31515"/>
                </a:solidFill>
              </a:rPr>
              <a:t> X: "</a:t>
            </a:r>
            <a:r>
              <a:rPr lang="ru-RU" dirty="0">
                <a:solidFill>
                  <a:prstClr val="black"/>
                </a:solidFill>
              </a:rPr>
              <a:t> &lt;&lt; x;</a:t>
            </a:r>
          </a:p>
          <a:p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</a:t>
            </a:r>
            <a:r>
              <a:rPr lang="ru-RU" dirty="0" err="1">
                <a:solidFill>
                  <a:srgbClr val="A31515"/>
                </a:solidFill>
              </a:rPr>
              <a:t>последовательость</a:t>
            </a:r>
            <a:r>
              <a:rPr lang="ru-RU" dirty="0">
                <a:solidFill>
                  <a:srgbClr val="A31515"/>
                </a:solidFill>
              </a:rPr>
              <a:t> Y: "</a:t>
            </a:r>
            <a:r>
              <a:rPr lang="ru-RU" dirty="0">
                <a:solidFill>
                  <a:prstClr val="black"/>
                </a:solidFill>
              </a:rPr>
              <a:t> &lt;&lt; x;</a:t>
            </a:r>
          </a:p>
          <a:p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>
                <a:solidFill>
                  <a:srgbClr val="A31515"/>
                </a:solidFill>
              </a:rPr>
              <a:t>"                LCS: "</a:t>
            </a:r>
            <a:r>
              <a:rPr lang="en-US" dirty="0">
                <a:solidFill>
                  <a:prstClr val="black"/>
                </a:solidFill>
              </a:rPr>
              <a:t> &lt;&lt; z;</a:t>
            </a:r>
          </a:p>
          <a:p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>
                <a:solidFill>
                  <a:srgbClr val="A31515"/>
                </a:solidFill>
              </a:rPr>
              <a:t>"          </a:t>
            </a:r>
            <a:r>
              <a:rPr lang="be-BY" dirty="0">
                <a:solidFill>
                  <a:srgbClr val="A31515"/>
                </a:solidFill>
              </a:rPr>
              <a:t>длина </a:t>
            </a:r>
            <a:r>
              <a:rPr lang="en-US" dirty="0">
                <a:solidFill>
                  <a:srgbClr val="A31515"/>
                </a:solidFill>
              </a:rPr>
              <a:t>LCS: "</a:t>
            </a:r>
            <a:r>
              <a:rPr lang="en-US" dirty="0">
                <a:solidFill>
                  <a:prstClr val="black"/>
                </a:solidFill>
              </a:rPr>
              <a:t> &lt;&lt; l;</a:t>
            </a:r>
          </a:p>
          <a:p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endParaRPr lang="be-BY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6200361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251520" y="185765"/>
            <a:ext cx="8784976" cy="6195563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 - Динамическое </a:t>
            </a:r>
            <a:r>
              <a:rPr lang="ru-RU" sz="2400" dirty="0" err="1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прогрммирование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</a:t>
            </a:r>
            <a:endParaRPr lang="be-BY" sz="24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 -- вычисление  n-</a:t>
            </a:r>
            <a:r>
              <a:rPr lang="ru-RU" sz="2400" dirty="0" err="1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го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члена ряда Фибоначчи</a:t>
            </a:r>
            <a:r>
              <a:rPr lang="ru-RU" sz="24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</a:t>
            </a:r>
            <a:endParaRPr lang="be-BY" sz="24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err="1" smtClean="0">
                <a:effectLst/>
                <a:ea typeface="Calibri"/>
                <a:cs typeface="Times New Roman"/>
              </a:rPr>
              <a:t>int</a:t>
            </a:r>
            <a:r>
              <a:rPr lang="en-US" sz="2400" b="1" dirty="0" smtClean="0">
                <a:effectLst/>
                <a:ea typeface="Calibri"/>
                <a:cs typeface="Times New Roman"/>
              </a:rPr>
              <a:t> </a:t>
            </a:r>
            <a:r>
              <a:rPr lang="en-US" sz="2400" b="1" dirty="0">
                <a:effectLst/>
                <a:ea typeface="Calibri"/>
                <a:cs typeface="Times New Roman"/>
              </a:rPr>
              <a:t>fib</a:t>
            </a:r>
            <a:r>
              <a:rPr lang="ru-RU" sz="2400" b="1" dirty="0">
                <a:effectLst/>
                <a:ea typeface="Calibri"/>
                <a:cs typeface="Times New Roman"/>
              </a:rPr>
              <a:t>(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400" b="1" dirty="0">
                <a:effectLst/>
                <a:ea typeface="Calibri"/>
                <a:cs typeface="Times New Roman"/>
              </a:rPr>
              <a:t> n</a:t>
            </a:r>
            <a:r>
              <a:rPr lang="ru-RU" sz="2400" b="1" dirty="0">
                <a:effectLst/>
                <a:ea typeface="Calibri"/>
                <a:cs typeface="Times New Roman"/>
              </a:rPr>
              <a:t>)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{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static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400" b="1" dirty="0">
                <a:effectLst/>
                <a:ea typeface="Calibri"/>
                <a:cs typeface="Times New Roman"/>
              </a:rPr>
              <a:t> *f = new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400" b="1" dirty="0">
                <a:effectLst/>
                <a:ea typeface="Calibri"/>
                <a:cs typeface="Times New Roman"/>
              </a:rPr>
              <a:t>[n+1];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400" b="1" dirty="0">
                <a:effectLst/>
                <a:ea typeface="Calibri"/>
                <a:cs typeface="Times New Roman"/>
              </a:rPr>
              <a:t>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 = 0;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if (f[n] &gt; 0)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= f[n]; 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else if (n == 0)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= (f[n] = 0);  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else if (n == 1 || n == 2)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= (f[n] = 1); 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else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= (f[n] = fib(n-1)+fib(n-2));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</a:t>
            </a:r>
            <a:r>
              <a:rPr lang="ru-RU" sz="2400" b="1" dirty="0" err="1">
                <a:effectLst/>
                <a:ea typeface="Calibri"/>
                <a:cs typeface="Times New Roman"/>
              </a:rPr>
              <a:t>return</a:t>
            </a:r>
            <a:r>
              <a:rPr lang="ru-RU" sz="2400" b="1" dirty="0">
                <a:effectLst/>
                <a:ea typeface="Calibri"/>
                <a:cs typeface="Times New Roman"/>
              </a:rPr>
              <a:t> </a:t>
            </a:r>
            <a:r>
              <a:rPr lang="ru-RU" sz="2400" b="1" dirty="0" err="1">
                <a:effectLst/>
                <a:ea typeface="Calibri"/>
                <a:cs typeface="Times New Roman"/>
              </a:rPr>
              <a:t>rc</a:t>
            </a:r>
            <a:r>
              <a:rPr lang="ru-RU" sz="2400" b="1" dirty="0">
                <a:effectLst/>
                <a:ea typeface="Calibri"/>
                <a:cs typeface="Times New Roman"/>
              </a:rPr>
              <a:t>;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400" b="1" dirty="0">
                <a:effectLst/>
                <a:ea typeface="Calibri"/>
                <a:cs typeface="Times New Roman"/>
              </a:rPr>
              <a:t>}</a:t>
            </a:r>
            <a:endParaRPr lang="be-BY" sz="2400" dirty="0">
              <a:effectLst/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8520" y="5160967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>
                <a:solidFill>
                  <a:srgbClr val="A7EA52">
                    <a:lumMod val="50000"/>
                  </a:srgbClr>
                </a:solidFill>
                <a:ea typeface="Calibri"/>
                <a:cs typeface="Times New Roman"/>
              </a:rPr>
              <a:t>// -- вычисление  n-</a:t>
            </a:r>
            <a:r>
              <a:rPr lang="ru-RU" sz="2400" dirty="0" err="1">
                <a:solidFill>
                  <a:srgbClr val="A7EA52">
                    <a:lumMod val="50000"/>
                  </a:srgbClr>
                </a:solidFill>
                <a:ea typeface="Calibri"/>
                <a:cs typeface="Times New Roman"/>
              </a:rPr>
              <a:t>го</a:t>
            </a:r>
            <a:r>
              <a:rPr lang="ru-RU" sz="2400" dirty="0">
                <a:solidFill>
                  <a:srgbClr val="A7EA52">
                    <a:lumMod val="50000"/>
                  </a:srgbClr>
                </a:solidFill>
                <a:ea typeface="Calibri"/>
                <a:cs typeface="Times New Roman"/>
              </a:rPr>
              <a:t> члена ряда Фибоначчи(1170-1250</a:t>
            </a:r>
            <a:r>
              <a:rPr lang="ru-RU" sz="2400" b="1" dirty="0">
                <a:solidFill>
                  <a:srgbClr val="A7EA52">
                    <a:lumMod val="50000"/>
                  </a:srgbClr>
                </a:solidFill>
                <a:ea typeface="Calibri"/>
                <a:cs typeface="Times New Roman"/>
              </a:rPr>
              <a:t>) </a:t>
            </a:r>
            <a:endParaRPr lang="be-BY" sz="2400" dirty="0">
              <a:solidFill>
                <a:srgbClr val="A7EA52">
                  <a:lumMod val="50000"/>
                </a:srgbClr>
              </a:solidFill>
              <a:ea typeface="Calibri"/>
              <a:cs typeface="Times New Roman"/>
            </a:endParaRPr>
          </a:p>
          <a:p>
            <a:pPr lvl="0"/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unsigned </a:t>
            </a:r>
            <a:r>
              <a:rPr lang="en-US" sz="2400" b="1" dirty="0" err="1">
                <a:solidFill>
                  <a:prstClr val="black"/>
                </a:solidFill>
                <a:ea typeface="Calibri"/>
                <a:cs typeface="Times New Roman"/>
              </a:rPr>
              <a:t>int</a:t>
            </a:r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 fib(</a:t>
            </a:r>
            <a:r>
              <a:rPr lang="en-US" sz="2400" b="1" dirty="0" err="1">
                <a:solidFill>
                  <a:prstClr val="black"/>
                </a:solidFill>
                <a:ea typeface="Calibri"/>
                <a:cs typeface="Times New Roman"/>
              </a:rPr>
              <a:t>int</a:t>
            </a:r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 n) </a:t>
            </a:r>
            <a:endParaRPr lang="ru-RU" sz="24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/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{ return (n &lt; 1)?0:((n == 1)?1:fib(n-1)+fib(n-2));};</a:t>
            </a:r>
            <a:endParaRPr lang="be-BY" sz="2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8433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t="19247" r="4531" b="17304"/>
          <a:stretch/>
        </p:blipFill>
        <p:spPr bwMode="auto">
          <a:xfrm>
            <a:off x="238991" y="188640"/>
            <a:ext cx="8717974" cy="148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147632"/>
              </p:ext>
            </p:extLst>
          </p:nvPr>
        </p:nvGraphicFramePr>
        <p:xfrm>
          <a:off x="64974" y="1844824"/>
          <a:ext cx="9024707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Visio" r:id="rId4" imgW="6230520" imgH="3376163" progId="Visio.Drawing.11">
                  <p:embed/>
                </p:oleObj>
              </mc:Choice>
              <mc:Fallback>
                <p:oleObj name="Visio" r:id="rId4" imgW="6230520" imgH="337616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4" y="1844824"/>
                        <a:ext cx="9024707" cy="4896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7087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470" y="11663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Решение задачи о рюкзаке</a:t>
            </a:r>
            <a:endParaRPr lang="be-BY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65712"/>
              </p:ext>
            </p:extLst>
          </p:nvPr>
        </p:nvGraphicFramePr>
        <p:xfrm>
          <a:off x="3360985" y="1"/>
          <a:ext cx="4955431" cy="683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Visio" r:id="rId3" imgW="7084800" imgH="9776694" progId="Visio.Drawing.11">
                  <p:embed/>
                </p:oleObj>
              </mc:Choice>
              <mc:Fallback>
                <p:oleObj name="Visio" r:id="rId3" imgW="7084800" imgH="97766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985" y="1"/>
                        <a:ext cx="4955431" cy="6833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344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94674"/>
              </p:ext>
            </p:extLst>
          </p:nvPr>
        </p:nvGraphicFramePr>
        <p:xfrm>
          <a:off x="3132096" y="524521"/>
          <a:ext cx="2057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Формула" r:id="rId3" imgW="2057400" imgH="292100" progId="Equation.3">
                  <p:embed/>
                </p:oleObj>
              </mc:Choice>
              <mc:Fallback>
                <p:oleObj name="Формула" r:id="rId3" imgW="2057400" imgH="292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096" y="524521"/>
                        <a:ext cx="2057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411760" y="0"/>
            <a:ext cx="349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РАС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ru-RU" b="1" dirty="0">
                <a:solidFill>
                  <a:srgbClr val="FF0000"/>
                </a:solidFill>
              </a:rPr>
              <a:t>ТОЯНИЕ  ЛЕВЕНШТЕЙНА</a:t>
            </a:r>
            <a:endParaRPr lang="be-BY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457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be-BY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562520"/>
              </p:ext>
            </p:extLst>
          </p:nvPr>
        </p:nvGraphicFramePr>
        <p:xfrm>
          <a:off x="784225" y="1052736"/>
          <a:ext cx="7575550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Формула" r:id="rId5" imgW="3060360" imgH="1993680" progId="Equation.3">
                  <p:embed/>
                </p:oleObj>
              </mc:Choice>
              <mc:Fallback>
                <p:oleObj name="Формула" r:id="rId5" imgW="3060360" imgH="199368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052736"/>
                        <a:ext cx="7575550" cy="494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6030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177187"/>
              </p:ext>
            </p:extLst>
          </p:nvPr>
        </p:nvGraphicFramePr>
        <p:xfrm>
          <a:off x="2267744" y="116632"/>
          <a:ext cx="38957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Формула" r:id="rId3" imgW="3898900" imgH="1066800" progId="Equation.3">
                  <p:embed/>
                </p:oleObj>
              </mc:Choice>
              <mc:Fallback>
                <p:oleObj name="Формула" r:id="rId3" imgW="3898900" imgH="1066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16632"/>
                        <a:ext cx="38957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020094"/>
              </p:ext>
            </p:extLst>
          </p:nvPr>
        </p:nvGraphicFramePr>
        <p:xfrm>
          <a:off x="179512" y="476672"/>
          <a:ext cx="2057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Формула" r:id="rId5" imgW="2057400" imgH="292100" progId="Equation.3">
                  <p:embed/>
                </p:oleObj>
              </mc:Choice>
              <mc:Fallback>
                <p:oleObj name="Формула" r:id="rId5" imgW="2057400" imgH="292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2057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990287"/>
              </p:ext>
            </p:extLst>
          </p:nvPr>
        </p:nvGraphicFramePr>
        <p:xfrm>
          <a:off x="1112838" y="2776538"/>
          <a:ext cx="7854950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Document" r:id="rId7" imgW="6126205" imgH="3045083" progId="Word.Document.12">
                  <p:embed/>
                </p:oleObj>
              </mc:Choice>
              <mc:Fallback>
                <p:oleObj name="Document" r:id="rId7" imgW="6126205" imgH="3045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2838" y="2776538"/>
                        <a:ext cx="7854950" cy="389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59832" y="130011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be-BY" dirty="0"/>
          </a:p>
        </p:txBody>
      </p:sp>
      <p:sp>
        <p:nvSpPr>
          <p:cNvPr id="19" name="TextBox 18"/>
          <p:cNvSpPr txBox="1"/>
          <p:nvPr/>
        </p:nvSpPr>
        <p:spPr>
          <a:xfrm>
            <a:off x="3059832" y="148478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be-BY" dirty="0"/>
          </a:p>
        </p:txBody>
      </p:sp>
      <p:sp>
        <p:nvSpPr>
          <p:cNvPr id="20" name="TextBox 19"/>
          <p:cNvSpPr txBox="1"/>
          <p:nvPr/>
        </p:nvSpPr>
        <p:spPr>
          <a:xfrm>
            <a:off x="3059832" y="169151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7637274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340768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err="1">
                <a:solidFill>
                  <a:srgbClr val="008000"/>
                </a:solidFill>
              </a:rPr>
              <a:t>Levenshtein.h</a:t>
            </a:r>
            <a:r>
              <a:rPr lang="en-US" dirty="0">
                <a:solidFill>
                  <a:srgbClr val="008000"/>
                </a:solidFill>
              </a:rPr>
              <a:t>  </a:t>
            </a:r>
          </a:p>
          <a:p>
            <a:r>
              <a:rPr lang="be-BY" dirty="0">
                <a:solidFill>
                  <a:srgbClr val="008000"/>
                </a:solidFill>
              </a:rPr>
              <a:t>// -- дистанции   Левеншт</a:t>
            </a:r>
            <a:r>
              <a:rPr lang="en-US" dirty="0">
                <a:solidFill>
                  <a:srgbClr val="008000"/>
                </a:solidFill>
              </a:rPr>
              <a:t>e</a:t>
            </a:r>
            <a:r>
              <a:rPr lang="be-BY" dirty="0">
                <a:solidFill>
                  <a:srgbClr val="008000"/>
                </a:solidFill>
              </a:rPr>
              <a:t>йна (динамическое программирование)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levenshtein</a:t>
            </a:r>
            <a:r>
              <a:rPr lang="en-US" dirty="0">
                <a:solidFill>
                  <a:prstClr val="black"/>
                </a:solidFill>
              </a:rPr>
              <a:t>(         </a:t>
            </a:r>
          </a:p>
          <a:p>
            <a:r>
              <a:rPr lang="ru-RU" dirty="0">
                <a:solidFill>
                  <a:prstClr val="black"/>
                </a:solidFill>
              </a:rPr>
              <a:t>			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lx</a:t>
            </a:r>
            <a:r>
              <a:rPr lang="ru-RU" dirty="0">
                <a:solidFill>
                  <a:prstClr val="black"/>
                </a:solidFill>
              </a:rPr>
              <a:t>,           </a:t>
            </a:r>
            <a:r>
              <a:rPr lang="ru-RU" dirty="0">
                <a:solidFill>
                  <a:srgbClr val="008000"/>
                </a:solidFill>
              </a:rPr>
              <a:t>// длина слова x </a:t>
            </a:r>
          </a:p>
          <a:p>
            <a:r>
              <a:rPr lang="ru-RU" dirty="0">
                <a:solidFill>
                  <a:prstClr val="black"/>
                </a:solidFill>
              </a:rPr>
              <a:t>			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x[],   </a:t>
            </a:r>
            <a:r>
              <a:rPr lang="ru-RU" dirty="0">
                <a:solidFill>
                  <a:srgbClr val="008000"/>
                </a:solidFill>
              </a:rPr>
              <a:t>// слово длиной </a:t>
            </a:r>
            <a:r>
              <a:rPr lang="ru-RU" dirty="0" err="1">
                <a:solidFill>
                  <a:srgbClr val="008000"/>
                </a:solidFill>
              </a:rPr>
              <a:t>lx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			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ly</a:t>
            </a:r>
            <a:r>
              <a:rPr lang="ru-RU" dirty="0">
                <a:solidFill>
                  <a:prstClr val="black"/>
                </a:solidFill>
              </a:rPr>
              <a:t>,           </a:t>
            </a:r>
            <a:r>
              <a:rPr lang="ru-RU" dirty="0">
                <a:solidFill>
                  <a:srgbClr val="008000"/>
                </a:solidFill>
              </a:rPr>
              <a:t>// длина слова y</a:t>
            </a:r>
          </a:p>
          <a:p>
            <a:r>
              <a:rPr lang="es-ES" dirty="0">
                <a:solidFill>
                  <a:prstClr val="black"/>
                </a:solidFill>
              </a:rPr>
              <a:t>			</a:t>
            </a:r>
            <a:r>
              <a:rPr lang="es-ES" dirty="0" err="1">
                <a:solidFill>
                  <a:srgbClr val="0000FF"/>
                </a:solidFill>
              </a:rPr>
              <a:t>const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char</a:t>
            </a:r>
            <a:r>
              <a:rPr lang="es-ES" dirty="0">
                <a:solidFill>
                  <a:prstClr val="black"/>
                </a:solidFill>
              </a:rPr>
              <a:t> y[]    </a:t>
            </a:r>
            <a:r>
              <a:rPr lang="es-ES" dirty="0">
                <a:solidFill>
                  <a:srgbClr val="008000"/>
                </a:solidFill>
              </a:rPr>
              <a:t>// </a:t>
            </a:r>
            <a:r>
              <a:rPr lang="es-ES" dirty="0" err="1">
                <a:solidFill>
                  <a:srgbClr val="008000"/>
                </a:solidFill>
              </a:rPr>
              <a:t>слово</a:t>
            </a:r>
            <a:r>
              <a:rPr lang="es-ES" dirty="0">
                <a:solidFill>
                  <a:srgbClr val="008000"/>
                </a:solidFill>
              </a:rPr>
              <a:t> y</a:t>
            </a:r>
          </a:p>
          <a:p>
            <a:r>
              <a:rPr lang="be-BY" dirty="0">
                <a:solidFill>
                  <a:prstClr val="black"/>
                </a:solidFill>
              </a:rPr>
              <a:t>                );  </a:t>
            </a:r>
          </a:p>
          <a:p>
            <a:endParaRPr lang="be-BY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				</a:t>
            </a:r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err="1">
                <a:solidFill>
                  <a:srgbClr val="008000"/>
                </a:solidFill>
              </a:rPr>
              <a:t>Levenshtein.h</a:t>
            </a:r>
            <a:r>
              <a:rPr lang="en-US" dirty="0">
                <a:solidFill>
                  <a:srgbClr val="008000"/>
                </a:solidFill>
              </a:rPr>
              <a:t>  </a:t>
            </a:r>
          </a:p>
          <a:p>
            <a:r>
              <a:rPr lang="be-BY" dirty="0">
                <a:solidFill>
                  <a:srgbClr val="008000"/>
                </a:solidFill>
              </a:rPr>
              <a:t>// -- дистанции   Левеншт</a:t>
            </a:r>
            <a:r>
              <a:rPr lang="en-US" dirty="0">
                <a:solidFill>
                  <a:srgbClr val="008000"/>
                </a:solidFill>
              </a:rPr>
              <a:t>e</a:t>
            </a:r>
            <a:r>
              <a:rPr lang="be-BY" dirty="0">
                <a:solidFill>
                  <a:srgbClr val="008000"/>
                </a:solidFill>
              </a:rPr>
              <a:t>йна (рекурсия)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levenshtein_r</a:t>
            </a:r>
            <a:r>
              <a:rPr lang="en-US" dirty="0">
                <a:solidFill>
                  <a:prstClr val="black"/>
                </a:solidFill>
              </a:rPr>
              <a:t>(  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  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lx</a:t>
            </a:r>
            <a:r>
              <a:rPr lang="ru-RU" dirty="0">
                <a:solidFill>
                  <a:prstClr val="black"/>
                </a:solidFill>
              </a:rPr>
              <a:t>,           </a:t>
            </a:r>
            <a:r>
              <a:rPr lang="ru-RU" dirty="0">
                <a:solidFill>
                  <a:srgbClr val="008000"/>
                </a:solidFill>
              </a:rPr>
              <a:t>// длина строки x </a:t>
            </a:r>
          </a:p>
          <a:p>
            <a:r>
              <a:rPr lang="ru-RU" dirty="0">
                <a:solidFill>
                  <a:prstClr val="black"/>
                </a:solidFill>
              </a:rPr>
              <a:t>		   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x[],   </a:t>
            </a:r>
            <a:r>
              <a:rPr lang="ru-RU" dirty="0">
                <a:solidFill>
                  <a:srgbClr val="008000"/>
                </a:solidFill>
              </a:rPr>
              <a:t>// строка длиной </a:t>
            </a:r>
            <a:r>
              <a:rPr lang="ru-RU" dirty="0" err="1">
                <a:solidFill>
                  <a:srgbClr val="008000"/>
                </a:solidFill>
              </a:rPr>
              <a:t>lx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		   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ly</a:t>
            </a:r>
            <a:r>
              <a:rPr lang="ru-RU" dirty="0">
                <a:solidFill>
                  <a:prstClr val="black"/>
                </a:solidFill>
              </a:rPr>
              <a:t>,           </a:t>
            </a:r>
            <a:r>
              <a:rPr lang="ru-RU" dirty="0">
                <a:solidFill>
                  <a:srgbClr val="008000"/>
                </a:solidFill>
              </a:rPr>
              <a:t>// длина строки y</a:t>
            </a:r>
          </a:p>
          <a:p>
            <a:r>
              <a:rPr lang="es-ES" dirty="0">
                <a:solidFill>
                  <a:prstClr val="black"/>
                </a:solidFill>
              </a:rPr>
              <a:t>		     </a:t>
            </a:r>
            <a:r>
              <a:rPr lang="es-ES" dirty="0" err="1">
                <a:solidFill>
                  <a:srgbClr val="0000FF"/>
                </a:solidFill>
              </a:rPr>
              <a:t>const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char</a:t>
            </a:r>
            <a:r>
              <a:rPr lang="es-ES" dirty="0">
                <a:solidFill>
                  <a:prstClr val="black"/>
                </a:solidFill>
              </a:rPr>
              <a:t> y[]    </a:t>
            </a:r>
            <a:r>
              <a:rPr lang="es-ES" dirty="0">
                <a:solidFill>
                  <a:srgbClr val="008000"/>
                </a:solidFill>
              </a:rPr>
              <a:t>// </a:t>
            </a:r>
            <a:r>
              <a:rPr lang="es-ES" dirty="0" err="1">
                <a:solidFill>
                  <a:srgbClr val="008000"/>
                </a:solidFill>
              </a:rPr>
              <a:t>строка</a:t>
            </a:r>
            <a:r>
              <a:rPr lang="es-ES" dirty="0">
                <a:solidFill>
                  <a:srgbClr val="008000"/>
                </a:solidFill>
              </a:rPr>
              <a:t> y</a:t>
            </a:r>
          </a:p>
          <a:p>
            <a:r>
              <a:rPr lang="be-BY" dirty="0">
                <a:solidFill>
                  <a:prstClr val="black"/>
                </a:solidFill>
              </a:rPr>
              <a:t>                 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35696" y="260648"/>
            <a:ext cx="4886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Вычисление дистанции Левенштейна</a:t>
            </a:r>
            <a:endParaRPr lang="be-BY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1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79512" y="197346"/>
            <a:ext cx="87849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Levenshtein.h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DD(</a:t>
            </a:r>
            <a:r>
              <a:rPr lang="en-US" sz="2000" dirty="0" err="1">
                <a:solidFill>
                  <a:prstClr val="black"/>
                </a:solidFill>
              </a:rPr>
              <a:t>i,j</a:t>
            </a:r>
            <a:r>
              <a:rPr lang="en-US" sz="2000" dirty="0">
                <a:solidFill>
                  <a:prstClr val="black"/>
                </a:solidFill>
              </a:rPr>
              <a:t>) d[(i)*(ly+1)+(j)] </a:t>
            </a:r>
          </a:p>
          <a:p>
            <a:r>
              <a:rPr lang="sv-SE" sz="2000" dirty="0">
                <a:solidFill>
                  <a:srgbClr val="0000FF"/>
                </a:solidFill>
              </a:rPr>
              <a:t>int</a:t>
            </a:r>
            <a:r>
              <a:rPr lang="sv-SE" sz="2000" dirty="0">
                <a:solidFill>
                  <a:prstClr val="black"/>
                </a:solidFill>
              </a:rPr>
              <a:t> min3(</a:t>
            </a:r>
            <a:r>
              <a:rPr lang="sv-SE" sz="2000" dirty="0">
                <a:solidFill>
                  <a:srgbClr val="0000FF"/>
                </a:solidFill>
              </a:rPr>
              <a:t>int</a:t>
            </a:r>
            <a:r>
              <a:rPr lang="sv-SE" sz="2000" dirty="0">
                <a:solidFill>
                  <a:prstClr val="black"/>
                </a:solidFill>
              </a:rPr>
              <a:t> x1, </a:t>
            </a:r>
            <a:r>
              <a:rPr lang="sv-SE" sz="2000" dirty="0">
                <a:solidFill>
                  <a:srgbClr val="0000FF"/>
                </a:solidFill>
              </a:rPr>
              <a:t>int</a:t>
            </a:r>
            <a:r>
              <a:rPr lang="sv-SE" sz="2000" dirty="0">
                <a:solidFill>
                  <a:prstClr val="black"/>
                </a:solidFill>
              </a:rPr>
              <a:t> x2, </a:t>
            </a:r>
            <a:r>
              <a:rPr lang="sv-SE" sz="2000" dirty="0">
                <a:solidFill>
                  <a:srgbClr val="0000FF"/>
                </a:solidFill>
              </a:rPr>
              <a:t>int</a:t>
            </a:r>
            <a:r>
              <a:rPr lang="sv-SE" sz="2000" dirty="0">
                <a:solidFill>
                  <a:prstClr val="black"/>
                </a:solidFill>
              </a:rPr>
              <a:t> x3)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::min(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::min(x1,x2),x3); }</a:t>
            </a:r>
          </a:p>
          <a:p>
            <a:r>
              <a:rPr lang="fr-FR" sz="2000" dirty="0" err="1">
                <a:solidFill>
                  <a:srgbClr val="0000FF"/>
                </a:solidFill>
              </a:rPr>
              <a:t>int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>
                <a:solidFill>
                  <a:prstClr val="black"/>
                </a:solidFill>
              </a:rPr>
              <a:t>levenshtein</a:t>
            </a:r>
            <a:r>
              <a:rPr lang="fr-FR" sz="2000" dirty="0">
                <a:solidFill>
                  <a:prstClr val="black"/>
                </a:solidFill>
              </a:rPr>
              <a:t>(</a:t>
            </a:r>
            <a:r>
              <a:rPr lang="fr-FR" sz="2000" dirty="0" err="1">
                <a:solidFill>
                  <a:srgbClr val="0000FF"/>
                </a:solidFill>
              </a:rPr>
              <a:t>int</a:t>
            </a:r>
            <a:r>
              <a:rPr lang="fr-FR" sz="2000" dirty="0">
                <a:solidFill>
                  <a:prstClr val="black"/>
                </a:solidFill>
              </a:rPr>
              <a:t> lx, </a:t>
            </a:r>
            <a:r>
              <a:rPr lang="fr-FR" sz="2000" dirty="0" err="1">
                <a:solidFill>
                  <a:srgbClr val="0000FF"/>
                </a:solidFill>
              </a:rPr>
              <a:t>const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>
                <a:solidFill>
                  <a:srgbClr val="0000FF"/>
                </a:solidFill>
              </a:rPr>
              <a:t>char</a:t>
            </a:r>
            <a:r>
              <a:rPr lang="fr-FR" sz="2000" dirty="0">
                <a:solidFill>
                  <a:prstClr val="black"/>
                </a:solidFill>
              </a:rPr>
              <a:t> x[],</a:t>
            </a:r>
            <a:r>
              <a:rPr lang="fr-FR" sz="2000" dirty="0" err="1">
                <a:solidFill>
                  <a:srgbClr val="0000FF"/>
                </a:solidFill>
              </a:rPr>
              <a:t>int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>
                <a:solidFill>
                  <a:prstClr val="black"/>
                </a:solidFill>
              </a:rPr>
              <a:t>ly</a:t>
            </a:r>
            <a:r>
              <a:rPr lang="fr-FR" sz="2000" dirty="0">
                <a:solidFill>
                  <a:prstClr val="black"/>
                </a:solidFill>
              </a:rPr>
              <a:t>, </a:t>
            </a:r>
            <a:r>
              <a:rPr lang="fr-FR" sz="2000" dirty="0" err="1">
                <a:solidFill>
                  <a:srgbClr val="0000FF"/>
                </a:solidFill>
              </a:rPr>
              <a:t>const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>
                <a:solidFill>
                  <a:srgbClr val="0000FF"/>
                </a:solidFill>
              </a:rPr>
              <a:t>char</a:t>
            </a:r>
            <a:r>
              <a:rPr lang="fr-FR" sz="2000" dirty="0">
                <a:solidFill>
                  <a:prstClr val="black"/>
                </a:solidFill>
              </a:rPr>
              <a:t> y[])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*d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[(lx+1)*(ly+1)];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 &lt;= lx; i++) DD(i, 0) = i;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j = 0; j  &lt;= </a:t>
            </a:r>
            <a:r>
              <a:rPr lang="en-US" sz="2000" dirty="0" err="1">
                <a:solidFill>
                  <a:prstClr val="black"/>
                </a:solidFill>
              </a:rPr>
              <a:t>ly</a:t>
            </a:r>
            <a:r>
              <a:rPr lang="en-US" sz="2000" dirty="0">
                <a:solidFill>
                  <a:prstClr val="black"/>
                </a:solidFill>
              </a:rPr>
              <a:t>; j++) DD(0, j) = j;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1; i &lt;= lx; i++)</a:t>
            </a:r>
          </a:p>
          <a:p>
            <a:r>
              <a:rPr lang="en-US" sz="2000" dirty="0">
                <a:solidFill>
                  <a:prstClr val="black"/>
                </a:solidFill>
              </a:rPr>
              <a:t>	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j = 1; j &lt;= </a:t>
            </a:r>
            <a:r>
              <a:rPr lang="en-US" sz="2000" dirty="0" err="1">
                <a:solidFill>
                  <a:prstClr val="black"/>
                </a:solidFill>
              </a:rPr>
              <a:t>ly</a:t>
            </a:r>
            <a:r>
              <a:rPr lang="en-US" sz="2000" dirty="0">
                <a:solidFill>
                  <a:prstClr val="black"/>
                </a:solidFill>
              </a:rPr>
              <a:t>; j++)</a:t>
            </a:r>
          </a:p>
          <a:p>
            <a:r>
              <a:rPr lang="be-BY" sz="2000" dirty="0">
                <a:solidFill>
                  <a:prstClr val="black"/>
                </a:solidFill>
              </a:rPr>
              <a:t>	 { </a:t>
            </a:r>
          </a:p>
          <a:p>
            <a:r>
              <a:rPr lang="en-US" sz="2000" dirty="0">
                <a:solidFill>
                  <a:prstClr val="black"/>
                </a:solidFill>
              </a:rPr>
              <a:t>	   DD(</a:t>
            </a:r>
            <a:r>
              <a:rPr lang="en-US" sz="2000" dirty="0" err="1">
                <a:solidFill>
                  <a:prstClr val="black"/>
                </a:solidFill>
              </a:rPr>
              <a:t>i,j</a:t>
            </a:r>
            <a:r>
              <a:rPr lang="en-US" sz="2000" dirty="0">
                <a:solidFill>
                  <a:prstClr val="black"/>
                </a:solidFill>
              </a:rPr>
              <a:t>) = min3(DD(i-1, j) + 1, DD(i, j-1) + 1,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	        	DD(i-1, j-1) + (x[i-1]==y[j-1]?0:1)); </a:t>
            </a:r>
          </a:p>
          <a:p>
            <a:r>
              <a:rPr lang="be-BY" sz="2000" dirty="0">
                <a:solidFill>
                  <a:prstClr val="black"/>
                </a:solidFill>
              </a:rPr>
              <a:t>	 }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DD(</a:t>
            </a:r>
            <a:r>
              <a:rPr lang="en-US" sz="2000" dirty="0" err="1">
                <a:solidFill>
                  <a:prstClr val="black"/>
                </a:solidFill>
              </a:rPr>
              <a:t>lx,ly</a:t>
            </a:r>
            <a:r>
              <a:rPr lang="en-US" sz="2000" dirty="0">
                <a:solidFill>
                  <a:prstClr val="black"/>
                </a:solidFill>
              </a:rPr>
              <a:t>); </a:t>
            </a:r>
          </a:p>
          <a:p>
            <a:r>
              <a:rPr lang="be-BY" sz="2000" dirty="0">
                <a:solidFill>
                  <a:prstClr val="black"/>
                </a:solidFill>
              </a:rPr>
              <a:t>}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93570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74345"/>
            <a:ext cx="878497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levenshtein_r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</a:p>
          <a:p>
            <a:r>
              <a:rPr lang="fr-FR" sz="2000" dirty="0">
                <a:solidFill>
                  <a:prstClr val="black"/>
                </a:solidFill>
              </a:rPr>
              <a:t>                 </a:t>
            </a:r>
            <a:r>
              <a:rPr lang="fr-FR" sz="2000" dirty="0" err="1">
                <a:solidFill>
                  <a:srgbClr val="0000FF"/>
                </a:solidFill>
              </a:rPr>
              <a:t>int</a:t>
            </a:r>
            <a:r>
              <a:rPr lang="fr-FR" sz="2000" dirty="0">
                <a:solidFill>
                  <a:prstClr val="black"/>
                </a:solidFill>
              </a:rPr>
              <a:t> lx, </a:t>
            </a:r>
            <a:r>
              <a:rPr lang="fr-FR" sz="2000" dirty="0" err="1">
                <a:solidFill>
                  <a:srgbClr val="0000FF"/>
                </a:solidFill>
              </a:rPr>
              <a:t>const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>
                <a:solidFill>
                  <a:srgbClr val="0000FF"/>
                </a:solidFill>
              </a:rPr>
              <a:t>char</a:t>
            </a:r>
            <a:r>
              <a:rPr lang="fr-FR" sz="2000" dirty="0">
                <a:solidFill>
                  <a:prstClr val="black"/>
                </a:solidFill>
              </a:rPr>
              <a:t> x[],</a:t>
            </a:r>
          </a:p>
          <a:p>
            <a:r>
              <a:rPr lang="fr-FR" sz="2000" dirty="0">
                <a:solidFill>
                  <a:prstClr val="black"/>
                </a:solidFill>
              </a:rPr>
              <a:t>                 </a:t>
            </a:r>
            <a:r>
              <a:rPr lang="fr-FR" sz="2000" dirty="0" err="1">
                <a:solidFill>
                  <a:srgbClr val="0000FF"/>
                </a:solidFill>
              </a:rPr>
              <a:t>int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>
                <a:solidFill>
                  <a:prstClr val="black"/>
                </a:solidFill>
              </a:rPr>
              <a:t>ly</a:t>
            </a:r>
            <a:r>
              <a:rPr lang="fr-FR" sz="2000" dirty="0">
                <a:solidFill>
                  <a:prstClr val="black"/>
                </a:solidFill>
              </a:rPr>
              <a:t>, </a:t>
            </a:r>
            <a:r>
              <a:rPr lang="fr-FR" sz="2000" dirty="0" err="1">
                <a:solidFill>
                  <a:srgbClr val="0000FF"/>
                </a:solidFill>
              </a:rPr>
              <a:t>const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>
                <a:solidFill>
                  <a:srgbClr val="0000FF"/>
                </a:solidFill>
              </a:rPr>
              <a:t>char</a:t>
            </a:r>
            <a:r>
              <a:rPr lang="fr-FR" sz="2000" dirty="0">
                <a:solidFill>
                  <a:prstClr val="black"/>
                </a:solidFill>
              </a:rPr>
              <a:t> y[]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  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       (lx == 0)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prstClr val="black"/>
                </a:solidFill>
              </a:rPr>
              <a:t>ly</a:t>
            </a:r>
            <a:r>
              <a:rPr lang="en-US" sz="2000" dirty="0">
                <a:solidFill>
                  <a:prstClr val="black"/>
                </a:solidFill>
              </a:rPr>
              <a:t>;         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 (</a:t>
            </a:r>
            <a:r>
              <a:rPr lang="en-US" sz="2000" dirty="0" err="1">
                <a:solidFill>
                  <a:prstClr val="black"/>
                </a:solidFill>
              </a:rPr>
              <a:t>ly</a:t>
            </a:r>
            <a:r>
              <a:rPr lang="en-US" sz="2000" dirty="0">
                <a:solidFill>
                  <a:prstClr val="black"/>
                </a:solidFill>
              </a:rPr>
              <a:t> == 0)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lx;         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 (lx == 1 &amp;&amp; </a:t>
            </a:r>
            <a:r>
              <a:rPr lang="en-US" sz="2000" dirty="0" err="1">
                <a:solidFill>
                  <a:prstClr val="black"/>
                </a:solidFill>
              </a:rPr>
              <a:t>ly</a:t>
            </a:r>
            <a:r>
              <a:rPr lang="en-US" sz="2000" dirty="0">
                <a:solidFill>
                  <a:prstClr val="black"/>
                </a:solidFill>
              </a:rPr>
              <a:t> == 1 &amp;&amp; x[0] == y[0])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 (lx == 1 &amp;&amp; </a:t>
            </a:r>
            <a:r>
              <a:rPr lang="en-US" sz="2000" dirty="0" err="1">
                <a:solidFill>
                  <a:prstClr val="black"/>
                </a:solidFill>
              </a:rPr>
              <a:t>ly</a:t>
            </a:r>
            <a:r>
              <a:rPr lang="en-US" sz="2000" dirty="0">
                <a:solidFill>
                  <a:prstClr val="black"/>
                </a:solidFill>
              </a:rPr>
              <a:t> == 1 &amp;&amp; x[0] != y[0])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1;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min3(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            levenshtein_r(lx-1, x, ly,   y)+1,       </a:t>
            </a:r>
          </a:p>
          <a:p>
            <a:r>
              <a:rPr lang="nn-NO" sz="2000" dirty="0">
                <a:solidFill>
                  <a:prstClr val="black"/>
                </a:solidFill>
              </a:rPr>
              <a:t>	        levenshtein_r(lx,   x, ly-1, y)+1,       </a:t>
            </a:r>
          </a:p>
          <a:p>
            <a:r>
              <a:rPr lang="es-ES" sz="2000" dirty="0">
                <a:solidFill>
                  <a:prstClr val="black"/>
                </a:solidFill>
              </a:rPr>
              <a:t>		  </a:t>
            </a:r>
            <a:r>
              <a:rPr lang="es-ES" sz="2000" dirty="0" err="1">
                <a:solidFill>
                  <a:prstClr val="black"/>
                </a:solidFill>
              </a:rPr>
              <a:t>levenshtein_r</a:t>
            </a:r>
            <a:r>
              <a:rPr lang="es-ES" sz="2000" dirty="0">
                <a:solidFill>
                  <a:prstClr val="black"/>
                </a:solidFill>
              </a:rPr>
              <a:t>(lx-1, x, ly-1, y)+(x[lx-1] == y[ly-1]?0:1)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	          );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884805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23114"/>
            <a:ext cx="88569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main  </a:t>
            </a:r>
            <a:r>
              <a:rPr lang="be-BY" sz="1600" dirty="0" smtClean="0">
                <a:solidFill>
                  <a:srgbClr val="008000"/>
                </a:solidFill>
              </a:rPr>
              <a:t>   </a:t>
            </a:r>
            <a:r>
              <a:rPr lang="be-BY" sz="1600" dirty="0">
                <a:solidFill>
                  <a:srgbClr val="008000"/>
                </a:solidFill>
              </a:rPr>
              <a:t>вычисление дистанции (расстояния) Левенштейна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iostream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ctime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iomanip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Levenshtein.h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_</a:t>
            </a:r>
            <a:r>
              <a:rPr lang="en-US" sz="1600" dirty="0" err="1">
                <a:solidFill>
                  <a:prstClr val="black"/>
                </a:solidFill>
              </a:rPr>
              <a:t>tmain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argc</a:t>
            </a:r>
            <a:r>
              <a:rPr lang="en-US" sz="1600" dirty="0">
                <a:solidFill>
                  <a:prstClr val="black"/>
                </a:solidFill>
              </a:rPr>
              <a:t>, _TCHAR* </a:t>
            </a:r>
            <a:r>
              <a:rPr lang="en-US" sz="1600" dirty="0" err="1">
                <a:solidFill>
                  <a:prstClr val="black"/>
                </a:solidFill>
              </a:rPr>
              <a:t>argv</a:t>
            </a:r>
            <a:r>
              <a:rPr lang="en-US" sz="1600" dirty="0">
                <a:solidFill>
                  <a:prstClr val="black"/>
                </a:solidFill>
              </a:rPr>
              <a:t>[])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setlocale</a:t>
            </a:r>
            <a:r>
              <a:rPr lang="en-US" sz="1600" dirty="0">
                <a:solidFill>
                  <a:prstClr val="black"/>
                </a:solidFill>
              </a:rPr>
              <a:t>(LC_ALL,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rus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);	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clock_t</a:t>
            </a:r>
            <a:r>
              <a:rPr lang="en-US" sz="1600" dirty="0">
                <a:solidFill>
                  <a:prstClr val="black"/>
                </a:solidFill>
              </a:rPr>
              <a:t> t1 = 0, t2 = 0, t3,t4;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char</a:t>
            </a:r>
            <a:r>
              <a:rPr lang="en-US" sz="1600" dirty="0">
                <a:solidFill>
                  <a:prstClr val="black"/>
                </a:solidFill>
              </a:rPr>
              <a:t> x[] =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abcdefghklmnoxm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,  y[] =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xyabcdefghomnkm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 lx = </a:t>
            </a:r>
            <a:r>
              <a:rPr lang="en-US" sz="1600" dirty="0" err="1">
                <a:solidFill>
                  <a:srgbClr val="0000FF"/>
                </a:solidFill>
              </a:rPr>
              <a:t>sizeof</a:t>
            </a:r>
            <a:r>
              <a:rPr lang="en-US" sz="1600" dirty="0">
                <a:solidFill>
                  <a:prstClr val="black"/>
                </a:solidFill>
              </a:rPr>
              <a:t>(x)-1,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err="1">
                <a:solidFill>
                  <a:srgbClr val="0000FF"/>
                </a:solidFill>
              </a:rPr>
              <a:t>sizeof</a:t>
            </a:r>
            <a:r>
              <a:rPr lang="en-US" sz="1600" dirty="0">
                <a:solidFill>
                  <a:prstClr val="black"/>
                </a:solidFill>
              </a:rPr>
              <a:t>(y)-1;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 </a:t>
            </a:r>
            <a:r>
              <a:rPr lang="en-US" sz="1600" dirty="0">
                <a:solidFill>
                  <a:srgbClr val="A31515"/>
                </a:solidFill>
              </a:rPr>
              <a:t>"-- </a:t>
            </a:r>
            <a:r>
              <a:rPr lang="be-BY" sz="1600" dirty="0">
                <a:solidFill>
                  <a:srgbClr val="A31515"/>
                </a:solidFill>
              </a:rPr>
              <a:t>расстояние Левенштейна -----"</a:t>
            </a:r>
            <a:r>
              <a:rPr lang="be-BY" sz="1600" dirty="0">
                <a:solidFill>
                  <a:prstClr val="black"/>
                </a:solidFill>
              </a:rPr>
              <a:t>&lt;&lt;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"--длина --- рекурсия -- </a:t>
            </a:r>
            <a:r>
              <a:rPr lang="ru-RU" sz="1600" dirty="0" err="1">
                <a:solidFill>
                  <a:srgbClr val="A31515"/>
                </a:solidFill>
              </a:rPr>
              <a:t>дин.програм</a:t>
            </a:r>
            <a:r>
              <a:rPr lang="ru-RU" sz="1600" dirty="0">
                <a:solidFill>
                  <a:srgbClr val="A31515"/>
                </a:solidFill>
              </a:rPr>
              <a:t>. ---"</a:t>
            </a:r>
            <a:r>
              <a:rPr lang="ru-RU" sz="1600" dirty="0">
                <a:solidFill>
                  <a:prstClr val="black"/>
                </a:solidFill>
              </a:rPr>
              <a:t>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i = 8; i &lt;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</a:t>
            </a:r>
            <a:r>
              <a:rPr lang="en-US" sz="1600" dirty="0" err="1">
                <a:solidFill>
                  <a:prstClr val="black"/>
                </a:solidFill>
              </a:rPr>
              <a:t>lx,ly</a:t>
            </a:r>
            <a:r>
              <a:rPr lang="en-US" sz="1600" dirty="0">
                <a:solidFill>
                  <a:prstClr val="black"/>
                </a:solidFill>
              </a:rPr>
              <a:t>); i++)</a:t>
            </a:r>
          </a:p>
          <a:p>
            <a:r>
              <a:rPr lang="be-BY" sz="1600" dirty="0">
                <a:solidFill>
                  <a:prstClr val="black"/>
                </a:solidFill>
              </a:rPr>
              <a:t> {</a:t>
            </a:r>
          </a:p>
          <a:p>
            <a:r>
              <a:rPr lang="fr-FR" sz="1600" dirty="0" smtClean="0">
                <a:solidFill>
                  <a:prstClr val="black"/>
                </a:solidFill>
              </a:rPr>
              <a:t>  </a:t>
            </a:r>
            <a:r>
              <a:rPr lang="fr-FR" sz="1600" dirty="0">
                <a:solidFill>
                  <a:prstClr val="black"/>
                </a:solidFill>
              </a:rPr>
              <a:t>t1 = </a:t>
            </a:r>
            <a:r>
              <a:rPr lang="fr-FR" sz="1600" dirty="0" err="1">
                <a:solidFill>
                  <a:prstClr val="black"/>
                </a:solidFill>
              </a:rPr>
              <a:t>clock</a:t>
            </a:r>
            <a:r>
              <a:rPr lang="fr-FR" sz="1600" dirty="0">
                <a:solidFill>
                  <a:prstClr val="black"/>
                </a:solidFill>
              </a:rPr>
              <a:t>();</a:t>
            </a:r>
            <a:r>
              <a:rPr lang="fr-FR" sz="1600" dirty="0" err="1">
                <a:solidFill>
                  <a:prstClr val="black"/>
                </a:solidFill>
              </a:rPr>
              <a:t>levenshtein_r</a:t>
            </a:r>
            <a:r>
              <a:rPr lang="fr-FR" sz="1600" dirty="0">
                <a:solidFill>
                  <a:prstClr val="black"/>
                </a:solidFill>
              </a:rPr>
              <a:t>(i,x,i-2, y); t2 = </a:t>
            </a:r>
            <a:r>
              <a:rPr lang="fr-FR" sz="1600" dirty="0" err="1">
                <a:solidFill>
                  <a:prstClr val="black"/>
                </a:solidFill>
              </a:rPr>
              <a:t>clock</a:t>
            </a:r>
            <a:r>
              <a:rPr lang="fr-FR" sz="1600" dirty="0">
                <a:solidFill>
                  <a:prstClr val="black"/>
                </a:solidFill>
              </a:rPr>
              <a:t>();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t3 = </a:t>
            </a:r>
            <a:r>
              <a:rPr lang="fr-FR" sz="1600" dirty="0" err="1">
                <a:solidFill>
                  <a:prstClr val="black"/>
                </a:solidFill>
              </a:rPr>
              <a:t>clock</a:t>
            </a:r>
            <a:r>
              <a:rPr lang="fr-FR" sz="1600" dirty="0">
                <a:solidFill>
                  <a:prstClr val="black"/>
                </a:solidFill>
              </a:rPr>
              <a:t>();</a:t>
            </a:r>
            <a:r>
              <a:rPr lang="fr-FR" sz="1600" dirty="0" err="1">
                <a:solidFill>
                  <a:prstClr val="black"/>
                </a:solidFill>
              </a:rPr>
              <a:t>levenshtein</a:t>
            </a:r>
            <a:r>
              <a:rPr lang="fr-FR" sz="1600" dirty="0">
                <a:solidFill>
                  <a:prstClr val="black"/>
                </a:solidFill>
              </a:rPr>
              <a:t>(i,x,i-2, y); t4 = </a:t>
            </a:r>
            <a:r>
              <a:rPr lang="fr-FR" sz="1600" dirty="0" err="1">
                <a:solidFill>
                  <a:prstClr val="black"/>
                </a:solidFill>
              </a:rPr>
              <a:t>clock</a:t>
            </a:r>
            <a:r>
              <a:rPr lang="fr-FR" sz="1600" dirty="0">
                <a:solidFill>
                  <a:prstClr val="black"/>
                </a:solidFill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::right&lt;&lt;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setw</a:t>
            </a:r>
            <a:r>
              <a:rPr lang="en-US" sz="1600" dirty="0">
                <a:solidFill>
                  <a:prstClr val="black"/>
                </a:solidFill>
              </a:rPr>
              <a:t>(2)&lt;&lt;i-2&lt;&lt;</a:t>
            </a:r>
            <a:r>
              <a:rPr lang="en-US" sz="1600" dirty="0">
                <a:solidFill>
                  <a:srgbClr val="A31515"/>
                </a:solidFill>
              </a:rPr>
              <a:t>"/"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setw</a:t>
            </a:r>
            <a:r>
              <a:rPr lang="en-US" sz="1600" dirty="0">
                <a:solidFill>
                  <a:prstClr val="black"/>
                </a:solidFill>
              </a:rPr>
              <a:t>(2)&lt;&lt;i</a:t>
            </a:r>
          </a:p>
          <a:p>
            <a:r>
              <a:rPr lang="de-DE" sz="1600" dirty="0">
                <a:solidFill>
                  <a:prstClr val="black"/>
                </a:solidFill>
              </a:rPr>
              <a:t>       &lt;&lt; </a:t>
            </a:r>
            <a:r>
              <a:rPr lang="de-DE" sz="1600" dirty="0">
                <a:solidFill>
                  <a:srgbClr val="A31515"/>
                </a:solidFill>
              </a:rPr>
              <a:t>"        "</a:t>
            </a:r>
            <a:r>
              <a:rPr lang="de-DE" sz="1600" dirty="0">
                <a:solidFill>
                  <a:prstClr val="black"/>
                </a:solidFill>
              </a:rPr>
              <a:t>&lt;&lt;</a:t>
            </a:r>
            <a:r>
              <a:rPr lang="de-DE" sz="1600" dirty="0" err="1">
                <a:solidFill>
                  <a:prstClr val="black"/>
                </a:solidFill>
              </a:rPr>
              <a:t>std</a:t>
            </a:r>
            <a:r>
              <a:rPr lang="de-DE" sz="1600" dirty="0">
                <a:solidFill>
                  <a:prstClr val="black"/>
                </a:solidFill>
              </a:rPr>
              <a:t>::</a:t>
            </a:r>
            <a:r>
              <a:rPr lang="de-DE" sz="1600" dirty="0" err="1">
                <a:solidFill>
                  <a:prstClr val="black"/>
                </a:solidFill>
              </a:rPr>
              <a:t>left</a:t>
            </a:r>
            <a:r>
              <a:rPr lang="de-DE" sz="1600" dirty="0">
                <a:solidFill>
                  <a:prstClr val="black"/>
                </a:solidFill>
              </a:rPr>
              <a:t>&lt;&lt;</a:t>
            </a:r>
            <a:r>
              <a:rPr lang="de-DE" sz="1600" dirty="0" err="1">
                <a:solidFill>
                  <a:prstClr val="black"/>
                </a:solidFill>
              </a:rPr>
              <a:t>std</a:t>
            </a:r>
            <a:r>
              <a:rPr lang="de-DE" sz="1600" dirty="0">
                <a:solidFill>
                  <a:prstClr val="black"/>
                </a:solidFill>
              </a:rPr>
              <a:t>::</a:t>
            </a:r>
            <a:r>
              <a:rPr lang="de-DE" sz="1600" dirty="0" err="1">
                <a:solidFill>
                  <a:prstClr val="black"/>
                </a:solidFill>
              </a:rPr>
              <a:t>setw</a:t>
            </a:r>
            <a:r>
              <a:rPr lang="de-DE" sz="1600" dirty="0">
                <a:solidFill>
                  <a:prstClr val="black"/>
                </a:solidFill>
              </a:rPr>
              <a:t>(10)&lt;&lt;(t2-t1)</a:t>
            </a:r>
          </a:p>
          <a:p>
            <a:r>
              <a:rPr lang="de-DE" sz="1600" dirty="0">
                <a:solidFill>
                  <a:prstClr val="black"/>
                </a:solidFill>
              </a:rPr>
              <a:t>	 &lt;&lt;</a:t>
            </a:r>
            <a:r>
              <a:rPr lang="de-DE" sz="1600" dirty="0">
                <a:solidFill>
                  <a:srgbClr val="A31515"/>
                </a:solidFill>
              </a:rPr>
              <a:t>"   "</a:t>
            </a:r>
            <a:r>
              <a:rPr lang="de-DE" sz="1600" dirty="0">
                <a:solidFill>
                  <a:prstClr val="black"/>
                </a:solidFill>
              </a:rPr>
              <a:t>&lt;&lt;</a:t>
            </a:r>
            <a:r>
              <a:rPr lang="de-DE" sz="1600" dirty="0" err="1">
                <a:solidFill>
                  <a:prstClr val="black"/>
                </a:solidFill>
              </a:rPr>
              <a:t>std</a:t>
            </a:r>
            <a:r>
              <a:rPr lang="de-DE" sz="1600" dirty="0">
                <a:solidFill>
                  <a:prstClr val="black"/>
                </a:solidFill>
              </a:rPr>
              <a:t>::</a:t>
            </a:r>
            <a:r>
              <a:rPr lang="de-DE" sz="1600" dirty="0" err="1">
                <a:solidFill>
                  <a:prstClr val="black"/>
                </a:solidFill>
              </a:rPr>
              <a:t>setw</a:t>
            </a:r>
            <a:r>
              <a:rPr lang="de-DE" sz="1600" dirty="0">
                <a:solidFill>
                  <a:prstClr val="black"/>
                </a:solidFill>
              </a:rPr>
              <a:t>(10)&lt;&lt;(t4-t3)&lt;&lt;</a:t>
            </a:r>
            <a:r>
              <a:rPr lang="de-DE" sz="1600" dirty="0" err="1">
                <a:solidFill>
                  <a:prstClr val="black"/>
                </a:solidFill>
              </a:rPr>
              <a:t>std</a:t>
            </a:r>
            <a:r>
              <a:rPr lang="de-DE" sz="1600" dirty="0">
                <a:solidFill>
                  <a:prstClr val="black"/>
                </a:solidFill>
              </a:rPr>
              <a:t>::</a:t>
            </a:r>
            <a:r>
              <a:rPr lang="de-DE" sz="1600" dirty="0" err="1">
                <a:solidFill>
                  <a:prstClr val="black"/>
                </a:solidFill>
              </a:rPr>
              <a:t>endl</a:t>
            </a:r>
            <a:r>
              <a:rPr lang="de-DE" sz="1600" dirty="0">
                <a:solidFill>
                  <a:prstClr val="black"/>
                </a:solidFill>
              </a:rPr>
              <a:t>; 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}</a:t>
            </a:r>
          </a:p>
          <a:p>
            <a:r>
              <a:rPr lang="en-US" sz="1600" dirty="0">
                <a:solidFill>
                  <a:prstClr val="black"/>
                </a:solidFill>
              </a:rPr>
              <a:t> system(</a:t>
            </a:r>
            <a:r>
              <a:rPr lang="en-US" sz="1600" dirty="0">
                <a:solidFill>
                  <a:srgbClr val="A31515"/>
                </a:solidFill>
              </a:rPr>
              <a:t>"pause"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0</a:t>
            </a:r>
            <a:r>
              <a:rPr lang="en-US" sz="1600" dirty="0" smtClean="0">
                <a:solidFill>
                  <a:prstClr val="black"/>
                </a:solidFill>
              </a:rPr>
              <a:t>;</a:t>
            </a:r>
            <a:r>
              <a:rPr lang="be-BY" sz="1600" dirty="0" smtClean="0">
                <a:solidFill>
                  <a:prstClr val="black"/>
                </a:solidFill>
              </a:rPr>
              <a:t>}</a:t>
            </a:r>
            <a:endParaRPr lang="be-BY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795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202</TotalTime>
  <Words>1487</Words>
  <Application>Microsoft Office PowerPoint</Application>
  <PresentationFormat>Экран (4:3)</PresentationFormat>
  <Paragraphs>309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Воздушный поток</vt:lpstr>
      <vt:lpstr>Visio</vt:lpstr>
      <vt:lpstr>Microsoft Equation 3.0</vt:lpstr>
      <vt:lpstr>Формула</vt:lpstr>
      <vt:lpstr>Microsoft Word Document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23</cp:revision>
  <dcterms:created xsi:type="dcterms:W3CDTF">2010-12-02T13:55:43Z</dcterms:created>
  <dcterms:modified xsi:type="dcterms:W3CDTF">2012-03-21T09:30:45Z</dcterms:modified>
</cp:coreProperties>
</file>