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907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8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10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8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539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99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521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82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318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4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26DFBE-125D-4BE1-BA24-BF288272F7CE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16E0EB-9FE0-45B4-8879-E3DCBF556D6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584208"/>
            <a:ext cx="10318418" cy="4394988"/>
          </a:xfrm>
        </p:spPr>
        <p:txBody>
          <a:bodyPr/>
          <a:lstStyle/>
          <a:p>
            <a:r>
              <a:rPr lang="en-US" sz="7200" b="1" dirty="0"/>
              <a:t>Custom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Development </a:t>
            </a:r>
            <a:br>
              <a:rPr lang="en-US" sz="7200" b="1" dirty="0" smtClean="0"/>
            </a:br>
            <a:r>
              <a:rPr lang="en-US" sz="7200" b="1" dirty="0" smtClean="0"/>
              <a:t>Method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Методика </a:t>
            </a:r>
            <a:r>
              <a:rPr lang="en-US" dirty="0"/>
              <a:t>Oracle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Oracle (Oracle Corporation) —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88" y="1128451"/>
            <a:ext cx="10178322" cy="1094508"/>
          </a:xfrm>
        </p:spPr>
        <p:txBody>
          <a:bodyPr>
            <a:normAutofit/>
          </a:bodyPr>
          <a:lstStyle/>
          <a:p>
            <a:r>
              <a:rPr lang="ru-RU" dirty="0"/>
              <a:t>американская </a:t>
            </a:r>
            <a:r>
              <a:rPr lang="ru-RU" dirty="0" smtClean="0"/>
              <a:t>корпорация, крупнейший </a:t>
            </a:r>
            <a:r>
              <a:rPr lang="ru-RU" dirty="0"/>
              <a:t>производитель программного обеспечения для </a:t>
            </a:r>
            <a:r>
              <a:rPr lang="ru-RU" dirty="0" smtClean="0"/>
              <a:t>организаций, </a:t>
            </a:r>
            <a:r>
              <a:rPr lang="ru-RU" dirty="0"/>
              <a:t>крупный поставщик серверного оборудования.</a:t>
            </a:r>
          </a:p>
        </p:txBody>
      </p:sp>
      <p:pic>
        <p:nvPicPr>
          <p:cNvPr id="1026" name="Picture 2" descr="Image result for Ora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637" y="2222959"/>
            <a:ext cx="4145531" cy="178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Image result for Orac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576466"/>
            <a:ext cx="3290308" cy="18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38" y="2350405"/>
            <a:ext cx="2994023" cy="20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продукция Orac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65" y="3637678"/>
            <a:ext cx="2790968" cy="27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31" y="178494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Основу </a:t>
            </a:r>
            <a:r>
              <a:rPr lang="en-US" sz="4900" dirty="0" smtClean="0"/>
              <a:t>CASE</a:t>
            </a:r>
            <a:r>
              <a:rPr lang="ru-RU" sz="4900" dirty="0"/>
              <a:t>-технологии </a:t>
            </a:r>
            <a:r>
              <a:rPr lang="ru-RU" sz="4900" dirty="0" smtClean="0"/>
              <a:t>оставляют</a:t>
            </a:r>
            <a:r>
              <a:rPr lang="ru-RU" sz="4900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7" y="1071154"/>
            <a:ext cx="6527457" cy="5460275"/>
          </a:xfrm>
        </p:spPr>
        <p:txBody>
          <a:bodyPr>
            <a:normAutofit fontScale="92500"/>
          </a:bodyPr>
          <a:lstStyle/>
          <a:p>
            <a:pPr marL="457200" lvl="0" indent="-18288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методология структурного нисходящего </a:t>
            </a:r>
            <a:r>
              <a:rPr lang="ru-RU" sz="2200" dirty="0" smtClean="0"/>
              <a:t>проектирования;</a:t>
            </a:r>
          </a:p>
          <a:p>
            <a:pPr marL="457200" indent="-18288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поддержка всех этапов ЖЦ </a:t>
            </a:r>
            <a:r>
              <a:rPr lang="ru-RU" sz="2200" dirty="0" smtClean="0"/>
              <a:t>ИС;</a:t>
            </a:r>
          </a:p>
          <a:p>
            <a:pPr marL="457200" indent="-182880">
              <a:spcBef>
                <a:spcPts val="0"/>
              </a:spcBef>
              <a:buFont typeface="+mj-lt"/>
              <a:buAutoNum type="arabicPeriod"/>
            </a:pPr>
            <a:r>
              <a:rPr lang="ru-RU" sz="2200" dirty="0"/>
              <a:t>ориентация на реализацию приложений с использованием всех областей современных серверов БД и с поддержкой всех современных стандартов и требований к графическому интерфейсу конечного пользователя</a:t>
            </a:r>
            <a:r>
              <a:rPr lang="ru-RU" sz="2200" dirty="0" smtClean="0"/>
              <a:t>;</a:t>
            </a:r>
            <a:endParaRPr lang="ru-RU" sz="2200" dirty="0"/>
          </a:p>
          <a:p>
            <a:pPr marL="457200" indent="-182880">
              <a:spcBef>
                <a:spcPts val="0"/>
              </a:spcBef>
              <a:buFont typeface="+mj-lt"/>
              <a:buAutoNum type="arabicPeriod"/>
            </a:pPr>
            <a:r>
              <a:rPr lang="ru-RU" altLang="ru-RU" sz="22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наличие централизованной БД, называемой </a:t>
            </a:r>
            <a:r>
              <a:rPr lang="ru-RU" altLang="ru-RU" sz="2200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репозитарием</a:t>
            </a:r>
            <a:r>
              <a:rPr lang="ru-RU" altLang="ru-RU" sz="22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;</a:t>
            </a:r>
          </a:p>
          <a:p>
            <a:pPr marL="457200" indent="-182880">
              <a:spcBef>
                <a:spcPts val="0"/>
              </a:spcBef>
              <a:buFont typeface="+mj-lt"/>
              <a:buAutoNum type="arabicPeriod"/>
            </a:pPr>
            <a:r>
              <a:rPr lang="ru-RU" altLang="ru-RU" sz="22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возможность одновременной работы с репозитарием многих специалистов;</a:t>
            </a:r>
          </a:p>
          <a:p>
            <a:pPr marL="457200" indent="-182880">
              <a:spcBef>
                <a:spcPts val="0"/>
              </a:spcBef>
              <a:buFont typeface="+mj-lt"/>
              <a:buAutoNum type="arabicPeriod"/>
            </a:pPr>
            <a:r>
              <a:rPr lang="ru-RU" altLang="ru-RU" sz="22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автоматизация последовательного перехода от одного этапа разработки к другому; </a:t>
            </a:r>
          </a:p>
          <a:p>
            <a:pPr marL="457200" indent="-182880">
              <a:spcBef>
                <a:spcPts val="0"/>
              </a:spcBef>
              <a:buFont typeface="+mj-lt"/>
              <a:buAutoNum type="arabicPeriod"/>
            </a:pPr>
            <a:r>
              <a:rPr lang="ru-RU" altLang="ru-RU" sz="22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автоматизация различных стандартных действий по проектированию и реализации программных </a:t>
            </a:r>
            <a:r>
              <a:rPr lang="ru-RU" altLang="ru-RU" sz="22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систем</a:t>
            </a:r>
            <a:r>
              <a:rPr lang="en-US" altLang="ru-RU" sz="22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14" y="1365828"/>
            <a:ext cx="4606833" cy="47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445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 Development Method </a:t>
            </a:r>
            <a:r>
              <a:rPr lang="en-US" sz="4800" dirty="0" smtClean="0"/>
              <a:t>(CDM) </a:t>
            </a:r>
            <a:endParaRPr lang="ru-R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951" y="1835663"/>
            <a:ext cx="7389072" cy="5338618"/>
          </a:xfrm>
        </p:spPr>
        <p:txBody>
          <a:bodyPr/>
          <a:lstStyle/>
          <a:p>
            <a:r>
              <a:rPr lang="ru-RU" dirty="0"/>
              <a:t>Данная технология основана на использовании инструментального комплекса Oracle Developer Suite. </a:t>
            </a:r>
            <a:endParaRPr lang="ru-RU" dirty="0" smtClean="0"/>
          </a:p>
          <a:p>
            <a:r>
              <a:rPr lang="ru-RU" dirty="0" smtClean="0"/>
              <a:t>Технология </a:t>
            </a:r>
            <a:r>
              <a:rPr lang="ru-RU" dirty="0"/>
              <a:t>в основном ориентирована на разработку ПО, в котором приоритетным является разработка и использование базы </a:t>
            </a:r>
            <a:r>
              <a:rPr lang="ru-RU" dirty="0" smtClean="0"/>
              <a:t>данны. </a:t>
            </a:r>
          </a:p>
          <a:p>
            <a:r>
              <a:rPr lang="ru-RU" dirty="0" smtClean="0"/>
              <a:t>При </a:t>
            </a:r>
            <a:r>
              <a:rPr lang="ru-RU" dirty="0"/>
              <a:t>этом технология имеет две разновидности: CDM-сlassic и CDM-fast </a:t>
            </a:r>
            <a:r>
              <a:rPr lang="ru-RU" dirty="0" smtClean="0"/>
              <a:t>track</a:t>
            </a:r>
          </a:p>
          <a:p>
            <a:r>
              <a:rPr lang="en-US" dirty="0" smtClean="0"/>
              <a:t>CDM </a:t>
            </a:r>
            <a:r>
              <a:rPr lang="ru-RU" dirty="0" smtClean="0"/>
              <a:t>состоит </a:t>
            </a:r>
            <a:r>
              <a:rPr lang="ru-RU" dirty="0"/>
              <a:t>из 6-ти основных фаз и 11 процессов. </a:t>
            </a:r>
          </a:p>
        </p:txBody>
      </p:sp>
    </p:spTree>
    <p:extLst>
      <p:ext uri="{BB962C8B-B14F-4D97-AF65-F5344CB8AC3E}">
        <p14:creationId xmlns:p14="http://schemas.microsoft.com/office/powerpoint/2010/main" val="17474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CDM classic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193" y="1297577"/>
            <a:ext cx="5259977" cy="534706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b="1" dirty="0"/>
              <a:t>Определение (Definition) </a:t>
            </a:r>
            <a:endParaRPr lang="ru-RU" b="1" dirty="0" smtClean="0"/>
          </a:p>
          <a:p>
            <a:pPr lvl="1"/>
            <a:r>
              <a:rPr lang="ru-RU" dirty="0" smtClean="0"/>
              <a:t>определение </a:t>
            </a:r>
            <a:r>
              <a:rPr lang="ru-RU" dirty="0"/>
              <a:t>требований высокого уровня; </a:t>
            </a:r>
          </a:p>
          <a:p>
            <a:pPr lvl="1"/>
            <a:r>
              <a:rPr lang="ru-RU" dirty="0"/>
              <a:t>определение бизнес-требований; </a:t>
            </a:r>
          </a:p>
          <a:p>
            <a:pPr lvl="1"/>
            <a:r>
              <a:rPr lang="ru-RU" dirty="0"/>
              <a:t>получение области (scope) проекта.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Анализ (Analysis)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/>
              <a:t>детальное изучение бизнес-требований; </a:t>
            </a:r>
          </a:p>
          <a:p>
            <a:pPr lvl="1"/>
            <a:r>
              <a:rPr lang="ru-RU" dirty="0"/>
              <a:t>моделирование бизнес-процессов;</a:t>
            </a:r>
          </a:p>
          <a:p>
            <a:pPr lvl="1"/>
            <a:r>
              <a:rPr lang="ru-RU" dirty="0"/>
              <a:t>перевод моделей в требования к ИС;</a:t>
            </a:r>
          </a:p>
          <a:p>
            <a:pPr lvl="1"/>
            <a:r>
              <a:rPr lang="ru-RU" dirty="0"/>
              <a:t>определение архитектуры;</a:t>
            </a:r>
          </a:p>
          <a:p>
            <a:pPr lvl="1"/>
            <a:r>
              <a:rPr lang="ru-RU" dirty="0"/>
              <a:t>определение возможностей конверсии.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Дизайн (</a:t>
            </a:r>
            <a:r>
              <a:rPr lang="en-US" b="1" dirty="0" smtClean="0"/>
              <a:t>Design</a:t>
            </a:r>
            <a:r>
              <a:rPr lang="ru-RU" b="1" dirty="0" smtClean="0"/>
              <a:t>)</a:t>
            </a:r>
          </a:p>
          <a:p>
            <a:pPr lvl="1"/>
            <a:r>
              <a:rPr lang="ru-RU" dirty="0"/>
              <a:t>получение спецификаций; </a:t>
            </a:r>
          </a:p>
          <a:p>
            <a:pPr lvl="1"/>
            <a:r>
              <a:rPr lang="ru-RU" dirty="0"/>
              <a:t>базирование на технологии. </a:t>
            </a:r>
            <a:endParaRPr lang="ru-RU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65965" y="1297577"/>
            <a:ext cx="5305519" cy="52773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b="1" dirty="0"/>
              <a:t>Построение (</a:t>
            </a:r>
            <a:r>
              <a:rPr lang="en-US" b="1" dirty="0"/>
              <a:t>Build</a:t>
            </a:r>
            <a:r>
              <a:rPr lang="en-US" b="1" dirty="0" smtClean="0"/>
              <a:t>).</a:t>
            </a:r>
            <a:endParaRPr lang="ru-RU" b="1" dirty="0" smtClean="0"/>
          </a:p>
          <a:p>
            <a:pPr lvl="1"/>
            <a:r>
              <a:rPr lang="ru-RU" dirty="0"/>
              <a:t>кодирование; </a:t>
            </a:r>
          </a:p>
          <a:p>
            <a:pPr lvl="1"/>
            <a:r>
              <a:rPr lang="ru-RU" dirty="0"/>
              <a:t>тестирование. </a:t>
            </a:r>
            <a:endParaRPr lang="ru-RU" b="1" dirty="0"/>
          </a:p>
          <a:p>
            <a:pPr marL="457200" indent="-457200">
              <a:buFont typeface="+mj-lt"/>
              <a:buAutoNum type="arabicPeriod" startAt="4"/>
            </a:pPr>
            <a:r>
              <a:rPr lang="ru-RU" b="1" dirty="0"/>
              <a:t>Передача (</a:t>
            </a:r>
            <a:r>
              <a:rPr lang="en-US" b="1" dirty="0"/>
              <a:t>Transition</a:t>
            </a:r>
            <a:r>
              <a:rPr lang="ru-RU" b="1" dirty="0" smtClean="0"/>
              <a:t>)</a:t>
            </a:r>
          </a:p>
          <a:p>
            <a:pPr lvl="1"/>
            <a:r>
              <a:rPr lang="ru-RU" dirty="0"/>
              <a:t>подготовка персонала; </a:t>
            </a:r>
            <a:endParaRPr lang="ru-RU" sz="1600" dirty="0"/>
          </a:p>
          <a:p>
            <a:pPr lvl="1"/>
            <a:r>
              <a:rPr lang="ru-RU" dirty="0"/>
              <a:t>проведение приемочных тестов; </a:t>
            </a:r>
            <a:endParaRPr lang="ru-RU" sz="1600" dirty="0"/>
          </a:p>
          <a:p>
            <a:pPr lvl="1"/>
            <a:r>
              <a:rPr lang="ru-RU" dirty="0"/>
              <a:t>установка; </a:t>
            </a:r>
            <a:endParaRPr lang="ru-RU" sz="1600" dirty="0"/>
          </a:p>
          <a:p>
            <a:pPr lvl="1"/>
            <a:r>
              <a:rPr lang="ru-RU" dirty="0"/>
              <a:t>переведение в рабочее состояние. </a:t>
            </a:r>
            <a:endParaRPr lang="ru-RU" sz="1600" dirty="0"/>
          </a:p>
          <a:p>
            <a:pPr marL="457200" indent="-457200">
              <a:buFont typeface="+mj-lt"/>
              <a:buAutoNum type="arabicPeriod" startAt="4"/>
            </a:pPr>
            <a:r>
              <a:rPr lang="ru-RU" b="1" dirty="0" smtClean="0"/>
              <a:t>Работа </a:t>
            </a:r>
            <a:r>
              <a:rPr lang="ru-RU" b="1" dirty="0"/>
              <a:t>(</a:t>
            </a:r>
            <a:r>
              <a:rPr lang="en-US" b="1" dirty="0"/>
              <a:t>Production</a:t>
            </a:r>
            <a:r>
              <a:rPr lang="en-US" b="1" dirty="0" smtClean="0"/>
              <a:t>)</a:t>
            </a:r>
            <a:endParaRPr lang="ru-RU" b="1" dirty="0"/>
          </a:p>
          <a:p>
            <a:pPr lvl="1"/>
            <a:r>
              <a:rPr lang="ru-RU" dirty="0"/>
              <a:t>наблюдение за ИС; </a:t>
            </a:r>
          </a:p>
          <a:p>
            <a:pPr lvl="1"/>
            <a:r>
              <a:rPr lang="ru-RU" dirty="0"/>
              <a:t>поддержка ИС;</a:t>
            </a:r>
          </a:p>
          <a:p>
            <a:pPr lvl="1"/>
            <a:r>
              <a:rPr lang="ru-RU" dirty="0"/>
              <a:t>планирование следующих изменений; </a:t>
            </a:r>
          </a:p>
          <a:p>
            <a:pPr lvl="1"/>
            <a:r>
              <a:rPr lang="ru-RU" dirty="0"/>
              <a:t>переведение в рабочее состояние. </a:t>
            </a:r>
          </a:p>
          <a:p>
            <a:pPr marL="457200" indent="-457200">
              <a:buFont typeface="+mj-lt"/>
              <a:buAutoNum type="arabicPeriod" startAt="4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38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8240" y="295301"/>
            <a:ext cx="10798629" cy="1054528"/>
          </a:xfrm>
        </p:spPr>
        <p:txBody>
          <a:bodyPr>
            <a:noAutofit/>
          </a:bodyPr>
          <a:lstStyle/>
          <a:p>
            <a:r>
              <a:rPr lang="en-US" sz="4000" dirty="0" smtClean="0"/>
              <a:t>CDM-classic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2727"/>
          <a:stretch/>
        </p:blipFill>
        <p:spPr>
          <a:xfrm>
            <a:off x="1062445" y="1136108"/>
            <a:ext cx="10682062" cy="53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175" y="147254"/>
            <a:ext cx="10178322" cy="1492132"/>
          </a:xfrm>
        </p:spPr>
        <p:txBody>
          <a:bodyPr/>
          <a:lstStyle/>
          <a:p>
            <a:r>
              <a:rPr lang="en-US" dirty="0"/>
              <a:t>CDM fast track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071154"/>
            <a:ext cx="10178322" cy="5786846"/>
          </a:xfrm>
        </p:spPr>
        <p:txBody>
          <a:bodyPr>
            <a:normAutofit fontScale="92500" lnSpcReduction="10000"/>
          </a:bodyPr>
          <a:lstStyle/>
          <a:p>
            <a:r>
              <a:rPr lang="ru-RU" sz="2200" b="1" dirty="0"/>
              <a:t>Определение (Definition) </a:t>
            </a:r>
            <a:endParaRPr lang="ru-RU" sz="2200" dirty="0"/>
          </a:p>
          <a:p>
            <a:pPr lvl="1"/>
            <a:r>
              <a:rPr lang="ru-RU" sz="2000" dirty="0"/>
              <a:t>Получение области (scope) проекта;</a:t>
            </a:r>
          </a:p>
          <a:p>
            <a:pPr lvl="1"/>
            <a:r>
              <a:rPr lang="ru-RU" sz="2000" dirty="0"/>
              <a:t>Определение бизнес-требований; </a:t>
            </a:r>
          </a:p>
          <a:p>
            <a:pPr lvl="1"/>
            <a:r>
              <a:rPr lang="ru-RU" sz="2000" dirty="0"/>
              <a:t>Установление приоритета требований. </a:t>
            </a:r>
          </a:p>
          <a:p>
            <a:r>
              <a:rPr lang="ru-RU" sz="2200" b="1" dirty="0"/>
              <a:t>Моделирование требований (Requirements Modeling) </a:t>
            </a:r>
            <a:endParaRPr lang="ru-RU" sz="2200" dirty="0"/>
          </a:p>
          <a:p>
            <a:pPr lvl="1"/>
            <a:r>
              <a:rPr lang="ru-RU" sz="2000" dirty="0"/>
              <a:t>Моделирование бизнес-требований; </a:t>
            </a:r>
          </a:p>
          <a:p>
            <a:pPr lvl="1"/>
            <a:r>
              <a:rPr lang="ru-RU" sz="2000" dirty="0"/>
              <a:t>Построение функционального прототипа (БД, модули); </a:t>
            </a:r>
          </a:p>
          <a:p>
            <a:pPr lvl="1"/>
            <a:r>
              <a:rPr lang="ru-RU" sz="2000" dirty="0"/>
              <a:t>Создание списка приоритетов по функциональной модели. </a:t>
            </a:r>
          </a:p>
          <a:p>
            <a:r>
              <a:rPr lang="en-US" sz="2200" b="1" dirty="0"/>
              <a:t>  </a:t>
            </a:r>
            <a:r>
              <a:rPr lang="ru-RU" sz="2200" b="1" dirty="0"/>
              <a:t>Дизайн и построение</a:t>
            </a:r>
            <a:r>
              <a:rPr lang="en-US" sz="2200" b="1" dirty="0"/>
              <a:t> (System Design and Generation) </a:t>
            </a:r>
            <a:endParaRPr lang="ru-RU" sz="2200" dirty="0"/>
          </a:p>
          <a:p>
            <a:pPr lvl="1"/>
            <a:r>
              <a:rPr lang="ru-RU" sz="2000" dirty="0"/>
              <a:t>Развитие системы в несколько итераций согласно уточнениям требований; </a:t>
            </a:r>
          </a:p>
          <a:p>
            <a:pPr lvl="1"/>
            <a:r>
              <a:rPr lang="ru-RU" sz="2000" dirty="0"/>
              <a:t>Работа по MoSCoW List ; </a:t>
            </a:r>
          </a:p>
          <a:p>
            <a:pPr lvl="1"/>
            <a:r>
              <a:rPr lang="ru-RU" sz="2000" dirty="0"/>
              <a:t>Проработка решения с конечным пользователем. </a:t>
            </a:r>
          </a:p>
          <a:p>
            <a:r>
              <a:rPr lang="ru-RU" sz="2200" b="1" dirty="0"/>
              <a:t>Передача в работу</a:t>
            </a:r>
            <a:r>
              <a:rPr lang="en-US" sz="2200" b="1" dirty="0"/>
              <a:t> (Transition to Production) </a:t>
            </a:r>
            <a:endParaRPr lang="ru-RU" sz="2200" dirty="0"/>
          </a:p>
          <a:p>
            <a:pPr lvl="1"/>
            <a:r>
              <a:rPr lang="ru-RU" sz="2000" dirty="0"/>
              <a:t>Установка и запуск у конечного пользователя; </a:t>
            </a:r>
          </a:p>
          <a:p>
            <a:pPr lvl="1"/>
            <a:r>
              <a:rPr lang="ru-RU" sz="2000" dirty="0"/>
              <a:t>Подготовка к следующей версии.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3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4564"/>
          </a:xfrm>
        </p:spPr>
        <p:txBody>
          <a:bodyPr>
            <a:normAutofit fontScale="90000"/>
          </a:bodyPr>
          <a:lstStyle/>
          <a:p>
            <a:r>
              <a:rPr lang="en-US" dirty="0"/>
              <a:t>CDM fast track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82" y="1166949"/>
            <a:ext cx="8766920" cy="55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30431"/>
            <a:ext cx="10178322" cy="149213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8858973" cy="3766456"/>
          </a:xfrm>
        </p:spPr>
        <p:txBody>
          <a:bodyPr/>
          <a:lstStyle/>
          <a:p>
            <a:r>
              <a:rPr lang="ru-RU" dirty="0"/>
              <a:t>CDM-classic является классическим примером методологии основанной на каскадной модели ЖЦ, здесь четко определены фазы и задачи для каждой фазы, есть точки перехода на следующую фазу. </a:t>
            </a:r>
            <a:endParaRPr lang="en-US" dirty="0" smtClean="0"/>
          </a:p>
          <a:p>
            <a:r>
              <a:rPr lang="ru-RU" dirty="0" smtClean="0"/>
              <a:t>Вариант </a:t>
            </a:r>
            <a:r>
              <a:rPr lang="ru-RU" dirty="0"/>
              <a:t>технологии CDM fast track представляет собой итерационную модель с элементами спирального или инкрементального развития на каждом из этапов. </a:t>
            </a:r>
          </a:p>
        </p:txBody>
      </p:sp>
    </p:spTree>
    <p:extLst>
      <p:ext uri="{BB962C8B-B14F-4D97-AF65-F5344CB8AC3E}">
        <p14:creationId xmlns:p14="http://schemas.microsoft.com/office/powerpoint/2010/main" val="37632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C0000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517</TotalTime>
  <Words>408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Times New Roman</vt:lpstr>
      <vt:lpstr>Badge</vt:lpstr>
      <vt:lpstr>Custom  Development  Method </vt:lpstr>
      <vt:lpstr>Oracle (Oracle Corporation) — </vt:lpstr>
      <vt:lpstr>Основу CASE-технологии оставляют: </vt:lpstr>
      <vt:lpstr>Custom Development Method (CDM) </vt:lpstr>
      <vt:lpstr>CDM classic </vt:lpstr>
      <vt:lpstr>CDM-classic </vt:lpstr>
      <vt:lpstr>CDM fast track</vt:lpstr>
      <vt:lpstr>CDM fast track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 Development  Method </dc:title>
  <dc:creator>Aliona Sauchuk</dc:creator>
  <cp:lastModifiedBy>Aliona Sauchuk</cp:lastModifiedBy>
  <cp:revision>14</cp:revision>
  <dcterms:created xsi:type="dcterms:W3CDTF">2019-09-16T06:52:30Z</dcterms:created>
  <dcterms:modified xsi:type="dcterms:W3CDTF">2019-09-16T19:19:00Z</dcterms:modified>
</cp:coreProperties>
</file>