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11" r:id="rId4"/>
    <p:sldId id="306" r:id="rId5"/>
    <p:sldId id="312" r:id="rId6"/>
    <p:sldId id="315" r:id="rId7"/>
    <p:sldId id="316" r:id="rId8"/>
    <p:sldId id="322" r:id="rId9"/>
    <p:sldId id="317" r:id="rId10"/>
    <p:sldId id="318" r:id="rId11"/>
    <p:sldId id="331" r:id="rId12"/>
    <p:sldId id="323" r:id="rId13"/>
    <p:sldId id="321" r:id="rId14"/>
    <p:sldId id="330" r:id="rId15"/>
    <p:sldId id="313" r:id="rId16"/>
    <p:sldId id="327" r:id="rId17"/>
    <p:sldId id="320" r:id="rId18"/>
    <p:sldId id="325" r:id="rId19"/>
    <p:sldId id="326" r:id="rId20"/>
    <p:sldId id="324" r:id="rId21"/>
    <p:sldId id="328" r:id="rId22"/>
    <p:sldId id="332" r:id="rId23"/>
    <p:sldId id="333" r:id="rId24"/>
    <p:sldId id="334" r:id="rId25"/>
    <p:sldId id="314" r:id="rId26"/>
    <p:sldId id="310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54442"/>
    <a:srgbClr val="A6A6A6"/>
    <a:srgbClr val="535153"/>
    <a:srgbClr val="780601"/>
    <a:srgbClr val="4A4A4C"/>
    <a:srgbClr val="88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3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4BE-1571-4C5E-8F93-A9547A74F0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01EC5-7D78-40E8-94B5-A23937DE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-product.herokuapp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BAFF53-1A03-4C04-9E71-EFCBE7E2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770" cy="6858000"/>
          </a:xfrm>
          <a:prstGeom prst="rect">
            <a:avLst/>
          </a:prstGeom>
        </p:spPr>
      </p:pic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6FE4BCCA-D416-4408-9EFE-A936C651726E}"/>
              </a:ext>
            </a:extLst>
          </p:cNvPr>
          <p:cNvSpPr/>
          <p:nvPr/>
        </p:nvSpPr>
        <p:spPr>
          <a:xfrm>
            <a:off x="0" y="4225245"/>
            <a:ext cx="7870005" cy="2632755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VA: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Построение обучаемого алгоритма для анализа формулировок образовательных и карьерных целей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8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Используемые алгоритмы (базовый сценарий)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7764B-F76A-4777-8EB8-3A975FFE59B0}"/>
              </a:ext>
            </a:extLst>
          </p:cNvPr>
          <p:cNvSpPr txBox="1"/>
          <p:nvPr/>
        </p:nvSpPr>
        <p:spPr>
          <a:xfrm>
            <a:off x="154112" y="719191"/>
            <a:ext cx="8763857" cy="6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Конкретность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Достижимость		мэппинг с полем «Видите ли препятствия?»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Ограниченность во времени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Образование или Карьера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Образование		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Карьера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Абстрактность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Конкретность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Предметность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Абстрактность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остаточному принципу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Тематическая область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Искусство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	Знания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 skills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 skills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Субъективизация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Инструменты/Прикладное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Здоровье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Привычки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Фиксация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Общество/Семья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Карьера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2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Используемые алгоритмы (финальный сценарий)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7764B-F76A-4777-8EB8-3A975FFE59B0}"/>
              </a:ext>
            </a:extLst>
          </p:cNvPr>
          <p:cNvSpPr txBox="1"/>
          <p:nvPr/>
        </p:nvSpPr>
        <p:spPr>
          <a:xfrm>
            <a:off x="154112" y="719191"/>
            <a:ext cx="8763857" cy="6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Конкретность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Достижимость		мэппинг с полем «Видите ли препятствия?»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Ограниченность во времени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Образование или Карьера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Образование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Карьера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Абстрактность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Конкретность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Предметность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Абстрактность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остаточному принципу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Тематическая область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Искусство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	Знания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 skills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 skills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Субъективизация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Инструменты/Прикладное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Здоровье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Привычки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Фиксация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Общество/Семья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Карьера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1" y="133189"/>
            <a:ext cx="883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Более детальное описание использованных алгоритмов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CBED6-636C-42B3-AF76-3D2F7B6F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15" y="824122"/>
            <a:ext cx="6647381" cy="1906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D31943-7E2C-45DE-9E1F-E5A71122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13" y="2730417"/>
            <a:ext cx="3843050" cy="3171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16CCC-C386-4A37-AC40-AF06F5866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11" y="6138809"/>
            <a:ext cx="7877175" cy="53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272804-0312-4753-9668-E86A5607174B}"/>
              </a:ext>
            </a:extLst>
          </p:cNvPr>
          <p:cNvSpPr txBox="1"/>
          <p:nvPr/>
        </p:nvSpPr>
        <p:spPr>
          <a:xfrm>
            <a:off x="154111" y="766083"/>
            <a:ext cx="133564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6C9FF-68C4-4D8B-A6DB-6B615D49A675}"/>
              </a:ext>
            </a:extLst>
          </p:cNvPr>
          <p:cNvSpPr txBox="1"/>
          <p:nvPr/>
        </p:nvSpPr>
        <p:spPr>
          <a:xfrm>
            <a:off x="154110" y="2614681"/>
            <a:ext cx="133564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E5B8-F39B-44DC-815F-1CB0830D9E97}"/>
              </a:ext>
            </a:extLst>
          </p:cNvPr>
          <p:cNvSpPr txBox="1"/>
          <p:nvPr/>
        </p:nvSpPr>
        <p:spPr>
          <a:xfrm>
            <a:off x="154109" y="6138809"/>
            <a:ext cx="133564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LDA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1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Правила голосования. Оценка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CEDC0-C2EB-4A55-BE3D-CF49B3B83318}"/>
              </a:ext>
            </a:extLst>
          </p:cNvPr>
          <p:cNvSpPr txBox="1"/>
          <p:nvPr/>
        </p:nvSpPr>
        <p:spPr>
          <a:xfrm>
            <a:off x="154112" y="733684"/>
            <a:ext cx="8671389" cy="593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Поскольку показатели качества работы алгоритмов для массива, в котором респонденты заполнили все поля (по сравнению с массивом, в котором заполнили толь goal name), выше, будем использовать их для прогнозирования в обоих сценариях (не будем делить исходный массив)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Поскольку показатели работы XGBoost и нейронных сетей практически одинаковы (даже с небольшим перевесом в сторону первого алгоритма), в продакшн мы не будем использовать нейронные сети. (+ важно принять в расчёт, что XGBoost модели занимают гораздо меньше памяти)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Поскольку во многих случаях качество прогнозов далеко от идеала, будем использовать ансамбль алгоритмов для прогнозирования. В базовом сценарии из прогнозов 3х алгоритмов выбирался самый частый. В продакшн итоговая оценка (1) бралась только если оба алгоритма прогнозировали 1. Для оценки тем использовались результаты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	</a:t>
            </a:r>
            <a:r>
              <a:rPr lang="ru-RU" sz="16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Более подробно в файле </a:t>
            </a:r>
            <a:r>
              <a:rPr lang="en-US" sz="16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algo_performance.xlsx</a:t>
            </a:r>
            <a:endParaRPr lang="ru-RU" sz="1600" i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6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Деплоймент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CEDC0-C2EB-4A55-BE3D-CF49B3B83318}"/>
              </a:ext>
            </a:extLst>
          </p:cNvPr>
          <p:cNvSpPr txBox="1"/>
          <p:nvPr/>
        </p:nvSpPr>
        <p:spPr>
          <a:xfrm>
            <a:off x="154112" y="733684"/>
            <a:ext cx="8671389" cy="599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Архитектура решения и используемые алгоритмы были отчасти продиктованы ограничениями бнсплатной учётной записи хост-провайдера Heroku. При развёртывании всех необходимых моделей и вспомогательных файлов сервис потребляет менее 500 мб RAM. Средний отклик работы сервера – 1-2 сек.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учётом технической оснащённости заказчика алгоритм может быть изменён в обе стороны: как упрощения, так и усложнения. При наличии достаточных вычислительных мощностей возможно разворачивание в памяти моделей, построенных на нейронных сетях,  в качестве дополнительного фактора при голосовании. В случае нехватке мощностей ансамбль алгоритмов может быть заменён на работу одиночно (наиболее точного)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78959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5536" y="1139801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163769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257225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2104970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Продуктовый подход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Рабочий прототип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51965-8665-4E3B-9AFB-B2502AE36A19}"/>
              </a:ext>
            </a:extLst>
          </p:cNvPr>
          <p:cNvSpPr txBox="1"/>
          <p:nvPr/>
        </p:nvSpPr>
        <p:spPr>
          <a:xfrm>
            <a:off x="154112" y="3020602"/>
            <a:ext cx="8989888" cy="11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https://smart-product.herokuapp.com/</a:t>
            </a:r>
            <a:endParaRPr lang="ru-RU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800" i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3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Бизнес-взгляд на продукт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51965-8665-4E3B-9AFB-B2502AE36A19}"/>
              </a:ext>
            </a:extLst>
          </p:cNvPr>
          <p:cNvSpPr txBox="1"/>
          <p:nvPr/>
        </p:nvSpPr>
        <p:spPr>
          <a:xfrm>
            <a:off x="154112" y="719191"/>
            <a:ext cx="8989888" cy="619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Дополнительные фичи: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Рекомендательная система тематических курсов, книг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(анализ входимости токенов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goal_name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	текстовый корпус описания курсов и книг)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SMART-</a:t>
            </a:r>
            <a:r>
              <a:rPr lang="ru-RU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тренажёр</a:t>
            </a:r>
          </a:p>
          <a:p>
            <a:pPr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(проверка соответствия введённой цели последовательностям 	из частей речи и наличию якорных слов)</a:t>
            </a:r>
          </a:p>
          <a:p>
            <a:pPr>
              <a:lnSpc>
                <a:spcPct val="107000"/>
              </a:lnSpc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  Уточняющие вопросы от экспертов</a:t>
            </a:r>
          </a:p>
          <a:p>
            <a:pPr>
              <a:lnSpc>
                <a:spcPct val="107000"/>
              </a:lnSpc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(отдельный классификатор по текстовым векторам цели)</a:t>
            </a:r>
          </a:p>
          <a:p>
            <a:pPr>
              <a:lnSpc>
                <a:spcPct val="107000"/>
              </a:lnSpc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  Полезные ссылки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Более подробно узнать и проверить, как работают фичи, можно с помощью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204267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Рекомендательная система (Модуль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recom_sys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51965-8665-4E3B-9AFB-B2502AE36A19}"/>
              </a:ext>
            </a:extLst>
          </p:cNvPr>
          <p:cNvSpPr txBox="1"/>
          <p:nvPr/>
        </p:nvSpPr>
        <p:spPr>
          <a:xfrm>
            <a:off x="113016" y="760287"/>
            <a:ext cx="8989888" cy="586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Word_Tokenizer: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Токенизатор удаляет всю пунктуация и возвращает список слов без нее. Аналог word_tokenize из NLTK.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get_recommendations: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Принимает набор данных книг и курсов. Внутри вызывает get_top_blocks_(books/courses).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Возвращает топ 5 курсов и топ 5 книг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get_format: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Производит отбор токенов по соответствию с определенными частями речи. Использует pymorphy2 для морфологического анализа.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Возвращает отфильтрованные токены.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get_list_counts_(books):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Принимает список токенов и данные для рекомендаций. Считает вхождения токенов по определенным элементам и умножает их на заранее выставленный вес.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Возвращает список вхождений токенов в формате [[“id”,  0], ....]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get_top_blocks_(books/courses):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Принимает набор токенов и данные для рекомендаций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Внутри вызывает get_list_counts_(books) и по возвращаемому списку производит сортировку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Возвращает топ 5 книг</a:t>
            </a:r>
            <a:endParaRPr lang="ru-RU" sz="1100" i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1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SMART-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тренажёр (Модуль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checker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59;p14">
            <a:extLst>
              <a:ext uri="{FF2B5EF4-FFF2-40B4-BE49-F238E27FC236}">
                <a16:creationId xmlns:a16="http://schemas.microsoft.com/office/drawing/2014/main" id="{D456FFD2-85E2-493F-AF45-1E69000BDEFB}"/>
              </a:ext>
            </a:extLst>
          </p:cNvPr>
          <p:cNvSpPr txBox="1"/>
          <p:nvPr/>
        </p:nvSpPr>
        <p:spPr>
          <a:xfrm>
            <a:off x="133563" y="780834"/>
            <a:ext cx="8835775" cy="600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Word_Tokenizer</a:t>
            </a: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Токенизатор. Аналог word_tokenize из NLTK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get_tokens</a:t>
            </a: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Использует pymorphy2. Перебирает слова после морфологического разбора и возвращает их части речи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name_checker:</a:t>
            </a:r>
            <a:endParaRPr sz="1600" b="1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Основной класс для проверки валидности введенной цели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Делает следующие проверки: 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arenR"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Вхождеждение морфологического состава строки в список морфологического состава размеченных верно целей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arenR"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Вхождение слова в список стоп-слов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arenR"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Вариативность строки(не состоит из одного элемента с многочисленным повторением)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arenR"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Кол-во слов в строке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arenR"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Наличие спец знаков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AutoNum type="arabicParenR"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Наличие последовательности цифр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load_name_checker:</a:t>
            </a:r>
            <a:endParaRPr sz="1600" b="1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Загружает необходимые данные согласно указанному пути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33333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Возвращает класс с методом is_correct_input_name</a:t>
            </a: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3333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2247" y="2033653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2246" y="2531542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5536" y="3466102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5536" y="2998822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Продуктовый подход</a:t>
            </a:r>
          </a:p>
        </p:txBody>
      </p:sp>
      <p:sp>
        <p:nvSpPr>
          <p:cNvPr id="33" name="Пятиугольник 32"/>
          <p:cNvSpPr/>
          <p:nvPr/>
        </p:nvSpPr>
        <p:spPr>
          <a:xfrm>
            <a:off x="388072" y="1042729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Содержание</a:t>
            </a: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User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B3C96-254D-4F90-8408-4DE34B386DB1}"/>
              </a:ext>
            </a:extLst>
          </p:cNvPr>
          <p:cNvSpPr txBox="1"/>
          <p:nvPr/>
        </p:nvSpPr>
        <p:spPr>
          <a:xfrm>
            <a:off x="154112" y="1072945"/>
            <a:ext cx="8671389" cy="164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Пользователь продукта любой человек, желающий что-то изменить в своей жизни, но не знающий, как  это сделать и с чего начать. Интуитивно понимает, что начинать нужно с цели, и поэтому ищет подсказки в интернете</a:t>
            </a: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982A4-9160-4139-B158-DCD975237FEB}"/>
              </a:ext>
            </a:extLst>
          </p:cNvPr>
          <p:cNvSpPr txBox="1"/>
          <p:nvPr/>
        </p:nvSpPr>
        <p:spPr>
          <a:xfrm>
            <a:off x="154112" y="3319607"/>
            <a:ext cx="8835776" cy="303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Попадая на сайт у пользователя есть следующие возможности: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Заполнить анкету и получить обратную связь о соответствии цели критериям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другим меткам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Потренироваться в составлении целей на тренажёре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Получить рекомендации полезных курсов и книг согласно заявленной тематике цели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Ознакомиться со вспомогательными тематическими материалами и сервисами</a:t>
            </a:r>
          </a:p>
        </p:txBody>
      </p:sp>
    </p:spTree>
    <p:extLst>
      <p:ext uri="{BB962C8B-B14F-4D97-AF65-F5344CB8AC3E}">
        <p14:creationId xmlns:p14="http://schemas.microsoft.com/office/powerpoint/2010/main" val="207079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Стартовая страница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2D2EF-0EC2-4C0B-8072-4E23B30F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23" y="843529"/>
            <a:ext cx="6839759" cy="57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Анализ цели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C8609-5745-46D4-954C-9668137C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47" y="788541"/>
            <a:ext cx="6707106" cy="60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3C646-AF9A-4307-BF98-8B4A652F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4" y="1115710"/>
            <a:ext cx="8630292" cy="462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4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Другие полезные фичи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5C6FC-748D-418D-895B-D3EF2556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" y="1675393"/>
            <a:ext cx="4325421" cy="1629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D8F8C5-A36A-47FA-B35F-D08E4004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2" y="854392"/>
            <a:ext cx="501015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AC363-519A-4954-B1FE-032A9E72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153" y="3429000"/>
            <a:ext cx="48887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4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5536" y="1139801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163769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2572250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210497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2CAC0-4E1A-4E24-9D50-D7FA79343CBA}"/>
              </a:ext>
            </a:extLst>
          </p:cNvPr>
          <p:cNvCxnSpPr>
            <a:cxnSpLocks/>
          </p:cNvCxnSpPr>
          <p:nvPr/>
        </p:nvCxnSpPr>
        <p:spPr>
          <a:xfrm>
            <a:off x="11023" y="10274"/>
            <a:ext cx="0" cy="68374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7934-2AA3-4452-9F36-C19F15408912}"/>
              </a:ext>
            </a:extLst>
          </p:cNvPr>
          <p:cNvCxnSpPr>
            <a:cxnSpLocks/>
          </p:cNvCxnSpPr>
          <p:nvPr/>
        </p:nvCxnSpPr>
        <p:spPr>
          <a:xfrm flipH="1">
            <a:off x="9120277" y="10274"/>
            <a:ext cx="10274" cy="68271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33C98-9106-4C85-BA9A-0CACCF67E49B}"/>
              </a:ext>
            </a:extLst>
          </p:cNvPr>
          <p:cNvCxnSpPr>
            <a:cxnSpLocks/>
          </p:cNvCxnSpPr>
          <p:nvPr/>
        </p:nvCxnSpPr>
        <p:spPr>
          <a:xfrm flipV="1">
            <a:off x="14198" y="10274"/>
            <a:ext cx="9116353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6899F-2358-4F50-A327-8FD269FBCB75}"/>
              </a:ext>
            </a:extLst>
          </p:cNvPr>
          <p:cNvCxnSpPr>
            <a:cxnSpLocks/>
          </p:cNvCxnSpPr>
          <p:nvPr/>
        </p:nvCxnSpPr>
        <p:spPr>
          <a:xfrm flipV="1">
            <a:off x="14198" y="6837452"/>
            <a:ext cx="9106079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485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Наша команда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99D8D-F48C-47CA-942C-26E0D4796028}"/>
              </a:ext>
            </a:extLst>
          </p:cNvPr>
          <p:cNvSpPr txBox="1"/>
          <p:nvPr/>
        </p:nvSpPr>
        <p:spPr>
          <a:xfrm>
            <a:off x="2454752" y="1575640"/>
            <a:ext cx="264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Вадим Полетаев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1A32B-295E-4445-816C-BC7E3FEF4CB1}"/>
              </a:ext>
            </a:extLst>
          </p:cNvPr>
          <p:cNvSpPr txBox="1"/>
          <p:nvPr/>
        </p:nvSpPr>
        <p:spPr>
          <a:xfrm>
            <a:off x="2454752" y="3178984"/>
            <a:ext cx="2488775" cy="39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Максим Герасимов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5FDD5-EECB-41EF-9EA2-2A706EF3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7" y="2509439"/>
            <a:ext cx="1058241" cy="17438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EA0EF82-D2AB-461B-892C-26E8D109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41" y="1069537"/>
            <a:ext cx="1244514" cy="13248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ECA8D9-251E-4D69-9E89-9698B3EA3003}"/>
              </a:ext>
            </a:extLst>
          </p:cNvPr>
          <p:cNvSpPr txBox="1"/>
          <p:nvPr/>
        </p:nvSpPr>
        <p:spPr>
          <a:xfrm>
            <a:off x="2449989" y="5173280"/>
            <a:ext cx="353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Асмалика Баркенхоева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24DF1-9BA7-48CB-9BF8-4FEC616C1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1" y="4456486"/>
            <a:ext cx="1489541" cy="17555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6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5536" y="1139801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163769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257225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210497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Продуктовый подход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00992-3634-4E04-B254-CFC5D46F2F75}"/>
              </a:ext>
            </a:extLst>
          </p:cNvPr>
          <p:cNvSpPr txBox="1"/>
          <p:nvPr/>
        </p:nvSpPr>
        <p:spPr>
          <a:xfrm>
            <a:off x="154112" y="1022700"/>
            <a:ext cx="8835776" cy="510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Задача участников хакатона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построить алгоритмизированный </a:t>
            </a:r>
            <a:r>
              <a:rPr lang="ru-RU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механизм оценки текстовых формулировок цели человека на предмет соответствия критериям SMART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областям образования или карьеры, уровню абстрактности и тематической области.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 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Что ожидается</a:t>
            </a:r>
            <a:r>
              <a:rPr lang="en-U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Решение представляет собой обучаемый алгоритм, способный: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выявлять “шум” 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формулировках (случайные слова, слишком короткие слова, тестовые прохождения и т.п.);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определять, насколько заявленная человеком цель соответствует имеющимся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критериям SMART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определять, относится ли заявленная человеком цель к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образованию или карьере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определять, насколько заявленная человеком цель является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абстрактной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определять, к какой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тематической области 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относится заявленная человеком цель.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5536" y="1139801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1637690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257225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210497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Продуктовый подход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0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Упрощение задачи. Суть подхода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BB8C0-1915-4525-A79A-565C4C8532CD}"/>
              </a:ext>
            </a:extLst>
          </p:cNvPr>
          <p:cNvSpPr txBox="1"/>
          <p:nvPr/>
        </p:nvSpPr>
        <p:spPr>
          <a:xfrm>
            <a:off x="154112" y="784380"/>
            <a:ext cx="4222679" cy="606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Конкретность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Достижимость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Ограниченность во времени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Образование или Карьера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Образование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Карьера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Абстрактность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Конкретность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Предметность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Абстрактность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Тематическая область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Искусство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	Знания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 skills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 skills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Субъективизация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Инструменты/Прикладное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Здоровье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Привычки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Фиксация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Общество/Семья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Карьера</a:t>
            </a:r>
            <a:endParaRPr lang="en-US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D6E4-D065-48E4-BD70-32085E7390CC}"/>
              </a:ext>
            </a:extLst>
          </p:cNvPr>
          <p:cNvSpPr txBox="1"/>
          <p:nvPr/>
        </p:nvSpPr>
        <p:spPr>
          <a:xfrm>
            <a:off x="3981231" y="1380280"/>
            <a:ext cx="4895641" cy="458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Суть подхода в тезисах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 задач =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19 подзадач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Устранение «шума» не самостоятельная, а сквозная задача. Решается на этапе 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feature engineering, NLP</a:t>
            </a:r>
            <a:endParaRPr lang="ru-RU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Каждая задача решается как задача бинарной класификации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кажд</a:t>
            </a: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ой задачи применяется стек из 3х алгоритмов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Алгоритмы голосуют, определяется «победитель»</a:t>
            </a: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Задачи решаются последовательно, образуя конвейер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 работы алгоритмов может быть использован в качестве входных данных для иных продуктовых фич</a:t>
            </a: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Подготовка данных.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137FA-6ABD-4229-9516-AF733D72CE85}"/>
              </a:ext>
            </a:extLst>
          </p:cNvPr>
          <p:cNvSpPr txBox="1"/>
          <p:nvPr/>
        </p:nvSpPr>
        <p:spPr>
          <a:xfrm>
            <a:off x="154112" y="843529"/>
            <a:ext cx="8671389" cy="5666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построения моделей использовались только размеченные данные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базовом сценарии дополнительной чистки данных не производилось. Был реализован универсальный подход, который принимает в расчёт все значимые текстовые поля.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одном из экспериментальных сценариев в песочнице «съехавшие» текстовые значения были исправлены – значительной прибавки в точности работы алгоритмов отмечено не было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 этапе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feature engineering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были удалены поля, отвечающие за описание респондента. Это было сделано по следующим соображениям: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Сам текст и текстовые фичи важнее контекста, который может ввести в заблуждение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Много пропущенных данных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Продукт не подразумевает ввода пользователем персональных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1068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1B415-DDE0-4556-98A5-CC118FDD03A9}"/>
              </a:ext>
            </a:extLst>
          </p:cNvPr>
          <p:cNvSpPr txBox="1"/>
          <p:nvPr/>
        </p:nvSpPr>
        <p:spPr>
          <a:xfrm>
            <a:off x="130990" y="119278"/>
            <a:ext cx="2661007" cy="445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Удалили (после </a:t>
            </a:r>
            <a:r>
              <a:rPr lang="en-US" sz="1600" b="1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merge)</a:t>
            </a:r>
            <a:r>
              <a:rPr lang="ru-RU" sz="16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goal_id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goal_form_id</a:t>
            </a:r>
            <a:endParaRPr lang="ru-RU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goal_form_num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goal_sex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goal_age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goal_city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goal_education</a:t>
            </a:r>
            <a:endParaRPr lang="ru-RU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goal_activity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goal_job</a:t>
            </a:r>
            <a:endParaRPr lang="ru-RU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label_id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label_form_id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label_user_id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label_goal_id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label_num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label_questions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label_custom_question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label_with_context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B4D62-6E1F-443F-AECD-396373332F6D}"/>
              </a:ext>
            </a:extLst>
          </p:cNvPr>
          <p:cNvSpPr txBox="1"/>
          <p:nvPr/>
        </p:nvSpPr>
        <p:spPr>
          <a:xfrm>
            <a:off x="130990" y="5388092"/>
            <a:ext cx="2661007" cy="80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u="sng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Модифицировали</a:t>
            </a:r>
            <a:r>
              <a:rPr lang="ru-RU" sz="16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label_abstraction_level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C363E-5A92-4697-A0A9-6D05D61E6CB2}"/>
              </a:ext>
            </a:extLst>
          </p:cNvPr>
          <p:cNvSpPr txBox="1"/>
          <p:nvPr/>
        </p:nvSpPr>
        <p:spPr>
          <a:xfrm>
            <a:off x="2969231" y="119278"/>
            <a:ext cx="6174769" cy="656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Создали</a:t>
            </a:r>
            <a:r>
              <a:rPr lang="ru-RU" sz="16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are_first_steps_known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известны ли первые шаги (0,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is_time_certain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ограничена ли цель во времени (0,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is_certainly_imagined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чётко ли она представляется (0,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are_obstackles_expected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есть ли препятствия (0,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конкатенация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goal_name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goal_domain_no_noise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очищена от служебных частей речи, 		приведена к начальной форме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_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no_noise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очищена от служебных частей речи, 		приведена к начальной форме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goal_domain_mean_pos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только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NOUN, VERB, NUMR, ADJF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		приведена к начальной форме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name_type_mean_pos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только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NOUN, VERB, NUMR, ADJF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	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приведена к начальной форме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topic_words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слов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goal_words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количество слов в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topic_letters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количество букв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goal_letters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количество букв в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topic_aver_word_len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средняя длина слова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goal_aver_word_len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средняя длина слова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goal_verbs_counter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VERB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goal_nouns_counter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NOUN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goal_numr_counter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NUMR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goal_adj_counter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ADJF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goal_digit_counter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цифр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goal_weight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вес цели с учётом частоты встречаемости слов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is_questioned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задавали ли эксперты уточняющие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67852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NLP.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Удаление шума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CEDC0-C2EB-4A55-BE3D-CF49B3B83318}"/>
              </a:ext>
            </a:extLst>
          </p:cNvPr>
          <p:cNvSpPr txBox="1"/>
          <p:nvPr/>
        </p:nvSpPr>
        <p:spPr>
          <a:xfrm>
            <a:off x="154112" y="1104838"/>
            <a:ext cx="8671389" cy="533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</a:t>
            </a:r>
            <a:r>
              <a:rPr lang="ru-RU" sz="20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рабочей модели </a:t>
            </a: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удаления шума из текстовых данных использовался следующий подход: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Приведение текста к нижнему регистру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и замена спец. символов. Удаление лишних пробелов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на наличие стоп-слов из библиотеки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nltk</a:t>
            </a:r>
            <a:endParaRPr lang="ru-RU" sz="2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Выборка значимых частей речи (</a:t>
            </a:r>
            <a:r>
              <a:rPr 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NOUN, VERB, ADJF, NUMR)</a:t>
            </a:r>
            <a:endParaRPr lang="ru-RU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Приведение слов к начальной форме (лемматизация)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Оценка веса текстовых значений с учётом частоты встречаемости (добавлена в качестве фичи)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Перспективные направления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подавления шума: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Предварительная разметка текста на  «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spam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и «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ham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(отчасти решается пп. 3, 4, 5)</a:t>
            </a:r>
          </a:p>
        </p:txBody>
      </p:sp>
    </p:spTree>
    <p:extLst>
      <p:ext uri="{BB962C8B-B14F-4D97-AF65-F5344CB8AC3E}">
        <p14:creationId xmlns:p14="http://schemas.microsoft.com/office/powerpoint/2010/main" val="3615784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2228</Words>
  <Application>Microsoft Office PowerPoint</Application>
  <PresentationFormat>On-screen Show (4:3)</PresentationFormat>
  <Paragraphs>283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Symbol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</dc:creator>
  <cp:lastModifiedBy>Vadim Poletaev (vpoletae)</cp:lastModifiedBy>
  <cp:revision>104</cp:revision>
  <dcterms:created xsi:type="dcterms:W3CDTF">2017-08-21T17:46:58Z</dcterms:created>
  <dcterms:modified xsi:type="dcterms:W3CDTF">2020-11-25T20:09:38Z</dcterms:modified>
</cp:coreProperties>
</file>