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311" r:id="rId4"/>
    <p:sldId id="306" r:id="rId5"/>
    <p:sldId id="312" r:id="rId6"/>
    <p:sldId id="315" r:id="rId7"/>
    <p:sldId id="316" r:id="rId8"/>
    <p:sldId id="322" r:id="rId9"/>
    <p:sldId id="317" r:id="rId10"/>
    <p:sldId id="318" r:id="rId11"/>
    <p:sldId id="323" r:id="rId12"/>
    <p:sldId id="321" r:id="rId13"/>
    <p:sldId id="313" r:id="rId14"/>
    <p:sldId id="320" r:id="rId15"/>
    <p:sldId id="324" r:id="rId16"/>
    <p:sldId id="314" r:id="rId17"/>
    <p:sldId id="31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454442"/>
    <a:srgbClr val="A6A6A6"/>
    <a:srgbClr val="535153"/>
    <a:srgbClr val="780601"/>
    <a:srgbClr val="4A4A4C"/>
    <a:srgbClr val="88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238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C44BE-1571-4C5E-8F93-A9547A74F06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01EC5-7D78-40E8-94B5-A23937DE1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2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BAFF53-1A03-4C04-9E71-EFCBE7E2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3770" cy="6858000"/>
          </a:xfrm>
          <a:prstGeom prst="rect">
            <a:avLst/>
          </a:prstGeom>
        </p:spPr>
      </p:pic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6FE4BCCA-D416-4408-9EFE-A936C651726E}"/>
              </a:ext>
            </a:extLst>
          </p:cNvPr>
          <p:cNvSpPr/>
          <p:nvPr/>
        </p:nvSpPr>
        <p:spPr>
          <a:xfrm>
            <a:off x="0" y="4225245"/>
            <a:ext cx="7870005" cy="2632755"/>
          </a:xfrm>
          <a:prstGeom prst="round1Rect">
            <a:avLst/>
          </a:prstGeom>
          <a:solidFill>
            <a:schemeClr val="accent1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VA:</a:t>
            </a:r>
          </a:p>
          <a:p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Построение обучаемого алгоритма для анализа формулировок образовательных и карьерных целей</a:t>
            </a:r>
            <a:endParaRPr lang="en-US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8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76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Используемые алгоритмы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7764B-F76A-4777-8EB8-3A975FFE59B0}"/>
              </a:ext>
            </a:extLst>
          </p:cNvPr>
          <p:cNvSpPr txBox="1"/>
          <p:nvPr/>
        </p:nvSpPr>
        <p:spPr>
          <a:xfrm>
            <a:off x="154112" y="719191"/>
            <a:ext cx="8763857" cy="6299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SMART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Конкретность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фичи),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Достижимость		мэппинг с полем «Видите ли препятствия?»</a:t>
            </a: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Ограниченность во времени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фичи),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Образование или Карьера</a:t>
            </a: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Образование		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Карьера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Абстрактность</a:t>
            </a: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Конкретность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фичи),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Предметность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фичи),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Абстрактность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 остаточному принципу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Тематическая область</a:t>
            </a: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Искусство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	Знания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Hard skills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Soft skills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Субъективизация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Инструменты/Прикладное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Здоровье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Привычки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Фиксация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Общество/Семья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Карьера			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 (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векторы слов),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thesaurus (LDA)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2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1" y="133189"/>
            <a:ext cx="883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Более детальное описание использованных алгоритмов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CBED6-636C-42B3-AF76-3D2F7B6FE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15" y="824122"/>
            <a:ext cx="6647381" cy="19062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D31943-7E2C-45DE-9E1F-E5A71122C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713" y="2730417"/>
            <a:ext cx="3843050" cy="3171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616CCC-C386-4A37-AC40-AF06F5866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711" y="6138809"/>
            <a:ext cx="7877175" cy="533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272804-0312-4753-9668-E86A5607174B}"/>
              </a:ext>
            </a:extLst>
          </p:cNvPr>
          <p:cNvSpPr txBox="1"/>
          <p:nvPr/>
        </p:nvSpPr>
        <p:spPr>
          <a:xfrm>
            <a:off x="154111" y="766083"/>
            <a:ext cx="133564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XGBoost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6C9FF-68C4-4D8B-A6DB-6B615D49A675}"/>
              </a:ext>
            </a:extLst>
          </p:cNvPr>
          <p:cNvSpPr txBox="1"/>
          <p:nvPr/>
        </p:nvSpPr>
        <p:spPr>
          <a:xfrm>
            <a:off x="154110" y="2614681"/>
            <a:ext cx="133564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CNN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2E5B8-F39B-44DC-815F-1CB0830D9E97}"/>
              </a:ext>
            </a:extLst>
          </p:cNvPr>
          <p:cNvSpPr txBox="1"/>
          <p:nvPr/>
        </p:nvSpPr>
        <p:spPr>
          <a:xfrm>
            <a:off x="154109" y="6138809"/>
            <a:ext cx="133564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LDA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91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593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Правила голосования. Оценка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0CEDC0-C2EB-4A55-BE3D-CF49B3B83318}"/>
              </a:ext>
            </a:extLst>
          </p:cNvPr>
          <p:cNvSpPr txBox="1"/>
          <p:nvPr/>
        </p:nvSpPr>
        <p:spPr>
          <a:xfrm>
            <a:off x="154112" y="733684"/>
            <a:ext cx="8671389" cy="599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Поскольку показатели качества работы алгоритмов для массива, в котором респонденты заполнили все поля (по сравнению с массивом, в котором заполнили толь goal name), выше, будем использовать их для прогнозирования в обоих сценариях (не будем делить исходный массив)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Поскольку показатели работы XGBoost и нейронных сетей практически одинаковы (даже с небольшим перевесом в сторону первого алгоритма), в продакшн мы не будем использовать нейронные сети. (+ важно принять в расчёт, что XGBoost модели занимают гораздо меньше памяти)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Поскольку во многих случаях качество прогнозов далеко от идеала, будем использовать ансамбль алгоритмов для прогнозирования. В базовом сценарии из прогнозов 3х алгоритмов выбирался самый частый. В продакшн итоговая оценка (1) бралась только если оба алгоритма прогнозировали 1.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Более подробно в файле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algo_performance.xlsx</a:t>
            </a:r>
            <a:endParaRPr lang="ru-RU" i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66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ятиугольник 21"/>
          <p:cNvSpPr/>
          <p:nvPr/>
        </p:nvSpPr>
        <p:spPr>
          <a:xfrm>
            <a:off x="395536" y="1139801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Постановка задачи</a:t>
            </a:r>
          </a:p>
        </p:txBody>
      </p:sp>
      <p:sp>
        <p:nvSpPr>
          <p:cNvPr id="23" name="Пятиугольник 22"/>
          <p:cNvSpPr/>
          <p:nvPr/>
        </p:nvSpPr>
        <p:spPr>
          <a:xfrm>
            <a:off x="395535" y="1637690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Дизайн решения. Подход</a:t>
            </a:r>
          </a:p>
        </p:txBody>
      </p:sp>
      <p:sp>
        <p:nvSpPr>
          <p:cNvPr id="25" name="Пятиугольник 24"/>
          <p:cNvSpPr/>
          <p:nvPr/>
        </p:nvSpPr>
        <p:spPr>
          <a:xfrm>
            <a:off x="398825" y="2572250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Команда</a:t>
            </a:r>
          </a:p>
        </p:txBody>
      </p:sp>
      <p:sp>
        <p:nvSpPr>
          <p:cNvPr id="26" name="Пятиугольник 25"/>
          <p:cNvSpPr/>
          <p:nvPr/>
        </p:nvSpPr>
        <p:spPr>
          <a:xfrm>
            <a:off x="398825" y="2104970"/>
            <a:ext cx="4176464" cy="288032"/>
          </a:xfrm>
          <a:prstGeom prst="homePlate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Продуктовый подход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4C8AF-CB09-487A-A554-74D2A62E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81" y="3216338"/>
            <a:ext cx="4235668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9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76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Бизнес-взгляд на продукт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51965-8665-4E3B-9AFB-B2502AE36A19}"/>
              </a:ext>
            </a:extLst>
          </p:cNvPr>
          <p:cNvSpPr txBox="1"/>
          <p:nvPr/>
        </p:nvSpPr>
        <p:spPr>
          <a:xfrm>
            <a:off x="154112" y="719191"/>
            <a:ext cx="8989888" cy="6198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Дополнительные фичи: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Рекомендательная система тематических курсов, книг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(анализ входимости токенов </a:t>
            </a:r>
            <a:r>
              <a:rPr lang="en-US" sz="2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goal_name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goal_domain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	текстовый корпус описания курсов и книг)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SMART-</a:t>
            </a:r>
            <a:r>
              <a:rPr lang="ru-RU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тренажёр</a:t>
            </a:r>
          </a:p>
          <a:p>
            <a:pPr>
              <a:lnSpc>
                <a:spcPct val="107000"/>
              </a:lnSpc>
            </a:pPr>
            <a:r>
              <a:rPr lang="ru-RU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(проверка соответствия введённой цели последовательностям 	из частей речи и наличию якорных слов)</a:t>
            </a:r>
          </a:p>
          <a:p>
            <a:pPr>
              <a:lnSpc>
                <a:spcPct val="107000"/>
              </a:lnSpc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  Уточняющие вопросы от экспертов</a:t>
            </a:r>
          </a:p>
          <a:p>
            <a:pPr>
              <a:lnSpc>
                <a:spcPct val="107000"/>
              </a:lnSpc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(отдельный классификатор по текстовым векторам цели)</a:t>
            </a:r>
          </a:p>
          <a:p>
            <a:pPr>
              <a:lnSpc>
                <a:spcPct val="107000"/>
              </a:lnSpc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4.   Полезные ссылки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i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Более подробно узнать и проверить, как работают фичи, можно с помощью прототипа</a:t>
            </a:r>
          </a:p>
        </p:txBody>
      </p:sp>
    </p:spTree>
    <p:extLst>
      <p:ext uri="{BB962C8B-B14F-4D97-AF65-F5344CB8AC3E}">
        <p14:creationId xmlns:p14="http://schemas.microsoft.com/office/powerpoint/2010/main" val="2042672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76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User scenario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B3C96-254D-4F90-8408-4DE34B386DB1}"/>
              </a:ext>
            </a:extLst>
          </p:cNvPr>
          <p:cNvSpPr txBox="1"/>
          <p:nvPr/>
        </p:nvSpPr>
        <p:spPr>
          <a:xfrm>
            <a:off x="154112" y="1072945"/>
            <a:ext cx="8671389" cy="164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Пользователь продукта любой человек, желающий что-то изменить в своей жизни, но не знающий, как  это сделать и с чего начать. Интуитивно понимает, что начинать нужно с цели, и поэтому ищет подсказки в интернете</a:t>
            </a:r>
            <a:endParaRPr lang="ru-RU" sz="2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B982A4-9160-4139-B158-DCD975237FEB}"/>
              </a:ext>
            </a:extLst>
          </p:cNvPr>
          <p:cNvSpPr txBox="1"/>
          <p:nvPr/>
        </p:nvSpPr>
        <p:spPr>
          <a:xfrm>
            <a:off x="154112" y="3319607"/>
            <a:ext cx="8835776" cy="303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Попадая на сайт у пользователя есть следующие возможности: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Заполнить анкету и получить обратную связь о соответствии цели критериям 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SMART 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 другим меткам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Потренироваться в составлении целей на тренажёре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Получить рекомендации полезных курсов и книг согласно заявленной тематике цели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Ознакомиться со вспомогательными тематическими материалами и сервисами</a:t>
            </a:r>
          </a:p>
        </p:txBody>
      </p:sp>
    </p:spTree>
    <p:extLst>
      <p:ext uri="{BB962C8B-B14F-4D97-AF65-F5344CB8AC3E}">
        <p14:creationId xmlns:p14="http://schemas.microsoft.com/office/powerpoint/2010/main" val="2070798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ятиугольник 21"/>
          <p:cNvSpPr/>
          <p:nvPr/>
        </p:nvSpPr>
        <p:spPr>
          <a:xfrm>
            <a:off x="395536" y="1139801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Постановка задачи</a:t>
            </a:r>
          </a:p>
        </p:txBody>
      </p:sp>
      <p:sp>
        <p:nvSpPr>
          <p:cNvPr id="23" name="Пятиугольник 22"/>
          <p:cNvSpPr/>
          <p:nvPr/>
        </p:nvSpPr>
        <p:spPr>
          <a:xfrm>
            <a:off x="395535" y="1637690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Дизайн решения. Подход</a:t>
            </a:r>
          </a:p>
        </p:txBody>
      </p:sp>
      <p:sp>
        <p:nvSpPr>
          <p:cNvPr id="25" name="Пятиугольник 24"/>
          <p:cNvSpPr/>
          <p:nvPr/>
        </p:nvSpPr>
        <p:spPr>
          <a:xfrm>
            <a:off x="398825" y="2572250"/>
            <a:ext cx="4176464" cy="288032"/>
          </a:xfrm>
          <a:prstGeom prst="homePlate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Команда</a:t>
            </a:r>
          </a:p>
        </p:txBody>
      </p:sp>
      <p:sp>
        <p:nvSpPr>
          <p:cNvPr id="26" name="Пятиугольник 25"/>
          <p:cNvSpPr/>
          <p:nvPr/>
        </p:nvSpPr>
        <p:spPr>
          <a:xfrm>
            <a:off x="398825" y="2104970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Основные результаты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4C8AF-CB09-487A-A554-74D2A62E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81" y="3216338"/>
            <a:ext cx="4235668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7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22CAC0-4E1A-4E24-9D50-D7FA79343CBA}"/>
              </a:ext>
            </a:extLst>
          </p:cNvPr>
          <p:cNvCxnSpPr>
            <a:cxnSpLocks/>
          </p:cNvCxnSpPr>
          <p:nvPr/>
        </p:nvCxnSpPr>
        <p:spPr>
          <a:xfrm>
            <a:off x="11023" y="10274"/>
            <a:ext cx="0" cy="683745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227934-2AA3-4452-9F36-C19F15408912}"/>
              </a:ext>
            </a:extLst>
          </p:cNvPr>
          <p:cNvCxnSpPr>
            <a:cxnSpLocks/>
          </p:cNvCxnSpPr>
          <p:nvPr/>
        </p:nvCxnSpPr>
        <p:spPr>
          <a:xfrm flipH="1">
            <a:off x="9120277" y="10274"/>
            <a:ext cx="10274" cy="682717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033C98-9106-4C85-BA9A-0CACCF67E49B}"/>
              </a:ext>
            </a:extLst>
          </p:cNvPr>
          <p:cNvCxnSpPr>
            <a:cxnSpLocks/>
          </p:cNvCxnSpPr>
          <p:nvPr/>
        </p:nvCxnSpPr>
        <p:spPr>
          <a:xfrm flipV="1">
            <a:off x="14198" y="10274"/>
            <a:ext cx="9116353" cy="31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E6899F-2358-4F50-A327-8FD269FBCB75}"/>
              </a:ext>
            </a:extLst>
          </p:cNvPr>
          <p:cNvCxnSpPr>
            <a:cxnSpLocks/>
          </p:cNvCxnSpPr>
          <p:nvPr/>
        </p:nvCxnSpPr>
        <p:spPr>
          <a:xfrm flipV="1">
            <a:off x="14198" y="6837452"/>
            <a:ext cx="9106079" cy="31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485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Наша команда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99D8D-F48C-47CA-942C-26E0D4796028}"/>
              </a:ext>
            </a:extLst>
          </p:cNvPr>
          <p:cNvSpPr txBox="1"/>
          <p:nvPr/>
        </p:nvSpPr>
        <p:spPr>
          <a:xfrm>
            <a:off x="2454752" y="1575640"/>
            <a:ext cx="2642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Вадим Полетаев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1A32B-295E-4445-816C-BC7E3FEF4CB1}"/>
              </a:ext>
            </a:extLst>
          </p:cNvPr>
          <p:cNvSpPr txBox="1"/>
          <p:nvPr/>
        </p:nvSpPr>
        <p:spPr>
          <a:xfrm>
            <a:off x="2454752" y="3178984"/>
            <a:ext cx="2488775" cy="39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Максим Герасимов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5FDD5-EECB-41EF-9EA2-2A706EF3D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7" y="2509439"/>
            <a:ext cx="1058241" cy="17438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EA0EF82-D2AB-461B-892C-26E8D109D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41" y="1069537"/>
            <a:ext cx="1244514" cy="13248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ECA8D9-251E-4D69-9E89-9698B3EA3003}"/>
              </a:ext>
            </a:extLst>
          </p:cNvPr>
          <p:cNvSpPr txBox="1"/>
          <p:nvPr/>
        </p:nvSpPr>
        <p:spPr>
          <a:xfrm>
            <a:off x="2449989" y="5173280"/>
            <a:ext cx="353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Асмалика Баркенхоева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D24DF1-9BA7-48CB-9BF8-4FEC616C1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41" y="4456486"/>
            <a:ext cx="1489541" cy="17555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630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ятиугольник 21"/>
          <p:cNvSpPr/>
          <p:nvPr/>
        </p:nvSpPr>
        <p:spPr>
          <a:xfrm>
            <a:off x="392247" y="2033653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Постановка задачи</a:t>
            </a:r>
          </a:p>
        </p:txBody>
      </p:sp>
      <p:sp>
        <p:nvSpPr>
          <p:cNvPr id="23" name="Пятиугольник 22"/>
          <p:cNvSpPr/>
          <p:nvPr/>
        </p:nvSpPr>
        <p:spPr>
          <a:xfrm>
            <a:off x="392246" y="2531542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Дизайн решения. Подход</a:t>
            </a:r>
          </a:p>
        </p:txBody>
      </p:sp>
      <p:sp>
        <p:nvSpPr>
          <p:cNvPr id="25" name="Пятиугольник 24"/>
          <p:cNvSpPr/>
          <p:nvPr/>
        </p:nvSpPr>
        <p:spPr>
          <a:xfrm>
            <a:off x="395536" y="3466102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Команда</a:t>
            </a:r>
          </a:p>
        </p:txBody>
      </p:sp>
      <p:sp>
        <p:nvSpPr>
          <p:cNvPr id="26" name="Пятиугольник 25"/>
          <p:cNvSpPr/>
          <p:nvPr/>
        </p:nvSpPr>
        <p:spPr>
          <a:xfrm>
            <a:off x="395536" y="2998822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Основные результаты</a:t>
            </a:r>
          </a:p>
        </p:txBody>
      </p:sp>
      <p:sp>
        <p:nvSpPr>
          <p:cNvPr id="33" name="Пятиугольник 32"/>
          <p:cNvSpPr/>
          <p:nvPr/>
        </p:nvSpPr>
        <p:spPr>
          <a:xfrm>
            <a:off x="388072" y="1042729"/>
            <a:ext cx="4176464" cy="288032"/>
          </a:xfrm>
          <a:prstGeom prst="homePlate">
            <a:avLst/>
          </a:prstGeom>
          <a:solidFill>
            <a:schemeClr val="accent6">
              <a:lumMod val="75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Содержание</a:t>
            </a: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4C8AF-CB09-487A-A554-74D2A62E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81" y="3216338"/>
            <a:ext cx="4235668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7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ятиугольник 21"/>
          <p:cNvSpPr/>
          <p:nvPr/>
        </p:nvSpPr>
        <p:spPr>
          <a:xfrm>
            <a:off x="395536" y="1139801"/>
            <a:ext cx="4176464" cy="288032"/>
          </a:xfrm>
          <a:prstGeom prst="homePlate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Постановка задачи</a:t>
            </a:r>
          </a:p>
        </p:txBody>
      </p:sp>
      <p:sp>
        <p:nvSpPr>
          <p:cNvPr id="23" name="Пятиугольник 22"/>
          <p:cNvSpPr/>
          <p:nvPr/>
        </p:nvSpPr>
        <p:spPr>
          <a:xfrm>
            <a:off x="395535" y="1637690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Дизайн решения. Подход</a:t>
            </a:r>
          </a:p>
        </p:txBody>
      </p:sp>
      <p:sp>
        <p:nvSpPr>
          <p:cNvPr id="25" name="Пятиугольник 24"/>
          <p:cNvSpPr/>
          <p:nvPr/>
        </p:nvSpPr>
        <p:spPr>
          <a:xfrm>
            <a:off x="398825" y="2572250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Команда</a:t>
            </a:r>
          </a:p>
        </p:txBody>
      </p:sp>
      <p:sp>
        <p:nvSpPr>
          <p:cNvPr id="26" name="Пятиугольник 25"/>
          <p:cNvSpPr/>
          <p:nvPr/>
        </p:nvSpPr>
        <p:spPr>
          <a:xfrm>
            <a:off x="398825" y="2104970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Основные результаты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4C8AF-CB09-487A-A554-74D2A62E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81" y="3216338"/>
            <a:ext cx="4235668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1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593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Постановка задачи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00992-3634-4E04-B254-CFC5D46F2F75}"/>
              </a:ext>
            </a:extLst>
          </p:cNvPr>
          <p:cNvSpPr txBox="1"/>
          <p:nvPr/>
        </p:nvSpPr>
        <p:spPr>
          <a:xfrm>
            <a:off x="154112" y="1022700"/>
            <a:ext cx="8835776" cy="510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Задача участников хакатона</a:t>
            </a: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построить алгоритмизированный </a:t>
            </a:r>
            <a:r>
              <a:rPr lang="ru-RU" sz="1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механизм оценки текстовых формулировок цели человека на предмет соответствия критериям SMART</a:t>
            </a: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областям образования или карьеры, уровню абстрактности и тематической области.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 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Что ожидается</a:t>
            </a:r>
            <a:r>
              <a:rPr lang="en-US" sz="1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Решение представляет собой обучаемый алгоритм, способный: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выявлять “шум” </a:t>
            </a: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формулировках (случайные слова, слишком короткие слова, тестовые прохождения и т.п.);</a:t>
            </a:r>
            <a:endParaRPr lang="en-US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определять, насколько заявленная человеком цель соответствует имеющимся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критериям SMART</a:t>
            </a: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определять, относится ли заявленная человеком цель к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образованию или карьере</a:t>
            </a: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определять, насколько заявленная человеком цель является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абстрактной</a:t>
            </a: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определять, к какой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тематической области </a:t>
            </a:r>
            <a:r>
              <a:rPr lang="ru-RU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относится заявленная человеком цель.</a:t>
            </a:r>
            <a:endParaRPr lang="en-US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6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ятиугольник 21"/>
          <p:cNvSpPr/>
          <p:nvPr/>
        </p:nvSpPr>
        <p:spPr>
          <a:xfrm>
            <a:off x="395536" y="1139801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Постановка задачи</a:t>
            </a:r>
          </a:p>
        </p:txBody>
      </p:sp>
      <p:sp>
        <p:nvSpPr>
          <p:cNvPr id="23" name="Пятиугольник 22"/>
          <p:cNvSpPr/>
          <p:nvPr/>
        </p:nvSpPr>
        <p:spPr>
          <a:xfrm>
            <a:off x="395535" y="1637690"/>
            <a:ext cx="4176464" cy="288032"/>
          </a:xfrm>
          <a:prstGeom prst="homePlate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Дизайн решения. Подход</a:t>
            </a:r>
          </a:p>
        </p:txBody>
      </p:sp>
      <p:sp>
        <p:nvSpPr>
          <p:cNvPr id="25" name="Пятиугольник 24"/>
          <p:cNvSpPr/>
          <p:nvPr/>
        </p:nvSpPr>
        <p:spPr>
          <a:xfrm>
            <a:off x="398825" y="2572250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Команда</a:t>
            </a:r>
          </a:p>
        </p:txBody>
      </p:sp>
      <p:sp>
        <p:nvSpPr>
          <p:cNvPr id="26" name="Пятиугольник 25"/>
          <p:cNvSpPr/>
          <p:nvPr/>
        </p:nvSpPr>
        <p:spPr>
          <a:xfrm>
            <a:off x="398825" y="2104970"/>
            <a:ext cx="4176464" cy="288032"/>
          </a:xfrm>
          <a:prstGeom prst="homePlate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Основные результаты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4C8AF-CB09-487A-A554-74D2A62E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81" y="3216338"/>
            <a:ext cx="4235668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0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593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Упрощение задачи. Суть подхода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2BB8C0-1915-4525-A79A-565C4C8532CD}"/>
              </a:ext>
            </a:extLst>
          </p:cNvPr>
          <p:cNvSpPr txBox="1"/>
          <p:nvPr/>
        </p:nvSpPr>
        <p:spPr>
          <a:xfrm>
            <a:off x="154112" y="784380"/>
            <a:ext cx="4222679" cy="606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SMART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Конкретность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Достижимость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Ограниченность во времени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Образование или Карьера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Образование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Карьера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Абстрактность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Конкретность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Предметность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Абстрактность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Тематическая область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Искусство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	Знания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Hard skills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Soft skills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Субъективизация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Инструменты/Прикладное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Здоровье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Привычки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Фиксация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Общество/Семья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Карьера</a:t>
            </a:r>
            <a:endParaRPr lang="en-US" sz="14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3D6E4-D065-48E4-BD70-32085E7390CC}"/>
              </a:ext>
            </a:extLst>
          </p:cNvPr>
          <p:cNvSpPr txBox="1"/>
          <p:nvPr/>
        </p:nvSpPr>
        <p:spPr>
          <a:xfrm>
            <a:off x="3981231" y="1380280"/>
            <a:ext cx="4895641" cy="458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1" u="sng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Суть подхода в тезисах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 задач =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&gt; </a:t>
            </a:r>
            <a:r>
              <a:rPr lang="ru-RU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19 подзадач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Устранение «шума» не самостоятельная, а сквозная задача. Решается на этапе </a:t>
            </a:r>
            <a:r>
              <a:rPr lang="en-US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feature engineering, NLP</a:t>
            </a:r>
            <a:endParaRPr lang="ru-RU" sz="16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Каждая задача решается как задача бинарной класификации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кажд</a:t>
            </a:r>
            <a:r>
              <a:rPr lang="ru-RU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ой задачи применяется стек из 3х алгоритмов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Алгоритмы голосуют, определяется «победитель»</a:t>
            </a:r>
            <a:endParaRPr lang="en-US" sz="16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Задачи решаются последовательно, образуя конвейер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Результат работы алгоритмов может быть использован в качестве входных данных для иных продуктовых фич</a:t>
            </a:r>
            <a:endParaRPr lang="en-US" sz="16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593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Подготовка данных.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Feature Engineering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137FA-6ABD-4229-9516-AF733D72CE85}"/>
              </a:ext>
            </a:extLst>
          </p:cNvPr>
          <p:cNvSpPr txBox="1"/>
          <p:nvPr/>
        </p:nvSpPr>
        <p:spPr>
          <a:xfrm>
            <a:off x="154112" y="843529"/>
            <a:ext cx="8671389" cy="5666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построения моделей использовались только размеченные данные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базовом сценарии дополнительной чистки данных не производилось. Был реализован универсальный подход, который принимает в расчёт все значимые текстовые поля.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одном из экспериментальных сценариев в песочнице «съехавшие» текстовые значения были исправлены – значительной прибавки в точности работы алгоритмов отмечено не было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 этапе 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feature engineering 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были удалены поля, отвечающие за описание респондента. Это было сделано по следующим соображениям: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Сам текст и текстовые фичи важнее контекста, который может ввести в заблуждение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Много пропущенных данных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Продукт не подразумевает ввода пользователем персональных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31068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61B415-DDE0-4556-98A5-CC118FDD03A9}"/>
              </a:ext>
            </a:extLst>
          </p:cNvPr>
          <p:cNvSpPr txBox="1"/>
          <p:nvPr/>
        </p:nvSpPr>
        <p:spPr>
          <a:xfrm>
            <a:off x="130990" y="119278"/>
            <a:ext cx="2661007" cy="445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b="1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Удалили (после </a:t>
            </a:r>
            <a:r>
              <a:rPr lang="en-US" sz="1600" b="1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merge)</a:t>
            </a:r>
            <a:r>
              <a:rPr lang="ru-RU" sz="1600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goal_id</a:t>
            </a:r>
            <a:r>
              <a:rPr lang="en-US" sz="1400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goal_form_id</a:t>
            </a:r>
            <a:endParaRPr lang="ru-RU" sz="1400" dirty="0">
              <a:solidFill>
                <a:srgbClr val="C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goal_form_num</a:t>
            </a:r>
            <a:r>
              <a:rPr lang="en-US" sz="1400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goal_sex</a:t>
            </a:r>
            <a:endParaRPr lang="en-US" sz="14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goal_age</a:t>
            </a:r>
            <a:endParaRPr lang="en-US" sz="14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goal_city</a:t>
            </a:r>
            <a:endParaRPr lang="en-US" sz="14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goal_education</a:t>
            </a:r>
            <a:endParaRPr lang="ru-RU" sz="1400" dirty="0">
              <a:solidFill>
                <a:srgbClr val="C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goal_activity</a:t>
            </a:r>
            <a:endParaRPr lang="en-US" sz="1400" dirty="0">
              <a:solidFill>
                <a:srgbClr val="C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goal_job</a:t>
            </a:r>
            <a:endParaRPr lang="ru-RU" sz="1400" dirty="0">
              <a:solidFill>
                <a:srgbClr val="C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label_id</a:t>
            </a:r>
            <a:endParaRPr lang="en-US" sz="1400" dirty="0">
              <a:solidFill>
                <a:srgbClr val="C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label_form_id</a:t>
            </a:r>
            <a:endParaRPr lang="en-US" sz="1400" dirty="0">
              <a:solidFill>
                <a:srgbClr val="C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label_user_id</a:t>
            </a:r>
            <a:endParaRPr lang="en-US" sz="14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label_goal_id</a:t>
            </a:r>
            <a:endParaRPr lang="en-US" sz="1400" dirty="0">
              <a:solidFill>
                <a:srgbClr val="C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label_num</a:t>
            </a:r>
            <a:r>
              <a:rPr lang="en-US" sz="1400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label_questions</a:t>
            </a:r>
            <a:r>
              <a:rPr lang="en-US" sz="1400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label_custom_question</a:t>
            </a:r>
            <a:r>
              <a:rPr lang="en-US" sz="1400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label_with_context</a:t>
            </a:r>
            <a:endParaRPr lang="en-US" sz="1400" dirty="0">
              <a:solidFill>
                <a:srgbClr val="C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B4D62-6E1F-443F-AECD-396373332F6D}"/>
              </a:ext>
            </a:extLst>
          </p:cNvPr>
          <p:cNvSpPr txBox="1"/>
          <p:nvPr/>
        </p:nvSpPr>
        <p:spPr>
          <a:xfrm>
            <a:off x="130990" y="5388092"/>
            <a:ext cx="2661007" cy="800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b="1" u="sng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Модифицировали</a:t>
            </a:r>
            <a:r>
              <a:rPr lang="ru-RU" sz="1600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label_abstraction_level</a:t>
            </a:r>
            <a:endParaRPr lang="en-US" sz="1400" dirty="0">
              <a:solidFill>
                <a:schemeClr val="accent6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C363E-5A92-4697-A0A9-6D05D61E6CB2}"/>
              </a:ext>
            </a:extLst>
          </p:cNvPr>
          <p:cNvSpPr txBox="1"/>
          <p:nvPr/>
        </p:nvSpPr>
        <p:spPr>
          <a:xfrm>
            <a:off x="2969231" y="119278"/>
            <a:ext cx="6174769" cy="6562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b="1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Создали</a:t>
            </a:r>
            <a:r>
              <a:rPr lang="ru-RU" sz="1600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are_first_steps_known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известны ли первые шаги (0, 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is_time_certain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ограничена ли цель во времени (0, 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is_certainly_imagined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чётко ли она представляется (0, 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are_obstackles_expected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есть ли препятствия (0, 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конкатенация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goal_name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goal_type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goal_domain_no_noise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goal_domain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очищена от служебных частей речи, 		приведена к начальной форме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_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no_noise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очищена от служебных частей речи, 		приведена к начальной форме</a:t>
            </a: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goal_domain_mean_pos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goal_domain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только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NOUN, VERB, NUMR, ADJF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		приведена к начальной форме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name_type_mean_pos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только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NOUN, VERB, NUMR, ADJF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		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приведена к начальной форме</a:t>
            </a: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topic_words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количество слов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goal_domain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goal_words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количество слов в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topic_letters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количество букв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goal_domain</a:t>
            </a: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goal_letters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количество букв в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topic_aver_word_len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средняя длина слова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goal_domain</a:t>
            </a: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goal_aver_word_len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средняя длина слова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endParaRPr lang="en-US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goal_verbs_counter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количество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VERB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goal_nouns_counter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количество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NOUN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goal_numr_counter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количество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NUMR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goal_adj_counter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количество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ADJF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goal_digit_counter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количество цифр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name_type</a:t>
            </a:r>
            <a:endParaRPr lang="ru-RU" sz="14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goal_weight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вес цели с учётом частоты встречаемости слов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is_questioned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</a:t>
            </a:r>
            <a:r>
              <a:rPr lang="ru-RU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задавали ли эксперты уточняющие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67852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3D47A-418E-4B2A-A2CE-16D01546C85D}"/>
              </a:ext>
            </a:extLst>
          </p:cNvPr>
          <p:cNvCxnSpPr/>
          <p:nvPr/>
        </p:nvCxnSpPr>
        <p:spPr>
          <a:xfrm>
            <a:off x="154112" y="719191"/>
            <a:ext cx="883577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3BC5E1-C414-471A-9265-233D4E6B5D9D}"/>
              </a:ext>
            </a:extLst>
          </p:cNvPr>
          <p:cNvSpPr txBox="1"/>
          <p:nvPr/>
        </p:nvSpPr>
        <p:spPr>
          <a:xfrm>
            <a:off x="154112" y="133189"/>
            <a:ext cx="593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NLP.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Удаление шума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0CEDC0-C2EB-4A55-BE3D-CF49B3B83318}"/>
              </a:ext>
            </a:extLst>
          </p:cNvPr>
          <p:cNvSpPr txBox="1"/>
          <p:nvPr/>
        </p:nvSpPr>
        <p:spPr>
          <a:xfrm>
            <a:off x="154112" y="1104838"/>
            <a:ext cx="8671389" cy="533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качестве </a:t>
            </a:r>
            <a:r>
              <a:rPr lang="ru-RU" sz="2000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рабочей модели </a:t>
            </a:r>
            <a:r>
              <a:rPr lang="ru-RU" sz="2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удаления шума из текстовых данных использовался следующий подход: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Приведение текста к нижнему регистру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Удаление и замена спец. символов. Удаление лишних пробелов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на наличие стоп-слов из библиотеки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nltk</a:t>
            </a:r>
            <a:endParaRPr lang="ru-RU" sz="20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Выборка значимых частей речи (</a:t>
            </a:r>
            <a:r>
              <a:rPr lang="en-US" sz="2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NOUN, VERB, ADJF, NUMR)</a:t>
            </a:r>
            <a:endParaRPr lang="ru-RU" sz="20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Приведение слов к начальной форме (лемматизация)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Оценка веса текстовых значений с учётом частоты встречаемости (добавлена в качестве фичи)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u="sng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Перспективные направления 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подавления шума: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Предварительная разметка текста на  «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spam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и «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ham</a:t>
            </a:r>
            <a:r>
              <a:rPr lang="ru-RU" sz="2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 (отчасти решается пп. 3, 4, 5)</a:t>
            </a:r>
          </a:p>
        </p:txBody>
      </p:sp>
    </p:spTree>
    <p:extLst>
      <p:ext uri="{BB962C8B-B14F-4D97-AF65-F5344CB8AC3E}">
        <p14:creationId xmlns:p14="http://schemas.microsoft.com/office/powerpoint/2010/main" val="36157843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1591</Words>
  <Application>Microsoft Office PowerPoint</Application>
  <PresentationFormat>On-screen Show (4:3)</PresentationFormat>
  <Paragraphs>207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</vt:lpstr>
      <vt:lpstr>Symbol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Вадим</dc:creator>
  <cp:lastModifiedBy>Vadim Poletaev (vpoletae)</cp:lastModifiedBy>
  <cp:revision>101</cp:revision>
  <dcterms:created xsi:type="dcterms:W3CDTF">2017-08-21T17:46:58Z</dcterms:created>
  <dcterms:modified xsi:type="dcterms:W3CDTF">2020-11-25T11:27:17Z</dcterms:modified>
</cp:coreProperties>
</file>