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11"/>
  </p:notesMasterIdLst>
  <p:handoutMasterIdLst>
    <p:handoutMasterId r:id="rId12"/>
  </p:handoutMasterIdLst>
  <p:sldIdLst>
    <p:sldId id="404" r:id="rId2"/>
    <p:sldId id="390" r:id="rId3"/>
    <p:sldId id="392" r:id="rId4"/>
    <p:sldId id="406" r:id="rId5"/>
    <p:sldId id="405" r:id="rId6"/>
    <p:sldId id="412" r:id="rId7"/>
    <p:sldId id="413" r:id="rId8"/>
    <p:sldId id="415" r:id="rId9"/>
    <p:sldId id="414" r:id="rId10"/>
  </p:sldIdLst>
  <p:sldSz cx="9144000" cy="6858000" type="screen4x3"/>
  <p:notesSz cx="6797675" cy="987425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CCFF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otx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FF99"/>
    <a:srgbClr val="FFFFCC"/>
    <a:srgbClr val="FF3399"/>
    <a:srgbClr val="FFFFFF"/>
    <a:srgbClr val="FF0066"/>
    <a:srgbClr val="333399"/>
    <a:srgbClr val="0066CC"/>
    <a:srgbClr val="3366FF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299" autoAdjust="0"/>
    <p:restoredTop sz="97064" autoAdjust="0"/>
  </p:normalViewPr>
  <p:slideViewPr>
    <p:cSldViewPr>
      <p:cViewPr>
        <p:scale>
          <a:sx n="66" d="100"/>
          <a:sy n="66" d="100"/>
        </p:scale>
        <p:origin x="-1482" y="-246"/>
      </p:cViewPr>
      <p:guideLst>
        <p:guide orient="horz" pos="2112"/>
        <p:guide pos="27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8" y="-6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fld id="{2F210EC7-4F28-43F0-A86F-D84161E56969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21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1063" y="704850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93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91063"/>
            <a:ext cx="49625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593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321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593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383713"/>
            <a:ext cx="2932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fld id="{58C08B12-EDB3-4E16-A9B5-7A5951FC3CD2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96671-CE3D-4C5E-9129-2C8EB88F344C}" type="slidenum">
              <a:rPr lang="en-GB"/>
              <a:pPr/>
              <a:t>2</a:t>
            </a:fld>
            <a:endParaRPr lang="en-GB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F0F0D-1CBB-4D66-8884-8DA6F8A84F20}" type="slidenum">
              <a:rPr lang="en-GB"/>
              <a:pPr/>
              <a:t>3</a:t>
            </a:fld>
            <a:endParaRPr lang="en-GB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89475"/>
            <a:ext cx="4984750" cy="4443413"/>
          </a:xfrm>
        </p:spPr>
        <p:txBody>
          <a:bodyPr/>
          <a:lstStyle/>
          <a:p>
            <a:r>
              <a:rPr lang="es-ES_tradnl"/>
              <a:t>La propiedad de la discretizacion es que identifica los puntos donde las intersecciones entre las clases cambian.</a:t>
            </a:r>
          </a:p>
          <a:p>
            <a:r>
              <a:rPr lang="es-ES_tradnl"/>
              <a:t>Es un metodo rapido, eficaz y eficiente ya que no pasa por estudiar de forma explicita la interseccion entre las clases, lo q tiene un alto costo de calulo.</a:t>
            </a:r>
          </a:p>
          <a:p>
            <a:endParaRPr lang="es-ES_tradnl"/>
          </a:p>
          <a:p>
            <a:r>
              <a:rPr lang="es-ES_tradnl" b="1">
                <a:latin typeface="CMR12" charset="0"/>
              </a:rPr>
              <a:t>La base de la propuesta consiste en definir una discretizacion para las variables numericas, que permita la asociacion de conceptos diferenciales de las distintas clases.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E922F-6C98-4AE0-99F5-76B0F8EEA0B5}" type="slidenum">
              <a:rPr lang="en-GB"/>
              <a:pPr/>
              <a:t>4</a:t>
            </a:fld>
            <a:endParaRPr lang="en-GB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Tahoma" pitchFamily="34" charset="0"/>
              </a:rPr>
              <a:t>Here we have got the class panel  graph of the 25 variables.</a:t>
            </a:r>
          </a:p>
          <a:p>
            <a:endParaRPr lang="en-GB">
              <a:latin typeface="Tahoma" pitchFamily="34" charset="0"/>
            </a:endParaRPr>
          </a:p>
          <a:p>
            <a:r>
              <a:rPr lang="en-GB">
                <a:latin typeface="Tahoma" pitchFamily="34" charset="0"/>
              </a:rPr>
              <a:t>which considered more relevant  according to experts’ s opinion</a:t>
            </a:r>
          </a:p>
          <a:p>
            <a:endParaRPr lang="en-GB">
              <a:latin typeface="Tahoma" pitchFamily="34" charset="0"/>
            </a:endParaRPr>
          </a:p>
          <a:p>
            <a:r>
              <a:rPr lang="en-GB">
                <a:latin typeface="Tahoma" pitchFamily="34" charset="0"/>
              </a:rPr>
              <a:t>regarding the top partition P2.</a:t>
            </a:r>
          </a:p>
          <a:p>
            <a:endParaRPr lang="en-GB">
              <a:latin typeface="Tahoma" pitchFamily="34" charset="0"/>
            </a:endParaRPr>
          </a:p>
          <a:p>
            <a:r>
              <a:rPr lang="en-GB">
                <a:latin typeface="Tahoma" pitchFamily="34" charset="0"/>
              </a:rPr>
              <a:t>And in the next slide I’m going to analyze Q-E : Inflow wastewater.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8885E-5C6E-43CF-9423-91BED572C241}" type="slidenum">
              <a:rPr lang="en-GB"/>
              <a:pPr/>
              <a:t>5</a:t>
            </a:fld>
            <a:endParaRPr lang="en-GB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</a:rPr>
              <a:t>Well focoussing at the minimus and  maximus of both classes,we obtain the cutting points.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We construct the intervals set with using the </a:t>
            </a:r>
            <a:r>
              <a:rPr lang="es-E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Original Boxplot based discretization (BbD).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8885E-5C6E-43CF-9423-91BED572C241}" type="slidenum">
              <a:rPr lang="en-GB"/>
              <a:pPr/>
              <a:t>6</a:t>
            </a:fld>
            <a:endParaRPr lang="en-GB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</a:rPr>
              <a:t>Well focoussing at the minimus and  maximus of both classes,we obtain the cutting points.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We construct the intervals set with using the </a:t>
            </a:r>
            <a:r>
              <a:rPr lang="es-E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Original Boxplot based discretization (BbD).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AAA12-182E-436E-B22B-FFC0400E18F5}" type="slidenum">
              <a:rPr lang="es-ES"/>
              <a:pPr/>
              <a:t>7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04850"/>
            <a:ext cx="5002213" cy="3752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637" y="4690269"/>
            <a:ext cx="4962932" cy="4458842"/>
          </a:xfrm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>
                <a:latin typeface="Tahoma" pitchFamily="34" charset="0"/>
              </a:rPr>
              <a:t>From this analysis it was also seen that the condition to generate an open center pattern is: </a:t>
            </a:r>
            <a:r>
              <a:rPr lang="es-ES">
                <a:latin typeface="Tahoma" pitchFamily="34" charset="0"/>
              </a:rPr>
              <a:t>(M</a:t>
            </a:r>
            <a:r>
              <a:rPr lang="es-ES" baseline="30000">
                <a:latin typeface="Tahoma" pitchFamily="34" charset="0"/>
              </a:rPr>
              <a:t>k</a:t>
            </a:r>
            <a:r>
              <a:rPr lang="es-ES" baseline="-25000">
                <a:latin typeface="Tahoma" pitchFamily="34" charset="0"/>
              </a:rPr>
              <a:t>C2</a:t>
            </a:r>
            <a:r>
              <a:rPr lang="es-ES">
                <a:latin typeface="Tahoma" pitchFamily="34" charset="0"/>
              </a:rPr>
              <a:t> &lt; m</a:t>
            </a:r>
            <a:r>
              <a:rPr lang="es-ES" baseline="30000">
                <a:latin typeface="Tahoma" pitchFamily="34" charset="0"/>
              </a:rPr>
              <a:t>k</a:t>
            </a:r>
            <a:r>
              <a:rPr lang="es-ES" baseline="-25000">
                <a:latin typeface="Tahoma" pitchFamily="34" charset="0"/>
              </a:rPr>
              <a:t>C1</a:t>
            </a:r>
            <a:r>
              <a:rPr lang="es-ES">
                <a:latin typeface="Tahoma" pitchFamily="34" charset="0"/>
              </a:rPr>
              <a:t>) or (MkC1 &lt;mkC2). </a:t>
            </a:r>
          </a:p>
          <a:p>
            <a:pPr marL="228600" indent="-228600">
              <a:buFontTx/>
              <a:buAutoNum type="arabicPeriod"/>
            </a:pPr>
            <a:endParaRPr lang="en-US">
              <a:latin typeface="Tahoma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en-US">
                <a:latin typeface="Tahoma" pitchFamily="34" charset="0"/>
              </a:rPr>
              <a:t>cases should be treated as closed center.</a:t>
            </a:r>
          </a:p>
          <a:p>
            <a:pPr marL="228600" indent="-228600">
              <a:buFontTx/>
              <a:buAutoNum type="arabicPeriod"/>
            </a:pPr>
            <a:endParaRPr lang="en-US">
              <a:latin typeface="Tahoma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en-US">
                <a:latin typeface="Tahoma" pitchFamily="34" charset="0"/>
              </a:rPr>
              <a:t>These would represent a more realistic model for all different situations that can be found in the multiple Boxplot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C4D58-0D30-456A-9F23-172013B0F1E1}" type="slidenum">
              <a:rPr lang="en-GB"/>
              <a:pPr/>
              <a:t>9</a:t>
            </a:fld>
            <a:endParaRPr lang="en-GB"/>
          </a:p>
        </p:txBody>
      </p:sp>
      <p:sp>
        <p:nvSpPr>
          <p:cNvPr id="603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latin typeface="CMR10" charset="0"/>
              </a:rPr>
              <a:t>DQO-E: Fracción de materia orgánica degradable por accion de agentes quimicos oxidantes bajo condiciones de acidez.</a:t>
            </a:r>
          </a:p>
          <a:p>
            <a:r>
              <a:rPr lang="es-ES" b="1">
                <a:latin typeface="CMR10" charset="0"/>
              </a:rPr>
              <a:t>Valores bajos para la clase 4</a:t>
            </a:r>
            <a:endParaRPr lang="es-ES" b="1"/>
          </a:p>
          <a:p>
            <a:endParaRPr lang="es-ES" b="1"/>
          </a:p>
          <a:p>
            <a:r>
              <a:rPr lang="es-ES"/>
              <a:t>De aquí se induce una doble implicación: </a:t>
            </a:r>
          </a:p>
          <a:p>
            <a:r>
              <a:rPr lang="es-ES"/>
              <a:t>El objeto i pertenece a la clase 4 si esta entre....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B62966-1336-4284-9EC6-1A9997BEDF3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0EFA1D-2D77-44E7-9915-1D4ABE94F80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4B5D5B-8110-4F40-AA26-EB7E56ED0CF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C154F5-B776-45E4-B723-3186229923C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C2732C-6D24-485B-8152-61A3E043485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F00A1-A2CC-4118-8043-FFF1787DB87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380B82-D6FF-4F1B-B1C0-001105D01DA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FCA29D-BC2A-47C6-944B-1BB5305FE14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1A8254-D960-4247-88F4-206AB10B10B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FE740B-079E-45E0-8986-FC11464327D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C3C963-7FD9-4B6F-B658-C54289559A3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AB6388-7ED0-4CCD-B574-10A30040E69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CC"/>
            </a:gs>
            <a:gs pos="50000">
              <a:srgbClr val="333399"/>
            </a:gs>
            <a:gs pos="100000">
              <a:srgbClr val="0066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/>
              <a:t>K. Gibert, UPC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DA5D604-8155-4289-B1D1-3A26DD1F7411}" type="slidenum">
              <a:rPr lang="es-ES"/>
              <a:pPr/>
              <a:t>‹Nº›</a:t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Boxplot</a:t>
            </a:r>
            <a:r>
              <a:rPr lang="en-GB" dirty="0" smtClean="0"/>
              <a:t> Based </a:t>
            </a:r>
            <a:r>
              <a:rPr lang="en-GB" dirty="0" err="1" smtClean="0"/>
              <a:t>discretization</a:t>
            </a:r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066" name="Group 2"/>
          <p:cNvGrpSpPr>
            <a:grpSpLocks/>
          </p:cNvGrpSpPr>
          <p:nvPr/>
        </p:nvGrpSpPr>
        <p:grpSpPr bwMode="auto">
          <a:xfrm>
            <a:off x="250825" y="1628775"/>
            <a:ext cx="8618538" cy="3775075"/>
            <a:chOff x="144" y="1392"/>
            <a:chExt cx="5429" cy="2378"/>
          </a:xfrm>
        </p:grpSpPr>
        <p:grpSp>
          <p:nvGrpSpPr>
            <p:cNvPr id="600067" name="Group 3"/>
            <p:cNvGrpSpPr>
              <a:grpSpLocks/>
            </p:cNvGrpSpPr>
            <p:nvPr/>
          </p:nvGrpSpPr>
          <p:grpSpPr bwMode="auto">
            <a:xfrm>
              <a:off x="144" y="1392"/>
              <a:ext cx="5429" cy="2378"/>
              <a:chOff x="144" y="1392"/>
              <a:chExt cx="5429" cy="2378"/>
            </a:xfrm>
          </p:grpSpPr>
          <p:graphicFrame>
            <p:nvGraphicFramePr>
              <p:cNvPr id="600068" name="Object 4"/>
              <p:cNvGraphicFramePr>
                <a:graphicFrameLocks noChangeAspect="1"/>
              </p:cNvGraphicFramePr>
              <p:nvPr/>
            </p:nvGraphicFramePr>
            <p:xfrm>
              <a:off x="144" y="1392"/>
              <a:ext cx="5429" cy="2378"/>
            </p:xfrm>
            <a:graphic>
              <a:graphicData uri="http://schemas.openxmlformats.org/presentationml/2006/ole">
                <p:oleObj spid="_x0000_s600068" name="Bitmap Image" r:id="rId4" imgW="2933333" imgH="2266667" progId="">
                  <p:embed/>
                </p:oleObj>
              </a:graphicData>
            </a:graphic>
          </p:graphicFrame>
          <p:sp>
            <p:nvSpPr>
              <p:cNvPr id="600069" name="Rectangle 5"/>
              <p:cNvSpPr>
                <a:spLocks noChangeArrowheads="1"/>
              </p:cNvSpPr>
              <p:nvPr/>
            </p:nvSpPr>
            <p:spPr bwMode="auto">
              <a:xfrm>
                <a:off x="3888" y="1776"/>
                <a:ext cx="720" cy="158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0070" name="Rectangle 6"/>
              <p:cNvSpPr>
                <a:spLocks noChangeArrowheads="1"/>
              </p:cNvSpPr>
              <p:nvPr/>
            </p:nvSpPr>
            <p:spPr bwMode="auto">
              <a:xfrm>
                <a:off x="1248" y="3312"/>
                <a:ext cx="3552" cy="28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</p:grpSp>
        <p:sp>
          <p:nvSpPr>
            <p:cNvPr id="600071" name="Line 7"/>
            <p:cNvSpPr>
              <a:spLocks noChangeShapeType="1"/>
            </p:cNvSpPr>
            <p:nvPr/>
          </p:nvSpPr>
          <p:spPr bwMode="auto">
            <a:xfrm>
              <a:off x="3888" y="1872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</p:grpSp>
      <p:grpSp>
        <p:nvGrpSpPr>
          <p:cNvPr id="600072" name="Group 8"/>
          <p:cNvGrpSpPr>
            <a:grpSpLocks/>
          </p:cNvGrpSpPr>
          <p:nvPr/>
        </p:nvGrpSpPr>
        <p:grpSpPr bwMode="auto">
          <a:xfrm>
            <a:off x="1981200" y="1676400"/>
            <a:ext cx="2957513" cy="1905000"/>
            <a:chOff x="1248" y="1440"/>
            <a:chExt cx="1863" cy="1200"/>
          </a:xfrm>
        </p:grpSpPr>
        <p:sp>
          <p:nvSpPr>
            <p:cNvPr id="600073" name="Line 9"/>
            <p:cNvSpPr>
              <a:spLocks noChangeShapeType="1"/>
            </p:cNvSpPr>
            <p:nvPr/>
          </p:nvSpPr>
          <p:spPr bwMode="auto">
            <a:xfrm flipH="1">
              <a:off x="1640" y="1632"/>
              <a:ext cx="847" cy="100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0074" name="Text Box 10"/>
            <p:cNvSpPr txBox="1">
              <a:spLocks noChangeArrowheads="1"/>
            </p:cNvSpPr>
            <p:nvPr/>
          </p:nvSpPr>
          <p:spPr bwMode="auto">
            <a:xfrm>
              <a:off x="1248" y="1440"/>
              <a:ext cx="18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FF3300"/>
                  </a:solidFill>
                </a:rPr>
                <a:t>Outliers</a:t>
              </a:r>
            </a:p>
          </p:txBody>
        </p:sp>
      </p:grpSp>
      <p:grpSp>
        <p:nvGrpSpPr>
          <p:cNvPr id="600075" name="Group 11"/>
          <p:cNvGrpSpPr>
            <a:grpSpLocks/>
          </p:cNvGrpSpPr>
          <p:nvPr/>
        </p:nvGrpSpPr>
        <p:grpSpPr bwMode="auto">
          <a:xfrm>
            <a:off x="4495800" y="2209800"/>
            <a:ext cx="4419600" cy="1920875"/>
            <a:chOff x="2832" y="1776"/>
            <a:chExt cx="2784" cy="1210"/>
          </a:xfrm>
        </p:grpSpPr>
        <p:sp>
          <p:nvSpPr>
            <p:cNvPr id="600076" name="Text Box 12"/>
            <p:cNvSpPr txBox="1">
              <a:spLocks noChangeArrowheads="1"/>
            </p:cNvSpPr>
            <p:nvPr/>
          </p:nvSpPr>
          <p:spPr bwMode="auto">
            <a:xfrm>
              <a:off x="4848" y="2256"/>
              <a:ext cx="7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FF3300"/>
                  </a:solidFill>
                </a:rPr>
                <a:t>Me</a:t>
              </a:r>
            </a:p>
          </p:txBody>
        </p:sp>
        <p:grpSp>
          <p:nvGrpSpPr>
            <p:cNvPr id="600077" name="Group 13"/>
            <p:cNvGrpSpPr>
              <a:grpSpLocks/>
            </p:cNvGrpSpPr>
            <p:nvPr/>
          </p:nvGrpSpPr>
          <p:grpSpPr bwMode="auto">
            <a:xfrm>
              <a:off x="2832" y="2736"/>
              <a:ext cx="2736" cy="250"/>
              <a:chOff x="2832" y="2736"/>
              <a:chExt cx="2736" cy="250"/>
            </a:xfrm>
          </p:grpSpPr>
          <p:sp>
            <p:nvSpPr>
              <p:cNvPr id="600078" name="Line 14"/>
              <p:cNvSpPr>
                <a:spLocks noChangeShapeType="1"/>
              </p:cNvSpPr>
              <p:nvPr/>
            </p:nvSpPr>
            <p:spPr bwMode="auto">
              <a:xfrm flipH="1">
                <a:off x="2832" y="2880"/>
                <a:ext cx="2208" cy="4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0079" name="Text Box 15"/>
              <p:cNvSpPr txBox="1">
                <a:spLocks noChangeArrowheads="1"/>
              </p:cNvSpPr>
              <p:nvPr/>
            </p:nvSpPr>
            <p:spPr bwMode="auto">
              <a:xfrm>
                <a:off x="4806" y="2736"/>
                <a:ext cx="7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>
                    <a:solidFill>
                      <a:srgbClr val="FF3300"/>
                    </a:solidFill>
                  </a:rPr>
                  <a:t>Min</a:t>
                </a:r>
              </a:p>
            </p:txBody>
          </p:sp>
        </p:grpSp>
        <p:sp>
          <p:nvSpPr>
            <p:cNvPr id="600080" name="Line 16"/>
            <p:cNvSpPr>
              <a:spLocks noChangeShapeType="1"/>
            </p:cNvSpPr>
            <p:nvPr/>
          </p:nvSpPr>
          <p:spPr bwMode="auto">
            <a:xfrm flipH="1">
              <a:off x="3120" y="2400"/>
              <a:ext cx="1920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grpSp>
          <p:nvGrpSpPr>
            <p:cNvPr id="600081" name="Group 17"/>
            <p:cNvGrpSpPr>
              <a:grpSpLocks/>
            </p:cNvGrpSpPr>
            <p:nvPr/>
          </p:nvGrpSpPr>
          <p:grpSpPr bwMode="auto">
            <a:xfrm>
              <a:off x="3024" y="2016"/>
              <a:ext cx="2544" cy="682"/>
              <a:chOff x="3024" y="2016"/>
              <a:chExt cx="2544" cy="682"/>
            </a:xfrm>
          </p:grpSpPr>
          <p:grpSp>
            <p:nvGrpSpPr>
              <p:cNvPr id="600082" name="Group 18"/>
              <p:cNvGrpSpPr>
                <a:grpSpLocks/>
              </p:cNvGrpSpPr>
              <p:nvPr/>
            </p:nvGrpSpPr>
            <p:grpSpPr bwMode="auto">
              <a:xfrm>
                <a:off x="3024" y="2448"/>
                <a:ext cx="2544" cy="250"/>
                <a:chOff x="3024" y="2448"/>
                <a:chExt cx="2544" cy="250"/>
              </a:xfrm>
            </p:grpSpPr>
            <p:sp>
              <p:nvSpPr>
                <p:cNvPr id="60008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024" y="2592"/>
                  <a:ext cx="2064" cy="96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endParaRPr lang="es-ES"/>
                </a:p>
              </p:txBody>
            </p:sp>
            <p:sp>
              <p:nvSpPr>
                <p:cNvPr id="6000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806" y="2448"/>
                  <a:ext cx="76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chemeClr val="hlink"/>
                    </a:buClr>
                  </a:pPr>
                  <a:r>
                    <a:rPr kumimoji="1" lang="es-ES_tradnl" sz="2000" b="1">
                      <a:solidFill>
                        <a:srgbClr val="FF3300"/>
                      </a:solidFill>
                    </a:rPr>
                    <a:t>Q1</a:t>
                  </a:r>
                </a:p>
              </p:txBody>
            </p:sp>
          </p:grpSp>
          <p:sp>
            <p:nvSpPr>
              <p:cNvPr id="600085" name="Line 21"/>
              <p:cNvSpPr>
                <a:spLocks noChangeShapeType="1"/>
              </p:cNvSpPr>
              <p:nvPr/>
            </p:nvSpPr>
            <p:spPr bwMode="auto">
              <a:xfrm flipH="1">
                <a:off x="3024" y="2160"/>
                <a:ext cx="2016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0086" name="Text Box 22"/>
              <p:cNvSpPr txBox="1">
                <a:spLocks noChangeArrowheads="1"/>
              </p:cNvSpPr>
              <p:nvPr/>
            </p:nvSpPr>
            <p:spPr bwMode="auto">
              <a:xfrm>
                <a:off x="4806" y="2016"/>
                <a:ext cx="7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>
                    <a:solidFill>
                      <a:srgbClr val="FF3300"/>
                    </a:solidFill>
                  </a:rPr>
                  <a:t>Q3</a:t>
                </a:r>
              </a:p>
            </p:txBody>
          </p:sp>
        </p:grpSp>
        <p:grpSp>
          <p:nvGrpSpPr>
            <p:cNvPr id="600087" name="Group 23"/>
            <p:cNvGrpSpPr>
              <a:grpSpLocks/>
            </p:cNvGrpSpPr>
            <p:nvPr/>
          </p:nvGrpSpPr>
          <p:grpSpPr bwMode="auto">
            <a:xfrm>
              <a:off x="2880" y="1776"/>
              <a:ext cx="2736" cy="336"/>
              <a:chOff x="2880" y="1776"/>
              <a:chExt cx="2736" cy="336"/>
            </a:xfrm>
          </p:grpSpPr>
          <p:sp>
            <p:nvSpPr>
              <p:cNvPr id="600088" name="Line 24"/>
              <p:cNvSpPr>
                <a:spLocks noChangeShapeType="1"/>
              </p:cNvSpPr>
              <p:nvPr/>
            </p:nvSpPr>
            <p:spPr bwMode="auto">
              <a:xfrm flipH="1">
                <a:off x="2880" y="1920"/>
                <a:ext cx="2160" cy="192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0089" name="Text Box 25"/>
              <p:cNvSpPr txBox="1">
                <a:spLocks noChangeArrowheads="1"/>
              </p:cNvSpPr>
              <p:nvPr/>
            </p:nvSpPr>
            <p:spPr bwMode="auto">
              <a:xfrm>
                <a:off x="4854" y="1776"/>
                <a:ext cx="7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>
                    <a:solidFill>
                      <a:srgbClr val="FF3300"/>
                    </a:solidFill>
                  </a:rPr>
                  <a:t>Max</a:t>
                </a:r>
              </a:p>
            </p:txBody>
          </p:sp>
        </p:grpSp>
      </p:grpSp>
      <p:grpSp>
        <p:nvGrpSpPr>
          <p:cNvPr id="600090" name="Group 26"/>
          <p:cNvGrpSpPr>
            <a:grpSpLocks/>
          </p:cNvGrpSpPr>
          <p:nvPr/>
        </p:nvGrpSpPr>
        <p:grpSpPr bwMode="auto">
          <a:xfrm>
            <a:off x="1981200" y="4343400"/>
            <a:ext cx="4181475" cy="1006475"/>
            <a:chOff x="1248" y="3120"/>
            <a:chExt cx="2634" cy="634"/>
          </a:xfrm>
        </p:grpSpPr>
        <p:sp>
          <p:nvSpPr>
            <p:cNvPr id="600091" name="Line 27"/>
            <p:cNvSpPr>
              <a:spLocks noChangeShapeType="1"/>
            </p:cNvSpPr>
            <p:nvPr/>
          </p:nvSpPr>
          <p:spPr bwMode="auto">
            <a:xfrm flipV="1">
              <a:off x="1584" y="3120"/>
              <a:ext cx="2" cy="33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0092" name="Text Box 28"/>
            <p:cNvSpPr txBox="1">
              <a:spLocks noChangeArrowheads="1"/>
            </p:cNvSpPr>
            <p:nvPr/>
          </p:nvSpPr>
          <p:spPr bwMode="auto">
            <a:xfrm>
              <a:off x="1248" y="3504"/>
              <a:ext cx="7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FF3300"/>
                  </a:solidFill>
                </a:rPr>
                <a:t>C1</a:t>
              </a:r>
            </a:p>
          </p:txBody>
        </p:sp>
        <p:sp>
          <p:nvSpPr>
            <p:cNvPr id="600093" name="Line 29"/>
            <p:cNvSpPr>
              <a:spLocks noChangeShapeType="1"/>
            </p:cNvSpPr>
            <p:nvPr/>
          </p:nvSpPr>
          <p:spPr bwMode="auto">
            <a:xfrm flipV="1">
              <a:off x="2208" y="3120"/>
              <a:ext cx="2" cy="33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0094" name="Text Box 30"/>
            <p:cNvSpPr txBox="1">
              <a:spLocks noChangeArrowheads="1"/>
            </p:cNvSpPr>
            <p:nvPr/>
          </p:nvSpPr>
          <p:spPr bwMode="auto">
            <a:xfrm>
              <a:off x="1920" y="3504"/>
              <a:ext cx="7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FF3300"/>
                  </a:solidFill>
                </a:rPr>
                <a:t>C2</a:t>
              </a:r>
            </a:p>
          </p:txBody>
        </p:sp>
        <p:sp>
          <p:nvSpPr>
            <p:cNvPr id="600095" name="Line 31"/>
            <p:cNvSpPr>
              <a:spLocks noChangeShapeType="1"/>
            </p:cNvSpPr>
            <p:nvPr/>
          </p:nvSpPr>
          <p:spPr bwMode="auto">
            <a:xfrm flipV="1">
              <a:off x="2880" y="3120"/>
              <a:ext cx="2" cy="33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0096" name="Text Box 32"/>
            <p:cNvSpPr txBox="1">
              <a:spLocks noChangeArrowheads="1"/>
            </p:cNvSpPr>
            <p:nvPr/>
          </p:nvSpPr>
          <p:spPr bwMode="auto">
            <a:xfrm>
              <a:off x="2544" y="3504"/>
              <a:ext cx="7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FF3300"/>
                  </a:solidFill>
                </a:rPr>
                <a:t>C3</a:t>
              </a:r>
            </a:p>
          </p:txBody>
        </p:sp>
        <p:sp>
          <p:nvSpPr>
            <p:cNvPr id="600097" name="Line 33"/>
            <p:cNvSpPr>
              <a:spLocks noChangeShapeType="1"/>
            </p:cNvSpPr>
            <p:nvPr/>
          </p:nvSpPr>
          <p:spPr bwMode="auto">
            <a:xfrm flipV="1">
              <a:off x="3504" y="3168"/>
              <a:ext cx="2" cy="33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0098" name="Text Box 34"/>
            <p:cNvSpPr txBox="1">
              <a:spLocks noChangeArrowheads="1"/>
            </p:cNvSpPr>
            <p:nvPr/>
          </p:nvSpPr>
          <p:spPr bwMode="auto">
            <a:xfrm>
              <a:off x="3120" y="3504"/>
              <a:ext cx="7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FF3300"/>
                  </a:solidFill>
                </a:rPr>
                <a:t>C4</a:t>
              </a:r>
            </a:p>
          </p:txBody>
        </p:sp>
      </p:grpSp>
      <p:sp>
        <p:nvSpPr>
          <p:cNvPr id="600099" name="Rectangle 35"/>
          <p:cNvSpPr>
            <a:spLocks noChangeArrowheads="1"/>
          </p:cNvSpPr>
          <p:nvPr/>
        </p:nvSpPr>
        <p:spPr bwMode="auto">
          <a:xfrm>
            <a:off x="179388" y="188913"/>
            <a:ext cx="8640762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/>
            <a:r>
              <a:rPr lang="en-GB" sz="3600" b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en-US" sz="3200" b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Multiple boxplot            </a:t>
            </a:r>
            <a:r>
              <a:rPr lang="en-US" sz="2000" b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kumimoji="1" lang="es-ES" sz="2000" b="1" i="1">
                <a:solidFill>
                  <a:srgbClr val="CCECFF"/>
                </a:solidFill>
                <a:latin typeface="Tahoma" pitchFamily="34" charset="0"/>
              </a:rPr>
              <a:t>[Tukey 1977]</a:t>
            </a:r>
            <a:endParaRPr kumimoji="1" lang="en-US" sz="2000" b="1" i="1">
              <a:solidFill>
                <a:srgbClr val="CCECFF"/>
              </a:solidFill>
              <a:latin typeface="Tahoma" pitchFamily="34" charset="0"/>
            </a:endParaRPr>
          </a:p>
          <a:p>
            <a:pPr marL="457200" indent="-457200"/>
            <a:endParaRPr lang="en-GB" sz="2000" b="1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/>
            <a:endParaRPr lang="en-GB" sz="3600" b="1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0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0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0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0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00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62" name="Group 2"/>
          <p:cNvGrpSpPr>
            <a:grpSpLocks/>
          </p:cNvGrpSpPr>
          <p:nvPr/>
        </p:nvGrpSpPr>
        <p:grpSpPr bwMode="auto">
          <a:xfrm>
            <a:off x="611188" y="0"/>
            <a:ext cx="7543800" cy="6858000"/>
            <a:chOff x="384" y="0"/>
            <a:chExt cx="4752" cy="4320"/>
          </a:xfrm>
        </p:grpSpPr>
        <p:grpSp>
          <p:nvGrpSpPr>
            <p:cNvPr id="604163" name="Group 3"/>
            <p:cNvGrpSpPr>
              <a:grpSpLocks/>
            </p:cNvGrpSpPr>
            <p:nvPr/>
          </p:nvGrpSpPr>
          <p:grpSpPr bwMode="auto">
            <a:xfrm>
              <a:off x="384" y="0"/>
              <a:ext cx="4752" cy="4320"/>
              <a:chOff x="1008" y="0"/>
              <a:chExt cx="4752" cy="4320"/>
            </a:xfrm>
          </p:grpSpPr>
          <p:grpSp>
            <p:nvGrpSpPr>
              <p:cNvPr id="604164" name="Group 4"/>
              <p:cNvGrpSpPr>
                <a:grpSpLocks/>
              </p:cNvGrpSpPr>
              <p:nvPr/>
            </p:nvGrpSpPr>
            <p:grpSpPr bwMode="auto">
              <a:xfrm>
                <a:off x="1248" y="0"/>
                <a:ext cx="3504" cy="4320"/>
                <a:chOff x="2256" y="912"/>
                <a:chExt cx="3504" cy="3408"/>
              </a:xfrm>
            </p:grpSpPr>
            <p:graphicFrame>
              <p:nvGraphicFramePr>
                <p:cNvPr id="604165" name="Object 5"/>
                <p:cNvGraphicFramePr>
                  <a:graphicFrameLocks noChangeAspect="1"/>
                </p:cNvGraphicFramePr>
                <p:nvPr/>
              </p:nvGraphicFramePr>
              <p:xfrm>
                <a:off x="2256" y="912"/>
                <a:ext cx="3504" cy="3408"/>
              </p:xfrm>
              <a:graphic>
                <a:graphicData uri="http://schemas.openxmlformats.org/presentationml/2006/ole">
                  <p:oleObj spid="_x0000_s604165" name="Bitmap Image" r:id="rId4" imgW="2933333" imgH="2219635" progId="">
                    <p:embed/>
                  </p:oleObj>
                </a:graphicData>
              </a:graphic>
            </p:graphicFrame>
            <p:sp>
              <p:nvSpPr>
                <p:cNvPr id="604166" name="Rectangle 6"/>
                <p:cNvSpPr>
                  <a:spLocks noChangeArrowheads="1"/>
                </p:cNvSpPr>
                <p:nvPr/>
              </p:nvSpPr>
              <p:spPr bwMode="auto">
                <a:xfrm>
                  <a:off x="4709" y="1554"/>
                  <a:ext cx="385" cy="210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endParaRPr lang="es-ES"/>
                </a:p>
              </p:txBody>
            </p:sp>
            <p:sp>
              <p:nvSpPr>
                <p:cNvPr id="604167" name="Rectangle 7"/>
                <p:cNvSpPr>
                  <a:spLocks noChangeArrowheads="1"/>
                </p:cNvSpPr>
                <p:nvPr/>
              </p:nvSpPr>
              <p:spPr bwMode="auto">
                <a:xfrm>
                  <a:off x="2992" y="3658"/>
                  <a:ext cx="2242" cy="5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endParaRPr lang="es-ES"/>
                </a:p>
              </p:txBody>
            </p:sp>
          </p:grpSp>
          <p:sp>
            <p:nvSpPr>
              <p:cNvPr id="604168" name="Rectangle 8"/>
              <p:cNvSpPr>
                <a:spLocks noChangeArrowheads="1"/>
              </p:cNvSpPr>
              <p:nvPr/>
            </p:nvSpPr>
            <p:spPr bwMode="auto">
              <a:xfrm>
                <a:off x="4656" y="0"/>
                <a:ext cx="1104" cy="43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4169" name="Line 9"/>
              <p:cNvSpPr>
                <a:spLocks noChangeShapeType="1"/>
              </p:cNvSpPr>
              <p:nvPr/>
            </p:nvSpPr>
            <p:spPr bwMode="auto">
              <a:xfrm>
                <a:off x="3701" y="890"/>
                <a:ext cx="1" cy="25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4170" name="Rectangle 10"/>
              <p:cNvSpPr>
                <a:spLocks noChangeArrowheads="1"/>
              </p:cNvSpPr>
              <p:nvPr/>
            </p:nvSpPr>
            <p:spPr bwMode="auto">
              <a:xfrm>
                <a:off x="1008" y="0"/>
                <a:ext cx="4752" cy="72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txBody>
              <a:bodyPr lIns="92075" tIns="46038" rIns="92075" bIns="46038" anchor="ctr"/>
              <a:lstStyle/>
              <a:p>
                <a:endParaRPr lang="en-GB" sz="180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604171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60" y="768"/>
              <a:ext cx="288" cy="2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</p:spPr>
        </p:pic>
      </p:grpSp>
      <p:sp>
        <p:nvSpPr>
          <p:cNvPr id="604172" name="Rectangle 12"/>
          <p:cNvSpPr>
            <a:spLocks noChangeArrowheads="1"/>
          </p:cNvSpPr>
          <p:nvPr/>
        </p:nvSpPr>
        <p:spPr bwMode="auto">
          <a:xfrm>
            <a:off x="914400" y="3124200"/>
            <a:ext cx="5334000" cy="152400"/>
          </a:xfrm>
          <a:prstGeom prst="rect">
            <a:avLst/>
          </a:prstGeom>
          <a:solidFill>
            <a:srgbClr val="FF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s-ES"/>
          </a:p>
        </p:txBody>
      </p:sp>
      <p:sp>
        <p:nvSpPr>
          <p:cNvPr id="604173" name="Rectangle 13"/>
          <p:cNvSpPr>
            <a:spLocks noChangeArrowheads="1"/>
          </p:cNvSpPr>
          <p:nvPr/>
        </p:nvSpPr>
        <p:spPr bwMode="auto">
          <a:xfrm>
            <a:off x="1143000" y="3238500"/>
            <a:ext cx="5105400" cy="381000"/>
          </a:xfrm>
          <a:prstGeom prst="rect">
            <a:avLst/>
          </a:prstGeom>
          <a:solidFill>
            <a:srgbClr val="99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s-ES"/>
          </a:p>
        </p:txBody>
      </p:sp>
      <p:sp>
        <p:nvSpPr>
          <p:cNvPr id="604174" name="Rectangle 14"/>
          <p:cNvSpPr>
            <a:spLocks noChangeArrowheads="1"/>
          </p:cNvSpPr>
          <p:nvPr/>
        </p:nvSpPr>
        <p:spPr bwMode="auto">
          <a:xfrm>
            <a:off x="685800" y="3581400"/>
            <a:ext cx="5562600" cy="762000"/>
          </a:xfrm>
          <a:prstGeom prst="rect">
            <a:avLst/>
          </a:prstGeom>
          <a:solidFill>
            <a:srgbClr val="FF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s-ES"/>
          </a:p>
        </p:txBody>
      </p:sp>
      <p:sp>
        <p:nvSpPr>
          <p:cNvPr id="604175" name="Rectangle 15"/>
          <p:cNvSpPr>
            <a:spLocks noChangeArrowheads="1"/>
          </p:cNvSpPr>
          <p:nvPr/>
        </p:nvSpPr>
        <p:spPr bwMode="auto">
          <a:xfrm>
            <a:off x="381000" y="4343400"/>
            <a:ext cx="5867400" cy="457200"/>
          </a:xfrm>
          <a:prstGeom prst="rect">
            <a:avLst/>
          </a:prstGeom>
          <a:solidFill>
            <a:srgbClr val="99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s-ES"/>
          </a:p>
        </p:txBody>
      </p:sp>
      <p:sp>
        <p:nvSpPr>
          <p:cNvPr id="604176" name="Rectangle 16"/>
          <p:cNvSpPr>
            <a:spLocks noChangeArrowheads="1"/>
          </p:cNvSpPr>
          <p:nvPr/>
        </p:nvSpPr>
        <p:spPr bwMode="auto">
          <a:xfrm>
            <a:off x="1447800" y="4800600"/>
            <a:ext cx="4800600" cy="152400"/>
          </a:xfrm>
          <a:prstGeom prst="rect">
            <a:avLst/>
          </a:prstGeom>
          <a:solidFill>
            <a:srgbClr val="FF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s-ES"/>
          </a:p>
        </p:txBody>
      </p:sp>
      <p:sp>
        <p:nvSpPr>
          <p:cNvPr id="604177" name="Rectangle 17"/>
          <p:cNvSpPr>
            <a:spLocks noChangeArrowheads="1"/>
          </p:cNvSpPr>
          <p:nvPr/>
        </p:nvSpPr>
        <p:spPr bwMode="auto">
          <a:xfrm>
            <a:off x="990600" y="4953000"/>
            <a:ext cx="5257800" cy="76200"/>
          </a:xfrm>
          <a:prstGeom prst="rect">
            <a:avLst/>
          </a:prstGeom>
          <a:solidFill>
            <a:srgbClr val="99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s-ES"/>
          </a:p>
        </p:txBody>
      </p:sp>
      <p:sp>
        <p:nvSpPr>
          <p:cNvPr id="604178" name="Rectangle 18"/>
          <p:cNvSpPr>
            <a:spLocks noChangeArrowheads="1"/>
          </p:cNvSpPr>
          <p:nvPr/>
        </p:nvSpPr>
        <p:spPr bwMode="auto">
          <a:xfrm>
            <a:off x="762000" y="5029200"/>
            <a:ext cx="5486400" cy="228600"/>
          </a:xfrm>
          <a:prstGeom prst="rect">
            <a:avLst/>
          </a:prstGeom>
          <a:solidFill>
            <a:srgbClr val="FF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s-ES"/>
          </a:p>
        </p:txBody>
      </p:sp>
      <p:grpSp>
        <p:nvGrpSpPr>
          <p:cNvPr id="604179" name="Group 19"/>
          <p:cNvGrpSpPr>
            <a:grpSpLocks/>
          </p:cNvGrpSpPr>
          <p:nvPr/>
        </p:nvGrpSpPr>
        <p:grpSpPr bwMode="auto">
          <a:xfrm>
            <a:off x="4648200" y="4914900"/>
            <a:ext cx="2895600" cy="342900"/>
            <a:chOff x="3552" y="3096"/>
            <a:chExt cx="1824" cy="216"/>
          </a:xfrm>
        </p:grpSpPr>
        <p:sp>
          <p:nvSpPr>
            <p:cNvPr id="604180" name="Line 20"/>
            <p:cNvSpPr>
              <a:spLocks noChangeShapeType="1"/>
            </p:cNvSpPr>
            <p:nvPr/>
          </p:nvSpPr>
          <p:spPr bwMode="auto">
            <a:xfrm rot="10800000">
              <a:off x="3552" y="3312"/>
              <a:ext cx="1776" cy="0"/>
            </a:xfrm>
            <a:prstGeom prst="line">
              <a:avLst/>
            </a:prstGeom>
            <a:noFill/>
            <a:ln w="508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4181" name="Line 21"/>
            <p:cNvSpPr>
              <a:spLocks noChangeShapeType="1"/>
            </p:cNvSpPr>
            <p:nvPr/>
          </p:nvSpPr>
          <p:spPr bwMode="auto">
            <a:xfrm rot="10800000">
              <a:off x="3552" y="3096"/>
              <a:ext cx="1824" cy="24"/>
            </a:xfrm>
            <a:prstGeom prst="line">
              <a:avLst/>
            </a:prstGeom>
            <a:noFill/>
            <a:ln w="50800">
              <a:solidFill>
                <a:srgbClr val="9900FF"/>
              </a:solidFill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</p:grpSp>
      <p:grpSp>
        <p:nvGrpSpPr>
          <p:cNvPr id="604182" name="Group 22"/>
          <p:cNvGrpSpPr>
            <a:grpSpLocks/>
          </p:cNvGrpSpPr>
          <p:nvPr/>
        </p:nvGrpSpPr>
        <p:grpSpPr bwMode="auto">
          <a:xfrm>
            <a:off x="3124200" y="3124200"/>
            <a:ext cx="4267200" cy="1905000"/>
            <a:chOff x="2592" y="1968"/>
            <a:chExt cx="2688" cy="1200"/>
          </a:xfrm>
        </p:grpSpPr>
        <p:sp>
          <p:nvSpPr>
            <p:cNvPr id="604183" name="Line 23"/>
            <p:cNvSpPr>
              <a:spLocks noChangeShapeType="1"/>
            </p:cNvSpPr>
            <p:nvPr/>
          </p:nvSpPr>
          <p:spPr bwMode="auto">
            <a:xfrm rot="10800000">
              <a:off x="2592" y="3168"/>
              <a:ext cx="2688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4184" name="Line 24"/>
            <p:cNvSpPr>
              <a:spLocks noChangeShapeType="1"/>
            </p:cNvSpPr>
            <p:nvPr/>
          </p:nvSpPr>
          <p:spPr bwMode="auto">
            <a:xfrm rot="10800000">
              <a:off x="2640" y="1968"/>
              <a:ext cx="2544" cy="0"/>
            </a:xfrm>
            <a:prstGeom prst="line">
              <a:avLst/>
            </a:prstGeom>
            <a:noFill/>
            <a:ln w="50800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</p:grpSp>
      <p:grpSp>
        <p:nvGrpSpPr>
          <p:cNvPr id="604185" name="Group 25"/>
          <p:cNvGrpSpPr>
            <a:grpSpLocks/>
          </p:cNvGrpSpPr>
          <p:nvPr/>
        </p:nvGrpSpPr>
        <p:grpSpPr bwMode="auto">
          <a:xfrm>
            <a:off x="3733800" y="3276600"/>
            <a:ext cx="3886200" cy="1066800"/>
            <a:chOff x="2976" y="2064"/>
            <a:chExt cx="2448" cy="672"/>
          </a:xfrm>
        </p:grpSpPr>
        <p:sp>
          <p:nvSpPr>
            <p:cNvPr id="604186" name="Line 26"/>
            <p:cNvSpPr>
              <a:spLocks noChangeShapeType="1"/>
            </p:cNvSpPr>
            <p:nvPr/>
          </p:nvSpPr>
          <p:spPr bwMode="auto">
            <a:xfrm rot="10800000">
              <a:off x="3024" y="2736"/>
              <a:ext cx="2400" cy="0"/>
            </a:xfrm>
            <a:prstGeom prst="line">
              <a:avLst/>
            </a:prstGeom>
            <a:noFill/>
            <a:ln w="50800">
              <a:solidFill>
                <a:srgbClr val="0099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4187" name="Line 27"/>
            <p:cNvSpPr>
              <a:spLocks noChangeShapeType="1"/>
            </p:cNvSpPr>
            <p:nvPr/>
          </p:nvSpPr>
          <p:spPr bwMode="auto">
            <a:xfrm rot="10800000">
              <a:off x="2976" y="2064"/>
              <a:ext cx="2112" cy="0"/>
            </a:xfrm>
            <a:prstGeom prst="line">
              <a:avLst/>
            </a:prstGeom>
            <a:noFill/>
            <a:ln w="50800">
              <a:solidFill>
                <a:srgbClr val="0099FF"/>
              </a:solidFill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</p:grpSp>
      <p:grpSp>
        <p:nvGrpSpPr>
          <p:cNvPr id="604188" name="Group 28"/>
          <p:cNvGrpSpPr>
            <a:grpSpLocks/>
          </p:cNvGrpSpPr>
          <p:nvPr/>
        </p:nvGrpSpPr>
        <p:grpSpPr bwMode="auto">
          <a:xfrm>
            <a:off x="2514600" y="3581400"/>
            <a:ext cx="5105400" cy="1219200"/>
            <a:chOff x="2208" y="2256"/>
            <a:chExt cx="3216" cy="768"/>
          </a:xfrm>
        </p:grpSpPr>
        <p:sp>
          <p:nvSpPr>
            <p:cNvPr id="604189" name="Line 29"/>
            <p:cNvSpPr>
              <a:spLocks noChangeShapeType="1"/>
            </p:cNvSpPr>
            <p:nvPr/>
          </p:nvSpPr>
          <p:spPr bwMode="auto">
            <a:xfrm rot="10800000">
              <a:off x="2208" y="3024"/>
              <a:ext cx="3216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4190" name="Line 30"/>
            <p:cNvSpPr>
              <a:spLocks noChangeShapeType="1"/>
            </p:cNvSpPr>
            <p:nvPr/>
          </p:nvSpPr>
          <p:spPr bwMode="auto">
            <a:xfrm rot="10800000">
              <a:off x="2208" y="2256"/>
              <a:ext cx="3216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</p:grpSp>
      <p:grpSp>
        <p:nvGrpSpPr>
          <p:cNvPr id="604191" name="Group 31"/>
          <p:cNvGrpSpPr>
            <a:grpSpLocks/>
          </p:cNvGrpSpPr>
          <p:nvPr/>
        </p:nvGrpSpPr>
        <p:grpSpPr bwMode="auto">
          <a:xfrm>
            <a:off x="2081213" y="5373688"/>
            <a:ext cx="2895600" cy="1042987"/>
            <a:chOff x="1311" y="3385"/>
            <a:chExt cx="1824" cy="657"/>
          </a:xfrm>
        </p:grpSpPr>
        <p:sp>
          <p:nvSpPr>
            <p:cNvPr id="604192" name="Line 32"/>
            <p:cNvSpPr>
              <a:spLocks noChangeShapeType="1"/>
            </p:cNvSpPr>
            <p:nvPr/>
          </p:nvSpPr>
          <p:spPr bwMode="auto">
            <a:xfrm flipV="1">
              <a:off x="1544" y="3385"/>
              <a:ext cx="1" cy="356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4193" name="Text Box 33"/>
            <p:cNvSpPr txBox="1">
              <a:spLocks noChangeArrowheads="1"/>
            </p:cNvSpPr>
            <p:nvPr/>
          </p:nvSpPr>
          <p:spPr bwMode="auto">
            <a:xfrm>
              <a:off x="1311" y="3792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  <a:endParaRPr kumimoji="1" lang="es-ES_tradnl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4194" name="Line 34"/>
            <p:cNvSpPr>
              <a:spLocks noChangeShapeType="1"/>
            </p:cNvSpPr>
            <p:nvPr/>
          </p:nvSpPr>
          <p:spPr bwMode="auto">
            <a:xfrm flipV="1">
              <a:off x="1976" y="3385"/>
              <a:ext cx="1" cy="356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4195" name="Text Box 35"/>
            <p:cNvSpPr txBox="1">
              <a:spLocks noChangeArrowheads="1"/>
            </p:cNvSpPr>
            <p:nvPr/>
          </p:nvSpPr>
          <p:spPr bwMode="auto">
            <a:xfrm>
              <a:off x="1776" y="3792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  <p:sp>
          <p:nvSpPr>
            <p:cNvPr id="604196" name="Line 36"/>
            <p:cNvSpPr>
              <a:spLocks noChangeShapeType="1"/>
            </p:cNvSpPr>
            <p:nvPr/>
          </p:nvSpPr>
          <p:spPr bwMode="auto">
            <a:xfrm flipV="1">
              <a:off x="2441" y="3385"/>
              <a:ext cx="2" cy="356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4197" name="Text Box 37"/>
            <p:cNvSpPr txBox="1">
              <a:spLocks noChangeArrowheads="1"/>
            </p:cNvSpPr>
            <p:nvPr/>
          </p:nvSpPr>
          <p:spPr bwMode="auto">
            <a:xfrm>
              <a:off x="2208" y="3792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33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C3</a:t>
              </a:r>
              <a:endParaRPr kumimoji="1" lang="es-ES_tradnl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4198" name="Line 38"/>
            <p:cNvSpPr>
              <a:spLocks noChangeShapeType="1"/>
            </p:cNvSpPr>
            <p:nvPr/>
          </p:nvSpPr>
          <p:spPr bwMode="auto">
            <a:xfrm flipV="1">
              <a:off x="2784" y="3408"/>
              <a:ext cx="0" cy="366"/>
            </a:xfrm>
            <a:prstGeom prst="line">
              <a:avLst/>
            </a:prstGeom>
            <a:noFill/>
            <a:ln w="25400">
              <a:solidFill>
                <a:srgbClr val="9900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4199" name="Text Box 39"/>
            <p:cNvSpPr txBox="1">
              <a:spLocks noChangeArrowheads="1"/>
            </p:cNvSpPr>
            <p:nvPr/>
          </p:nvSpPr>
          <p:spPr bwMode="auto">
            <a:xfrm>
              <a:off x="2607" y="3792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2000" b="1">
                  <a:solidFill>
                    <a:srgbClr val="99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C4</a:t>
              </a:r>
            </a:p>
          </p:txBody>
        </p:sp>
      </p:grpSp>
      <p:grpSp>
        <p:nvGrpSpPr>
          <p:cNvPr id="604200" name="Group 40"/>
          <p:cNvGrpSpPr>
            <a:grpSpLocks/>
          </p:cNvGrpSpPr>
          <p:nvPr/>
        </p:nvGrpSpPr>
        <p:grpSpPr bwMode="auto">
          <a:xfrm>
            <a:off x="6248400" y="2590800"/>
            <a:ext cx="1676400" cy="3200400"/>
            <a:chOff x="4560" y="1632"/>
            <a:chExt cx="1056" cy="2016"/>
          </a:xfrm>
        </p:grpSpPr>
        <p:sp>
          <p:nvSpPr>
            <p:cNvPr id="604201" name="Rectangle 41"/>
            <p:cNvSpPr>
              <a:spLocks noChangeArrowheads="1"/>
            </p:cNvSpPr>
            <p:nvPr/>
          </p:nvSpPr>
          <p:spPr bwMode="auto">
            <a:xfrm>
              <a:off x="4656" y="1632"/>
              <a:ext cx="960" cy="20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grpSp>
          <p:nvGrpSpPr>
            <p:cNvPr id="604202" name="Group 42"/>
            <p:cNvGrpSpPr>
              <a:grpSpLocks/>
            </p:cNvGrpSpPr>
            <p:nvPr/>
          </p:nvGrpSpPr>
          <p:grpSpPr bwMode="auto">
            <a:xfrm>
              <a:off x="4560" y="1776"/>
              <a:ext cx="1056" cy="1738"/>
              <a:chOff x="4560" y="1776"/>
              <a:chExt cx="1056" cy="1738"/>
            </a:xfrm>
          </p:grpSpPr>
          <p:sp>
            <p:nvSpPr>
              <p:cNvPr id="604203" name="Text Box 43"/>
              <p:cNvSpPr txBox="1">
                <a:spLocks noChangeArrowheads="1"/>
              </p:cNvSpPr>
              <p:nvPr/>
            </p:nvSpPr>
            <p:spPr bwMode="auto">
              <a:xfrm>
                <a:off x="4608" y="1776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23394</a:t>
                </a:r>
              </a:p>
            </p:txBody>
          </p:sp>
          <p:sp>
            <p:nvSpPr>
              <p:cNvPr id="604204" name="Text Box 44"/>
              <p:cNvSpPr txBox="1">
                <a:spLocks noChangeArrowheads="1"/>
              </p:cNvSpPr>
              <p:nvPr/>
            </p:nvSpPr>
            <p:spPr bwMode="auto">
              <a:xfrm>
                <a:off x="4608" y="1920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0099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17854</a:t>
                </a:r>
              </a:p>
            </p:txBody>
          </p:sp>
          <p:sp>
            <p:nvSpPr>
              <p:cNvPr id="604205" name="Text Box 45"/>
              <p:cNvSpPr txBox="1">
                <a:spLocks noChangeArrowheads="1"/>
              </p:cNvSpPr>
              <p:nvPr/>
            </p:nvSpPr>
            <p:spPr bwMode="auto">
              <a:xfrm>
                <a:off x="4608" y="2160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14543</a:t>
                </a:r>
              </a:p>
            </p:txBody>
          </p:sp>
          <p:sp>
            <p:nvSpPr>
              <p:cNvPr id="604206" name="Text Box 46"/>
              <p:cNvSpPr txBox="1">
                <a:spLocks noChangeArrowheads="1"/>
              </p:cNvSpPr>
              <p:nvPr/>
            </p:nvSpPr>
            <p:spPr bwMode="auto">
              <a:xfrm>
                <a:off x="4560" y="2592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0099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14068</a:t>
                </a:r>
              </a:p>
            </p:txBody>
          </p:sp>
          <p:sp>
            <p:nvSpPr>
              <p:cNvPr id="604207" name="Text Box 47"/>
              <p:cNvSpPr txBox="1">
                <a:spLocks noChangeArrowheads="1"/>
              </p:cNvSpPr>
              <p:nvPr/>
            </p:nvSpPr>
            <p:spPr bwMode="auto">
              <a:xfrm>
                <a:off x="4608" y="2832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8900</a:t>
                </a:r>
              </a:p>
            </p:txBody>
          </p:sp>
          <p:sp>
            <p:nvSpPr>
              <p:cNvPr id="604208" name="Text Box 48"/>
              <p:cNvSpPr txBox="1">
                <a:spLocks noChangeArrowheads="1"/>
              </p:cNvSpPr>
              <p:nvPr/>
            </p:nvSpPr>
            <p:spPr bwMode="auto">
              <a:xfrm>
                <a:off x="4608" y="2976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99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8752</a:t>
                </a:r>
              </a:p>
            </p:txBody>
          </p:sp>
          <p:sp>
            <p:nvSpPr>
              <p:cNvPr id="604209" name="Text Box 49"/>
              <p:cNvSpPr txBox="1">
                <a:spLocks noChangeArrowheads="1"/>
              </p:cNvSpPr>
              <p:nvPr/>
            </p:nvSpPr>
            <p:spPr bwMode="auto">
              <a:xfrm>
                <a:off x="4608" y="3264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9966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4910</a:t>
                </a:r>
              </a:p>
            </p:txBody>
          </p:sp>
          <p:sp>
            <p:nvSpPr>
              <p:cNvPr id="604210" name="Text Box 50"/>
              <p:cNvSpPr txBox="1">
                <a:spLocks noChangeArrowheads="1"/>
              </p:cNvSpPr>
              <p:nvPr/>
            </p:nvSpPr>
            <p:spPr bwMode="auto">
              <a:xfrm>
                <a:off x="4608" y="3120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7910</a:t>
                </a:r>
              </a:p>
            </p:txBody>
          </p:sp>
          <p:sp>
            <p:nvSpPr>
              <p:cNvPr id="604211" name="Text Box 51"/>
              <p:cNvSpPr txBox="1">
                <a:spLocks noChangeArrowheads="1"/>
              </p:cNvSpPr>
              <p:nvPr/>
            </p:nvSpPr>
            <p:spPr bwMode="auto">
              <a:xfrm>
                <a:off x="4608" y="1776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23394</a:t>
                </a:r>
              </a:p>
            </p:txBody>
          </p:sp>
          <p:sp>
            <p:nvSpPr>
              <p:cNvPr id="604212" name="Text Box 52"/>
              <p:cNvSpPr txBox="1">
                <a:spLocks noChangeArrowheads="1"/>
              </p:cNvSpPr>
              <p:nvPr/>
            </p:nvSpPr>
            <p:spPr bwMode="auto">
              <a:xfrm>
                <a:off x="4608" y="1920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17854</a:t>
                </a:r>
              </a:p>
            </p:txBody>
          </p:sp>
          <p:sp>
            <p:nvSpPr>
              <p:cNvPr id="604213" name="Text Box 53"/>
              <p:cNvSpPr txBox="1">
                <a:spLocks noChangeArrowheads="1"/>
              </p:cNvSpPr>
              <p:nvPr/>
            </p:nvSpPr>
            <p:spPr bwMode="auto">
              <a:xfrm>
                <a:off x="4608" y="2160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14543</a:t>
                </a:r>
              </a:p>
            </p:txBody>
          </p:sp>
          <p:sp>
            <p:nvSpPr>
              <p:cNvPr id="604214" name="Text Box 54"/>
              <p:cNvSpPr txBox="1">
                <a:spLocks noChangeArrowheads="1"/>
              </p:cNvSpPr>
              <p:nvPr/>
            </p:nvSpPr>
            <p:spPr bwMode="auto">
              <a:xfrm>
                <a:off x="4560" y="2592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14068</a:t>
                </a:r>
              </a:p>
            </p:txBody>
          </p:sp>
          <p:sp>
            <p:nvSpPr>
              <p:cNvPr id="604215" name="Text Box 55"/>
              <p:cNvSpPr txBox="1">
                <a:spLocks noChangeArrowheads="1"/>
              </p:cNvSpPr>
              <p:nvPr/>
            </p:nvSpPr>
            <p:spPr bwMode="auto">
              <a:xfrm>
                <a:off x="4608" y="2832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8900</a:t>
                </a:r>
              </a:p>
            </p:txBody>
          </p:sp>
          <p:sp>
            <p:nvSpPr>
              <p:cNvPr id="604216" name="Text Box 56"/>
              <p:cNvSpPr txBox="1">
                <a:spLocks noChangeArrowheads="1"/>
              </p:cNvSpPr>
              <p:nvPr/>
            </p:nvSpPr>
            <p:spPr bwMode="auto">
              <a:xfrm>
                <a:off x="4608" y="2976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8752</a:t>
                </a:r>
              </a:p>
            </p:txBody>
          </p:sp>
          <p:sp>
            <p:nvSpPr>
              <p:cNvPr id="604217" name="Text Box 57"/>
              <p:cNvSpPr txBox="1">
                <a:spLocks noChangeArrowheads="1"/>
              </p:cNvSpPr>
              <p:nvPr/>
            </p:nvSpPr>
            <p:spPr bwMode="auto">
              <a:xfrm>
                <a:off x="4608" y="3264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4910</a:t>
                </a:r>
              </a:p>
            </p:txBody>
          </p:sp>
          <p:sp>
            <p:nvSpPr>
              <p:cNvPr id="604218" name="Text Box 58"/>
              <p:cNvSpPr txBox="1">
                <a:spLocks noChangeArrowheads="1"/>
              </p:cNvSpPr>
              <p:nvPr/>
            </p:nvSpPr>
            <p:spPr bwMode="auto">
              <a:xfrm>
                <a:off x="4608" y="3120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7910</a:t>
                </a:r>
              </a:p>
            </p:txBody>
          </p:sp>
          <p:sp>
            <p:nvSpPr>
              <p:cNvPr id="604219" name="AutoShape 59"/>
              <p:cNvSpPr>
                <a:spLocks/>
              </p:cNvSpPr>
              <p:nvPr/>
            </p:nvSpPr>
            <p:spPr bwMode="auto">
              <a:xfrm>
                <a:off x="5232" y="1920"/>
                <a:ext cx="48" cy="144"/>
              </a:xfrm>
              <a:prstGeom prst="rightBracket">
                <a:avLst>
                  <a:gd name="adj" fmla="val 25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4220" name="AutoShape 60"/>
              <p:cNvSpPr>
                <a:spLocks/>
              </p:cNvSpPr>
              <p:nvPr/>
            </p:nvSpPr>
            <p:spPr bwMode="auto">
              <a:xfrm>
                <a:off x="5232" y="2064"/>
                <a:ext cx="48" cy="240"/>
              </a:xfrm>
              <a:prstGeom prst="rightBracket">
                <a:avLst>
                  <a:gd name="adj" fmla="val 41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4221" name="AutoShape 61"/>
              <p:cNvSpPr>
                <a:spLocks/>
              </p:cNvSpPr>
              <p:nvPr/>
            </p:nvSpPr>
            <p:spPr bwMode="auto">
              <a:xfrm>
                <a:off x="5232" y="2304"/>
                <a:ext cx="48" cy="432"/>
              </a:xfrm>
              <a:prstGeom prst="rightBracket">
                <a:avLst>
                  <a:gd name="adj" fmla="val 75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4222" name="AutoShape 62"/>
              <p:cNvSpPr>
                <a:spLocks/>
              </p:cNvSpPr>
              <p:nvPr/>
            </p:nvSpPr>
            <p:spPr bwMode="auto">
              <a:xfrm>
                <a:off x="5184" y="2736"/>
                <a:ext cx="48" cy="240"/>
              </a:xfrm>
              <a:prstGeom prst="rightBracket">
                <a:avLst>
                  <a:gd name="adj" fmla="val 41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4223" name="AutoShape 63"/>
              <p:cNvSpPr>
                <a:spLocks/>
              </p:cNvSpPr>
              <p:nvPr/>
            </p:nvSpPr>
            <p:spPr bwMode="auto">
              <a:xfrm>
                <a:off x="5184" y="2976"/>
                <a:ext cx="48" cy="144"/>
              </a:xfrm>
              <a:prstGeom prst="rightBracket">
                <a:avLst>
                  <a:gd name="adj" fmla="val 25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4224" name="AutoShape 64"/>
              <p:cNvSpPr>
                <a:spLocks/>
              </p:cNvSpPr>
              <p:nvPr/>
            </p:nvSpPr>
            <p:spPr bwMode="auto">
              <a:xfrm>
                <a:off x="5184" y="3120"/>
                <a:ext cx="48" cy="144"/>
              </a:xfrm>
              <a:prstGeom prst="rightBracket">
                <a:avLst>
                  <a:gd name="adj" fmla="val 25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4225" name="AutoShape 65"/>
              <p:cNvSpPr>
                <a:spLocks/>
              </p:cNvSpPr>
              <p:nvPr/>
            </p:nvSpPr>
            <p:spPr bwMode="auto">
              <a:xfrm>
                <a:off x="5184" y="3264"/>
                <a:ext cx="48" cy="144"/>
              </a:xfrm>
              <a:prstGeom prst="rightBracket">
                <a:avLst>
                  <a:gd name="adj" fmla="val 25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sp>
            <p:nvSpPr>
              <p:cNvPr id="604226" name="Text Box 66"/>
              <p:cNvSpPr txBox="1">
                <a:spLocks noChangeArrowheads="1"/>
              </p:cNvSpPr>
              <p:nvPr/>
            </p:nvSpPr>
            <p:spPr bwMode="auto">
              <a:xfrm>
                <a:off x="5328" y="1872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FF66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I1</a:t>
                </a:r>
              </a:p>
            </p:txBody>
          </p:sp>
          <p:sp>
            <p:nvSpPr>
              <p:cNvPr id="604227" name="Text Box 67"/>
              <p:cNvSpPr txBox="1">
                <a:spLocks noChangeArrowheads="1"/>
              </p:cNvSpPr>
              <p:nvPr/>
            </p:nvSpPr>
            <p:spPr bwMode="auto">
              <a:xfrm>
                <a:off x="5328" y="2064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FF66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I2</a:t>
                </a:r>
              </a:p>
            </p:txBody>
          </p:sp>
          <p:sp>
            <p:nvSpPr>
              <p:cNvPr id="604228" name="Text Box 68"/>
              <p:cNvSpPr txBox="1">
                <a:spLocks noChangeArrowheads="1"/>
              </p:cNvSpPr>
              <p:nvPr/>
            </p:nvSpPr>
            <p:spPr bwMode="auto">
              <a:xfrm>
                <a:off x="5328" y="2496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FF66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604229" name="Text Box 69"/>
              <p:cNvSpPr txBox="1">
                <a:spLocks noChangeArrowheads="1"/>
              </p:cNvSpPr>
              <p:nvPr/>
            </p:nvSpPr>
            <p:spPr bwMode="auto">
              <a:xfrm>
                <a:off x="5280" y="2736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FF66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I4</a:t>
                </a:r>
              </a:p>
            </p:txBody>
          </p:sp>
          <p:sp>
            <p:nvSpPr>
              <p:cNvPr id="604230" name="Text Box 70"/>
              <p:cNvSpPr txBox="1">
                <a:spLocks noChangeArrowheads="1"/>
              </p:cNvSpPr>
              <p:nvPr/>
            </p:nvSpPr>
            <p:spPr bwMode="auto">
              <a:xfrm>
                <a:off x="5280" y="292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FF66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I5</a:t>
                </a:r>
              </a:p>
            </p:txBody>
          </p:sp>
          <p:sp>
            <p:nvSpPr>
              <p:cNvPr id="604231" name="Text Box 71"/>
              <p:cNvSpPr txBox="1">
                <a:spLocks noChangeArrowheads="1"/>
              </p:cNvSpPr>
              <p:nvPr/>
            </p:nvSpPr>
            <p:spPr bwMode="auto">
              <a:xfrm>
                <a:off x="5280" y="3072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FF66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I6</a:t>
                </a:r>
              </a:p>
            </p:txBody>
          </p:sp>
          <p:sp>
            <p:nvSpPr>
              <p:cNvPr id="604232" name="Text Box 72"/>
              <p:cNvSpPr txBox="1">
                <a:spLocks noChangeArrowheads="1"/>
              </p:cNvSpPr>
              <p:nvPr/>
            </p:nvSpPr>
            <p:spPr bwMode="auto">
              <a:xfrm>
                <a:off x="5280" y="3264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2000" b="1" i="1">
                    <a:solidFill>
                      <a:srgbClr val="FF66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I7</a:t>
                </a:r>
              </a:p>
            </p:txBody>
          </p:sp>
        </p:grpSp>
      </p:grpSp>
      <p:sp>
        <p:nvSpPr>
          <p:cNvPr id="604233" name="Rectangle 73"/>
          <p:cNvSpPr>
            <a:spLocks noChangeArrowheads="1"/>
          </p:cNvSpPr>
          <p:nvPr/>
        </p:nvSpPr>
        <p:spPr bwMode="auto">
          <a:xfrm>
            <a:off x="7696200" y="25146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604234" name="Group 74"/>
          <p:cNvGrpSpPr>
            <a:grpSpLocks/>
          </p:cNvGrpSpPr>
          <p:nvPr/>
        </p:nvGrpSpPr>
        <p:grpSpPr bwMode="auto">
          <a:xfrm>
            <a:off x="6629400" y="2286000"/>
            <a:ext cx="1276350" cy="523875"/>
            <a:chOff x="4176" y="1440"/>
            <a:chExt cx="804" cy="330"/>
          </a:xfrm>
        </p:grpSpPr>
        <p:grpSp>
          <p:nvGrpSpPr>
            <p:cNvPr id="604235" name="Group 75"/>
            <p:cNvGrpSpPr>
              <a:grpSpLocks/>
            </p:cNvGrpSpPr>
            <p:nvPr/>
          </p:nvGrpSpPr>
          <p:grpSpPr bwMode="auto">
            <a:xfrm>
              <a:off x="4176" y="1440"/>
              <a:ext cx="804" cy="330"/>
              <a:chOff x="4800" y="1440"/>
              <a:chExt cx="804" cy="330"/>
            </a:xfrm>
          </p:grpSpPr>
          <p:pic>
            <p:nvPicPr>
              <p:cNvPr id="604236" name="Picture 7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00" y="1488"/>
                <a:ext cx="330" cy="276"/>
              </a:xfrm>
              <a:prstGeom prst="rect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604237" name="Picture 7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328" y="1440"/>
                <a:ext cx="276" cy="330"/>
              </a:xfrm>
              <a:prstGeom prst="rect">
                <a:avLst/>
              </a:prstGeom>
              <a:noFill/>
              <a:ln w="28575">
                <a:solidFill>
                  <a:srgbClr val="FF66CC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604238" name="Rectangle 78"/>
            <p:cNvSpPr>
              <a:spLocks noChangeArrowheads="1"/>
            </p:cNvSpPr>
            <p:nvPr/>
          </p:nvSpPr>
          <p:spPr bwMode="auto">
            <a:xfrm>
              <a:off x="4830" y="1621"/>
              <a:ext cx="96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604239" name="Group 79"/>
          <p:cNvGrpSpPr>
            <a:grpSpLocks/>
          </p:cNvGrpSpPr>
          <p:nvPr/>
        </p:nvGrpSpPr>
        <p:grpSpPr bwMode="auto">
          <a:xfrm>
            <a:off x="1066800" y="5410200"/>
            <a:ext cx="6934200" cy="1144588"/>
            <a:chOff x="672" y="3408"/>
            <a:chExt cx="4368" cy="721"/>
          </a:xfrm>
        </p:grpSpPr>
        <p:grpSp>
          <p:nvGrpSpPr>
            <p:cNvPr id="604240" name="Group 80"/>
            <p:cNvGrpSpPr>
              <a:grpSpLocks/>
            </p:cNvGrpSpPr>
            <p:nvPr/>
          </p:nvGrpSpPr>
          <p:grpSpPr bwMode="auto">
            <a:xfrm>
              <a:off x="672" y="3552"/>
              <a:ext cx="4368" cy="577"/>
              <a:chOff x="672" y="3552"/>
              <a:chExt cx="4368" cy="577"/>
            </a:xfrm>
          </p:grpSpPr>
          <p:sp>
            <p:nvSpPr>
              <p:cNvPr id="604241" name="Text Box 81"/>
              <p:cNvSpPr txBox="1">
                <a:spLocks noChangeArrowheads="1"/>
              </p:cNvSpPr>
              <p:nvPr/>
            </p:nvSpPr>
            <p:spPr bwMode="auto">
              <a:xfrm>
                <a:off x="672" y="3552"/>
                <a:ext cx="864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s-ES" sz="18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numericalvariable</a:t>
                </a:r>
                <a:endParaRPr lang="en-GB" sz="18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04242" name="Text Box 82"/>
              <p:cNvSpPr txBox="1">
                <a:spLocks noChangeArrowheads="1"/>
              </p:cNvSpPr>
              <p:nvPr/>
            </p:nvSpPr>
            <p:spPr bwMode="auto">
              <a:xfrm>
                <a:off x="3360" y="3840"/>
                <a:ext cx="16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s-ES" sz="1900" b="1">
                    <a:solidFill>
                      <a:srgbClr val="FF66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Categorization of </a:t>
                </a:r>
                <a:r>
                  <a:rPr lang="es-ES" sz="1900" b="1" i="1">
                    <a:solidFill>
                      <a:srgbClr val="FF66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s-ES" sz="1500" b="1" i="1">
                    <a:solidFill>
                      <a:srgbClr val="FF66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k</a:t>
                </a:r>
                <a:r>
                  <a:rPr lang="es-ES" sz="1900" b="1" i="1">
                    <a:solidFill>
                      <a:srgbClr val="FF66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 </a:t>
                </a:r>
                <a:endParaRPr lang="en-GB" sz="1900" b="1" i="1">
                  <a:solidFill>
                    <a:srgbClr val="FF66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04243" name="Line 83"/>
              <p:cNvSpPr>
                <a:spLocks noChangeShapeType="1"/>
              </p:cNvSpPr>
              <p:nvPr/>
            </p:nvSpPr>
            <p:spPr bwMode="auto">
              <a:xfrm flipV="1">
                <a:off x="4800" y="355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</p:grpSp>
        <p:sp>
          <p:nvSpPr>
            <p:cNvPr id="604244" name="Line 84"/>
            <p:cNvSpPr>
              <a:spLocks noChangeShapeType="1"/>
            </p:cNvSpPr>
            <p:nvPr/>
          </p:nvSpPr>
          <p:spPr bwMode="auto">
            <a:xfrm flipV="1">
              <a:off x="1056" y="3408"/>
              <a:ext cx="0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</p:grpSp>
      <p:sp>
        <p:nvSpPr>
          <p:cNvPr id="604245" name="Rectangle 85"/>
          <p:cNvSpPr>
            <a:spLocks noChangeArrowheads="1"/>
          </p:cNvSpPr>
          <p:nvPr/>
        </p:nvSpPr>
        <p:spPr bwMode="auto">
          <a:xfrm>
            <a:off x="0" y="0"/>
            <a:ext cx="9144000" cy="1158875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3399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/>
            <a:endParaRPr lang="en-US" sz="1400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l"/>
            <a:r>
              <a: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Boxplot-based Discretization (BbD)   </a:t>
            </a:r>
            <a:r>
              <a:rPr lang="en-US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GB" i="1">
                <a:solidFill>
                  <a:srgbClr val="CCECFF"/>
                </a:solidFill>
              </a:rPr>
              <a:t>IFCS [Gib-PeBo06]</a:t>
            </a:r>
            <a:endParaRPr lang="en-US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l"/>
            <a:endParaRPr lang="en-GB" sz="2800" b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60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60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60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0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4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4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4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4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72" grpId="0" animBg="1"/>
      <p:bldP spid="604173" grpId="0" animBg="1"/>
      <p:bldP spid="604174" grpId="0" animBg="1"/>
      <p:bldP spid="604175" grpId="0" animBg="1"/>
      <p:bldP spid="604176" grpId="0" animBg="1"/>
      <p:bldP spid="604177" grpId="0" animBg="1"/>
      <p:bldP spid="6041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25538"/>
            <a:ext cx="8713787" cy="541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92899" name="Oval 3"/>
          <p:cNvSpPr>
            <a:spLocks noChangeArrowheads="1"/>
          </p:cNvSpPr>
          <p:nvPr/>
        </p:nvSpPr>
        <p:spPr bwMode="auto">
          <a:xfrm>
            <a:off x="1619250" y="981075"/>
            <a:ext cx="1511300" cy="1368425"/>
          </a:xfrm>
          <a:prstGeom prst="ellipse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5940425" y="765175"/>
            <a:ext cx="3008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093788" lvl="1" indent="-457200" algn="l">
              <a:spcBef>
                <a:spcPct val="5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s-ES" sz="2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Class-panel Graph.</a:t>
            </a:r>
          </a:p>
        </p:txBody>
      </p:sp>
      <p:pic>
        <p:nvPicPr>
          <p:cNvPr id="5929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49288"/>
            <a:ext cx="2376488" cy="34607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</p:pic>
      <p:sp>
        <p:nvSpPr>
          <p:cNvPr id="592902" name="Rectangle 6"/>
          <p:cNvSpPr>
            <a:spLocks noChangeArrowheads="1"/>
          </p:cNvSpPr>
          <p:nvPr/>
        </p:nvSpPr>
        <p:spPr bwMode="auto">
          <a:xfrm>
            <a:off x="0" y="0"/>
            <a:ext cx="5684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Revising Boxplot based discretization</a:t>
            </a:r>
            <a:endParaRPr lang="en-US" b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2903" name="Rectangle 7"/>
          <p:cNvSpPr>
            <a:spLocks noChangeArrowheads="1"/>
          </p:cNvSpPr>
          <p:nvPr/>
        </p:nvSpPr>
        <p:spPr bwMode="auto">
          <a:xfrm>
            <a:off x="5383213" y="333375"/>
            <a:ext cx="2805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s-ES" baseline="-25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s-E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 </a:t>
            </a:r>
            <a:r>
              <a:rPr lang="es-ES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overlapping</a:t>
            </a:r>
            <a:endParaRPr lang="es-ES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6516688" y="1773238"/>
            <a:ext cx="26273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Original Boxplot based discretization (BbD)</a:t>
            </a:r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7056438" y="2420938"/>
            <a:ext cx="208756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s-ES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[z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z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]</a:t>
            </a:r>
          </a:p>
          <a:p>
            <a:pPr algn="l"/>
            <a:endParaRPr lang="es-ES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l"/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(z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z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]</a:t>
            </a:r>
          </a:p>
          <a:p>
            <a:pPr algn="l"/>
            <a:endParaRPr lang="es-ES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l"/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(z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z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]</a:t>
            </a:r>
          </a:p>
          <a:p>
            <a:pPr algn="l"/>
            <a:endParaRPr lang="es-ES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395288" y="6156325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[20500, 23662]; I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(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23662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29920]; I</a:t>
            </a:r>
            <a:r>
              <a:rPr lang="es-E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s-E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(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29920</a:t>
            </a:r>
            <a:r>
              <a:rPr lang="es-E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54088]</a:t>
            </a:r>
          </a:p>
        </p:txBody>
      </p:sp>
      <p:pic>
        <p:nvPicPr>
          <p:cNvPr id="5949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250" y="1412875"/>
            <a:ext cx="5400675" cy="3362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92725" y="3213100"/>
            <a:ext cx="1143000" cy="2332038"/>
            <a:chOff x="5088" y="2736"/>
            <a:chExt cx="528" cy="1290"/>
          </a:xfrm>
        </p:grpSpPr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>
              <a:off x="5328" y="2736"/>
              <a:ext cx="0" cy="110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594952" name="Text Box 8"/>
            <p:cNvSpPr txBox="1">
              <a:spLocks noChangeArrowheads="1"/>
            </p:cNvSpPr>
            <p:nvPr/>
          </p:nvSpPr>
          <p:spPr bwMode="auto">
            <a:xfrm>
              <a:off x="5088" y="3840"/>
              <a:ext cx="528" cy="186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1600" b="1">
                  <a:solidFill>
                    <a:srgbClr val="FF0066"/>
                  </a:solidFill>
                </a:rPr>
                <a:t>54,088           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051050" y="2062163"/>
            <a:ext cx="1143000" cy="3567112"/>
            <a:chOff x="3600" y="2053"/>
            <a:chExt cx="528" cy="1973"/>
          </a:xfrm>
        </p:grpSpPr>
        <p:sp>
          <p:nvSpPr>
            <p:cNvPr id="594954" name="Line 10"/>
            <p:cNvSpPr>
              <a:spLocks noChangeShapeType="1"/>
            </p:cNvSpPr>
            <p:nvPr/>
          </p:nvSpPr>
          <p:spPr bwMode="auto">
            <a:xfrm>
              <a:off x="3840" y="2053"/>
              <a:ext cx="0" cy="1787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594955" name="Text Box 11"/>
            <p:cNvSpPr txBox="1">
              <a:spLocks noChangeArrowheads="1"/>
            </p:cNvSpPr>
            <p:nvPr/>
          </p:nvSpPr>
          <p:spPr bwMode="auto">
            <a:xfrm>
              <a:off x="3600" y="3840"/>
              <a:ext cx="528" cy="186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1600" b="1">
                  <a:solidFill>
                    <a:srgbClr val="FF0066"/>
                  </a:solidFill>
                </a:rPr>
                <a:t>23,662           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9750" y="2062163"/>
            <a:ext cx="1662113" cy="3567112"/>
            <a:chOff x="2928" y="2053"/>
            <a:chExt cx="768" cy="1973"/>
          </a:xfrm>
        </p:grpSpPr>
        <p:sp>
          <p:nvSpPr>
            <p:cNvPr id="594957" name="Line 13"/>
            <p:cNvSpPr>
              <a:spLocks noChangeShapeType="1"/>
            </p:cNvSpPr>
            <p:nvPr/>
          </p:nvSpPr>
          <p:spPr bwMode="auto">
            <a:xfrm>
              <a:off x="3696" y="2053"/>
              <a:ext cx="0" cy="121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928" y="3264"/>
              <a:ext cx="768" cy="762"/>
              <a:chOff x="2928" y="3264"/>
              <a:chExt cx="768" cy="762"/>
            </a:xfrm>
          </p:grpSpPr>
          <p:sp>
            <p:nvSpPr>
              <p:cNvPr id="594959" name="Text Box 15"/>
              <p:cNvSpPr txBox="1">
                <a:spLocks noChangeArrowheads="1"/>
              </p:cNvSpPr>
              <p:nvPr/>
            </p:nvSpPr>
            <p:spPr bwMode="auto">
              <a:xfrm>
                <a:off x="2928" y="3840"/>
                <a:ext cx="528" cy="186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1600" b="1">
                    <a:solidFill>
                      <a:srgbClr val="FF0066"/>
                    </a:solidFill>
                  </a:rPr>
                  <a:t>20,500           </a:t>
                </a:r>
              </a:p>
            </p:txBody>
          </p:sp>
          <p:sp>
            <p:nvSpPr>
              <p:cNvPr id="594960" name="Line 16"/>
              <p:cNvSpPr>
                <a:spLocks noChangeShapeType="1"/>
              </p:cNvSpPr>
              <p:nvPr/>
            </p:nvSpPr>
            <p:spPr bwMode="auto">
              <a:xfrm flipH="1">
                <a:off x="3264" y="3264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594961" name="Line 17"/>
              <p:cNvSpPr>
                <a:spLocks noChangeShapeType="1"/>
              </p:cNvSpPr>
              <p:nvPr/>
            </p:nvSpPr>
            <p:spPr bwMode="auto">
              <a:xfrm>
                <a:off x="3264" y="326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sysDot"/>
                <a:miter lim="800000"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203575" y="3286125"/>
            <a:ext cx="1454150" cy="2332038"/>
            <a:chOff x="4128" y="2736"/>
            <a:chExt cx="672" cy="1290"/>
          </a:xfrm>
        </p:grpSpPr>
        <p:sp>
          <p:nvSpPr>
            <p:cNvPr id="594963" name="Text Box 19"/>
            <p:cNvSpPr txBox="1">
              <a:spLocks noChangeArrowheads="1"/>
            </p:cNvSpPr>
            <p:nvPr/>
          </p:nvSpPr>
          <p:spPr bwMode="auto">
            <a:xfrm>
              <a:off x="4272" y="3840"/>
              <a:ext cx="528" cy="186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1600" b="1">
                  <a:solidFill>
                    <a:srgbClr val="FF0066"/>
                  </a:solidFill>
                </a:rPr>
                <a:t>29,920           </a:t>
              </a:r>
            </a:p>
          </p:txBody>
        </p:sp>
        <p:sp>
          <p:nvSpPr>
            <p:cNvPr id="594964" name="Line 20"/>
            <p:cNvSpPr>
              <a:spLocks noChangeShapeType="1"/>
            </p:cNvSpPr>
            <p:nvPr/>
          </p:nvSpPr>
          <p:spPr bwMode="auto">
            <a:xfrm>
              <a:off x="4128" y="2736"/>
              <a:ext cx="0" cy="62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594965" name="Line 21"/>
            <p:cNvSpPr>
              <a:spLocks noChangeShapeType="1"/>
            </p:cNvSpPr>
            <p:nvPr/>
          </p:nvSpPr>
          <p:spPr bwMode="auto">
            <a:xfrm>
              <a:off x="4128" y="3360"/>
              <a:ext cx="38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594966" name="Line 22"/>
            <p:cNvSpPr>
              <a:spLocks noChangeShapeType="1"/>
            </p:cNvSpPr>
            <p:nvPr/>
          </p:nvSpPr>
          <p:spPr bwMode="auto">
            <a:xfrm>
              <a:off x="4512" y="3360"/>
              <a:ext cx="0" cy="48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195513" y="4510088"/>
            <a:ext cx="3600450" cy="366712"/>
            <a:chOff x="3696" y="2304"/>
            <a:chExt cx="1632" cy="203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3840" y="2304"/>
              <a:ext cx="288" cy="20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b="1">
                  <a:solidFill>
                    <a:srgbClr val="000000"/>
                  </a:solidFill>
                </a:rPr>
                <a:t>I2</a:t>
              </a:r>
              <a:endParaRPr lang="en-GB" sz="1800" b="1">
                <a:solidFill>
                  <a:srgbClr val="000000"/>
                </a:solidFill>
              </a:endParaRPr>
            </a:p>
          </p:txBody>
        </p:sp>
        <p:sp>
          <p:nvSpPr>
            <p:cNvPr id="594969" name="Text Box 25"/>
            <p:cNvSpPr txBox="1">
              <a:spLocks noChangeArrowheads="1"/>
            </p:cNvSpPr>
            <p:nvPr/>
          </p:nvSpPr>
          <p:spPr bwMode="auto">
            <a:xfrm>
              <a:off x="3696" y="2304"/>
              <a:ext cx="144" cy="20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b="1">
                  <a:solidFill>
                    <a:srgbClr val="000000"/>
                  </a:solidFill>
                </a:rPr>
                <a:t>I1</a:t>
              </a:r>
              <a:endParaRPr lang="en-GB" sz="1800" b="1">
                <a:solidFill>
                  <a:srgbClr val="000000"/>
                </a:solidFill>
              </a:endParaRPr>
            </a:p>
          </p:txBody>
        </p:sp>
        <p:sp>
          <p:nvSpPr>
            <p:cNvPr id="594970" name="Text Box 26"/>
            <p:cNvSpPr txBox="1">
              <a:spLocks noChangeArrowheads="1"/>
            </p:cNvSpPr>
            <p:nvPr/>
          </p:nvSpPr>
          <p:spPr bwMode="auto">
            <a:xfrm>
              <a:off x="4128" y="2304"/>
              <a:ext cx="1200" cy="20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b="1">
                  <a:solidFill>
                    <a:srgbClr val="000000"/>
                  </a:solidFill>
                </a:rPr>
                <a:t>I3</a:t>
              </a:r>
              <a:endParaRPr lang="en-GB" sz="1800" b="1">
                <a:solidFill>
                  <a:srgbClr val="000000"/>
                </a:solidFill>
              </a:endParaRPr>
            </a:p>
          </p:txBody>
        </p:sp>
      </p:grpSp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0" y="692150"/>
            <a:ext cx="85709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600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RBbD</a:t>
            </a:r>
            <a:r>
              <a:rPr lang="es-ES" sz="26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600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s-ES" sz="26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Q-E </a:t>
            </a:r>
            <a:r>
              <a:rPr lang="es-ES" sz="26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endParaRPr lang="es-ES" sz="26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4972" name="Rectangle 28"/>
          <p:cNvSpPr>
            <a:spLocks noChangeArrowheads="1"/>
          </p:cNvSpPr>
          <p:nvPr/>
        </p:nvSpPr>
        <p:spPr bwMode="auto">
          <a:xfrm>
            <a:off x="0" y="0"/>
            <a:ext cx="5684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Revising Boxplot based discretization</a:t>
            </a:r>
            <a:endParaRPr lang="en-US" b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9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/>
      <p:bldP spid="594947" grpId="0"/>
      <p:bldP spid="5949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9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12" y="1412875"/>
            <a:ext cx="5400675" cy="3362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32487" y="3213100"/>
            <a:ext cx="1143000" cy="2332038"/>
            <a:chOff x="5088" y="2736"/>
            <a:chExt cx="528" cy="1290"/>
          </a:xfrm>
        </p:grpSpPr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>
              <a:off x="5328" y="2736"/>
              <a:ext cx="0" cy="110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594952" name="Text Box 8"/>
            <p:cNvSpPr txBox="1">
              <a:spLocks noChangeArrowheads="1"/>
            </p:cNvSpPr>
            <p:nvPr/>
          </p:nvSpPr>
          <p:spPr bwMode="auto">
            <a:xfrm>
              <a:off x="5088" y="3840"/>
              <a:ext cx="528" cy="186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1600" b="1">
                  <a:solidFill>
                    <a:srgbClr val="FF0066"/>
                  </a:solidFill>
                </a:rPr>
                <a:t>54,088           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90812" y="2062163"/>
            <a:ext cx="1143000" cy="3567112"/>
            <a:chOff x="3600" y="2053"/>
            <a:chExt cx="528" cy="1973"/>
          </a:xfrm>
        </p:grpSpPr>
        <p:sp>
          <p:nvSpPr>
            <p:cNvPr id="594954" name="Line 10"/>
            <p:cNvSpPr>
              <a:spLocks noChangeShapeType="1"/>
            </p:cNvSpPr>
            <p:nvPr/>
          </p:nvSpPr>
          <p:spPr bwMode="auto">
            <a:xfrm>
              <a:off x="3840" y="2053"/>
              <a:ext cx="0" cy="1787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594955" name="Text Box 11"/>
            <p:cNvSpPr txBox="1">
              <a:spLocks noChangeArrowheads="1"/>
            </p:cNvSpPr>
            <p:nvPr/>
          </p:nvSpPr>
          <p:spPr bwMode="auto">
            <a:xfrm>
              <a:off x="3600" y="3840"/>
              <a:ext cx="528" cy="186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1600" b="1">
                  <a:solidFill>
                    <a:srgbClr val="FF0066"/>
                  </a:solidFill>
                </a:rPr>
                <a:t>23,662           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79512" y="2062163"/>
            <a:ext cx="1662113" cy="3567112"/>
            <a:chOff x="2928" y="2053"/>
            <a:chExt cx="768" cy="1973"/>
          </a:xfrm>
        </p:grpSpPr>
        <p:sp>
          <p:nvSpPr>
            <p:cNvPr id="594957" name="Line 13"/>
            <p:cNvSpPr>
              <a:spLocks noChangeShapeType="1"/>
            </p:cNvSpPr>
            <p:nvPr/>
          </p:nvSpPr>
          <p:spPr bwMode="auto">
            <a:xfrm>
              <a:off x="3696" y="2053"/>
              <a:ext cx="0" cy="121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928" y="3264"/>
              <a:ext cx="768" cy="762"/>
              <a:chOff x="2928" y="3264"/>
              <a:chExt cx="768" cy="762"/>
            </a:xfrm>
          </p:grpSpPr>
          <p:sp>
            <p:nvSpPr>
              <p:cNvPr id="594959" name="Text Box 15"/>
              <p:cNvSpPr txBox="1">
                <a:spLocks noChangeArrowheads="1"/>
              </p:cNvSpPr>
              <p:nvPr/>
            </p:nvSpPr>
            <p:spPr bwMode="auto">
              <a:xfrm>
                <a:off x="2928" y="3840"/>
                <a:ext cx="528" cy="186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>
                    <a:schemeClr val="hlink"/>
                  </a:buClr>
                </a:pPr>
                <a:r>
                  <a:rPr kumimoji="1" lang="es-ES_tradnl" sz="1600" b="1">
                    <a:solidFill>
                      <a:srgbClr val="FF0066"/>
                    </a:solidFill>
                  </a:rPr>
                  <a:t>20,500           </a:t>
                </a:r>
              </a:p>
            </p:txBody>
          </p:sp>
          <p:sp>
            <p:nvSpPr>
              <p:cNvPr id="594960" name="Line 16"/>
              <p:cNvSpPr>
                <a:spLocks noChangeShapeType="1"/>
              </p:cNvSpPr>
              <p:nvPr/>
            </p:nvSpPr>
            <p:spPr bwMode="auto">
              <a:xfrm flipH="1">
                <a:off x="3264" y="3264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  <p:sp>
            <p:nvSpPr>
              <p:cNvPr id="594961" name="Line 17"/>
              <p:cNvSpPr>
                <a:spLocks noChangeShapeType="1"/>
              </p:cNvSpPr>
              <p:nvPr/>
            </p:nvSpPr>
            <p:spPr bwMode="auto">
              <a:xfrm>
                <a:off x="3264" y="326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sysDot"/>
                <a:miter lim="800000"/>
                <a:headEnd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es-ES"/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43337" y="3286125"/>
            <a:ext cx="1454150" cy="2332038"/>
            <a:chOff x="4128" y="2736"/>
            <a:chExt cx="672" cy="1290"/>
          </a:xfrm>
        </p:grpSpPr>
        <p:sp>
          <p:nvSpPr>
            <p:cNvPr id="594963" name="Text Box 19"/>
            <p:cNvSpPr txBox="1">
              <a:spLocks noChangeArrowheads="1"/>
            </p:cNvSpPr>
            <p:nvPr/>
          </p:nvSpPr>
          <p:spPr bwMode="auto">
            <a:xfrm>
              <a:off x="4272" y="3840"/>
              <a:ext cx="528" cy="186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s-ES_tradnl" sz="1600" b="1">
                  <a:solidFill>
                    <a:srgbClr val="FF0066"/>
                  </a:solidFill>
                </a:rPr>
                <a:t>29,920           </a:t>
              </a:r>
            </a:p>
          </p:txBody>
        </p:sp>
        <p:sp>
          <p:nvSpPr>
            <p:cNvPr id="594964" name="Line 20"/>
            <p:cNvSpPr>
              <a:spLocks noChangeShapeType="1"/>
            </p:cNvSpPr>
            <p:nvPr/>
          </p:nvSpPr>
          <p:spPr bwMode="auto">
            <a:xfrm>
              <a:off x="4128" y="2736"/>
              <a:ext cx="0" cy="62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594965" name="Line 21"/>
            <p:cNvSpPr>
              <a:spLocks noChangeShapeType="1"/>
            </p:cNvSpPr>
            <p:nvPr/>
          </p:nvSpPr>
          <p:spPr bwMode="auto">
            <a:xfrm>
              <a:off x="4128" y="3360"/>
              <a:ext cx="38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594966" name="Line 22"/>
            <p:cNvSpPr>
              <a:spLocks noChangeShapeType="1"/>
            </p:cNvSpPr>
            <p:nvPr/>
          </p:nvSpPr>
          <p:spPr bwMode="auto">
            <a:xfrm>
              <a:off x="4512" y="3360"/>
              <a:ext cx="0" cy="48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835275" y="4510088"/>
            <a:ext cx="3600450" cy="366712"/>
            <a:chOff x="3696" y="2304"/>
            <a:chExt cx="1632" cy="203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3840" y="2304"/>
              <a:ext cx="288" cy="20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b="1">
                  <a:solidFill>
                    <a:srgbClr val="000000"/>
                  </a:solidFill>
                </a:rPr>
                <a:t>I2</a:t>
              </a:r>
              <a:endParaRPr lang="en-GB" sz="1800" b="1">
                <a:solidFill>
                  <a:srgbClr val="000000"/>
                </a:solidFill>
              </a:endParaRPr>
            </a:p>
          </p:txBody>
        </p:sp>
        <p:sp>
          <p:nvSpPr>
            <p:cNvPr id="594969" name="Text Box 25"/>
            <p:cNvSpPr txBox="1">
              <a:spLocks noChangeArrowheads="1"/>
            </p:cNvSpPr>
            <p:nvPr/>
          </p:nvSpPr>
          <p:spPr bwMode="auto">
            <a:xfrm>
              <a:off x="3696" y="2304"/>
              <a:ext cx="144" cy="20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b="1">
                  <a:solidFill>
                    <a:srgbClr val="000000"/>
                  </a:solidFill>
                </a:rPr>
                <a:t>I1</a:t>
              </a:r>
              <a:endParaRPr lang="en-GB" sz="1800" b="1">
                <a:solidFill>
                  <a:srgbClr val="000000"/>
                </a:solidFill>
              </a:endParaRPr>
            </a:p>
          </p:txBody>
        </p:sp>
        <p:sp>
          <p:nvSpPr>
            <p:cNvPr id="594970" name="Text Box 26"/>
            <p:cNvSpPr txBox="1">
              <a:spLocks noChangeArrowheads="1"/>
            </p:cNvSpPr>
            <p:nvPr/>
          </p:nvSpPr>
          <p:spPr bwMode="auto">
            <a:xfrm>
              <a:off x="4128" y="2304"/>
              <a:ext cx="1200" cy="20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800" b="1">
                  <a:solidFill>
                    <a:srgbClr val="000000"/>
                  </a:solidFill>
                </a:rPr>
                <a:t>I3</a:t>
              </a:r>
              <a:endParaRPr lang="en-GB" sz="1800" b="1">
                <a:solidFill>
                  <a:srgbClr val="000000"/>
                </a:solidFill>
              </a:endParaRPr>
            </a:p>
          </p:txBody>
        </p:sp>
      </p:grpSp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0" y="692150"/>
            <a:ext cx="85709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600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RBbD</a:t>
            </a:r>
            <a:r>
              <a:rPr lang="es-ES" sz="26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600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s-ES" sz="26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Q-E </a:t>
            </a:r>
            <a:r>
              <a:rPr lang="es-ES" sz="26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endParaRPr lang="es-ES" sz="26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4972" name="Rectangle 28"/>
          <p:cNvSpPr>
            <a:spLocks noChangeArrowheads="1"/>
          </p:cNvSpPr>
          <p:nvPr/>
        </p:nvSpPr>
        <p:spPr bwMode="auto">
          <a:xfrm>
            <a:off x="0" y="0"/>
            <a:ext cx="5684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Revising Boxplot based discretization</a:t>
            </a:r>
            <a:endParaRPr lang="en-US" b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588224" y="1044203"/>
            <a:ext cx="2808287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ORIGINAL:</a:t>
            </a:r>
          </a:p>
          <a:p>
            <a:pPr algn="l"/>
            <a:endParaRPr lang="es-ES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l"/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s-ES" sz="2000" b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s-ES" sz="20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[20500, 23662]; I</a:t>
            </a:r>
            <a:r>
              <a:rPr lang="es-ES" sz="2000" b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s-ES" sz="20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(23662, 29920]; I</a:t>
            </a:r>
            <a:r>
              <a:rPr lang="es-ES" sz="2000" b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s-ES" sz="20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(29920, 54088]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88224" y="3780507"/>
            <a:ext cx="2808288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REVISED:</a:t>
            </a:r>
          </a:p>
          <a:p>
            <a:pPr algn="l"/>
            <a:endParaRPr lang="es-ES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l"/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s-ES" sz="2000" b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s-ES" sz="20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[20500, 23662]; I</a:t>
            </a:r>
            <a:r>
              <a:rPr lang="es-ES" sz="2000" b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s-ES" sz="20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(23662, 29920); I</a:t>
            </a:r>
            <a:r>
              <a:rPr lang="es-ES" sz="2000" b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s-ES" sz="20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[29920, 54088]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0"/>
            <a:ext cx="4206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79388" y="2360488"/>
            <a:ext cx="4392612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s-ES" b="1" dirty="0" err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s-ES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s-ES" sz="20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s-ES" sz="2000" b="1" i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s-ES" sz="2000" b="1" i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s-ES" sz="2000" b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0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 m</a:t>
            </a:r>
            <a:r>
              <a:rPr lang="es-ES" sz="2000" b="1" i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s-ES" sz="2000" b="1" i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s-ES" sz="2000" b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es-ES" sz="2000" b="1" dirty="0" err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</a:t>
            </a:r>
            <a:r>
              <a:rPr lang="es-ES" sz="20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s-ES" sz="2000" b="1" i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s-ES" sz="2000" b="1" i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s-ES" sz="2000" b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s-E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" sz="2000" b="1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&lt;m</a:t>
            </a:r>
            <a:r>
              <a:rPr lang="es-ES" sz="2000" b="1" i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s-ES" sz="2000" b="1" i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s-ES" sz="2000" b="1" baseline="-25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s-E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marL="457200" indent="-457200"/>
            <a:endParaRPr lang="es-ES" sz="20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l"/>
            <a:r>
              <a:rPr lang="es-E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</a:t>
            </a:r>
            <a:r>
              <a:rPr lang="es-ES" sz="1800" b="1" i="1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es-E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s-ES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/>
            <a:endParaRPr lang="es-ES" sz="11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/>
            <a:r>
              <a:rPr lang="es-ES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s-ES" sz="2000" b="1" dirty="0" err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Opened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-Center: </a:t>
            </a:r>
          </a:p>
          <a:p>
            <a:pPr marL="457200" indent="-457200"/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[z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z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]</a:t>
            </a:r>
          </a:p>
          <a:p>
            <a:pPr marL="457200" indent="-457200"/>
            <a:r>
              <a:rPr lang="es-ES" sz="18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I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(z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z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 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  <a:p>
            <a:pPr marL="457200" indent="-457200"/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	I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[z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</a:t>
            </a:r>
            <a:r>
              <a:rPr lang="es-ES" sz="20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  <a:r>
              <a:rPr lang="es-ES" sz="2000" b="1" baseline="-250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es-ES" sz="2000" b="1" baseline="30000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]</a:t>
            </a:r>
          </a:p>
          <a:p>
            <a:pPr marL="457200" indent="-457200" algn="l"/>
            <a:r>
              <a:rPr lang="es-ES" sz="2000" b="1" i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</a:t>
            </a:r>
            <a:r>
              <a:rPr lang="es-ES" sz="2000" b="1" i="1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endParaRPr lang="es-ES" sz="2000" b="1" i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/>
            <a:endParaRPr lang="es-ES" sz="1100" b="1" i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/>
            <a:r>
              <a:rPr lang="es-ES" sz="20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s-ES" sz="2000" b="1" dirty="0" err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Closed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-Center</a:t>
            </a:r>
            <a:r>
              <a:rPr lang="es-ES" sz="2000" b="1" i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 marL="457200" indent="-457200"/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	I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[z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z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  <a:p>
            <a:pPr marL="457200" indent="-457200"/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	I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[z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z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]</a:t>
            </a:r>
          </a:p>
          <a:p>
            <a:pPr marL="457200" indent="-457200"/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	I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 (z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z</a:t>
            </a:r>
            <a:r>
              <a:rPr lang="es-ES" sz="2000" b="1" baseline="-25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es-ES" sz="2000" b="1" baseline="300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s-ES" sz="2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]</a:t>
            </a:r>
            <a:endParaRPr lang="es-ES" sz="2400" b="1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260350"/>
            <a:ext cx="476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Revising Boxplot based discretization</a:t>
            </a:r>
            <a:endParaRPr lang="en-US" sz="2000" b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764705"/>
            <a:ext cx="4347592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b="1" dirty="0" err="1" smtClean="0">
                <a:solidFill>
                  <a:srgbClr val="FFFF99"/>
                </a:solidFill>
              </a:rPr>
              <a:t>Exhaustive</a:t>
            </a:r>
            <a:r>
              <a:rPr lang="es-ES" sz="2000" b="1" dirty="0" smtClean="0">
                <a:solidFill>
                  <a:srgbClr val="FFFF99"/>
                </a:solidFill>
              </a:rPr>
              <a:t> case </a:t>
            </a:r>
            <a:r>
              <a:rPr lang="es-ES" sz="2000" b="1" dirty="0" err="1" smtClean="0">
                <a:solidFill>
                  <a:srgbClr val="FFFF99"/>
                </a:solidFill>
              </a:rPr>
              <a:t>analysis</a:t>
            </a:r>
            <a:endParaRPr lang="es-ES" sz="1100" b="1" dirty="0" smtClean="0">
              <a:solidFill>
                <a:srgbClr val="FFFF99"/>
              </a:solidFill>
            </a:endParaRPr>
          </a:p>
          <a:p>
            <a:pPr>
              <a:spcBef>
                <a:spcPct val="50000"/>
              </a:spcBef>
            </a:pPr>
            <a:endParaRPr lang="es-ES" sz="1050" b="1" dirty="0" smtClean="0">
              <a:solidFill>
                <a:srgbClr val="FFFF99"/>
              </a:solidFill>
            </a:endParaRPr>
          </a:p>
          <a:p>
            <a:pPr>
              <a:spcBef>
                <a:spcPct val="50000"/>
              </a:spcBef>
            </a:pPr>
            <a:r>
              <a:rPr lang="es-ES" sz="2000" b="1" dirty="0" err="1" smtClean="0">
                <a:solidFill>
                  <a:srgbClr val="FF66CC"/>
                </a:solidFill>
              </a:rPr>
              <a:t>Only</a:t>
            </a:r>
            <a:r>
              <a:rPr lang="es-ES" sz="2000" b="1" dirty="0" smtClean="0">
                <a:solidFill>
                  <a:srgbClr val="FF66CC"/>
                </a:solidFill>
              </a:rPr>
              <a:t> </a:t>
            </a:r>
            <a:r>
              <a:rPr lang="es-ES" sz="2000" b="1" dirty="0" err="1" smtClean="0">
                <a:solidFill>
                  <a:srgbClr val="FF66CC"/>
                </a:solidFill>
              </a:rPr>
              <a:t>two</a:t>
            </a:r>
            <a:r>
              <a:rPr lang="es-ES" sz="2000" b="1" dirty="0" smtClean="0">
                <a:solidFill>
                  <a:srgbClr val="FF66CC"/>
                </a:solidFill>
              </a:rPr>
              <a:t> </a:t>
            </a:r>
            <a:r>
              <a:rPr lang="es-ES" sz="2000" b="1" dirty="0" err="1" smtClean="0">
                <a:solidFill>
                  <a:srgbClr val="FF66CC"/>
                </a:solidFill>
              </a:rPr>
              <a:t>patterns</a:t>
            </a:r>
            <a:r>
              <a:rPr lang="es-ES" sz="2000" dirty="0" smtClean="0">
                <a:solidFill>
                  <a:srgbClr val="FF66CC"/>
                </a:solidFill>
              </a:rPr>
              <a:t> </a:t>
            </a:r>
            <a:endParaRPr lang="es-ES" sz="2000" dirty="0">
              <a:solidFill>
                <a:srgbClr val="FF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Boxplot</a:t>
            </a:r>
            <a:r>
              <a:rPr lang="en-GB" dirty="0" smtClean="0"/>
              <a:t> Based </a:t>
            </a:r>
            <a:r>
              <a:rPr lang="en-GB" dirty="0" err="1" smtClean="0"/>
              <a:t>discretization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sz="2400" dirty="0" smtClean="0"/>
              <a:t>Transforms a numerical variable in a categorical variable (interpretative purpose only)</a:t>
            </a:r>
          </a:p>
          <a:p>
            <a:endParaRPr lang="en-GB" sz="2400" dirty="0" smtClean="0"/>
          </a:p>
          <a:p>
            <a:r>
              <a:rPr lang="en-GB" sz="2400" dirty="0" smtClean="0"/>
              <a:t>Intervals maximally associated with a reference class</a:t>
            </a:r>
          </a:p>
          <a:p>
            <a:endParaRPr lang="en-GB" sz="2400" dirty="0" smtClean="0"/>
          </a:p>
          <a:p>
            <a:r>
              <a:rPr lang="en-GB" sz="2400" dirty="0" smtClean="0"/>
              <a:t>Cut points identify changes in class intersections</a:t>
            </a:r>
          </a:p>
          <a:p>
            <a:pPr lvl="1"/>
            <a:r>
              <a:rPr lang="en-GB" sz="2000" dirty="0" smtClean="0"/>
              <a:t>Interactions analysis avoided  (NP-hard problem)</a:t>
            </a:r>
          </a:p>
          <a:p>
            <a:pPr lvl="1"/>
            <a:r>
              <a:rPr lang="en-GB" sz="2000" dirty="0" smtClean="0"/>
              <a:t>Simple local max-min calculations </a:t>
            </a:r>
          </a:p>
          <a:p>
            <a:pPr lvl="1"/>
            <a:r>
              <a:rPr lang="en-GB" sz="2000" dirty="0" smtClean="0"/>
              <a:t>High efficiency</a:t>
            </a:r>
            <a:endParaRPr lang="en-GB" sz="2000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92500" y="765175"/>
            <a:ext cx="5334000" cy="4945063"/>
            <a:chOff x="2064" y="912"/>
            <a:chExt cx="3696" cy="340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064" y="912"/>
              <a:ext cx="3696" cy="3408"/>
              <a:chOff x="2064" y="912"/>
              <a:chExt cx="3696" cy="3408"/>
            </a:xfrm>
          </p:grpSpPr>
          <p:sp>
            <p:nvSpPr>
              <p:cNvPr id="602116" name="Rectangle 4"/>
              <p:cNvSpPr>
                <a:spLocks noChangeArrowheads="1"/>
              </p:cNvSpPr>
              <p:nvPr/>
            </p:nvSpPr>
            <p:spPr bwMode="auto">
              <a:xfrm>
                <a:off x="2064" y="912"/>
                <a:ext cx="192" cy="34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es-ES"/>
              </a:p>
            </p:txBody>
          </p:sp>
          <p:graphicFrame>
            <p:nvGraphicFramePr>
              <p:cNvPr id="602117" name="Object 5"/>
              <p:cNvGraphicFramePr>
                <a:graphicFrameLocks noChangeAspect="1"/>
              </p:cNvGraphicFramePr>
              <p:nvPr/>
            </p:nvGraphicFramePr>
            <p:xfrm>
              <a:off x="2256" y="912"/>
              <a:ext cx="3504" cy="3408"/>
            </p:xfrm>
            <a:graphic>
              <a:graphicData uri="http://schemas.openxmlformats.org/presentationml/2006/ole">
                <p:oleObj spid="_x0000_s618498" name="Bitmap Image" r:id="rId4" imgW="2933333" imgH="2219635" progId="Paint.Picture">
                  <p:embed/>
                </p:oleObj>
              </a:graphicData>
            </a:graphic>
          </p:graphicFrame>
        </p:grpSp>
        <p:sp>
          <p:nvSpPr>
            <p:cNvPr id="602118" name="Rectangle 6"/>
            <p:cNvSpPr>
              <a:spLocks noChangeArrowheads="1"/>
            </p:cNvSpPr>
            <p:nvPr/>
          </p:nvSpPr>
          <p:spPr bwMode="auto">
            <a:xfrm>
              <a:off x="4709" y="1554"/>
              <a:ext cx="385" cy="21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</p:grpSp>
      <p:sp>
        <p:nvSpPr>
          <p:cNvPr id="602119" name="Text Box 7"/>
          <p:cNvSpPr txBox="1">
            <a:spLocks noChangeArrowheads="1"/>
          </p:cNvSpPr>
          <p:nvPr/>
        </p:nvSpPr>
        <p:spPr bwMode="auto">
          <a:xfrm>
            <a:off x="395288" y="1844675"/>
            <a:ext cx="2286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hlink"/>
              </a:buClr>
            </a:pPr>
            <a:r>
              <a:rPr kumimoji="1" lang="en-US" sz="2000">
                <a:solidFill>
                  <a:schemeClr val="tx1"/>
                </a:solidFill>
              </a:rPr>
              <a:t>Variable </a:t>
            </a:r>
            <a:r>
              <a:rPr kumimoji="1" lang="en-US" sz="2000" i="1">
                <a:solidFill>
                  <a:schemeClr val="tx1"/>
                </a:solidFill>
              </a:rPr>
              <a:t>X</a:t>
            </a:r>
            <a:r>
              <a:rPr kumimoji="1" lang="en-US" sz="2000">
                <a:solidFill>
                  <a:schemeClr val="tx1"/>
                </a:solidFill>
              </a:rPr>
              <a:t> is </a:t>
            </a:r>
            <a:r>
              <a:rPr kumimoji="1" lang="en-US" sz="2000" b="1">
                <a:solidFill>
                  <a:srgbClr val="FF9999"/>
                </a:solidFill>
              </a:rPr>
              <a:t>totally </a:t>
            </a:r>
            <a:r>
              <a:rPr kumimoji="1" lang="en-US" sz="2000">
                <a:solidFill>
                  <a:schemeClr val="tx1"/>
                </a:solidFill>
              </a:rPr>
              <a:t>characterizing class C if: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835150" y="5589588"/>
            <a:ext cx="7308850" cy="1076325"/>
            <a:chOff x="2064" y="3691"/>
            <a:chExt cx="3696" cy="678"/>
          </a:xfrm>
        </p:grpSpPr>
        <p:sp>
          <p:nvSpPr>
            <p:cNvPr id="602121" name="Text Box 9"/>
            <p:cNvSpPr txBox="1">
              <a:spLocks noChangeArrowheads="1"/>
            </p:cNvSpPr>
            <p:nvPr/>
          </p:nvSpPr>
          <p:spPr bwMode="auto">
            <a:xfrm>
              <a:off x="2064" y="3691"/>
              <a:ext cx="3696" cy="67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endParaRPr kumimoji="1" lang="en-US" sz="1200" b="1">
                <a:solidFill>
                  <a:srgbClr val="FF9999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50000"/>
                </a:spcBef>
                <a:spcAft>
                  <a:spcPct val="20000"/>
                </a:spcAft>
                <a:buClr>
                  <a:schemeClr val="hlink"/>
                </a:buClr>
              </a:pPr>
              <a:r>
                <a:rPr kumimoji="1" lang="en-US" sz="2000" b="1">
                  <a:solidFill>
                    <a:srgbClr val="FF9999"/>
                  </a:solidFill>
                  <a:latin typeface="Tahoma" pitchFamily="34" charset="0"/>
                </a:rPr>
                <a:t>X</a:t>
              </a:r>
              <a:r>
                <a:rPr kumimoji="1" lang="en-US" sz="2000" b="1" baseline="-25000">
                  <a:solidFill>
                    <a:srgbClr val="FF9999"/>
                  </a:solidFill>
                  <a:latin typeface="Tahoma" pitchFamily="34" charset="0"/>
                </a:rPr>
                <a:t>i, DQO-E</a:t>
              </a:r>
              <a:r>
                <a:rPr kumimoji="1" lang="en-US" sz="2000" b="1" baseline="-25000">
                  <a:solidFill>
                    <a:srgbClr val="FF9999"/>
                  </a:solidFill>
                  <a:latin typeface="Symbol" pitchFamily="18" charset="2"/>
                </a:rPr>
                <a:t> </a:t>
              </a:r>
              <a:r>
                <a:rPr kumimoji="1" lang="en-US" sz="2000" b="1">
                  <a:solidFill>
                    <a:srgbClr val="FF9999"/>
                  </a:solidFill>
                  <a:latin typeface="Tahoma" pitchFamily="34" charset="0"/>
                </a:rPr>
                <a:t>en</a:t>
              </a:r>
              <a:r>
                <a:rPr kumimoji="1" lang="en-US" sz="2000" b="1" baseline="-25000">
                  <a:solidFill>
                    <a:srgbClr val="FF9999"/>
                  </a:solidFill>
                  <a:latin typeface="Symbol" pitchFamily="18" charset="2"/>
                </a:rPr>
                <a:t> </a:t>
              </a:r>
              <a:r>
                <a:rPr kumimoji="1" lang="en-US" sz="2000" b="1">
                  <a:solidFill>
                    <a:srgbClr val="FF9999"/>
                  </a:solidFill>
                  <a:latin typeface="Tahoma" pitchFamily="34" charset="0"/>
                </a:rPr>
                <a:t>(4910,8752)</a:t>
              </a:r>
              <a:r>
                <a:rPr kumimoji="1" lang="en-US" sz="2000" b="1" i="1">
                  <a:solidFill>
                    <a:srgbClr val="FF9999"/>
                  </a:solidFill>
                  <a:latin typeface="Tahoma" pitchFamily="34" charset="0"/>
                </a:rPr>
                <a:t>m</a:t>
              </a:r>
              <a:r>
                <a:rPr kumimoji="1" lang="en-US" sz="2000" b="1" i="1" baseline="30000">
                  <a:solidFill>
                    <a:srgbClr val="FF9999"/>
                  </a:solidFill>
                  <a:latin typeface="Tahoma" pitchFamily="34" charset="0"/>
                </a:rPr>
                <a:t>3</a:t>
              </a:r>
              <a:r>
                <a:rPr kumimoji="1" lang="en-US" sz="2000" b="1" i="1">
                  <a:solidFill>
                    <a:srgbClr val="FF9999"/>
                  </a:solidFill>
                  <a:latin typeface="Tahoma" pitchFamily="34" charset="0"/>
                </a:rPr>
                <a:t>/day </a:t>
              </a:r>
              <a:r>
                <a:rPr kumimoji="1" lang="en-US" sz="2000" b="1">
                  <a:solidFill>
                    <a:srgbClr val="FF9999"/>
                  </a:solidFill>
                  <a:latin typeface="Tahoma" pitchFamily="34" charset="0"/>
                </a:rPr>
                <a:t> </a:t>
              </a:r>
              <a:r>
                <a:rPr kumimoji="1" lang="en-US" sz="2000" b="1" i="1">
                  <a:solidFill>
                    <a:srgbClr val="FF9999"/>
                  </a:solidFill>
                  <a:latin typeface="Tahoma" pitchFamily="34" charset="0"/>
                </a:rPr>
                <a:t>              i</a:t>
              </a:r>
              <a:r>
                <a:rPr kumimoji="1" lang="en-US" sz="2000" b="1">
                  <a:solidFill>
                    <a:srgbClr val="FF9999"/>
                  </a:solidFill>
                  <a:latin typeface="Tahoma" pitchFamily="34" charset="0"/>
                </a:rPr>
                <a:t>  is of C4</a:t>
              </a:r>
              <a:endParaRPr kumimoji="1" lang="en-US" sz="1000" b="1">
                <a:solidFill>
                  <a:srgbClr val="FF9999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endParaRPr kumimoji="1" lang="en-US" sz="1200" b="1">
                <a:solidFill>
                  <a:srgbClr val="FF9999"/>
                </a:solidFill>
                <a:latin typeface="Tahoma" pitchFamily="34" charset="0"/>
              </a:endParaRPr>
            </a:p>
          </p:txBody>
        </p:sp>
        <p:sp>
          <p:nvSpPr>
            <p:cNvPr id="602122" name="AutoShape 10"/>
            <p:cNvSpPr>
              <a:spLocks noChangeArrowheads="1"/>
            </p:cNvSpPr>
            <p:nvPr/>
          </p:nvSpPr>
          <p:spPr bwMode="auto">
            <a:xfrm>
              <a:off x="4400" y="3984"/>
              <a:ext cx="432" cy="134"/>
            </a:xfrm>
            <a:prstGeom prst="leftRightArrow">
              <a:avLst>
                <a:gd name="adj1" fmla="val 50000"/>
                <a:gd name="adj2" fmla="val 64478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68313" y="4005263"/>
            <a:ext cx="7159625" cy="915987"/>
            <a:chOff x="432" y="2592"/>
            <a:chExt cx="4366" cy="577"/>
          </a:xfrm>
        </p:grpSpPr>
        <p:sp>
          <p:nvSpPr>
            <p:cNvPr id="602124" name="AutoShape 12"/>
            <p:cNvSpPr>
              <a:spLocks noChangeArrowheads="1"/>
            </p:cNvSpPr>
            <p:nvPr/>
          </p:nvSpPr>
          <p:spPr bwMode="auto">
            <a:xfrm>
              <a:off x="2976" y="2784"/>
              <a:ext cx="1822" cy="180"/>
            </a:xfrm>
            <a:prstGeom prst="flowChartProcess">
              <a:avLst/>
            </a:prstGeom>
            <a:solidFill>
              <a:srgbClr val="FF0066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n-GB" sz="1800" b="1">
                <a:solidFill>
                  <a:schemeClr val="tx1"/>
                </a:solidFill>
              </a:endParaRPr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32" y="2592"/>
              <a:ext cx="2448" cy="577"/>
              <a:chOff x="-192" y="2784"/>
              <a:chExt cx="2448" cy="577"/>
            </a:xfrm>
          </p:grpSpPr>
          <p:sp>
            <p:nvSpPr>
              <p:cNvPr id="602126" name="Text Box 14"/>
              <p:cNvSpPr txBox="1">
                <a:spLocks noChangeArrowheads="1"/>
              </p:cNvSpPr>
              <p:nvPr/>
            </p:nvSpPr>
            <p:spPr bwMode="auto">
              <a:xfrm>
                <a:off x="-192" y="2784"/>
                <a:ext cx="1536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lvl="1" eaLnBrk="0" hangingPunct="0"/>
                <a:r>
                  <a:rPr kumimoji="1" lang="es-ES_tradnl" sz="1800" b="1">
                    <a:solidFill>
                      <a:srgbClr val="FF9999"/>
                    </a:solidFill>
                  </a:rPr>
                  <a:t>It takes exclusive values in class C</a:t>
                </a:r>
              </a:p>
            </p:txBody>
          </p:sp>
          <p:sp>
            <p:nvSpPr>
              <p:cNvPr id="602127" name="AutoShape 15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720" cy="288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>
                  <a:solidFill>
                    <a:srgbClr val="FF9999"/>
                  </a:solidFill>
                </a:endParaRPr>
              </a:p>
            </p:txBody>
          </p:sp>
        </p:grp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457200" y="4876800"/>
            <a:ext cx="5295900" cy="1600200"/>
            <a:chOff x="192" y="2982"/>
            <a:chExt cx="3864" cy="1338"/>
          </a:xfrm>
        </p:grpSpPr>
        <p:sp>
          <p:nvSpPr>
            <p:cNvPr id="602129" name="AutoShape 17"/>
            <p:cNvSpPr>
              <a:spLocks noChangeArrowheads="1"/>
            </p:cNvSpPr>
            <p:nvPr/>
          </p:nvSpPr>
          <p:spPr bwMode="auto">
            <a:xfrm rot="21000000">
              <a:off x="192" y="2982"/>
              <a:ext cx="3864" cy="1338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es-ES"/>
            </a:p>
          </p:txBody>
        </p:sp>
        <p:sp>
          <p:nvSpPr>
            <p:cNvPr id="602130" name="Text Box 18"/>
            <p:cNvSpPr txBox="1">
              <a:spLocks noChangeArrowheads="1"/>
            </p:cNvSpPr>
            <p:nvPr/>
          </p:nvSpPr>
          <p:spPr bwMode="auto">
            <a:xfrm rot="21000000">
              <a:off x="968" y="3407"/>
              <a:ext cx="2160" cy="58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hlink"/>
                </a:buClr>
              </a:pPr>
              <a:r>
                <a:rPr kumimoji="1" lang="en-US" sz="2000" b="1">
                  <a:solidFill>
                    <a:schemeClr val="tx1"/>
                  </a:solidFill>
                  <a:latin typeface="Tahoma" pitchFamily="34" charset="0"/>
                </a:rPr>
                <a:t>Existence not guaranteed</a:t>
              </a:r>
            </a:p>
          </p:txBody>
        </p:sp>
      </p:grpSp>
      <p:sp>
        <p:nvSpPr>
          <p:cNvPr id="602131" name="Rectangle 19"/>
          <p:cNvSpPr>
            <a:spLocks noChangeArrowheads="1"/>
          </p:cNvSpPr>
          <p:nvPr/>
        </p:nvSpPr>
        <p:spPr bwMode="auto">
          <a:xfrm>
            <a:off x="179388" y="188913"/>
            <a:ext cx="896461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Totally characterizing variable. </a:t>
            </a:r>
            <a:r>
              <a:rPr kumimoji="1" lang="en-GB" sz="2800" i="1">
                <a:solidFill>
                  <a:schemeClr val="tx1"/>
                </a:solidFill>
              </a:rPr>
              <a:t>LNAI [Gib98] </a:t>
            </a:r>
          </a:p>
          <a:p>
            <a:pPr marL="457200" indent="-457200" algn="l"/>
            <a:endParaRPr lang="en-GB" b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9" grpId="0" autoUpdateAnimBg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rgbClr val="FF99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rgbClr val="FF99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rgbClr val="FFCCFF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5626</TotalTime>
  <Words>588</Words>
  <Application>Microsoft Office PowerPoint</Application>
  <PresentationFormat>Presentación en pantalla (4:3)</PresentationFormat>
  <Paragraphs>146</Paragraphs>
  <Slides>9</Slides>
  <Notes>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Diseño predeterminado</vt:lpstr>
      <vt:lpstr>Bitmap Image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  Llicenciatura en Ciències i Tècniques Estadístiques</dc:title>
  <dc:creator>.</dc:creator>
  <cp:lastModifiedBy>karina</cp:lastModifiedBy>
  <cp:revision>721</cp:revision>
  <dcterms:created xsi:type="dcterms:W3CDTF">2004-07-04T08:11:03Z</dcterms:created>
  <dcterms:modified xsi:type="dcterms:W3CDTF">2011-10-17T19:43:52Z</dcterms:modified>
</cp:coreProperties>
</file>