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8"/>
  </p:notesMasterIdLst>
  <p:handoutMasterIdLst>
    <p:handoutMasterId r:id="rId9"/>
  </p:handoutMasterIdLst>
  <p:sldIdLst>
    <p:sldId id="404" r:id="rId2"/>
    <p:sldId id="407" r:id="rId3"/>
    <p:sldId id="434" r:id="rId4"/>
    <p:sldId id="437" r:id="rId5"/>
    <p:sldId id="438" r:id="rId6"/>
    <p:sldId id="439" r:id="rId7"/>
  </p:sldIdLst>
  <p:sldSz cx="9144000" cy="6858000" type="screen4x3"/>
  <p:notesSz cx="6797675" cy="987425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otx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CC"/>
    <a:srgbClr val="FFFF99"/>
    <a:srgbClr val="FFFFFF"/>
    <a:srgbClr val="FF0066"/>
    <a:srgbClr val="FF3399"/>
    <a:srgbClr val="333399"/>
    <a:srgbClr val="0066CC"/>
    <a:srgbClr val="3366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2299" autoAdjust="0"/>
    <p:restoredTop sz="97064" autoAdjust="0"/>
  </p:normalViewPr>
  <p:slideViewPr>
    <p:cSldViewPr>
      <p:cViewPr>
        <p:scale>
          <a:sx n="66" d="100"/>
          <a:sy n="66" d="100"/>
        </p:scale>
        <p:origin x="-1482" y="-246"/>
      </p:cViewPr>
      <p:guideLst>
        <p:guide orient="horz" pos="211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8" y="-6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E063B20C-FB9D-4463-9614-5199D92C26AE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91063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321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83713"/>
            <a:ext cx="2932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9DA02AA1-7573-43BA-B6FC-7060FBD605FF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3CEB1-32E5-4A63-9B30-53A9799DABCB}" type="slidenum">
              <a:rPr lang="en-GB"/>
              <a:pPr/>
              <a:t>2</a:t>
            </a:fld>
            <a:endParaRPr lang="en-GB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3CEB1-32E5-4A63-9B30-53A9799DABCB}" type="slidenum">
              <a:rPr lang="en-GB"/>
              <a:pPr/>
              <a:t>3</a:t>
            </a:fld>
            <a:endParaRPr lang="en-GB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3CEB1-32E5-4A63-9B30-53A9799DABCB}" type="slidenum">
              <a:rPr lang="en-GB"/>
              <a:pPr/>
              <a:t>4</a:t>
            </a:fld>
            <a:endParaRPr lang="en-GB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3CEB1-32E5-4A63-9B30-53A9799DABCB}" type="slidenum">
              <a:rPr lang="en-GB"/>
              <a:pPr/>
              <a:t>5</a:t>
            </a:fld>
            <a:endParaRPr lang="en-GB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C1ED55-8CCD-4716-8894-13E9A2C66DA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CF4D94-F78A-4D39-8CCD-1E3CBD7E9EC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76782-CDAB-477A-849D-C66B44DAAD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096AD0-9FC5-4342-9B9C-511F7181E9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8929BF-8B19-4F3B-B90B-B0309AC349A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03366-1B1B-444F-B1E4-2EA0BAF8FB9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225158-A76F-48E3-B0DF-6CB41774C24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B60DF1-F653-46B1-A29E-5E30A26A89C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16F10-DFD2-4744-808A-531F270A9AA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400D0-234D-4E5B-8873-397AC7F23F7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ED131A-0B61-4763-BAF3-F6B235DAFA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50000">
              <a:srgbClr val="333399"/>
            </a:gs>
            <a:gs pos="100000">
              <a:srgbClr val="0066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FA5B5C9-CB9B-4A5D-A843-849F93516ACC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número de diapositiva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002FEDA-BB0B-4FAE-BEE7-916966D26432}" type="slidenum">
              <a:rPr lang="es-E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</a:rPr>
              <a:pPr algn="r">
                <a:defRPr/>
              </a:pPr>
              <a:t>1</a:t>
            </a:fld>
            <a:endParaRPr lang="es-ES" sz="1200">
              <a:solidFill>
                <a:schemeClr val="tx1">
                  <a:tint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683568" y="1124744"/>
            <a:ext cx="51603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Characterization </a:t>
            </a:r>
          </a:p>
          <a:p>
            <a:pPr algn="l"/>
            <a:r>
              <a:rPr lang="en-GB" sz="2800" b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</a:t>
            </a:r>
          </a:p>
          <a:p>
            <a:pPr algn="l"/>
            <a:r>
              <a:rPr lang="en-GB" sz="2800" b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Embedded conditioning</a:t>
            </a:r>
            <a:endParaRPr lang="en-GB" sz="2800" b="1" dirty="0">
              <a:solidFill>
                <a:srgbClr val="0F6EE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90988" y="0"/>
            <a:ext cx="5053012" cy="6884988"/>
            <a:chOff x="2577" y="0"/>
            <a:chExt cx="3183" cy="4337"/>
          </a:xfrm>
        </p:grpSpPr>
        <p:sp>
          <p:nvSpPr>
            <p:cNvPr id="585731" name="Rectangle 3"/>
            <p:cNvSpPr>
              <a:spLocks noChangeArrowheads="1"/>
            </p:cNvSpPr>
            <p:nvPr/>
          </p:nvSpPr>
          <p:spPr bwMode="auto">
            <a:xfrm>
              <a:off x="2585" y="4020"/>
              <a:ext cx="3175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5857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7" y="576"/>
              <a:ext cx="3183" cy="3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5733" name="Rectangle 5"/>
            <p:cNvSpPr>
              <a:spLocks noChangeArrowheads="1"/>
            </p:cNvSpPr>
            <p:nvPr/>
          </p:nvSpPr>
          <p:spPr bwMode="auto">
            <a:xfrm>
              <a:off x="2585" y="0"/>
              <a:ext cx="3175" cy="5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-252414" y="395288"/>
            <a:ext cx="4248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es-ES" sz="2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Methodology</a:t>
            </a:r>
            <a:r>
              <a:rPr lang="es-E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CCEC</a:t>
            </a:r>
            <a:endParaRPr lang="es-E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-180975" y="2443163"/>
            <a:ext cx="3744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</a:t>
            </a:r>
            <a:r>
              <a:rPr lang="es-ES" sz="1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hierarchy</a:t>
            </a:r>
            <a:endParaRPr lang="es-ES" sz="1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b="1" i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 </a:t>
            </a:r>
            <a:r>
              <a:rPr lang="es-E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t</a:t>
            </a:r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ench Script MT" pitchFamily="66" charset="0"/>
              </a:rPr>
              <a:t>={P 1, P 2, P 3,…, P n} </a:t>
            </a: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H="1">
            <a:off x="4513263" y="0"/>
            <a:ext cx="4630737" cy="2857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585737" name="AutoShape 9"/>
          <p:cNvSpPr>
            <a:spLocks noChangeArrowheads="1"/>
          </p:cNvSpPr>
          <p:nvPr/>
        </p:nvSpPr>
        <p:spPr bwMode="auto">
          <a:xfrm rot="8885013" flipV="1">
            <a:off x="1511803" y="2102856"/>
            <a:ext cx="3017221" cy="182330"/>
          </a:xfrm>
          <a:prstGeom prst="leftArrow">
            <a:avLst>
              <a:gd name="adj1" fmla="val 53269"/>
              <a:gd name="adj2" fmla="val 23144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323528" y="3501008"/>
            <a:ext cx="34852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 dirty="0" err="1" smtClean="0">
                <a:solidFill>
                  <a:srgbClr val="CCECFF"/>
                </a:solidFill>
              </a:rPr>
              <a:t>Start</a:t>
            </a:r>
            <a:r>
              <a:rPr lang="es-ES_tradnl" sz="2000" b="1" dirty="0" smtClean="0">
                <a:solidFill>
                  <a:srgbClr val="CCECFF"/>
                </a:solidFill>
              </a:rPr>
              <a:t> </a:t>
            </a:r>
            <a:r>
              <a:rPr lang="es-ES_tradnl" sz="2000" b="1" dirty="0" err="1" smtClean="0">
                <a:solidFill>
                  <a:srgbClr val="CCECFF"/>
                </a:solidFill>
              </a:rPr>
              <a:t>with</a:t>
            </a:r>
            <a:r>
              <a:rPr lang="es-ES_tradnl" sz="2000" b="1" dirty="0" smtClean="0">
                <a:solidFill>
                  <a:srgbClr val="CCECFF"/>
                </a:solidFill>
              </a:rPr>
              <a:t> </a:t>
            </a:r>
            <a:r>
              <a:rPr lang="es-ES_tradnl" sz="2000" b="1" dirty="0" err="1" smtClean="0">
                <a:solidFill>
                  <a:srgbClr val="CCECFF"/>
                </a:solidFill>
              </a:rPr>
              <a:t>the</a:t>
            </a:r>
            <a:r>
              <a:rPr lang="es-ES_tradnl" sz="2000" b="1" dirty="0" smtClean="0">
                <a:solidFill>
                  <a:srgbClr val="CCECFF"/>
                </a:solidFill>
              </a:rPr>
              <a:t> 2-classes </a:t>
            </a:r>
            <a:r>
              <a:rPr lang="es-ES_tradnl" sz="2000" b="1" dirty="0" err="1" smtClean="0">
                <a:solidFill>
                  <a:srgbClr val="CCECFF"/>
                </a:solidFill>
              </a:rPr>
              <a:t>cut</a:t>
            </a:r>
            <a:endParaRPr lang="es-ES" sz="2000" b="1" dirty="0">
              <a:solidFill>
                <a:srgbClr val="CCECFF"/>
              </a:solidFill>
            </a:endParaRP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23528" y="4149080"/>
            <a:ext cx="303159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Find</a:t>
            </a:r>
            <a:r>
              <a:rPr lang="es-ES" sz="2000" b="1" dirty="0" smtClean="0">
                <a:solidFill>
                  <a:srgbClr val="CCECFF"/>
                </a:solidFill>
              </a:rPr>
              <a:t>  </a:t>
            </a:r>
            <a:r>
              <a:rPr lang="es-ES" sz="2000" b="1" dirty="0" err="1" smtClean="0">
                <a:solidFill>
                  <a:srgbClr val="CCECFF"/>
                </a:solidFill>
              </a:rPr>
              <a:t>differences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</a:p>
          <a:p>
            <a:pPr algn="l"/>
            <a:endParaRPr lang="es-ES_tradnl" sz="2000" b="1" dirty="0" smtClean="0">
              <a:solidFill>
                <a:srgbClr val="CCECFF"/>
              </a:solidFill>
            </a:endParaRPr>
          </a:p>
          <a:p>
            <a:pPr algn="l"/>
            <a:r>
              <a:rPr lang="es-ES_tradnl" sz="2000" b="1" dirty="0" smtClean="0">
                <a:solidFill>
                  <a:srgbClr val="CCECFF"/>
                </a:solidFill>
              </a:rPr>
              <a:t>	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Characterize</a:t>
            </a:r>
            <a:r>
              <a:rPr lang="es-ES_tradnl" sz="1800" b="1" dirty="0" smtClean="0">
                <a:solidFill>
                  <a:srgbClr val="CCECFF"/>
                </a:solidFill>
              </a:rPr>
              <a:t> </a:t>
            </a:r>
          </a:p>
          <a:p>
            <a:pPr algn="l"/>
            <a:endParaRPr lang="es-ES_tradnl" sz="1800" b="1" dirty="0" smtClean="0">
              <a:solidFill>
                <a:srgbClr val="CCECFF"/>
              </a:solidFill>
            </a:endParaRPr>
          </a:p>
          <a:p>
            <a:pPr algn="l"/>
            <a:r>
              <a:rPr lang="es-ES_tradnl" sz="1800" b="1" dirty="0" smtClean="0">
                <a:solidFill>
                  <a:srgbClr val="CCECFF"/>
                </a:solidFill>
              </a:rPr>
              <a:t>	</a:t>
            </a:r>
            <a:r>
              <a:rPr lang="es-ES_tradnl" sz="1800" b="1" dirty="0" smtClean="0">
                <a:solidFill>
                  <a:srgbClr val="CCECFF"/>
                </a:solidFill>
              </a:rPr>
              <a:t>(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by</a:t>
            </a:r>
            <a:r>
              <a:rPr lang="es-ES_tradnl" sz="1800" b="1" dirty="0" smtClean="0">
                <a:solidFill>
                  <a:srgbClr val="CCECFF"/>
                </a:solidFill>
              </a:rPr>
              <a:t> 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some</a:t>
            </a:r>
            <a:r>
              <a:rPr lang="es-ES_tradnl" sz="1800" b="1" dirty="0" smtClean="0">
                <a:solidFill>
                  <a:srgbClr val="CCECFF"/>
                </a:solidFill>
              </a:rPr>
              <a:t> 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criteria</a:t>
            </a:r>
            <a:r>
              <a:rPr lang="es-ES_tradnl" sz="1800" b="1" dirty="0" smtClean="0">
                <a:solidFill>
                  <a:srgbClr val="CCECFF"/>
                </a:solidFill>
              </a:rPr>
              <a:t>)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100392" y="1424831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825357" y="908149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439 L -1.38889E-6 0.199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6" grpId="0" animBg="1"/>
      <p:bldP spid="585736" grpId="1" animBg="1"/>
      <p:bldP spid="585737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90988" y="0"/>
            <a:ext cx="5053012" cy="6884988"/>
            <a:chOff x="2577" y="0"/>
            <a:chExt cx="3183" cy="4337"/>
          </a:xfrm>
        </p:grpSpPr>
        <p:sp>
          <p:nvSpPr>
            <p:cNvPr id="585731" name="Rectangle 3"/>
            <p:cNvSpPr>
              <a:spLocks noChangeArrowheads="1"/>
            </p:cNvSpPr>
            <p:nvPr/>
          </p:nvSpPr>
          <p:spPr bwMode="auto">
            <a:xfrm>
              <a:off x="2585" y="4020"/>
              <a:ext cx="3175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5857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7" y="576"/>
              <a:ext cx="3183" cy="3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5733" name="Rectangle 5"/>
            <p:cNvSpPr>
              <a:spLocks noChangeArrowheads="1"/>
            </p:cNvSpPr>
            <p:nvPr/>
          </p:nvSpPr>
          <p:spPr bwMode="auto">
            <a:xfrm>
              <a:off x="2585" y="0"/>
              <a:ext cx="3175" cy="5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-252414" y="395288"/>
            <a:ext cx="4248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es-ES" sz="2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Methodology</a:t>
            </a:r>
            <a:r>
              <a:rPr lang="es-E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CCEC</a:t>
            </a:r>
            <a:endParaRPr lang="es-E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-180975" y="2443163"/>
            <a:ext cx="3744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</a:t>
            </a:r>
            <a:r>
              <a:rPr lang="es-ES" sz="1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hierarchy</a:t>
            </a:r>
            <a:endParaRPr lang="es-ES" sz="1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b="1" i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 </a:t>
            </a:r>
            <a:r>
              <a:rPr lang="es-E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t</a:t>
            </a:r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ench Script MT" pitchFamily="66" charset="0"/>
              </a:rPr>
              <a:t>={P 1, P 2, P 3,…, P n} </a:t>
            </a: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H="1">
            <a:off x="4427538" y="1341438"/>
            <a:ext cx="4630737" cy="2857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585737" name="AutoShape 9"/>
          <p:cNvSpPr>
            <a:spLocks noChangeArrowheads="1"/>
          </p:cNvSpPr>
          <p:nvPr/>
        </p:nvSpPr>
        <p:spPr bwMode="auto">
          <a:xfrm rot="8723251" flipV="1">
            <a:off x="1763713" y="2157413"/>
            <a:ext cx="2828925" cy="119062"/>
          </a:xfrm>
          <a:prstGeom prst="leftArrow">
            <a:avLst>
              <a:gd name="adj1" fmla="val 53269"/>
              <a:gd name="adj2" fmla="val 23144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250825" y="3717032"/>
            <a:ext cx="3756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Go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down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one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level</a:t>
            </a:r>
            <a:r>
              <a:rPr lang="es-ES" sz="2000" b="1" dirty="0" smtClean="0">
                <a:solidFill>
                  <a:srgbClr val="CCECFF"/>
                </a:solidFill>
              </a:rPr>
              <a:t> of </a:t>
            </a:r>
            <a:r>
              <a:rPr lang="es-ES" sz="2000" b="1" dirty="0" err="1" smtClean="0">
                <a:solidFill>
                  <a:srgbClr val="CCECFF"/>
                </a:solidFill>
              </a:rPr>
              <a:t>the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tree</a:t>
            </a:r>
            <a:endParaRPr lang="es-ES" sz="2000" b="1" dirty="0">
              <a:solidFill>
                <a:srgbClr val="CCECFF"/>
              </a:solidFill>
            </a:endParaRPr>
          </a:p>
        </p:txBody>
      </p:sp>
      <p:sp>
        <p:nvSpPr>
          <p:cNvPr id="585739" name="AutoShape 11"/>
          <p:cNvSpPr>
            <a:spLocks noChangeArrowheads="1"/>
          </p:cNvSpPr>
          <p:nvPr/>
        </p:nvSpPr>
        <p:spPr bwMode="auto">
          <a:xfrm rot="9603834" flipV="1">
            <a:off x="2563813" y="2565400"/>
            <a:ext cx="1892300" cy="136525"/>
          </a:xfrm>
          <a:prstGeom prst="leftArrow">
            <a:avLst>
              <a:gd name="adj1" fmla="val 53269"/>
              <a:gd name="adj2" fmla="val 13501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250825" y="4459982"/>
            <a:ext cx="3243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Identify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the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splitted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class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585741" name="AutoShape 13"/>
          <p:cNvSpPr>
            <a:spLocks noChangeArrowheads="1"/>
          </p:cNvSpPr>
          <p:nvPr/>
        </p:nvSpPr>
        <p:spPr bwMode="auto">
          <a:xfrm rot="18046469" flipV="1">
            <a:off x="7241381" y="2240757"/>
            <a:ext cx="1008063" cy="101600"/>
          </a:xfrm>
          <a:prstGeom prst="leftArrow">
            <a:avLst>
              <a:gd name="adj1" fmla="val 53269"/>
              <a:gd name="adj2" fmla="val 96646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42" name="AutoShape 14"/>
          <p:cNvSpPr>
            <a:spLocks noChangeArrowheads="1"/>
          </p:cNvSpPr>
          <p:nvPr/>
        </p:nvSpPr>
        <p:spPr bwMode="auto">
          <a:xfrm rot="15834276" flipV="1">
            <a:off x="6334920" y="3672681"/>
            <a:ext cx="3744912" cy="73025"/>
          </a:xfrm>
          <a:prstGeom prst="leftArrow">
            <a:avLst>
              <a:gd name="adj1" fmla="val 53269"/>
              <a:gd name="adj2" fmla="val 49953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932040" y="2420888"/>
            <a:ext cx="122413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164289" y="4365104"/>
            <a:ext cx="122413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940152" y="2420888"/>
            <a:ext cx="1071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Cr391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8172400" y="4365104"/>
            <a:ext cx="107138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Cr389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100392" y="1424831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825357" y="908149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44383" y="5045114"/>
            <a:ext cx="29594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Find</a:t>
            </a:r>
            <a:r>
              <a:rPr lang="es-ES" sz="2000" b="1" dirty="0" smtClean="0">
                <a:solidFill>
                  <a:srgbClr val="CCECFF"/>
                </a:solidFill>
              </a:rPr>
              <a:t>  local </a:t>
            </a:r>
            <a:r>
              <a:rPr lang="es-ES" sz="2000" b="1" dirty="0" err="1" smtClean="0">
                <a:solidFill>
                  <a:srgbClr val="CCECFF"/>
                </a:solidFill>
              </a:rPr>
              <a:t>differences</a:t>
            </a:r>
            <a:r>
              <a:rPr lang="es-ES_tradnl" sz="2000" b="1" dirty="0" smtClean="0">
                <a:solidFill>
                  <a:srgbClr val="CCECFF"/>
                </a:solidFill>
              </a:rPr>
              <a:t>	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520" y="5621178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Inherit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from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father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concepts</a:t>
            </a:r>
            <a:r>
              <a:rPr lang="es-ES_tradnl" sz="2000" b="1" dirty="0" smtClean="0">
                <a:solidFill>
                  <a:srgbClr val="CCECFF"/>
                </a:solidFill>
              </a:rPr>
              <a:t>	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815088" y="908720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46 L 3.61111E-6 0.1447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0"/>
                                        <p:tgtEl>
                                          <p:spTgt spid="5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4.9711E-6 L -0.20243 0.1782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3236 L 0.02362 0.44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 animBg="1"/>
      <p:bldP spid="15" grpId="0"/>
      <p:bldP spid="16" grpId="0"/>
      <p:bldP spid="17" grpId="0"/>
      <p:bldP spid="19" grpId="0"/>
      <p:bldP spid="21" grpId="0"/>
      <p:bldP spid="21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90988" y="0"/>
            <a:ext cx="5053012" cy="6884988"/>
            <a:chOff x="2577" y="0"/>
            <a:chExt cx="3183" cy="4337"/>
          </a:xfrm>
        </p:grpSpPr>
        <p:sp>
          <p:nvSpPr>
            <p:cNvPr id="585731" name="Rectangle 3"/>
            <p:cNvSpPr>
              <a:spLocks noChangeArrowheads="1"/>
            </p:cNvSpPr>
            <p:nvPr/>
          </p:nvSpPr>
          <p:spPr bwMode="auto">
            <a:xfrm>
              <a:off x="2585" y="4020"/>
              <a:ext cx="3175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5857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7" y="576"/>
              <a:ext cx="3183" cy="3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5733" name="Rectangle 5"/>
            <p:cNvSpPr>
              <a:spLocks noChangeArrowheads="1"/>
            </p:cNvSpPr>
            <p:nvPr/>
          </p:nvSpPr>
          <p:spPr bwMode="auto">
            <a:xfrm>
              <a:off x="2585" y="0"/>
              <a:ext cx="3175" cy="5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-252414" y="395288"/>
            <a:ext cx="4248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es-ES" sz="2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Methodology</a:t>
            </a:r>
            <a:r>
              <a:rPr lang="es-E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CCEC</a:t>
            </a:r>
            <a:endParaRPr lang="es-E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-180975" y="2443163"/>
            <a:ext cx="3744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</a:t>
            </a:r>
            <a:r>
              <a:rPr lang="es-ES" sz="1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hierarchy</a:t>
            </a:r>
            <a:endParaRPr lang="es-ES" sz="1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b="1" i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 </a:t>
            </a:r>
            <a:r>
              <a:rPr lang="es-E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t</a:t>
            </a:r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ench Script MT" pitchFamily="66" charset="0"/>
              </a:rPr>
              <a:t>={P 1, P 2, P 3,…, P n} </a:t>
            </a: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H="1">
            <a:off x="4427538" y="2392313"/>
            <a:ext cx="4630737" cy="2857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585737" name="AutoShape 9"/>
          <p:cNvSpPr>
            <a:spLocks noChangeArrowheads="1"/>
          </p:cNvSpPr>
          <p:nvPr/>
        </p:nvSpPr>
        <p:spPr bwMode="auto">
          <a:xfrm rot="9932564" flipV="1">
            <a:off x="2394898" y="2682270"/>
            <a:ext cx="2116438" cy="177565"/>
          </a:xfrm>
          <a:prstGeom prst="leftArrow">
            <a:avLst>
              <a:gd name="adj1" fmla="val 53269"/>
              <a:gd name="adj2" fmla="val 23144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250825" y="3717032"/>
            <a:ext cx="3756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Go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down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one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level</a:t>
            </a:r>
            <a:r>
              <a:rPr lang="es-ES" sz="2000" b="1" dirty="0" smtClean="0">
                <a:solidFill>
                  <a:srgbClr val="CCECFF"/>
                </a:solidFill>
              </a:rPr>
              <a:t> of </a:t>
            </a:r>
            <a:r>
              <a:rPr lang="es-ES" sz="2000" b="1" dirty="0" err="1" smtClean="0">
                <a:solidFill>
                  <a:srgbClr val="CCECFF"/>
                </a:solidFill>
              </a:rPr>
              <a:t>the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tree</a:t>
            </a:r>
            <a:endParaRPr lang="es-ES" sz="2000" b="1" dirty="0">
              <a:solidFill>
                <a:srgbClr val="CCECFF"/>
              </a:solidFill>
            </a:endParaRPr>
          </a:p>
        </p:txBody>
      </p:sp>
      <p:sp>
        <p:nvSpPr>
          <p:cNvPr id="585739" name="AutoShape 11"/>
          <p:cNvSpPr>
            <a:spLocks noChangeArrowheads="1"/>
          </p:cNvSpPr>
          <p:nvPr/>
        </p:nvSpPr>
        <p:spPr bwMode="auto">
          <a:xfrm rot="11079011" flipV="1">
            <a:off x="2563813" y="3073434"/>
            <a:ext cx="1892300" cy="136525"/>
          </a:xfrm>
          <a:prstGeom prst="leftArrow">
            <a:avLst>
              <a:gd name="adj1" fmla="val 53269"/>
              <a:gd name="adj2" fmla="val 13501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250825" y="4459982"/>
            <a:ext cx="3243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Identify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the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splitted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class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585741" name="AutoShape 13"/>
          <p:cNvSpPr>
            <a:spLocks noChangeArrowheads="1"/>
          </p:cNvSpPr>
          <p:nvPr/>
        </p:nvSpPr>
        <p:spPr bwMode="auto">
          <a:xfrm rot="18046469" flipV="1">
            <a:off x="6812197" y="3128346"/>
            <a:ext cx="696368" cy="97252"/>
          </a:xfrm>
          <a:prstGeom prst="leftArrow">
            <a:avLst>
              <a:gd name="adj1" fmla="val 53269"/>
              <a:gd name="adj2" fmla="val 96646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42" name="AutoShape 14"/>
          <p:cNvSpPr>
            <a:spLocks noChangeArrowheads="1"/>
          </p:cNvSpPr>
          <p:nvPr/>
        </p:nvSpPr>
        <p:spPr bwMode="auto">
          <a:xfrm rot="15541099">
            <a:off x="6252979" y="4196748"/>
            <a:ext cx="2837915" cy="120588"/>
          </a:xfrm>
          <a:prstGeom prst="leftArrow">
            <a:avLst>
              <a:gd name="adj1" fmla="val 53269"/>
              <a:gd name="adj2" fmla="val 49953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8028384" y="3997513"/>
            <a:ext cx="10436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Cr389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68144" y="3068960"/>
            <a:ext cx="1071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7308304" y="5013176"/>
            <a:ext cx="107138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Cr383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100392" y="1124744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148064" y="2420888"/>
            <a:ext cx="2437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Cr391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44383" y="5045114"/>
            <a:ext cx="29594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Find</a:t>
            </a:r>
            <a:r>
              <a:rPr lang="es-ES" sz="2000" b="1" dirty="0" smtClean="0">
                <a:solidFill>
                  <a:srgbClr val="CCECFF"/>
                </a:solidFill>
              </a:rPr>
              <a:t>  local </a:t>
            </a:r>
            <a:r>
              <a:rPr lang="es-ES" sz="2000" b="1" dirty="0" err="1" smtClean="0">
                <a:solidFill>
                  <a:srgbClr val="CCECFF"/>
                </a:solidFill>
              </a:rPr>
              <a:t>differences</a:t>
            </a:r>
            <a:r>
              <a:rPr lang="es-ES_tradnl" sz="2000" b="1" dirty="0" smtClean="0">
                <a:solidFill>
                  <a:srgbClr val="CCECFF"/>
                </a:solidFill>
              </a:rPr>
              <a:t>	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520" y="5621178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" sz="2000" b="1" dirty="0" err="1" smtClean="0">
                <a:solidFill>
                  <a:srgbClr val="CCECFF"/>
                </a:solidFill>
              </a:rPr>
              <a:t>Inherit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from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father</a:t>
            </a:r>
            <a:r>
              <a:rPr lang="es-ES" sz="2000" b="1" dirty="0" smtClean="0">
                <a:solidFill>
                  <a:srgbClr val="CCECFF"/>
                </a:solidFill>
              </a:rPr>
              <a:t> </a:t>
            </a:r>
            <a:r>
              <a:rPr lang="es-ES" sz="2000" b="1" dirty="0" err="1" smtClean="0">
                <a:solidFill>
                  <a:srgbClr val="CCECFF"/>
                </a:solidFill>
              </a:rPr>
              <a:t>concepts</a:t>
            </a:r>
            <a:r>
              <a:rPr lang="es-ES_tradnl" sz="2000" b="1" dirty="0" smtClean="0">
                <a:solidFill>
                  <a:srgbClr val="CCECFF"/>
                </a:solidFill>
              </a:rPr>
              <a:t>	</a:t>
            </a:r>
            <a:endParaRPr lang="es-ES" b="1" dirty="0">
              <a:solidFill>
                <a:srgbClr val="CCECFF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48064" y="2420888"/>
            <a:ext cx="2437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Cr391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7195392" y="505556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755232" y="306896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46 L -0.00105 0.107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58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5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04417 L -0.16476 0.0966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295 L -0.00069 0.3694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7" grpId="0" animBg="1"/>
      <p:bldP spid="17" grpId="0"/>
      <p:bldP spid="19" grpId="0"/>
      <p:bldP spid="21" grpId="0"/>
      <p:bldP spid="27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90988" y="0"/>
            <a:ext cx="5053012" cy="6884988"/>
            <a:chOff x="2577" y="0"/>
            <a:chExt cx="3183" cy="4337"/>
          </a:xfrm>
        </p:grpSpPr>
        <p:sp>
          <p:nvSpPr>
            <p:cNvPr id="585731" name="Rectangle 3"/>
            <p:cNvSpPr>
              <a:spLocks noChangeArrowheads="1"/>
            </p:cNvSpPr>
            <p:nvPr/>
          </p:nvSpPr>
          <p:spPr bwMode="auto">
            <a:xfrm>
              <a:off x="2585" y="4020"/>
              <a:ext cx="3175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5857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7" y="576"/>
              <a:ext cx="3183" cy="3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5733" name="Rectangle 5"/>
            <p:cNvSpPr>
              <a:spLocks noChangeArrowheads="1"/>
            </p:cNvSpPr>
            <p:nvPr/>
          </p:nvSpPr>
          <p:spPr bwMode="auto">
            <a:xfrm>
              <a:off x="2585" y="0"/>
              <a:ext cx="3175" cy="5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-252414" y="395288"/>
            <a:ext cx="42483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l"/>
            <a:r>
              <a:rPr lang="es-ES" sz="2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Methodology</a:t>
            </a:r>
            <a:r>
              <a:rPr lang="es-E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CCEC</a:t>
            </a:r>
            <a:endParaRPr lang="es-E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-180975" y="2443163"/>
            <a:ext cx="37449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</a:t>
            </a:r>
            <a:r>
              <a:rPr lang="es-ES" sz="1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1800" b="1" dirty="0" err="1" smtClean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hierarchy</a:t>
            </a:r>
            <a:endParaRPr lang="es-ES" sz="1800" b="1" dirty="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b="1" i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 </a:t>
            </a:r>
            <a:r>
              <a:rPr lang="es-E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reekS" pitchFamily="2" charset="0"/>
              </a:rPr>
              <a:t>t</a:t>
            </a:r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ench Script MT" pitchFamily="66" charset="0"/>
              </a:rPr>
              <a:t>={P 1, P 2, P 3,…, P n} </a:t>
            </a: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H="1">
            <a:off x="4427538" y="3184401"/>
            <a:ext cx="4630737" cy="28575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250825" y="3717032"/>
            <a:ext cx="2930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" sz="2000" b="1" dirty="0" smtClean="0">
                <a:solidFill>
                  <a:srgbClr val="CCECFF"/>
                </a:solidFill>
              </a:rPr>
              <a:t>Stop at </a:t>
            </a:r>
            <a:r>
              <a:rPr lang="es-ES" sz="2000" b="1" dirty="0" err="1" smtClean="0">
                <a:solidFill>
                  <a:srgbClr val="CCECFF"/>
                </a:solidFill>
              </a:rPr>
              <a:t>the</a:t>
            </a:r>
            <a:r>
              <a:rPr lang="es-ES" sz="2000" b="1" dirty="0" smtClean="0">
                <a:solidFill>
                  <a:srgbClr val="CCECFF"/>
                </a:solidFill>
              </a:rPr>
              <a:t> target </a:t>
            </a:r>
            <a:r>
              <a:rPr lang="es-ES" sz="2000" b="1" dirty="0" err="1" smtClean="0">
                <a:solidFill>
                  <a:srgbClr val="CCECFF"/>
                </a:solidFill>
              </a:rPr>
              <a:t>level</a:t>
            </a:r>
            <a:endParaRPr lang="es-ES" sz="2000" b="1" dirty="0">
              <a:solidFill>
                <a:srgbClr val="CCECFF"/>
              </a:solidFill>
            </a:endParaRPr>
          </a:p>
        </p:txBody>
      </p:sp>
      <p:sp>
        <p:nvSpPr>
          <p:cNvPr id="585739" name="AutoShape 11"/>
          <p:cNvSpPr>
            <a:spLocks noChangeArrowheads="1"/>
          </p:cNvSpPr>
          <p:nvPr/>
        </p:nvSpPr>
        <p:spPr bwMode="auto">
          <a:xfrm rot="11079011" flipV="1">
            <a:off x="2563813" y="3073434"/>
            <a:ext cx="1892300" cy="136525"/>
          </a:xfrm>
          <a:prstGeom prst="leftArrow">
            <a:avLst>
              <a:gd name="adj1" fmla="val 53269"/>
              <a:gd name="adj2" fmla="val 135011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250825" y="4459982"/>
            <a:ext cx="2582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1800" b="1" dirty="0" err="1" smtClean="0">
                <a:solidFill>
                  <a:srgbClr val="CCECFF"/>
                </a:solidFill>
              </a:rPr>
              <a:t>Class</a:t>
            </a:r>
            <a:r>
              <a:rPr lang="es-ES_tradnl" sz="1800" b="1" dirty="0" smtClean="0">
                <a:solidFill>
                  <a:srgbClr val="CCECFF"/>
                </a:solidFill>
              </a:rPr>
              <a:t> 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concepts</a:t>
            </a:r>
            <a:r>
              <a:rPr lang="es-ES_tradnl" sz="1800" b="1" dirty="0" smtClean="0">
                <a:solidFill>
                  <a:srgbClr val="CCECFF"/>
                </a:solidFill>
              </a:rPr>
              <a:t> </a:t>
            </a:r>
            <a:r>
              <a:rPr lang="es-ES_tradnl" sz="1800" b="1" dirty="0" err="1" smtClean="0">
                <a:solidFill>
                  <a:srgbClr val="CCECFF"/>
                </a:solidFill>
              </a:rPr>
              <a:t>found</a:t>
            </a:r>
            <a:endParaRPr lang="es-ES" sz="1800" b="1" dirty="0">
              <a:solidFill>
                <a:srgbClr val="CCECFF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8028384" y="3997513"/>
            <a:ext cx="10436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Cr389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68144" y="3068960"/>
            <a:ext cx="1071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7308304" y="5013176"/>
            <a:ext cx="107138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Cr383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100392" y="1124744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Cr380</a:t>
            </a:r>
            <a:endParaRPr lang="en-US" sz="2000" baseline="-25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779912" y="3028890"/>
            <a:ext cx="2437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Cr391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48064" y="4973106"/>
            <a:ext cx="2437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Cr393 </a:t>
            </a:r>
            <a:r>
              <a:rPr lang="en-US" sz="2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 A</a:t>
            </a:r>
            <a:r>
              <a:rPr lang="en-US" sz="2000" baseline="30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000" baseline="-25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Cr391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7195392" y="5055567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755232" y="3068960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^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58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número de diapositiva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5002FEDA-BB0B-4FAE-BEE7-916966D26432}" type="slidenum">
              <a:rPr lang="es-ES" sz="1200">
                <a:solidFill>
                  <a:schemeClr val="tx1">
                    <a:tint val="75000"/>
                  </a:schemeClr>
                </a:solidFill>
                <a:latin typeface="Tahoma" pitchFamily="34" charset="0"/>
              </a:rPr>
              <a:pPr algn="r">
                <a:defRPr/>
              </a:pPr>
              <a:t>6</a:t>
            </a:fld>
            <a:endParaRPr lang="es-ES" sz="1200">
              <a:solidFill>
                <a:schemeClr val="tx1">
                  <a:tint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683568" y="1124744"/>
            <a:ext cx="51603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Characterization </a:t>
            </a:r>
          </a:p>
          <a:p>
            <a:pPr algn="l"/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</a:t>
            </a:r>
          </a:p>
          <a:p>
            <a:pPr algn="l"/>
            <a:r>
              <a:rPr lang="en-GB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Embedded conditioning</a:t>
            </a:r>
            <a:endParaRPr lang="en-GB" sz="2800" b="1" dirty="0">
              <a:solidFill>
                <a:srgbClr val="0F6EE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55576" y="3136319"/>
            <a:ext cx="79208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Concepts found in  psi-1 iterations</a:t>
            </a:r>
          </a:p>
          <a:p>
            <a:pPr lvl="1" algn="l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Length of concepts &lt; psi</a:t>
            </a:r>
          </a:p>
          <a:p>
            <a:pPr lvl="1" algn="l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Underlying hierarchy considered</a:t>
            </a:r>
          </a:p>
          <a:p>
            <a:pPr lvl="1" algn="l">
              <a:spcBef>
                <a:spcPct val="500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algn="l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Way of building A</a:t>
            </a:r>
            <a:r>
              <a:rPr lang="en-US" sz="2000" baseline="-25000" dirty="0" smtClean="0">
                <a:solidFill>
                  <a:schemeClr val="tx1"/>
                </a:solidFill>
              </a:rPr>
              <a:t>C</a:t>
            </a:r>
          </a:p>
          <a:p>
            <a:pPr lvl="1" algn="l">
              <a:spcBef>
                <a:spcPct val="50000"/>
              </a:spcBef>
            </a:pPr>
            <a:r>
              <a:rPr lang="en-US" sz="2000" baseline="-25000" dirty="0" smtClean="0">
                <a:solidFill>
                  <a:schemeClr val="tx1"/>
                </a:solidFill>
              </a:rPr>
              <a:t>	</a:t>
            </a:r>
            <a:r>
              <a:rPr lang="en-US" sz="2800" baseline="-25000" dirty="0" smtClean="0">
                <a:solidFill>
                  <a:schemeClr val="tx1"/>
                </a:solidFill>
              </a:rPr>
              <a:t>Depending on the selected criteria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Words>205</Words>
  <Application>Microsoft Office PowerPoint</Application>
  <PresentationFormat>Presentación en pantalla (4:3)</PresentationFormat>
  <Paragraphs>75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Diseño predeterminado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  Llicenciatura en Ciències i Tècniques Estadístiques</dc:title>
  <dc:creator>.</dc:creator>
  <cp:lastModifiedBy>karina</cp:lastModifiedBy>
  <cp:revision>730</cp:revision>
  <dcterms:created xsi:type="dcterms:W3CDTF">2004-07-04T08:11:03Z</dcterms:created>
  <dcterms:modified xsi:type="dcterms:W3CDTF">2011-10-19T22:24:46Z</dcterms:modified>
</cp:coreProperties>
</file>